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76" r:id="rId12"/>
    <p:sldId id="330" r:id="rId13"/>
    <p:sldId id="27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dec Pro Bold" panose="020B0604020202020204" charset="0"/>
      <p:regular r:id="rId20"/>
    </p:embeddedFont>
    <p:embeddedFont>
      <p:font typeface="Merriweather" panose="00000500000000000000" pitchFamily="2" charset="0"/>
      <p:regular r:id="rId21"/>
      <p:bold r:id="rId22"/>
      <p:italic r:id="rId23"/>
      <p:boldItalic r:id="rId24"/>
    </p:embeddedFont>
    <p:embeddedFont>
      <p:font typeface="Open Sauce" panose="020B0604020202020204" charset="0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i Darmawan" initials="AD" lastIdx="1" clrIdx="0">
    <p:extLst>
      <p:ext uri="{19B8F6BF-5375-455C-9EA6-DF929625EA0E}">
        <p15:presenceInfo xmlns:p15="http://schemas.microsoft.com/office/powerpoint/2012/main" userId="Abdi Darm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18659-AD64-47D5-8FAF-F36119594D6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F263C-F59E-477F-BDA0-CB681B5D8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4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menganalisa</a:t>
            </a:r>
            <a:r>
              <a:rPr lang="en-US" dirty="0"/>
              <a:t> </a:t>
            </a:r>
            <a:r>
              <a:rPr lang="en-US" dirty="0" err="1"/>
              <a:t>permsalahan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 </a:t>
            </a:r>
            <a:r>
              <a:rPr lang="en-US" dirty="0" err="1"/>
              <a:t>Memodifikasi</a:t>
            </a:r>
            <a:r>
              <a:rPr lang="en-US" dirty="0"/>
              <a:t> </a:t>
            </a:r>
            <a:r>
              <a:rPr lang="en-US" dirty="0" err="1"/>
              <a:t>pertanyaan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F263C-F59E-477F-BDA0-CB681B5D8A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2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28662" y="-21929"/>
            <a:ext cx="6259338" cy="10960546"/>
            <a:chOff x="0" y="0"/>
            <a:chExt cx="969735" cy="16980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9735" cy="1698075"/>
            </a:xfrm>
            <a:custGeom>
              <a:avLst/>
              <a:gdLst/>
              <a:ahLst/>
              <a:cxnLst/>
              <a:rect l="l" t="t" r="r" b="b"/>
              <a:pathLst>
                <a:path w="969735" h="1698075">
                  <a:moveTo>
                    <a:pt x="0" y="0"/>
                  </a:moveTo>
                  <a:lnTo>
                    <a:pt x="969735" y="0"/>
                  </a:lnTo>
                  <a:lnTo>
                    <a:pt x="969735" y="1698075"/>
                  </a:lnTo>
                  <a:lnTo>
                    <a:pt x="0" y="1698075"/>
                  </a:lnTo>
                  <a:close/>
                </a:path>
              </a:pathLst>
            </a:custGeom>
            <a:blipFill>
              <a:blip r:embed="rId2"/>
              <a:stretch>
                <a:fillRect l="-113779" r="-4904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500454" y="5935214"/>
            <a:ext cx="6455122" cy="1032861"/>
            <a:chOff x="0" y="0"/>
            <a:chExt cx="1623316" cy="2597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3316" cy="259741"/>
            </a:xfrm>
            <a:custGeom>
              <a:avLst/>
              <a:gdLst/>
              <a:ahLst/>
              <a:cxnLst/>
              <a:rect l="l" t="t" r="r" b="b"/>
              <a:pathLst>
                <a:path w="1623316" h="259741">
                  <a:moveTo>
                    <a:pt x="61167" y="0"/>
                  </a:moveTo>
                  <a:lnTo>
                    <a:pt x="1562149" y="0"/>
                  </a:lnTo>
                  <a:cubicBezTo>
                    <a:pt x="1595930" y="0"/>
                    <a:pt x="1623316" y="27385"/>
                    <a:pt x="1623316" y="61167"/>
                  </a:cubicBezTo>
                  <a:lnTo>
                    <a:pt x="1623316" y="198574"/>
                  </a:lnTo>
                  <a:cubicBezTo>
                    <a:pt x="1623316" y="232356"/>
                    <a:pt x="1595930" y="259741"/>
                    <a:pt x="1562149" y="259741"/>
                  </a:cubicBezTo>
                  <a:lnTo>
                    <a:pt x="61167" y="259741"/>
                  </a:lnTo>
                  <a:cubicBezTo>
                    <a:pt x="27385" y="259741"/>
                    <a:pt x="0" y="232356"/>
                    <a:pt x="0" y="198574"/>
                  </a:cubicBezTo>
                  <a:lnTo>
                    <a:pt x="0" y="61167"/>
                  </a:lnTo>
                  <a:cubicBezTo>
                    <a:pt x="0" y="27385"/>
                    <a:pt x="27385" y="0"/>
                    <a:pt x="6116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623316" cy="297841"/>
            </a:xfrm>
            <a:prstGeom prst="rect">
              <a:avLst/>
            </a:prstGeom>
          </p:spPr>
          <p:txBody>
            <a:bodyPr lIns="56791" tIns="56791" rIns="56791" bIns="5679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8796674" y="7268167"/>
            <a:ext cx="3231988" cy="4114800"/>
          </a:xfrm>
          <a:custGeom>
            <a:avLst/>
            <a:gdLst/>
            <a:ahLst/>
            <a:cxnLst/>
            <a:rect l="l" t="t" r="r" b="b"/>
            <a:pathLst>
              <a:path w="3231988" h="4114800">
                <a:moveTo>
                  <a:pt x="3231988" y="0"/>
                </a:moveTo>
                <a:lnTo>
                  <a:pt x="0" y="0"/>
                </a:lnTo>
                <a:lnTo>
                  <a:pt x="0" y="4114800"/>
                </a:lnTo>
                <a:lnTo>
                  <a:pt x="3231988" y="4114800"/>
                </a:lnTo>
                <a:lnTo>
                  <a:pt x="323198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80719" y="8811926"/>
            <a:ext cx="350396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Open Sauce"/>
              </a:rPr>
              <a:t>Abdi Darmawan</a:t>
            </a:r>
          </a:p>
        </p:txBody>
      </p:sp>
      <p:sp>
        <p:nvSpPr>
          <p:cNvPr id="9" name="Freeform 9"/>
          <p:cNvSpPr/>
          <p:nvPr/>
        </p:nvSpPr>
        <p:spPr>
          <a:xfrm flipV="1">
            <a:off x="-58676" y="-1171307"/>
            <a:ext cx="3231988" cy="4114800"/>
          </a:xfrm>
          <a:custGeom>
            <a:avLst/>
            <a:gdLst/>
            <a:ahLst/>
            <a:cxnLst/>
            <a:rect l="l" t="t" r="r" b="b"/>
            <a:pathLst>
              <a:path w="3231988" h="4114800">
                <a:moveTo>
                  <a:pt x="0" y="4114800"/>
                </a:moveTo>
                <a:lnTo>
                  <a:pt x="3231989" y="4114800"/>
                </a:lnTo>
                <a:lnTo>
                  <a:pt x="323198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08502" y="1470250"/>
            <a:ext cx="2231246" cy="399399"/>
          </a:xfrm>
          <a:custGeom>
            <a:avLst/>
            <a:gdLst/>
            <a:ahLst/>
            <a:cxnLst/>
            <a:rect l="l" t="t" r="r" b="b"/>
            <a:pathLst>
              <a:path w="2231246" h="399399">
                <a:moveTo>
                  <a:pt x="0" y="0"/>
                </a:moveTo>
                <a:lnTo>
                  <a:pt x="2231246" y="0"/>
                </a:lnTo>
                <a:lnTo>
                  <a:pt x="2231246" y="399399"/>
                </a:lnTo>
                <a:lnTo>
                  <a:pt x="0" y="399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00454" y="2226005"/>
            <a:ext cx="9433751" cy="340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37"/>
              </a:lnSpc>
            </a:pPr>
            <a:r>
              <a:rPr lang="en-US" sz="10697" dirty="0">
                <a:solidFill>
                  <a:srgbClr val="000000"/>
                </a:solidFill>
                <a:latin typeface="Codec Pro Bold"/>
              </a:rPr>
              <a:t>METODE </a:t>
            </a:r>
          </a:p>
          <a:p>
            <a:pPr>
              <a:lnSpc>
                <a:spcPts val="12837"/>
              </a:lnSpc>
            </a:pPr>
            <a:r>
              <a:rPr lang="en-US" sz="10697" dirty="0">
                <a:solidFill>
                  <a:srgbClr val="000000"/>
                </a:solidFill>
                <a:latin typeface="Codec Pro Bold"/>
              </a:rPr>
              <a:t>DESAIN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66793" y="6154793"/>
            <a:ext cx="523406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FFFFFF"/>
                </a:solidFill>
                <a:latin typeface="Open Sauce"/>
              </a:rPr>
              <a:t>Minggu</a:t>
            </a:r>
            <a:r>
              <a:rPr lang="en-US" sz="3500" dirty="0">
                <a:solidFill>
                  <a:srgbClr val="FFFFFF"/>
                </a:solidFill>
                <a:latin typeface="Open Sauce"/>
              </a:rPr>
              <a:t> 13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21331" y="9003936"/>
            <a:ext cx="2476628" cy="443323"/>
          </a:xfrm>
          <a:custGeom>
            <a:avLst/>
            <a:gdLst/>
            <a:ahLst/>
            <a:cxnLst/>
            <a:rect l="l" t="t" r="r" b="b"/>
            <a:pathLst>
              <a:path w="2476628" h="443323">
                <a:moveTo>
                  <a:pt x="0" y="0"/>
                </a:moveTo>
                <a:lnTo>
                  <a:pt x="2476628" y="0"/>
                </a:lnTo>
                <a:lnTo>
                  <a:pt x="2476628" y="443323"/>
                </a:lnTo>
                <a:lnTo>
                  <a:pt x="0" y="4433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56" b="-206214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8585149F-A3AB-44A3-8ED6-2783D42A09F1}"/>
              </a:ext>
            </a:extLst>
          </p:cNvPr>
          <p:cNvSpPr txBox="1"/>
          <p:nvPr/>
        </p:nvSpPr>
        <p:spPr>
          <a:xfrm>
            <a:off x="3429000" y="3086100"/>
            <a:ext cx="12449319" cy="2860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Positioning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atau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disebut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dengan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tinjauan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Pustaka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berguna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untuk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mengetahui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apakah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topik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atau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judul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kita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sudah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dilakukan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oleh orang lain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atau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belum</a:t>
            </a:r>
            <a:endParaRPr sz="3600" dirty="0">
              <a:solidFill>
                <a:schemeClr val="tx2">
                  <a:lumMod val="60000"/>
                  <a:lumOff val="40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AFD020A-1648-42F2-BC2E-B1751549EE8A}"/>
              </a:ext>
            </a:extLst>
          </p:cNvPr>
          <p:cNvSpPr txBox="1">
            <a:spLocks/>
          </p:cNvSpPr>
          <p:nvPr/>
        </p:nvSpPr>
        <p:spPr>
          <a:xfrm>
            <a:off x="4962522" y="697761"/>
            <a:ext cx="8033384" cy="7925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114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Positioning </a:t>
            </a:r>
            <a:r>
              <a:rPr lang="en-US" spc="114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endParaRPr lang="id-ID" spc="40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1EFB188D-0167-4598-8207-67DED8B02A3B}"/>
              </a:ext>
            </a:extLst>
          </p:cNvPr>
          <p:cNvSpPr/>
          <p:nvPr/>
        </p:nvSpPr>
        <p:spPr>
          <a:xfrm>
            <a:off x="377564" y="443246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6FC395-4660-4346-BB09-7F205A600184}"/>
              </a:ext>
            </a:extLst>
          </p:cNvPr>
          <p:cNvSpPr/>
          <p:nvPr/>
        </p:nvSpPr>
        <p:spPr>
          <a:xfrm>
            <a:off x="15544800" y="9282986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017BE3E-31A2-4D50-8133-93F012E0C83B}"/>
              </a:ext>
            </a:extLst>
          </p:cNvPr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7DE56239-66C4-43D4-98C6-1728F3135EA3}"/>
              </a:ext>
            </a:extLst>
          </p:cNvPr>
          <p:cNvSpPr txBox="1"/>
          <p:nvPr/>
        </p:nvSpPr>
        <p:spPr>
          <a:xfrm>
            <a:off x="1371600" y="2150753"/>
            <a:ext cx="14290814" cy="7300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marR="5080" indent="-742950">
              <a:lnSpc>
                <a:spcPct val="131900"/>
              </a:lnSpc>
              <a:spcBef>
                <a:spcPts val="100"/>
              </a:spcBef>
              <a:buAutoNum type="arabicPeriod"/>
            </a:pP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Originalitas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perancangan</a:t>
            </a:r>
            <a:endParaRPr lang="en-US" sz="3600" spc="145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	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Orisinalitas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=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keaslian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atau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ketulenenan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(KBBI).</a:t>
            </a:r>
          </a:p>
          <a:p>
            <a:pPr marL="855663" marR="5080" indent="-842963">
              <a:lnSpc>
                <a:spcPct val="131900"/>
              </a:lnSpc>
              <a:spcBef>
                <a:spcPts val="100"/>
              </a:spcBef>
            </a:pP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	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orisinalitas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berperan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mendorong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desain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pada Batasan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pemikiran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atau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“limit idea”</a:t>
            </a:r>
          </a:p>
          <a:p>
            <a:pPr marL="855663" marR="5080" indent="-842963">
              <a:lnSpc>
                <a:spcPct val="131900"/>
              </a:lnSpc>
              <a:spcBef>
                <a:spcPts val="100"/>
              </a:spcBef>
            </a:pP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	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keaslian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perancangan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diprioritaskan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pada media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perancangan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baik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itu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dari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konsep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/ide/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gagasan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pesan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konsep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desain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pesan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(verbal &amp; visual),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konsep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fisik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pesan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/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konsep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media (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bauran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medianya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), dan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konsep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pembacaan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pesan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(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tempat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media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itu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dipublikasikan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)</a:t>
            </a:r>
          </a:p>
          <a:p>
            <a:pPr marL="12700" marR="5080">
              <a:lnSpc>
                <a:spcPct val="131900"/>
              </a:lnSpc>
              <a:spcBef>
                <a:spcPts val="100"/>
              </a:spcBef>
            </a:pPr>
            <a:endParaRPr sz="3600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C65AA9C-183D-41B5-B122-379713A17FEC}"/>
              </a:ext>
            </a:extLst>
          </p:cNvPr>
          <p:cNvSpPr txBox="1">
            <a:spLocks/>
          </p:cNvSpPr>
          <p:nvPr/>
        </p:nvSpPr>
        <p:spPr>
          <a:xfrm>
            <a:off x="5127308" y="365817"/>
            <a:ext cx="8033384" cy="7925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114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Positioning </a:t>
            </a:r>
            <a:r>
              <a:rPr lang="en-US" spc="114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endParaRPr lang="id-ID" spc="160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7583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60FB549-06B5-4606-8764-774CF1F21ECB}"/>
              </a:ext>
            </a:extLst>
          </p:cNvPr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86F3B5B-73BB-4956-A68B-5DF16220F71F}"/>
              </a:ext>
            </a:extLst>
          </p:cNvPr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7D1173C-0D27-42D7-A539-7F4A595742A8}"/>
              </a:ext>
            </a:extLst>
          </p:cNvPr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5CD7D4E-E89E-4C92-9BE4-F1361F99CA13}"/>
              </a:ext>
            </a:extLst>
          </p:cNvPr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9A1B3BA-8174-4593-A26B-A0593659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FAFD2F5-23E4-4C03-B995-3B6EDD7FE919}"/>
              </a:ext>
            </a:extLst>
          </p:cNvPr>
          <p:cNvSpPr txBox="1"/>
          <p:nvPr/>
        </p:nvSpPr>
        <p:spPr>
          <a:xfrm>
            <a:off x="1371600" y="2150753"/>
            <a:ext cx="14290814" cy="509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2. 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Tinjauan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Pustaka</a:t>
            </a:r>
          </a:p>
          <a:p>
            <a:pPr marL="796925" marR="5080" indent="-784225">
              <a:lnSpc>
                <a:spcPct val="131900"/>
              </a:lnSpc>
              <a:spcBef>
                <a:spcPts val="100"/>
              </a:spcBef>
            </a:pP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	Tindakan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dalam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membaca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dan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memahami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atau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pengetahuan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oleh para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desain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sebelumnya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.</a:t>
            </a:r>
          </a:p>
          <a:p>
            <a:pPr marL="796925" marR="5080" indent="-784225">
              <a:lnSpc>
                <a:spcPct val="131900"/>
              </a:lnSpc>
              <a:spcBef>
                <a:spcPts val="100"/>
              </a:spcBef>
            </a:pP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	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tinjauan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Pustaka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dilakukan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melalui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laporan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skripsi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buku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teks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publikasi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ilmiah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pada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jurnal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dan </a:t>
            </a:r>
            <a:r>
              <a:rPr lang="en-US" sz="3600" i="1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proceeding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konfrensi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yang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terpecaya</a:t>
            </a:r>
            <a:r>
              <a:rPr lang="en-US" sz="3600" spc="145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dan </a:t>
            </a:r>
            <a:r>
              <a:rPr lang="en-US" sz="3600" spc="1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berkualitas</a:t>
            </a:r>
            <a:endParaRPr lang="en-US" sz="3600" spc="145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31900"/>
              </a:lnSpc>
              <a:spcBef>
                <a:spcPts val="100"/>
              </a:spcBef>
            </a:pPr>
            <a:endParaRPr sz="3600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BC4F9D8-E2F9-4319-94F4-D5D38153A353}"/>
              </a:ext>
            </a:extLst>
          </p:cNvPr>
          <p:cNvSpPr txBox="1">
            <a:spLocks/>
          </p:cNvSpPr>
          <p:nvPr/>
        </p:nvSpPr>
        <p:spPr>
          <a:xfrm>
            <a:off x="5127308" y="365817"/>
            <a:ext cx="8033384" cy="7925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114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Positioning </a:t>
            </a:r>
            <a:r>
              <a:rPr lang="en-US" spc="114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Penelitian</a:t>
            </a:r>
            <a:endParaRPr lang="id-ID" spc="160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94319" y="2903269"/>
            <a:ext cx="13899363" cy="3253139"/>
            <a:chOff x="0" y="0"/>
            <a:chExt cx="2822468" cy="6605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22468" cy="660597"/>
            </a:xfrm>
            <a:custGeom>
              <a:avLst/>
              <a:gdLst/>
              <a:ahLst/>
              <a:cxnLst/>
              <a:rect l="l" t="t" r="r" b="b"/>
              <a:pathLst>
                <a:path w="2822468" h="660597">
                  <a:moveTo>
                    <a:pt x="28407" y="0"/>
                  </a:moveTo>
                  <a:lnTo>
                    <a:pt x="2794061" y="0"/>
                  </a:lnTo>
                  <a:cubicBezTo>
                    <a:pt x="2801595" y="0"/>
                    <a:pt x="2808821" y="2993"/>
                    <a:pt x="2814148" y="8320"/>
                  </a:cubicBezTo>
                  <a:cubicBezTo>
                    <a:pt x="2819475" y="13648"/>
                    <a:pt x="2822468" y="20873"/>
                    <a:pt x="2822468" y="28407"/>
                  </a:cubicBezTo>
                  <a:lnTo>
                    <a:pt x="2822468" y="632190"/>
                  </a:lnTo>
                  <a:cubicBezTo>
                    <a:pt x="2822468" y="639724"/>
                    <a:pt x="2819475" y="646950"/>
                    <a:pt x="2814148" y="652277"/>
                  </a:cubicBezTo>
                  <a:cubicBezTo>
                    <a:pt x="2808821" y="657604"/>
                    <a:pt x="2801595" y="660597"/>
                    <a:pt x="2794061" y="660597"/>
                  </a:cubicBezTo>
                  <a:lnTo>
                    <a:pt x="28407" y="660597"/>
                  </a:lnTo>
                  <a:cubicBezTo>
                    <a:pt x="12718" y="660597"/>
                    <a:pt x="0" y="647879"/>
                    <a:pt x="0" y="632190"/>
                  </a:cubicBezTo>
                  <a:lnTo>
                    <a:pt x="0" y="28407"/>
                  </a:lnTo>
                  <a:cubicBezTo>
                    <a:pt x="0" y="12718"/>
                    <a:pt x="12718" y="0"/>
                    <a:pt x="2840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22468" cy="698697"/>
            </a:xfrm>
            <a:prstGeom prst="rect">
              <a:avLst/>
            </a:prstGeom>
          </p:spPr>
          <p:txBody>
            <a:bodyPr lIns="63735" tIns="63735" rIns="63735" bIns="63735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0287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844684" y="3581718"/>
            <a:ext cx="12598631" cy="2066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4"/>
              </a:lnSpc>
            </a:pPr>
            <a:r>
              <a:rPr lang="en-US" sz="12420">
                <a:solidFill>
                  <a:srgbClr val="FFFFFF"/>
                </a:solidFill>
                <a:latin typeface="Codec Pro Bold"/>
              </a:rPr>
              <a:t>TERIMA KASIH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52019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3852" y="-157526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0" y="0"/>
                </a:moveTo>
                <a:lnTo>
                  <a:pt x="3479082" y="0"/>
                </a:lnTo>
                <a:lnTo>
                  <a:pt x="3479082" y="4429387"/>
                </a:lnTo>
                <a:lnTo>
                  <a:pt x="0" y="4429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365574" y="-367719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3479081" y="0"/>
                </a:moveTo>
                <a:lnTo>
                  <a:pt x="0" y="0"/>
                </a:lnTo>
                <a:lnTo>
                  <a:pt x="0" y="4429387"/>
                </a:lnTo>
                <a:lnTo>
                  <a:pt x="3479081" y="4429387"/>
                </a:lnTo>
                <a:lnTo>
                  <a:pt x="34790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77299" y="3200629"/>
            <a:ext cx="12232189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Codec Pro Bold"/>
              </a:rPr>
              <a:t>MENEMUKAN MASALAH PENELITIAN DESAIN</a:t>
            </a:r>
          </a:p>
        </p:txBody>
      </p:sp>
      <p:sp>
        <p:nvSpPr>
          <p:cNvPr id="8" name="Freeform 8"/>
          <p:cNvSpPr/>
          <p:nvPr/>
        </p:nvSpPr>
        <p:spPr>
          <a:xfrm rot="-5326148">
            <a:off x="15940566" y="8210578"/>
            <a:ext cx="987630" cy="2799981"/>
          </a:xfrm>
          <a:custGeom>
            <a:avLst/>
            <a:gdLst/>
            <a:ahLst/>
            <a:cxnLst/>
            <a:rect l="l" t="t" r="r" b="b"/>
            <a:pathLst>
              <a:path w="987630" h="2799981">
                <a:moveTo>
                  <a:pt x="0" y="0"/>
                </a:moveTo>
                <a:lnTo>
                  <a:pt x="987630" y="0"/>
                </a:lnTo>
                <a:lnTo>
                  <a:pt x="987630" y="2799981"/>
                </a:lnTo>
                <a:lnTo>
                  <a:pt x="0" y="2799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37415" flipH="1">
            <a:off x="1348993" y="8206023"/>
            <a:ext cx="987630" cy="2799981"/>
          </a:xfrm>
          <a:custGeom>
            <a:avLst/>
            <a:gdLst/>
            <a:ahLst/>
            <a:cxnLst/>
            <a:rect l="l" t="t" r="r" b="b"/>
            <a:pathLst>
              <a:path w="987630" h="2799981">
                <a:moveTo>
                  <a:pt x="987630" y="0"/>
                </a:moveTo>
                <a:lnTo>
                  <a:pt x="0" y="0"/>
                </a:lnTo>
                <a:lnTo>
                  <a:pt x="0" y="2799981"/>
                </a:lnTo>
                <a:lnTo>
                  <a:pt x="987630" y="2799981"/>
                </a:lnTo>
                <a:lnTo>
                  <a:pt x="9876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125665">
            <a:off x="143846" y="2928807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0" y="0"/>
                </a:moveTo>
                <a:lnTo>
                  <a:pt x="3479082" y="0"/>
                </a:lnTo>
                <a:lnTo>
                  <a:pt x="3479082" y="4429386"/>
                </a:lnTo>
                <a:lnTo>
                  <a:pt x="0" y="4429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814997" flipH="1">
            <a:off x="14694839" y="3123706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3479081" y="0"/>
                </a:moveTo>
                <a:lnTo>
                  <a:pt x="0" y="0"/>
                </a:lnTo>
                <a:lnTo>
                  <a:pt x="0" y="4429387"/>
                </a:lnTo>
                <a:lnTo>
                  <a:pt x="3479081" y="4429387"/>
                </a:lnTo>
                <a:lnTo>
                  <a:pt x="34790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57383" y="824329"/>
            <a:ext cx="10173234" cy="2274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MERUMUSKAN MASALAH, MANFAAT DAN TUJUAN</a:t>
            </a:r>
          </a:p>
          <a:p>
            <a:pPr algn="ctr">
              <a:lnSpc>
                <a:spcPts val="9600"/>
              </a:lnSpc>
            </a:pP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Codec Pro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687977" y="-1055626"/>
            <a:ext cx="4652284" cy="465228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  <a:ln w="285750" cap="sq">
              <a:solidFill>
                <a:srgbClr val="00AEEF"/>
              </a:solidFill>
              <a:prstDash val="solid"/>
              <a:miter/>
            </a:ln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6FF986-65F3-49ED-A51A-36C4D2CA3788}"/>
              </a:ext>
            </a:extLst>
          </p:cNvPr>
          <p:cNvSpPr txBox="1"/>
          <p:nvPr/>
        </p:nvSpPr>
        <p:spPr>
          <a:xfrm>
            <a:off x="1523999" y="2400300"/>
            <a:ext cx="131639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70C0"/>
                </a:solidFill>
              </a:rPr>
              <a:t>Masalah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penelitian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dapat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dipahami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sebagai</a:t>
            </a:r>
            <a:r>
              <a:rPr lang="en-US" sz="3200" dirty="0">
                <a:solidFill>
                  <a:srgbClr val="0070C0"/>
                </a:solidFill>
              </a:rPr>
              <a:t> salah </a:t>
            </a:r>
            <a:r>
              <a:rPr lang="en-US" sz="3200" dirty="0" err="1">
                <a:solidFill>
                  <a:srgbClr val="0070C0"/>
                </a:solidFill>
              </a:rPr>
              <a:t>satu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persoalan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atau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kesenjangan</a:t>
            </a:r>
            <a:r>
              <a:rPr lang="en-US" sz="3200" dirty="0">
                <a:solidFill>
                  <a:srgbClr val="0070C0"/>
                </a:solidFill>
              </a:rPr>
              <a:t> yang </a:t>
            </a:r>
            <a:r>
              <a:rPr lang="en-US" sz="3200" dirty="0" err="1">
                <a:solidFill>
                  <a:srgbClr val="0070C0"/>
                </a:solidFill>
              </a:rPr>
              <a:t>ada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lapangan</a:t>
            </a:r>
            <a:endParaRPr lang="en-US" sz="32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70C0"/>
                </a:solidFill>
              </a:rPr>
              <a:t>Kesenjangan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atau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masalah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tersebut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memunculkan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pertanyaan</a:t>
            </a:r>
            <a:r>
              <a:rPr lang="en-US" sz="3200" dirty="0">
                <a:solidFill>
                  <a:srgbClr val="0070C0"/>
                </a:solidFill>
              </a:rPr>
              <a:t>; </a:t>
            </a:r>
            <a:r>
              <a:rPr lang="en-US" sz="3200" dirty="0" err="1">
                <a:solidFill>
                  <a:srgbClr val="0070C0"/>
                </a:solidFill>
              </a:rPr>
              <a:t>Mengapa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ada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masalah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0070C0"/>
                </a:solidFill>
              </a:rPr>
              <a:t>kesenjangan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Bagaimana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terjadi</a:t>
            </a:r>
            <a:r>
              <a:rPr lang="en-US" sz="3200" dirty="0">
                <a:solidFill>
                  <a:srgbClr val="0070C0"/>
                </a:solidFill>
              </a:rPr>
              <a:t>? Dimana dan </a:t>
            </a:r>
            <a:r>
              <a:rPr lang="en-US" sz="3200" dirty="0" err="1">
                <a:solidFill>
                  <a:srgbClr val="0070C0"/>
                </a:solidFill>
              </a:rPr>
              <a:t>kapan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terjadi</a:t>
            </a:r>
            <a:r>
              <a:rPr lang="en-US" sz="3200" dirty="0">
                <a:solidFill>
                  <a:srgbClr val="0070C0"/>
                </a:solidFill>
              </a:rPr>
              <a:t>? Dan </a:t>
            </a:r>
            <a:r>
              <a:rPr lang="en-US" sz="3200" dirty="0" err="1">
                <a:solidFill>
                  <a:srgbClr val="0070C0"/>
                </a:solidFill>
              </a:rPr>
              <a:t>mengapa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70C0"/>
                </a:solidFill>
              </a:rPr>
              <a:t>Semakin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banyak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masalah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rumuskan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latar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belakang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maka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semakin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banyak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tugas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peneliti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desain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untuk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menyelesaikan</a:t>
            </a:r>
            <a:endParaRPr lang="en-US" sz="32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70C0"/>
                </a:solidFill>
              </a:rPr>
              <a:t>Permasalahan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buat</a:t>
            </a:r>
            <a:r>
              <a:rPr lang="en-US" sz="3200" dirty="0">
                <a:solidFill>
                  <a:srgbClr val="0070C0"/>
                </a:solidFill>
              </a:rPr>
              <a:t> point per point </a:t>
            </a:r>
            <a:r>
              <a:rPr lang="en-US" sz="3200" dirty="0" err="1">
                <a:solidFill>
                  <a:srgbClr val="0070C0"/>
                </a:solidFill>
              </a:rPr>
              <a:t>masalah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dalam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bentuk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kalimat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tanya</a:t>
            </a:r>
            <a:r>
              <a:rPr lang="en-US" sz="3200" dirty="0">
                <a:solidFill>
                  <a:srgbClr val="0070C0"/>
                </a:solidFill>
              </a:rPr>
              <a:t> (</a:t>
            </a:r>
            <a:r>
              <a:rPr lang="en-US" sz="3200" dirty="0" err="1">
                <a:solidFill>
                  <a:srgbClr val="0070C0"/>
                </a:solidFill>
              </a:rPr>
              <a:t>rumusan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masalah</a:t>
            </a:r>
            <a:r>
              <a:rPr lang="en-US" sz="3200" dirty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70C0"/>
                </a:solidFill>
              </a:rPr>
              <a:t>Widiatmoko</a:t>
            </a:r>
            <a:r>
              <a:rPr lang="en-US" sz="3200" dirty="0">
                <a:solidFill>
                  <a:srgbClr val="0070C0"/>
                </a:solidFill>
              </a:rPr>
              <a:t> S, 2019) </a:t>
            </a:r>
            <a:r>
              <a:rPr lang="en-US" sz="3200" dirty="0" err="1">
                <a:solidFill>
                  <a:srgbClr val="0070C0"/>
                </a:solidFill>
              </a:rPr>
              <a:t>membagi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dua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tingkatan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pertanyaan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yaitu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pertanyaan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bersifat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empiris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atau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pengalaman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pertanyaan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menggiring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peneliti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untuk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menemukan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atau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membentuk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konsep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perancangan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baru</a:t>
            </a:r>
            <a:endParaRPr lang="id-ID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57383" y="528144"/>
            <a:ext cx="10173234" cy="105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Contoh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memtakan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masalah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poin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inherit"/>
              </a:rPr>
              <a:t> per point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odec Pro Bold"/>
            </a:endParaRPr>
          </a:p>
        </p:txBody>
      </p:sp>
      <p:sp>
        <p:nvSpPr>
          <p:cNvPr id="6" name="Freeform 6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D8BA6-EB6C-41CD-A7FE-252EF5928C06}"/>
              </a:ext>
            </a:extLst>
          </p:cNvPr>
          <p:cNvSpPr txBox="1"/>
          <p:nvPr/>
        </p:nvSpPr>
        <p:spPr>
          <a:xfrm>
            <a:off x="2002673" y="2369925"/>
            <a:ext cx="132425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Program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studi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“DKV”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merupakan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program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studi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yang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baru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4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tahun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berdiri</a:t>
            </a:r>
            <a:endParaRPr lang="en-US" sz="30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Perlu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melakukan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promosi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yang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intens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untuk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meningkatkan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popularitas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dan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jumlah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mahasiswa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Perlunya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pengadaan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dan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peningkatan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fasilitas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laboratorium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Perlunya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peningkatan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model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pembelajaran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di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kelas</a:t>
            </a:r>
            <a:endParaRPr lang="en-US" sz="30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Perlunya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peningkatan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kompetensi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mahasiswa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3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dibidang</a:t>
            </a:r>
            <a:r>
              <a:rPr lang="en-US" sz="3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DKV</a:t>
            </a: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Perlunya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Penigkatan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mahasiswa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mengikuti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Lomba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tingkat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Nasional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maupun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Internasional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514350" indent="-514350">
              <a:buAutoNum type="arabicPeriod"/>
            </a:pP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514350" indent="-514350">
              <a:buAutoNum type="arabicPeriod"/>
            </a:pPr>
            <a:endParaRPr lang="en-US" sz="30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pPr marL="514350" indent="-514350">
              <a:buAutoNum type="arabicPeriod"/>
            </a:pP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483222" y="904875"/>
            <a:ext cx="1017323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herit"/>
              </a:rPr>
              <a:t>Contoh</a:t>
            </a:r>
            <a:r>
              <a:rPr lang="en-US" sz="48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herit"/>
              </a:rPr>
              <a:t> </a:t>
            </a:r>
            <a:r>
              <a:rPr lang="en-US" sz="4800" b="1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herit"/>
              </a:rPr>
              <a:t>ke</a:t>
            </a:r>
            <a:r>
              <a:rPr lang="en-US" sz="48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herit"/>
              </a:rPr>
              <a:t> 2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Codec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48587" y="2765147"/>
            <a:ext cx="14590825" cy="516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 algn="just">
              <a:lnSpc>
                <a:spcPts val="5101"/>
              </a:lnSpc>
              <a:buAutoNum type="arabicPeriod"/>
            </a:pPr>
            <a:r>
              <a:rPr lang="en-US" sz="32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Kampung </a:t>
            </a:r>
            <a:r>
              <a:rPr lang="en-US" sz="32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Wisata</a:t>
            </a:r>
            <a:r>
              <a:rPr lang="en-US" sz="32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 “Challenge” </a:t>
            </a:r>
            <a:r>
              <a:rPr lang="en-US" sz="32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merupakan</a:t>
            </a:r>
            <a:r>
              <a:rPr lang="en-US" sz="32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US" sz="32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objek</a:t>
            </a:r>
            <a:r>
              <a:rPr lang="en-US" sz="32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US" sz="32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wisata</a:t>
            </a:r>
            <a:r>
              <a:rPr lang="en-US" sz="32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US" sz="32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erriweather" panose="00000500000000000000" pitchFamily="2" charset="0"/>
              </a:rPr>
              <a:t>baru</a:t>
            </a:r>
            <a:endParaRPr lang="en-US" sz="32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Merriweather" panose="00000500000000000000" pitchFamily="2" charset="0"/>
            </a:endParaRPr>
          </a:p>
          <a:p>
            <a:pPr marL="514350" indent="-514350" algn="just">
              <a:lnSpc>
                <a:spcPts val="5101"/>
              </a:lnSpc>
              <a:buAutoNum type="arabicPeriod"/>
            </a:pP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Perlunya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melakukan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promosi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yang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intens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untuk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menigkatkan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popularitas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dan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jumlah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pengunjung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Merriweather" panose="00000500000000000000" pitchFamily="2" charset="0"/>
            </a:endParaRPr>
          </a:p>
          <a:p>
            <a:pPr marL="514350" indent="-514350" algn="just">
              <a:lnSpc>
                <a:spcPts val="5101"/>
              </a:lnSpc>
              <a:buAutoNum type="arabicPeriod"/>
            </a:pP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Perlunya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pengadaan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dan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peningkatan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fasilitas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pelayanan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sarana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umum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yang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lebih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baik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Merriweather" panose="00000500000000000000" pitchFamily="2" charset="0"/>
            </a:endParaRPr>
          </a:p>
          <a:p>
            <a:pPr marL="514350" indent="-514350" algn="just">
              <a:lnSpc>
                <a:spcPts val="5101"/>
              </a:lnSpc>
              <a:buAutoNum type="arabicPeriod"/>
            </a:pP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Perlunya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peningkatan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dan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perbaikan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terhadap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jalur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akses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ke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lokasi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" panose="00000500000000000000" pitchFamily="2" charset="0"/>
              </a:rPr>
              <a:t>wisata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Merriweather" panose="00000500000000000000" pitchFamily="2" charset="0"/>
            </a:endParaRPr>
          </a:p>
          <a:p>
            <a:pPr marL="514350" indent="-514350" algn="just">
              <a:lnSpc>
                <a:spcPts val="5101"/>
              </a:lnSpc>
              <a:buAutoNum type="arabicPeriod"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Open Sauce"/>
            </a:endParaRPr>
          </a:p>
        </p:txBody>
      </p:sp>
      <p:sp>
        <p:nvSpPr>
          <p:cNvPr id="7" name="Freeform 7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225684" y="0"/>
            <a:ext cx="2057400" cy="2222090"/>
          </a:xfrm>
          <a:custGeom>
            <a:avLst/>
            <a:gdLst/>
            <a:ahLst/>
            <a:cxnLst/>
            <a:rect l="l" t="t" r="r" b="b"/>
            <a:pathLst>
              <a:path w="4723765" h="4723765">
                <a:moveTo>
                  <a:pt x="0" y="0"/>
                </a:moveTo>
                <a:lnTo>
                  <a:pt x="4723765" y="0"/>
                </a:lnTo>
                <a:lnTo>
                  <a:pt x="4723765" y="4723766"/>
                </a:lnTo>
                <a:lnTo>
                  <a:pt x="0" y="47237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71484" y="3541595"/>
            <a:ext cx="145542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spcBef>
                <a:spcPct val="0"/>
              </a:spcBef>
              <a:buAutoNum type="arabicPeriod"/>
            </a:pPr>
            <a:r>
              <a:rPr lang="en-US" sz="4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Bagaimana</a:t>
            </a:r>
            <a:r>
              <a:rPr lang="en-US" sz="4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4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bentuk</a:t>
            </a:r>
            <a:r>
              <a:rPr lang="en-US" sz="4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dan </a:t>
            </a:r>
            <a:r>
              <a:rPr lang="en-US" sz="4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pola</a:t>
            </a:r>
            <a:r>
              <a:rPr lang="en-US" sz="4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4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promosi</a:t>
            </a:r>
            <a:r>
              <a:rPr lang="en-US" sz="4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 yang di </a:t>
            </a:r>
            <a:r>
              <a:rPr lang="en-US" sz="40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lakukann</a:t>
            </a:r>
            <a:r>
              <a:rPr lang="en-US" sz="40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</a:rPr>
              <a:t>?</a:t>
            </a:r>
          </a:p>
          <a:p>
            <a:pPr marL="514350" indent="-514350" algn="just">
              <a:spcBef>
                <a:spcPct val="0"/>
              </a:spcBef>
              <a:buAutoNum type="arabicPeriod"/>
            </a:pP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Bagaiamana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media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promosi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yang paling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efektif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untuk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kampung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wisata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“Challenge”?</a:t>
            </a:r>
            <a:endParaRPr lang="en-US" sz="40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pPr marL="514350" indent="-514350" algn="just">
              <a:spcBef>
                <a:spcPct val="0"/>
              </a:spcBef>
              <a:buAutoNum type="arabicPeriod"/>
            </a:pP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FB8C3-C658-469C-8B51-1064D37A1CFD}"/>
              </a:ext>
            </a:extLst>
          </p:cNvPr>
          <p:cNvSpPr txBox="1"/>
          <p:nvPr/>
        </p:nvSpPr>
        <p:spPr>
          <a:xfrm>
            <a:off x="5742961" y="1014894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</a:rPr>
              <a:t>Merumuskan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masalah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1999" y="5218394"/>
            <a:ext cx="3981160" cy="5068606"/>
          </a:xfrm>
          <a:custGeom>
            <a:avLst/>
            <a:gdLst/>
            <a:ahLst/>
            <a:cxnLst/>
            <a:rect l="l" t="t" r="r" b="b"/>
            <a:pathLst>
              <a:path w="3981160" h="5068606">
                <a:moveTo>
                  <a:pt x="0" y="0"/>
                </a:moveTo>
                <a:lnTo>
                  <a:pt x="3981160" y="0"/>
                </a:lnTo>
                <a:lnTo>
                  <a:pt x="3981160" y="5068606"/>
                </a:lnTo>
                <a:lnTo>
                  <a:pt x="0" y="5068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506989" y="5218394"/>
            <a:ext cx="3981160" cy="5068606"/>
          </a:xfrm>
          <a:custGeom>
            <a:avLst/>
            <a:gdLst/>
            <a:ahLst/>
            <a:cxnLst/>
            <a:rect l="l" t="t" r="r" b="b"/>
            <a:pathLst>
              <a:path w="3981160" h="5068606">
                <a:moveTo>
                  <a:pt x="3981160" y="0"/>
                </a:moveTo>
                <a:lnTo>
                  <a:pt x="0" y="0"/>
                </a:lnTo>
                <a:lnTo>
                  <a:pt x="0" y="5068606"/>
                </a:lnTo>
                <a:lnTo>
                  <a:pt x="3981160" y="5068606"/>
                </a:lnTo>
                <a:lnTo>
                  <a:pt x="3981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CE4F4-CC52-434F-8DBE-9FC98621A294}"/>
              </a:ext>
            </a:extLst>
          </p:cNvPr>
          <p:cNvSpPr txBox="1"/>
          <p:nvPr/>
        </p:nvSpPr>
        <p:spPr>
          <a:xfrm>
            <a:off x="2362200" y="495300"/>
            <a:ext cx="14784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Strategi Desain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41A59-E20B-4DEB-A6B9-297B3298BFE2}"/>
              </a:ext>
            </a:extLst>
          </p:cNvPr>
          <p:cNvSpPr txBox="1"/>
          <p:nvPr/>
        </p:nvSpPr>
        <p:spPr>
          <a:xfrm>
            <a:off x="1447800" y="1861360"/>
            <a:ext cx="1310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Strategi </a:t>
            </a:r>
            <a:r>
              <a:rPr lang="en-US" sz="3200" dirty="0" err="1">
                <a:solidFill>
                  <a:srgbClr val="0070C0"/>
                </a:solidFill>
              </a:rPr>
              <a:t>dalam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pandangan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umum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merupakan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suatu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kerangka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atau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rencana</a:t>
            </a:r>
            <a:r>
              <a:rPr lang="en-US" sz="3200" dirty="0">
                <a:solidFill>
                  <a:srgbClr val="0070C0"/>
                </a:solidFill>
              </a:rPr>
              <a:t> yang </a:t>
            </a:r>
            <a:r>
              <a:rPr lang="en-US" sz="3200" dirty="0" err="1">
                <a:solidFill>
                  <a:srgbClr val="0070C0"/>
                </a:solidFill>
              </a:rPr>
              <a:t>mengintegrasikan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tujuan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keboijaksanaan</a:t>
            </a:r>
            <a:r>
              <a:rPr lang="en-US" sz="3200" dirty="0">
                <a:solidFill>
                  <a:srgbClr val="0070C0"/>
                </a:solidFill>
              </a:rPr>
              <a:t>, dan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A36E7-8956-48E9-B69A-6CBFD411DAE5}"/>
              </a:ext>
            </a:extLst>
          </p:cNvPr>
          <p:cNvSpPr txBox="1"/>
          <p:nvPr/>
        </p:nvSpPr>
        <p:spPr>
          <a:xfrm>
            <a:off x="1752600" y="3127563"/>
            <a:ext cx="1310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70C0"/>
                </a:solidFill>
              </a:rPr>
              <a:t>Tujuan</a:t>
            </a:r>
            <a:r>
              <a:rPr lang="en-US" sz="3200" dirty="0">
                <a:solidFill>
                  <a:srgbClr val="0070C0"/>
                </a:solidFill>
              </a:rPr>
              <a:t> yang </a:t>
            </a:r>
            <a:r>
              <a:rPr lang="en-US" sz="3200" dirty="0" err="1">
                <a:solidFill>
                  <a:srgbClr val="0070C0"/>
                </a:solidFill>
              </a:rPr>
              <a:t>dimaksud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adalah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pernyataan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tentang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apa</a:t>
            </a:r>
            <a:r>
              <a:rPr lang="en-US" sz="3200" dirty="0">
                <a:solidFill>
                  <a:srgbClr val="0070C0"/>
                </a:solidFill>
              </a:rPr>
              <a:t> yang </a:t>
            </a:r>
            <a:r>
              <a:rPr lang="en-US" sz="3200" dirty="0" err="1">
                <a:solidFill>
                  <a:srgbClr val="0070C0"/>
                </a:solidFill>
              </a:rPr>
              <a:t>akan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capai</a:t>
            </a:r>
            <a:r>
              <a:rPr lang="en-US" sz="3200" dirty="0">
                <a:solidFill>
                  <a:srgbClr val="0070C0"/>
                </a:solidFill>
              </a:rPr>
              <a:t> dan </a:t>
            </a:r>
            <a:r>
              <a:rPr lang="en-US" sz="3200" dirty="0" err="1">
                <a:solidFill>
                  <a:srgbClr val="0070C0"/>
                </a:solidFill>
              </a:rPr>
              <a:t>kapan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harus</a:t>
            </a:r>
            <a:r>
              <a:rPr lang="en-US" sz="3200" dirty="0">
                <a:solidFill>
                  <a:srgbClr val="0070C0"/>
                </a:solidFill>
              </a:rPr>
              <a:t> di </a:t>
            </a:r>
            <a:r>
              <a:rPr lang="en-US" sz="3200" dirty="0" err="1">
                <a:solidFill>
                  <a:srgbClr val="0070C0"/>
                </a:solidFill>
              </a:rPr>
              <a:t>capai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70C0"/>
                </a:solidFill>
              </a:rPr>
              <a:t>Kebijaksanaan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merupakan</a:t>
            </a:r>
            <a:r>
              <a:rPr lang="en-US" sz="3200" dirty="0">
                <a:solidFill>
                  <a:srgbClr val="0070C0"/>
                </a:solidFill>
              </a:rPr>
              <a:t> Batas-</a:t>
            </a:r>
            <a:r>
              <a:rPr lang="en-US" sz="3200" dirty="0" err="1">
                <a:solidFill>
                  <a:srgbClr val="0070C0"/>
                </a:solidFill>
              </a:rPr>
              <a:t>batas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untuk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melaksanakan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berbagai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aktifitas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70C0"/>
                </a:solidFill>
              </a:rPr>
              <a:t>Program </a:t>
            </a:r>
            <a:r>
              <a:rPr lang="en-US" sz="3200" dirty="0" err="1">
                <a:solidFill>
                  <a:srgbClr val="0070C0"/>
                </a:solidFill>
              </a:rPr>
              <a:t>merupakan</a:t>
            </a:r>
            <a:r>
              <a:rPr lang="en-US" sz="3200" dirty="0">
                <a:solidFill>
                  <a:srgbClr val="0070C0"/>
                </a:solidFill>
              </a:rPr>
              <a:t> step-by-step sequence of actions </a:t>
            </a:r>
            <a:r>
              <a:rPr lang="en-US" sz="3200" dirty="0" err="1">
                <a:solidFill>
                  <a:srgbClr val="0070C0"/>
                </a:solidFill>
              </a:rPr>
              <a:t>atau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urutan</a:t>
            </a:r>
            <a:r>
              <a:rPr lang="en-US" sz="3200" dirty="0">
                <a:solidFill>
                  <a:srgbClr val="0070C0"/>
                </a:solidFill>
              </a:rPr>
              <a:t> Langkah demi Langkah </a:t>
            </a:r>
            <a:r>
              <a:rPr lang="en-US" sz="3200" dirty="0" err="1">
                <a:solidFill>
                  <a:srgbClr val="0070C0"/>
                </a:solidFill>
              </a:rPr>
              <a:t>dari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serangkaian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tindakan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id-ID" sz="32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BA17F-4CC0-4420-AF53-61C531C2F97B}"/>
              </a:ext>
            </a:extLst>
          </p:cNvPr>
          <p:cNvSpPr txBox="1"/>
          <p:nvPr/>
        </p:nvSpPr>
        <p:spPr>
          <a:xfrm>
            <a:off x="3219161" y="6661114"/>
            <a:ext cx="1310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Penerapan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urutan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tindakan</a:t>
            </a:r>
            <a:r>
              <a:rPr lang="en-US" sz="3200" dirty="0">
                <a:solidFill>
                  <a:srgbClr val="0070C0"/>
                </a:solidFill>
              </a:rPr>
              <a:t> yang </a:t>
            </a:r>
            <a:r>
              <a:rPr lang="en-US" sz="3200" dirty="0" err="1">
                <a:solidFill>
                  <a:srgbClr val="0070C0"/>
                </a:solidFill>
              </a:rPr>
              <a:t>akan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dilaksanakan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olrh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desainer</a:t>
            </a:r>
            <a:r>
              <a:rPr lang="en-US" sz="3200" dirty="0">
                <a:solidFill>
                  <a:srgbClr val="0070C0"/>
                </a:solidFill>
              </a:rPr>
              <a:t> (</a:t>
            </a:r>
            <a:r>
              <a:rPr lang="en-US" sz="3200" dirty="0" err="1">
                <a:solidFill>
                  <a:srgbClr val="0070C0"/>
                </a:solidFill>
              </a:rPr>
              <a:t>tim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desainer</a:t>
            </a:r>
            <a:r>
              <a:rPr lang="en-US" sz="3200" dirty="0">
                <a:solidFill>
                  <a:srgbClr val="0070C0"/>
                </a:solidFill>
              </a:rPr>
              <a:t>) </a:t>
            </a:r>
            <a:r>
              <a:rPr lang="en-US" sz="3200" dirty="0" err="1">
                <a:solidFill>
                  <a:srgbClr val="0070C0"/>
                </a:solidFill>
              </a:rPr>
              <a:t>untuk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merealisasikan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suatu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tujuan</a:t>
            </a:r>
            <a:r>
              <a:rPr lang="en-US" sz="3200" dirty="0">
                <a:solidFill>
                  <a:srgbClr val="0070C0"/>
                </a:solidFill>
              </a:rPr>
              <a:t> yang di </a:t>
            </a:r>
            <a:r>
              <a:rPr lang="en-US" sz="3200" dirty="0" err="1">
                <a:solidFill>
                  <a:srgbClr val="0070C0"/>
                </a:solidFill>
              </a:rPr>
              <a:t>inginkan</a:t>
            </a:r>
            <a:r>
              <a:rPr lang="en-US" sz="3200" dirty="0">
                <a:solidFill>
                  <a:srgbClr val="0070C0"/>
                </a:solidFill>
              </a:rPr>
              <a:t> (</a:t>
            </a:r>
            <a:r>
              <a:rPr lang="en-US" sz="3200" i="1" dirty="0">
                <a:solidFill>
                  <a:srgbClr val="0070C0"/>
                </a:solidFill>
              </a:rPr>
              <a:t>design brief</a:t>
            </a:r>
            <a:r>
              <a:rPr lang="en-US" sz="3200" dirty="0">
                <a:solidFill>
                  <a:srgbClr val="0070C0"/>
                </a:solidFill>
              </a:rPr>
              <a:t>), </a:t>
            </a:r>
            <a:r>
              <a:rPr lang="en-US" sz="3200" dirty="0" err="1">
                <a:solidFill>
                  <a:srgbClr val="0070C0"/>
                </a:solidFill>
              </a:rPr>
              <a:t>menjadi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keputusan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akhir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konsep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keseluruhan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desain</a:t>
            </a:r>
            <a:r>
              <a:rPr lang="en-US" sz="3200" dirty="0">
                <a:solidFill>
                  <a:srgbClr val="0070C0"/>
                </a:solidFill>
              </a:rPr>
              <a:t> yang di </a:t>
            </a:r>
            <a:r>
              <a:rPr lang="en-US" sz="3200" dirty="0" err="1">
                <a:solidFill>
                  <a:srgbClr val="0070C0"/>
                </a:solidFill>
              </a:rPr>
              <a:t>eksekusi</a:t>
            </a:r>
            <a:r>
              <a:rPr lang="en-US" sz="3200" dirty="0">
                <a:solidFill>
                  <a:srgbClr val="0070C0"/>
                </a:solidFill>
              </a:rPr>
              <a:t> (</a:t>
            </a:r>
            <a:r>
              <a:rPr lang="en-US" sz="3200" dirty="0" err="1">
                <a:solidFill>
                  <a:srgbClr val="0070C0"/>
                </a:solidFill>
              </a:rPr>
              <a:t>Sarwono</a:t>
            </a:r>
            <a:r>
              <a:rPr lang="en-US" sz="3200" dirty="0">
                <a:solidFill>
                  <a:srgbClr val="0070C0"/>
                </a:solidFill>
              </a:rPr>
              <a:t> dan </a:t>
            </a:r>
            <a:r>
              <a:rPr lang="en-US" sz="3200" dirty="0" err="1">
                <a:solidFill>
                  <a:srgbClr val="0070C0"/>
                </a:solidFill>
              </a:rPr>
              <a:t>Lubis</a:t>
            </a:r>
            <a:r>
              <a:rPr lang="en-US" sz="3200" dirty="0">
                <a:solidFill>
                  <a:srgbClr val="0070C0"/>
                </a:solidFill>
              </a:rPr>
              <a:t> 2007)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" y="982329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82800" y="8766373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78390" y="6708973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03608" y="-536773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66F22433-18FA-4934-97F9-C6FE5950D1A4}"/>
              </a:ext>
            </a:extLst>
          </p:cNvPr>
          <p:cNvSpPr txBox="1">
            <a:spLocks/>
          </p:cNvSpPr>
          <p:nvPr/>
        </p:nvSpPr>
        <p:spPr>
          <a:xfrm>
            <a:off x="4416108" y="411976"/>
            <a:ext cx="8033384" cy="7925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14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6 </a:t>
            </a:r>
            <a:r>
              <a:rPr lang="en-US" spc="1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Macam</a:t>
            </a:r>
            <a:r>
              <a:rPr lang="en-US" spc="14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Strategi Desain</a:t>
            </a:r>
            <a:endParaRPr lang="id-ID" spc="19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305D9-09E2-445D-B84D-3E19E38A5730}"/>
              </a:ext>
            </a:extLst>
          </p:cNvPr>
          <p:cNvSpPr txBox="1"/>
          <p:nvPr/>
        </p:nvSpPr>
        <p:spPr>
          <a:xfrm>
            <a:off x="1219200" y="2050345"/>
            <a:ext cx="1584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Linear strategy </a:t>
            </a:r>
            <a:r>
              <a:rPr lang="en-US" sz="3600" dirty="0" err="1">
                <a:solidFill>
                  <a:srgbClr val="0070C0"/>
                </a:solidFill>
              </a:rPr>
              <a:t>atau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disebut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dengan</a:t>
            </a:r>
            <a:r>
              <a:rPr lang="en-US" sz="3600" dirty="0">
                <a:solidFill>
                  <a:srgbClr val="0070C0"/>
                </a:solidFill>
              </a:rPr>
              <a:t> strategi garis </a:t>
            </a:r>
            <a:r>
              <a:rPr lang="en-US" sz="3600" dirty="0" err="1">
                <a:solidFill>
                  <a:srgbClr val="0070C0"/>
                </a:solidFill>
              </a:rPr>
              <a:t>lurus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yakni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menetapkan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urutan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logis</a:t>
            </a:r>
            <a:r>
              <a:rPr lang="en-US" sz="3600" dirty="0">
                <a:solidFill>
                  <a:srgbClr val="0070C0"/>
                </a:solidFill>
              </a:rPr>
              <a:t> pada 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perancangan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sederhana</a:t>
            </a:r>
            <a:r>
              <a:rPr lang="en-US" sz="3600" dirty="0">
                <a:solidFill>
                  <a:srgbClr val="0070C0"/>
                </a:solidFill>
              </a:rPr>
              <a:t> yang </a:t>
            </a:r>
            <a:r>
              <a:rPr lang="en-US" sz="3600" dirty="0" err="1">
                <a:solidFill>
                  <a:srgbClr val="0070C0"/>
                </a:solidFill>
              </a:rPr>
              <a:t>sudah</a:t>
            </a:r>
            <a:r>
              <a:rPr lang="en-US" sz="3600" dirty="0">
                <a:solidFill>
                  <a:srgbClr val="0070C0"/>
                </a:solidFill>
              </a:rPr>
              <a:t> di </a:t>
            </a:r>
            <a:r>
              <a:rPr lang="en-US" sz="3600" dirty="0" err="1">
                <a:solidFill>
                  <a:srgbClr val="0070C0"/>
                </a:solidFill>
              </a:rPr>
              <a:t>pahamikomponennya</a:t>
            </a:r>
            <a:r>
              <a:rPr lang="en-US" sz="3600" dirty="0">
                <a:solidFill>
                  <a:srgbClr val="0070C0"/>
                </a:solidFill>
              </a:rPr>
              <a:t>, dan </a:t>
            </a:r>
            <a:r>
              <a:rPr lang="en-US" sz="3600" dirty="0" err="1">
                <a:solidFill>
                  <a:srgbClr val="0070C0"/>
                </a:solidFill>
              </a:rPr>
              <a:t>telah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berulangkali</a:t>
            </a:r>
            <a:r>
              <a:rPr lang="en-US" sz="3600" dirty="0">
                <a:solidFill>
                  <a:srgbClr val="0070C0"/>
                </a:solidFill>
              </a:rPr>
              <a:t> di </a:t>
            </a:r>
            <a:r>
              <a:rPr lang="en-US" sz="3600" dirty="0" err="1">
                <a:solidFill>
                  <a:srgbClr val="0070C0"/>
                </a:solidFill>
              </a:rPr>
              <a:t>laksanakan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</a:rPr>
              <a:t>Cth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I,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II,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III, </a:t>
            </a:r>
            <a:r>
              <a:rPr lang="en-US" sz="3600" dirty="0" err="1">
                <a:solidFill>
                  <a:srgbClr val="0070C0"/>
                </a:solidFill>
              </a:rPr>
              <a:t>suatu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dimulai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setelah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sebelumnya</a:t>
            </a:r>
            <a:r>
              <a:rPr lang="en-US" sz="3600" dirty="0">
                <a:solidFill>
                  <a:srgbClr val="0070C0"/>
                </a:solidFill>
              </a:rPr>
              <a:t> di </a:t>
            </a:r>
            <a:r>
              <a:rPr lang="en-US" sz="3600" dirty="0" err="1">
                <a:solidFill>
                  <a:srgbClr val="0070C0"/>
                </a:solidFill>
              </a:rPr>
              <a:t>selesaikan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Cyclic strategy </a:t>
            </a:r>
            <a:r>
              <a:rPr lang="en-US" sz="3600" dirty="0" err="1">
                <a:solidFill>
                  <a:srgbClr val="0070C0"/>
                </a:solidFill>
              </a:rPr>
              <a:t>atau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disebut</a:t>
            </a:r>
            <a:r>
              <a:rPr lang="en-US" sz="3600" dirty="0">
                <a:solidFill>
                  <a:srgbClr val="0070C0"/>
                </a:solidFill>
              </a:rPr>
              <a:t> juga strategi </a:t>
            </a:r>
            <a:r>
              <a:rPr lang="en-US" sz="3600" dirty="0" err="1">
                <a:solidFill>
                  <a:srgbClr val="0070C0"/>
                </a:solidFill>
              </a:rPr>
              <a:t>berputar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sama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dengan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stragei</a:t>
            </a:r>
            <a:r>
              <a:rPr lang="en-US" sz="3600" dirty="0">
                <a:solidFill>
                  <a:srgbClr val="0070C0"/>
                </a:solidFill>
              </a:rPr>
              <a:t> linear </a:t>
            </a:r>
            <a:r>
              <a:rPr lang="en-US" sz="3600" dirty="0" err="1">
                <a:solidFill>
                  <a:srgbClr val="0070C0"/>
                </a:solidFill>
              </a:rPr>
              <a:t>hanya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saja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suatu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perlu</a:t>
            </a:r>
            <a:r>
              <a:rPr lang="en-US" sz="3600" dirty="0">
                <a:solidFill>
                  <a:srgbClr val="0070C0"/>
                </a:solidFill>
              </a:rPr>
              <a:t> di </a:t>
            </a:r>
            <a:r>
              <a:rPr lang="en-US" sz="3600" dirty="0" err="1">
                <a:solidFill>
                  <a:srgbClr val="0070C0"/>
                </a:solidFill>
              </a:rPr>
              <a:t>ulang</a:t>
            </a:r>
            <a:r>
              <a:rPr lang="en-US" sz="3600" dirty="0">
                <a:solidFill>
                  <a:srgbClr val="0070C0"/>
                </a:solidFill>
              </a:rPr>
              <a:t> Kembali </a:t>
            </a:r>
            <a:r>
              <a:rPr lang="en-US" sz="3600" dirty="0" err="1">
                <a:solidFill>
                  <a:srgbClr val="0070C0"/>
                </a:solidFill>
              </a:rPr>
              <a:t>untuk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menampung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feedback </a:t>
            </a:r>
            <a:r>
              <a:rPr lang="en-US" sz="3600" dirty="0" err="1">
                <a:solidFill>
                  <a:srgbClr val="0070C0"/>
                </a:solidFill>
              </a:rPr>
              <a:t>dari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klien</a:t>
            </a:r>
            <a:endParaRPr lang="en-US" sz="36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i="1" dirty="0" err="1">
                <a:solidFill>
                  <a:srgbClr val="0070C0"/>
                </a:solidFill>
              </a:rPr>
              <a:t>Brancing</a:t>
            </a:r>
            <a:r>
              <a:rPr lang="en-US" sz="3600" i="1" dirty="0">
                <a:solidFill>
                  <a:srgbClr val="0070C0"/>
                </a:solidFill>
              </a:rPr>
              <a:t> strategy </a:t>
            </a:r>
            <a:r>
              <a:rPr lang="en-US" sz="3600" dirty="0" err="1">
                <a:solidFill>
                  <a:srgbClr val="0070C0"/>
                </a:solidFill>
              </a:rPr>
              <a:t>atau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disebut</a:t>
            </a:r>
            <a:r>
              <a:rPr lang="en-US" sz="3600" dirty="0">
                <a:solidFill>
                  <a:srgbClr val="0070C0"/>
                </a:solidFill>
              </a:rPr>
              <a:t> strategy </a:t>
            </a:r>
            <a:r>
              <a:rPr lang="en-US" sz="3600" dirty="0" err="1">
                <a:solidFill>
                  <a:srgbClr val="0070C0"/>
                </a:solidFill>
              </a:rPr>
              <a:t>bercabang</a:t>
            </a:r>
            <a:r>
              <a:rPr lang="en-US" sz="3600" dirty="0">
                <a:solidFill>
                  <a:srgbClr val="0070C0"/>
                </a:solidFill>
              </a:rPr>
              <a:t>. Strategy </a:t>
            </a:r>
            <a:r>
              <a:rPr lang="en-US" sz="3600" dirty="0" err="1">
                <a:solidFill>
                  <a:srgbClr val="0070C0"/>
                </a:solidFill>
              </a:rPr>
              <a:t>ini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diterapkan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apabila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seluruh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perancangan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dapat</a:t>
            </a:r>
            <a:r>
              <a:rPr lang="en-US" sz="3600" dirty="0">
                <a:solidFill>
                  <a:srgbClr val="0070C0"/>
                </a:solidFill>
              </a:rPr>
              <a:t> di </a:t>
            </a:r>
            <a:r>
              <a:rPr lang="en-US" sz="3600" dirty="0" err="1">
                <a:solidFill>
                  <a:srgbClr val="0070C0"/>
                </a:solidFill>
              </a:rPr>
              <a:t>putuskan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dikerjakan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secara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terpisah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dimana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banyak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oprang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bekerja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secara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pararel</a:t>
            </a:r>
            <a:r>
              <a:rPr lang="en-US" sz="3600" dirty="0">
                <a:solidFill>
                  <a:srgbClr val="0070C0"/>
                </a:solidFill>
              </a:rPr>
              <a:t> pada </a:t>
            </a:r>
            <a:r>
              <a:rPr lang="en-US" sz="3600" dirty="0" err="1">
                <a:solidFill>
                  <a:srgbClr val="0070C0"/>
                </a:solidFill>
              </a:rPr>
              <a:t>saat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bersamaan</a:t>
            </a:r>
            <a:r>
              <a:rPr lang="en-US" sz="3600" dirty="0">
                <a:solidFill>
                  <a:srgbClr val="0070C0"/>
                </a:solidFill>
              </a:rPr>
              <a:t>  </a:t>
            </a:r>
            <a:r>
              <a:rPr lang="en-US" sz="3600" dirty="0" err="1">
                <a:solidFill>
                  <a:srgbClr val="0070C0"/>
                </a:solidFill>
              </a:rPr>
              <a:t>cth</a:t>
            </a:r>
            <a:r>
              <a:rPr lang="en-US" sz="3600" dirty="0">
                <a:solidFill>
                  <a:srgbClr val="0070C0"/>
                </a:solidFill>
              </a:rPr>
              <a:t> :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I,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II –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IIa-tahap</a:t>
            </a:r>
            <a:r>
              <a:rPr lang="en-US" sz="3600" dirty="0">
                <a:solidFill>
                  <a:srgbClr val="0070C0"/>
                </a:solidFill>
              </a:rPr>
              <a:t> IIb </a:t>
            </a:r>
            <a:r>
              <a:rPr lang="en-US" sz="3600" dirty="0" err="1">
                <a:solidFill>
                  <a:srgbClr val="0070C0"/>
                </a:solidFill>
              </a:rPr>
              <a:t>pararel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III-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alternatif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IV </a:t>
            </a:r>
            <a:r>
              <a:rPr lang="en-US" sz="3600" dirty="0" err="1">
                <a:solidFill>
                  <a:srgbClr val="0070C0"/>
                </a:solidFill>
              </a:rPr>
              <a:t>dsb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63800" y="9069739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EF7A1-7DD2-446F-8A6A-0D7B1B3F4E05}"/>
              </a:ext>
            </a:extLst>
          </p:cNvPr>
          <p:cNvSpPr txBox="1"/>
          <p:nvPr/>
        </p:nvSpPr>
        <p:spPr>
          <a:xfrm>
            <a:off x="1905000" y="2857500"/>
            <a:ext cx="14478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i="1" dirty="0" err="1">
                <a:solidFill>
                  <a:srgbClr val="0070C0"/>
                </a:solidFill>
              </a:rPr>
              <a:t>Adative</a:t>
            </a:r>
            <a:r>
              <a:rPr lang="en-US" sz="3600" i="1" dirty="0">
                <a:solidFill>
                  <a:srgbClr val="0070C0"/>
                </a:solidFill>
              </a:rPr>
              <a:t> strategy </a:t>
            </a:r>
            <a:r>
              <a:rPr lang="en-US" sz="3600" dirty="0" err="1">
                <a:solidFill>
                  <a:srgbClr val="0070C0"/>
                </a:solidFill>
              </a:rPr>
              <a:t>awalanya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I yang </a:t>
            </a:r>
            <a:r>
              <a:rPr lang="en-US" sz="3600" dirty="0" err="1">
                <a:solidFill>
                  <a:srgbClr val="0070C0"/>
                </a:solidFill>
              </a:rPr>
              <a:t>ditetapkan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</a:rPr>
              <a:t>Saaran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selanjutnya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ditetapkan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setelah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tahapan</a:t>
            </a:r>
            <a:r>
              <a:rPr lang="en-US" sz="3600" dirty="0">
                <a:solidFill>
                  <a:srgbClr val="0070C0"/>
                </a:solidFill>
              </a:rPr>
              <a:t> I </a:t>
            </a:r>
            <a:r>
              <a:rPr lang="en-US" sz="3600" dirty="0" err="1">
                <a:solidFill>
                  <a:srgbClr val="0070C0"/>
                </a:solidFill>
              </a:rPr>
              <a:t>selesai</a:t>
            </a:r>
            <a:endParaRPr lang="en-US" sz="36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Incremental strategy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atau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disebut</a:t>
            </a:r>
            <a:r>
              <a:rPr lang="en-US" sz="3600" dirty="0">
                <a:solidFill>
                  <a:srgbClr val="0070C0"/>
                </a:solidFill>
              </a:rPr>
              <a:t> juga strategi </a:t>
            </a:r>
            <a:r>
              <a:rPr lang="en-US" sz="3600" dirty="0" err="1">
                <a:solidFill>
                  <a:srgbClr val="0070C0"/>
                </a:solidFill>
              </a:rPr>
              <a:t>imbuhan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memiliki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prinsip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dasar</a:t>
            </a:r>
            <a:r>
              <a:rPr lang="en-US" sz="3600" dirty="0">
                <a:solidFill>
                  <a:srgbClr val="0070C0"/>
                </a:solidFill>
              </a:rPr>
              <a:t> yang </a:t>
            </a:r>
            <a:r>
              <a:rPr lang="en-US" sz="3600" dirty="0" err="1">
                <a:solidFill>
                  <a:srgbClr val="0070C0"/>
                </a:solidFill>
              </a:rPr>
              <a:t>sama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dengan</a:t>
            </a:r>
            <a:r>
              <a:rPr lang="en-US" sz="3600" dirty="0">
                <a:solidFill>
                  <a:srgbClr val="0070C0"/>
                </a:solidFill>
              </a:rPr>
              <a:t> adaptive, </a:t>
            </a:r>
            <a:r>
              <a:rPr lang="en-US" sz="3600" dirty="0" err="1">
                <a:solidFill>
                  <a:srgbClr val="0070C0"/>
                </a:solidFill>
              </a:rPr>
              <a:t>namun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slebih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sederhana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</a:rPr>
              <a:t>Biasanya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keputusan</a:t>
            </a:r>
            <a:r>
              <a:rPr lang="en-US" sz="3600" dirty="0">
                <a:solidFill>
                  <a:srgbClr val="0070C0"/>
                </a:solidFill>
              </a:rPr>
              <a:t> Final (</a:t>
            </a:r>
            <a:r>
              <a:rPr lang="en-US" sz="3600" i="1" dirty="0">
                <a:solidFill>
                  <a:srgbClr val="0070C0"/>
                </a:solidFill>
              </a:rPr>
              <a:t>final design</a:t>
            </a:r>
            <a:r>
              <a:rPr lang="en-US" sz="3600" dirty="0">
                <a:solidFill>
                  <a:srgbClr val="0070C0"/>
                </a:solidFill>
              </a:rPr>
              <a:t>) yang </a:t>
            </a:r>
            <a:r>
              <a:rPr lang="en-US" sz="3600" dirty="0" err="1">
                <a:solidFill>
                  <a:srgbClr val="0070C0"/>
                </a:solidFill>
              </a:rPr>
              <a:t>telah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ditetapkan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dinilai</a:t>
            </a:r>
            <a:r>
              <a:rPr lang="en-US" sz="3600" dirty="0">
                <a:solidFill>
                  <a:srgbClr val="0070C0"/>
                </a:solidFill>
              </a:rPr>
              <a:t> Kembali </a:t>
            </a:r>
            <a:r>
              <a:rPr lang="en-US" sz="3600" dirty="0" err="1">
                <a:solidFill>
                  <a:srgbClr val="0070C0"/>
                </a:solidFill>
              </a:rPr>
              <a:t>dengan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eksplorasidan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memodifikasi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hal-hal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tidak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prinsipil</a:t>
            </a:r>
            <a:endParaRPr lang="en-US" sz="36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Random search </a:t>
            </a:r>
            <a:r>
              <a:rPr lang="en-US" sz="3600" dirty="0" err="1">
                <a:solidFill>
                  <a:srgbClr val="0070C0"/>
                </a:solidFill>
              </a:rPr>
              <a:t>atau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pencarian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acak</a:t>
            </a:r>
            <a:r>
              <a:rPr lang="en-US" sz="3600" dirty="0">
                <a:solidFill>
                  <a:srgbClr val="0070C0"/>
                </a:solidFill>
              </a:rPr>
              <a:t>, strategi </a:t>
            </a:r>
            <a:r>
              <a:rPr lang="en-US" sz="3600" dirty="0" err="1">
                <a:solidFill>
                  <a:srgbClr val="0070C0"/>
                </a:solidFill>
              </a:rPr>
              <a:t>ini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merupakan</a:t>
            </a:r>
            <a:r>
              <a:rPr lang="en-US" sz="3600" dirty="0">
                <a:solidFill>
                  <a:srgbClr val="0070C0"/>
                </a:solidFill>
              </a:rPr>
              <a:t> strategi paling </a:t>
            </a:r>
            <a:r>
              <a:rPr lang="en-US" sz="3600" dirty="0" err="1">
                <a:solidFill>
                  <a:srgbClr val="0070C0"/>
                </a:solidFill>
              </a:rPr>
              <a:t>bebas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dalam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pelaksanaannya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</a:rPr>
              <a:t>Baik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dalam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memilah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komponen-komponen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desain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maupun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urutan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tahap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ekplorasi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5327347F-7F84-46A5-A50D-1A2DC2C2D2A3}"/>
              </a:ext>
            </a:extLst>
          </p:cNvPr>
          <p:cNvSpPr txBox="1">
            <a:spLocks/>
          </p:cNvSpPr>
          <p:nvPr/>
        </p:nvSpPr>
        <p:spPr>
          <a:xfrm>
            <a:off x="5127308" y="1009950"/>
            <a:ext cx="8033384" cy="7925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14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6 </a:t>
            </a:r>
            <a:r>
              <a:rPr lang="en-US" spc="1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Macam</a:t>
            </a:r>
            <a:r>
              <a:rPr lang="en-US" spc="14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Strategi Desain</a:t>
            </a:r>
            <a:endParaRPr lang="id-ID" spc="19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697</Words>
  <Application>Microsoft Office PowerPoint</Application>
  <PresentationFormat>Custom</PresentationFormat>
  <Paragraphs>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Open Sauce</vt:lpstr>
      <vt:lpstr>Trebuchet MS</vt:lpstr>
      <vt:lpstr>Calibri</vt:lpstr>
      <vt:lpstr>Codec Pro Bold</vt:lpstr>
      <vt:lpstr>Merriweather</vt:lpstr>
      <vt:lpstr>Wingdings</vt:lpstr>
      <vt:lpstr>inherit</vt:lpstr>
      <vt:lpstr>Arial</vt:lpstr>
      <vt:lpstr>Arial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Profesional Periklanan Presentasi</dc:title>
  <dc:creator>THIS-PC</dc:creator>
  <cp:lastModifiedBy>Abdi Darmawan</cp:lastModifiedBy>
  <cp:revision>10</cp:revision>
  <dcterms:created xsi:type="dcterms:W3CDTF">2006-08-16T00:00:00Z</dcterms:created>
  <dcterms:modified xsi:type="dcterms:W3CDTF">2024-06-11T10:38:30Z</dcterms:modified>
  <dc:identifier>DAGDGkKbmjs</dc:identifier>
</cp:coreProperties>
</file>