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9" r:id="rId14"/>
    <p:sldId id="270" r:id="rId15"/>
    <p:sldId id="271" r:id="rId16"/>
    <p:sldId id="2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750" y="66"/>
      </p:cViewPr>
      <p:guideLst>
        <p:guide orient="horz" pos="2160"/>
        <p:guide pos="2880"/>
      </p:guideLst>
    </p:cSldViewPr>
  </p:slideViewPr>
  <p:notesTextViewPr>
    <p:cViewPr>
      <p:scale>
        <a:sx n="100" d="100"/>
        <a:sy n="100" d="100"/>
      </p:scale>
      <p:origin x="0" y="-36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EA785-CEC0-41B5-9CB8-69DFD724D271}" type="datetimeFigureOut">
              <a:rPr lang="id-ID" smtClean="0"/>
              <a:t>05/05/2026</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15D3C-2CB7-40D0-AEA5-C90131FF9058}" type="slidenum">
              <a:rPr lang="id-ID" smtClean="0"/>
              <a:t>‹#›</a:t>
            </a:fld>
            <a:endParaRPr lang="id-ID"/>
          </a:p>
        </p:txBody>
      </p:sp>
    </p:spTree>
    <p:extLst>
      <p:ext uri="{BB962C8B-B14F-4D97-AF65-F5344CB8AC3E}">
        <p14:creationId xmlns:p14="http://schemas.microsoft.com/office/powerpoint/2010/main" val="113320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HKI Digital adalah bentuk perlindungan hukum terhadap karya yang dibuat dan disebarkan secara digital.</a:t>
            </a:r>
            <a:br>
              <a:rPr lang="en-US" dirty="0"/>
            </a:br>
            <a:r>
              <a:rPr lang="id-ID" dirty="0"/>
              <a:t>Contoh konkret:</a:t>
            </a:r>
          </a:p>
          <a:p>
            <a:pPr>
              <a:buFont typeface="Arial" panose="020B0604020202020204" pitchFamily="34" charset="0"/>
              <a:buChar char="•"/>
            </a:pPr>
            <a:r>
              <a:rPr lang="id-ID" dirty="0" err="1"/>
              <a:t>Feed</a:t>
            </a:r>
            <a:r>
              <a:rPr lang="id-ID" dirty="0"/>
              <a:t> Instagram </a:t>
            </a:r>
          </a:p>
          <a:p>
            <a:pPr>
              <a:buFont typeface="Arial" panose="020B0604020202020204" pitchFamily="34" charset="0"/>
              <a:buChar char="•"/>
            </a:pPr>
            <a:r>
              <a:rPr lang="id-ID" dirty="0"/>
              <a:t>UI aplikasi </a:t>
            </a:r>
          </a:p>
          <a:p>
            <a:pPr>
              <a:buFont typeface="Arial" panose="020B0604020202020204" pitchFamily="34" charset="0"/>
              <a:buChar char="•"/>
            </a:pPr>
            <a:r>
              <a:rPr lang="id-ID" dirty="0"/>
              <a:t>Konten </a:t>
            </a:r>
            <a:r>
              <a:rPr lang="id-ID" dirty="0" err="1"/>
              <a:t>TikTok</a:t>
            </a:r>
            <a:r>
              <a:rPr lang="id-ID" dirty="0"/>
              <a:t> </a:t>
            </a:r>
          </a:p>
          <a:p>
            <a:r>
              <a:rPr lang="id-ID" dirty="0"/>
              <a:t>👉 Tekankan:</a:t>
            </a:r>
            <a:br>
              <a:rPr lang="id-ID" dirty="0"/>
            </a:br>
            <a:r>
              <a:rPr lang="id-ID" dirty="0"/>
              <a:t>Semua karya digital </a:t>
            </a:r>
            <a:r>
              <a:rPr lang="id-ID" b="1" dirty="0"/>
              <a:t>otomatis dilindungi hak cipta</a:t>
            </a:r>
            <a:r>
              <a:rPr lang="id-ID" dirty="0"/>
              <a:t>, meskipun belum didaftarkan.</a:t>
            </a:r>
          </a:p>
          <a:p>
            <a:endParaRPr lang="id-ID" dirty="0"/>
          </a:p>
        </p:txBody>
      </p:sp>
      <p:sp>
        <p:nvSpPr>
          <p:cNvPr id="4" name="Slide Number Placeholder 3"/>
          <p:cNvSpPr>
            <a:spLocks noGrp="1"/>
          </p:cNvSpPr>
          <p:nvPr>
            <p:ph type="sldNum" sz="quarter" idx="5"/>
          </p:nvPr>
        </p:nvSpPr>
        <p:spPr/>
        <p:txBody>
          <a:bodyPr/>
          <a:lstStyle/>
          <a:p>
            <a:fld id="{B8815D3C-2CB7-40D0-AEA5-C90131FF9058}" type="slidenum">
              <a:rPr lang="id-ID" smtClean="0"/>
              <a:t>3</a:t>
            </a:fld>
            <a:endParaRPr lang="id-ID"/>
          </a:p>
        </p:txBody>
      </p:sp>
    </p:spTree>
    <p:extLst>
      <p:ext uri="{BB962C8B-B14F-4D97-AF65-F5344CB8AC3E}">
        <p14:creationId xmlns:p14="http://schemas.microsoft.com/office/powerpoint/2010/main" val="628949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Gunakan ini untuk interaksi kelas:</a:t>
            </a:r>
          </a:p>
          <a:p>
            <a:pPr>
              <a:buFont typeface="Arial" panose="020B0604020202020204" pitchFamily="34" charset="0"/>
              <a:buChar char="•"/>
            </a:pPr>
            <a:r>
              <a:rPr lang="id-ID" dirty="0"/>
              <a:t>Ajak mahasiswa berpendapat </a:t>
            </a:r>
          </a:p>
          <a:p>
            <a:pPr>
              <a:buFont typeface="Arial" panose="020B0604020202020204" pitchFamily="34" charset="0"/>
              <a:buChar char="•"/>
            </a:pPr>
            <a:r>
              <a:rPr lang="id-ID" dirty="0"/>
              <a:t>Bandingkan perspektif etika vs hukum </a:t>
            </a:r>
          </a:p>
          <a:p>
            <a:r>
              <a:rPr lang="id-ID" dirty="0"/>
              <a:t>👉 Tujuan:</a:t>
            </a:r>
            <a:br>
              <a:rPr lang="id-ID" dirty="0"/>
            </a:br>
            <a:r>
              <a:rPr lang="id-ID" dirty="0"/>
              <a:t>Melatih </a:t>
            </a:r>
            <a:r>
              <a:rPr lang="id-ID" b="1" dirty="0" err="1"/>
              <a:t>critical</a:t>
            </a:r>
            <a:r>
              <a:rPr lang="id-ID" b="1" dirty="0"/>
              <a:t> </a:t>
            </a:r>
            <a:r>
              <a:rPr lang="id-ID" b="1" dirty="0" err="1"/>
              <a:t>thinking</a:t>
            </a:r>
            <a:br>
              <a:rPr lang="en-US" b="1" dirty="0"/>
            </a:br>
            <a:br>
              <a:rPr lang="en-US" b="1" dirty="0"/>
            </a:br>
            <a:r>
              <a:rPr lang="id-ID" b="1" dirty="0"/>
              <a:t>1. Secara Hukum (Hak Cipta)</a:t>
            </a:r>
          </a:p>
          <a:p>
            <a:r>
              <a:rPr lang="id-ID" dirty="0"/>
              <a:t>Dalam konsep </a:t>
            </a:r>
            <a:r>
              <a:rPr lang="id-ID" b="1" dirty="0"/>
              <a:t>hak cipta</a:t>
            </a:r>
            <a:r>
              <a:rPr lang="id-ID" dirty="0"/>
              <a:t>, setiap karya visual (desain, ilustrasi, foto, video) </a:t>
            </a:r>
            <a:r>
              <a:rPr lang="id-ID" b="1" dirty="0"/>
              <a:t>otomatis dilindungi sejak dibuat</a:t>
            </a:r>
            <a:r>
              <a:rPr lang="id-ID" dirty="0"/>
              <a:t>.</a:t>
            </a:r>
          </a:p>
          <a:p>
            <a:r>
              <a:rPr lang="id-ID" dirty="0"/>
              <a:t>Artinya:</a:t>
            </a:r>
          </a:p>
          <a:p>
            <a:pPr>
              <a:buFont typeface="Arial" panose="020B0604020202020204" pitchFamily="34" charset="0"/>
              <a:buChar char="•"/>
            </a:pPr>
            <a:r>
              <a:rPr lang="id-ID" dirty="0"/>
              <a:t>Hanya pemilik karya yang berhak: </a:t>
            </a:r>
          </a:p>
          <a:p>
            <a:pPr marL="742950" lvl="1" indent="-285750">
              <a:buFont typeface="Arial" panose="020B0604020202020204" pitchFamily="34" charset="0"/>
              <a:buChar char="•"/>
            </a:pPr>
            <a:r>
              <a:rPr lang="id-ID" dirty="0"/>
              <a:t>Mengunggah ulang </a:t>
            </a:r>
          </a:p>
          <a:p>
            <a:pPr marL="742950" lvl="1" indent="-285750">
              <a:buFont typeface="Arial" panose="020B0604020202020204" pitchFamily="34" charset="0"/>
              <a:buChar char="•"/>
            </a:pPr>
            <a:r>
              <a:rPr lang="id-ID" dirty="0"/>
              <a:t>Menyebarkan </a:t>
            </a:r>
          </a:p>
          <a:p>
            <a:pPr marL="742950" lvl="1" indent="-285750">
              <a:buFont typeface="Arial" panose="020B0604020202020204" pitchFamily="34" charset="0"/>
              <a:buChar char="•"/>
            </a:pPr>
            <a:r>
              <a:rPr lang="id-ID" dirty="0"/>
              <a:t>Menggunakan untuk kepentingan tertentu </a:t>
            </a:r>
          </a:p>
          <a:p>
            <a:r>
              <a:rPr lang="id-ID" dirty="0"/>
              <a:t>👉 Jadi, jika seseorang:</a:t>
            </a:r>
          </a:p>
          <a:p>
            <a:pPr>
              <a:buFont typeface="Arial" panose="020B0604020202020204" pitchFamily="34" charset="0"/>
              <a:buChar char="•"/>
            </a:pPr>
            <a:r>
              <a:rPr lang="id-ID" dirty="0"/>
              <a:t>Mengambil desain dari Instagram </a:t>
            </a:r>
          </a:p>
          <a:p>
            <a:pPr>
              <a:buFont typeface="Arial" panose="020B0604020202020204" pitchFamily="34" charset="0"/>
              <a:buChar char="•"/>
            </a:pPr>
            <a:r>
              <a:rPr lang="id-ID" dirty="0"/>
              <a:t>Lalu </a:t>
            </a:r>
            <a:r>
              <a:rPr lang="id-ID" dirty="0" err="1"/>
              <a:t>memposting</a:t>
            </a:r>
            <a:r>
              <a:rPr lang="id-ID" dirty="0"/>
              <a:t> ulang tanpa izin </a:t>
            </a:r>
          </a:p>
          <a:p>
            <a:r>
              <a:rPr lang="id-ID" dirty="0"/>
              <a:t>➡️ Itu termasuk </a:t>
            </a:r>
            <a:r>
              <a:rPr lang="id-ID" b="1" dirty="0"/>
              <a:t>pelanggaran hak cipta</a:t>
            </a:r>
            <a:endParaRPr lang="id-ID" dirty="0"/>
          </a:p>
          <a:p>
            <a:r>
              <a:rPr lang="id-ID" b="1" dirty="0"/>
              <a:t>2. Apakah </a:t>
            </a:r>
            <a:r>
              <a:rPr lang="id-ID" b="1" dirty="0" err="1"/>
              <a:t>Credit</a:t>
            </a:r>
            <a:r>
              <a:rPr lang="id-ID" b="1" dirty="0"/>
              <a:t> Saja Cukup?</a:t>
            </a:r>
          </a:p>
          <a:p>
            <a:r>
              <a:rPr lang="id-ID" dirty="0"/>
              <a:t>Banyak orang berpikir:</a:t>
            </a:r>
          </a:p>
          <a:p>
            <a:r>
              <a:rPr lang="id-ID" dirty="0"/>
              <a:t>“Yang penting kasih </a:t>
            </a:r>
            <a:r>
              <a:rPr lang="id-ID" dirty="0" err="1"/>
              <a:t>credit</a:t>
            </a:r>
            <a:r>
              <a:rPr lang="id-ID" dirty="0"/>
              <a:t>, tidak masalah.”</a:t>
            </a:r>
          </a:p>
          <a:p>
            <a:r>
              <a:rPr lang="id-ID" dirty="0"/>
              <a:t>❗ Ini </a:t>
            </a:r>
            <a:r>
              <a:rPr lang="id-ID" b="1" dirty="0"/>
              <a:t>keliru secara hukum</a:t>
            </a:r>
            <a:endParaRPr lang="id-ID" dirty="0"/>
          </a:p>
          <a:p>
            <a:pPr>
              <a:buFont typeface="Arial" panose="020B0604020202020204" pitchFamily="34" charset="0"/>
              <a:buChar char="•"/>
            </a:pPr>
            <a:r>
              <a:rPr lang="id-ID" dirty="0"/>
              <a:t>Memberikan </a:t>
            </a:r>
            <a:r>
              <a:rPr lang="id-ID" dirty="0" err="1"/>
              <a:t>credit</a:t>
            </a:r>
            <a:r>
              <a:rPr lang="id-ID" dirty="0"/>
              <a:t> </a:t>
            </a:r>
            <a:r>
              <a:rPr lang="id-ID" b="1" dirty="0"/>
              <a:t>tidak menggantikan izin</a:t>
            </a:r>
            <a:r>
              <a:rPr lang="id-ID" dirty="0"/>
              <a:t> </a:t>
            </a:r>
          </a:p>
          <a:p>
            <a:pPr>
              <a:buFont typeface="Arial" panose="020B0604020202020204" pitchFamily="34" charset="0"/>
              <a:buChar char="•"/>
            </a:pPr>
            <a:r>
              <a:rPr lang="id-ID" dirty="0"/>
              <a:t>Izin tetap diperlukan dari pemilik karya </a:t>
            </a:r>
          </a:p>
          <a:p>
            <a:r>
              <a:rPr lang="id-ID" dirty="0"/>
              <a:t>👉 </a:t>
            </a:r>
            <a:r>
              <a:rPr lang="id-ID" dirty="0" err="1"/>
              <a:t>Credit</a:t>
            </a:r>
            <a:r>
              <a:rPr lang="id-ID" dirty="0"/>
              <a:t> = etika</a:t>
            </a:r>
            <a:br>
              <a:rPr lang="id-ID" dirty="0"/>
            </a:br>
            <a:r>
              <a:rPr lang="id-ID" dirty="0"/>
              <a:t>👉 Izin = legalitas</a:t>
            </a:r>
          </a:p>
          <a:p>
            <a:r>
              <a:rPr lang="id-ID" b="1" dirty="0"/>
              <a:t>3. Kapan </a:t>
            </a:r>
            <a:r>
              <a:rPr lang="id-ID" b="1" dirty="0" err="1"/>
              <a:t>Repost</a:t>
            </a:r>
            <a:r>
              <a:rPr lang="id-ID" b="1" dirty="0"/>
              <a:t> Diperbolehkan?</a:t>
            </a:r>
          </a:p>
          <a:p>
            <a:r>
              <a:rPr lang="id-ID" dirty="0" err="1"/>
              <a:t>Repost</a:t>
            </a:r>
            <a:r>
              <a:rPr lang="id-ID" dirty="0"/>
              <a:t> </a:t>
            </a:r>
            <a:r>
              <a:rPr lang="id-ID" b="1" dirty="0"/>
              <a:t>boleh dilakukan jika:</a:t>
            </a:r>
            <a:endParaRPr lang="id-ID" dirty="0"/>
          </a:p>
          <a:p>
            <a:pPr>
              <a:buFont typeface="Arial" panose="020B0604020202020204" pitchFamily="34" charset="0"/>
              <a:buChar char="•"/>
            </a:pPr>
            <a:r>
              <a:rPr lang="id-ID" dirty="0"/>
              <a:t>Ada izin dari pemilik karya </a:t>
            </a:r>
          </a:p>
          <a:p>
            <a:pPr>
              <a:buFont typeface="Arial" panose="020B0604020202020204" pitchFamily="34" charset="0"/>
              <a:buChar char="•"/>
            </a:pPr>
            <a:r>
              <a:rPr lang="id-ID" dirty="0"/>
              <a:t>Karya berlisensi bebas (misalnya </a:t>
            </a:r>
            <a:r>
              <a:rPr lang="id-ID" dirty="0" err="1"/>
              <a:t>Creative</a:t>
            </a:r>
            <a:r>
              <a:rPr lang="id-ID" dirty="0"/>
              <a:t> </a:t>
            </a:r>
            <a:r>
              <a:rPr lang="id-ID" dirty="0" err="1"/>
              <a:t>Commons</a:t>
            </a:r>
            <a:r>
              <a:rPr lang="id-ID" dirty="0"/>
              <a:t> tertentu) </a:t>
            </a:r>
          </a:p>
          <a:p>
            <a:pPr>
              <a:buFont typeface="Arial" panose="020B0604020202020204" pitchFamily="34" charset="0"/>
              <a:buChar char="•"/>
            </a:pPr>
            <a:r>
              <a:rPr lang="id-ID" dirty="0"/>
              <a:t>Digunakan untuk tujuan edukasi terbatas (dengan aturan </a:t>
            </a:r>
            <a:r>
              <a:rPr lang="id-ID" dirty="0" err="1"/>
              <a:t>fair</a:t>
            </a:r>
            <a:r>
              <a:rPr lang="id-ID" dirty="0"/>
              <a:t> </a:t>
            </a:r>
            <a:r>
              <a:rPr lang="id-ID" dirty="0" err="1"/>
              <a:t>use</a:t>
            </a:r>
            <a:r>
              <a:rPr lang="id-ID" dirty="0"/>
              <a:t> – terbatas dan kontekstual) </a:t>
            </a:r>
          </a:p>
          <a:p>
            <a:r>
              <a:rPr lang="id-ID" b="1" dirty="0"/>
              <a:t>4. Dampak </a:t>
            </a:r>
            <a:r>
              <a:rPr lang="id-ID" b="1" dirty="0" err="1"/>
              <a:t>Repost</a:t>
            </a:r>
            <a:r>
              <a:rPr lang="id-ID" b="1" dirty="0"/>
              <a:t> Tanpa Izin</a:t>
            </a:r>
          </a:p>
          <a:p>
            <a:pPr>
              <a:buFont typeface="Arial" panose="020B0604020202020204" pitchFamily="34" charset="0"/>
              <a:buChar char="•"/>
            </a:pPr>
            <a:r>
              <a:rPr lang="id-ID" dirty="0"/>
              <a:t>Merugikan kreator (tidak dapat </a:t>
            </a:r>
            <a:r>
              <a:rPr lang="id-ID" dirty="0" err="1"/>
              <a:t>exposure</a:t>
            </a:r>
            <a:r>
              <a:rPr lang="id-ID" dirty="0"/>
              <a:t>/royalti) </a:t>
            </a:r>
          </a:p>
          <a:p>
            <a:pPr>
              <a:buFont typeface="Arial" panose="020B0604020202020204" pitchFamily="34" charset="0"/>
              <a:buChar char="•"/>
            </a:pPr>
            <a:r>
              <a:rPr lang="id-ID" dirty="0"/>
              <a:t>Menghilangkan kontrol atas karya </a:t>
            </a:r>
          </a:p>
          <a:p>
            <a:pPr>
              <a:buFont typeface="Arial" panose="020B0604020202020204" pitchFamily="34" charset="0"/>
              <a:buChar char="•"/>
            </a:pPr>
            <a:r>
              <a:rPr lang="id-ID" dirty="0"/>
              <a:t>Bisa menimbulkan konflik atau tuntutan hukum </a:t>
            </a:r>
          </a:p>
          <a:p>
            <a:r>
              <a:rPr lang="id-ID" b="1" dirty="0"/>
              <a:t>5. Perspektif Etika Desain</a:t>
            </a:r>
          </a:p>
          <a:p>
            <a:r>
              <a:rPr lang="id-ID" dirty="0"/>
              <a:t>Dalam dunia DKV:</a:t>
            </a:r>
          </a:p>
          <a:p>
            <a:pPr>
              <a:buFont typeface="Arial" panose="020B0604020202020204" pitchFamily="34" charset="0"/>
              <a:buChar char="•"/>
            </a:pPr>
            <a:r>
              <a:rPr lang="id-ID" dirty="0" err="1"/>
              <a:t>Repost</a:t>
            </a:r>
            <a:r>
              <a:rPr lang="id-ID" dirty="0"/>
              <a:t> tanpa izin = tidak profesional </a:t>
            </a:r>
          </a:p>
          <a:p>
            <a:pPr>
              <a:buFont typeface="Arial" panose="020B0604020202020204" pitchFamily="34" charset="0"/>
              <a:buChar char="•"/>
            </a:pPr>
            <a:r>
              <a:rPr lang="id-ID" dirty="0"/>
              <a:t>Menghargai karya orang lain = bagian dari etika desainer </a:t>
            </a:r>
          </a:p>
          <a:p>
            <a:r>
              <a:rPr lang="id-ID" b="1" dirty="0"/>
              <a:t>🧠 Kesimpulan untuk Mahasiswa</a:t>
            </a:r>
          </a:p>
          <a:p>
            <a:pPr>
              <a:buFont typeface="Arial" panose="020B0604020202020204" pitchFamily="34" charset="0"/>
              <a:buChar char="•"/>
            </a:pPr>
            <a:r>
              <a:rPr lang="id-ID" dirty="0" err="1"/>
              <a:t>Repost</a:t>
            </a:r>
            <a:r>
              <a:rPr lang="id-ID" dirty="0"/>
              <a:t> tanpa izin = </a:t>
            </a:r>
            <a:r>
              <a:rPr lang="id-ID" b="1" dirty="0"/>
              <a:t>pelanggaran HKI (dalam banyak kasus)</a:t>
            </a:r>
            <a:r>
              <a:rPr lang="id-ID" dirty="0"/>
              <a:t> </a:t>
            </a:r>
          </a:p>
          <a:p>
            <a:pPr>
              <a:buFont typeface="Arial" panose="020B0604020202020204" pitchFamily="34" charset="0"/>
              <a:buChar char="•"/>
            </a:pPr>
            <a:r>
              <a:rPr lang="id-ID" dirty="0" err="1"/>
              <a:t>Credit</a:t>
            </a:r>
            <a:r>
              <a:rPr lang="id-ID" dirty="0"/>
              <a:t> saja tidak cukup </a:t>
            </a:r>
          </a:p>
          <a:p>
            <a:pPr>
              <a:buFont typeface="Arial" panose="020B0604020202020204" pitchFamily="34" charset="0"/>
              <a:buChar char="•"/>
            </a:pPr>
            <a:r>
              <a:rPr lang="id-ID" dirty="0"/>
              <a:t>Selalu </a:t>
            </a:r>
            <a:r>
              <a:rPr lang="id-ID" b="1" dirty="0"/>
              <a:t>minta izin sebelum menggunakan karya orang lain</a:t>
            </a:r>
            <a:endParaRPr lang="id-ID" dirty="0"/>
          </a:p>
          <a:p>
            <a:endParaRPr lang="id-ID" dirty="0"/>
          </a:p>
          <a:p>
            <a:endParaRPr lang="id-ID" dirty="0"/>
          </a:p>
        </p:txBody>
      </p:sp>
      <p:sp>
        <p:nvSpPr>
          <p:cNvPr id="4" name="Slide Number Placeholder 3"/>
          <p:cNvSpPr>
            <a:spLocks noGrp="1"/>
          </p:cNvSpPr>
          <p:nvPr>
            <p:ph type="sldNum" sz="quarter" idx="5"/>
          </p:nvPr>
        </p:nvSpPr>
        <p:spPr/>
        <p:txBody>
          <a:bodyPr/>
          <a:lstStyle/>
          <a:p>
            <a:fld id="{B8815D3C-2CB7-40D0-AEA5-C90131FF9058}" type="slidenum">
              <a:rPr lang="id-ID" smtClean="0"/>
              <a:t>12</a:t>
            </a:fld>
            <a:endParaRPr lang="id-ID"/>
          </a:p>
        </p:txBody>
      </p:sp>
    </p:spTree>
    <p:extLst>
      <p:ext uri="{BB962C8B-B14F-4D97-AF65-F5344CB8AC3E}">
        <p14:creationId xmlns:p14="http://schemas.microsoft.com/office/powerpoint/2010/main" val="328206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0" i="1" u="none" strike="noStrike" dirty="0" err="1">
                <a:effectLst/>
                <a:latin typeface="Google Sans"/>
              </a:rPr>
              <a:t>Trademark</a:t>
            </a:r>
            <a:r>
              <a:rPr lang="id-ID" b="0" i="1" u="none" strike="noStrike" dirty="0">
                <a:effectLst/>
                <a:latin typeface="Google Sans"/>
              </a:rPr>
              <a:t> </a:t>
            </a:r>
            <a:r>
              <a:rPr lang="id-ID" b="0" i="1" u="none" strike="noStrike" dirty="0" err="1">
                <a:effectLst/>
                <a:latin typeface="Google Sans"/>
              </a:rPr>
              <a:t>violation</a:t>
            </a:r>
            <a:r>
              <a:rPr lang="id-ID" dirty="0"/>
              <a:t> (pelanggaran merek dagang) adalah penggunaan merek, logo, frasa, atau simbol yang identik atau sangat mirip dengan merek dagang terdaftar milik orang lain tanpa izin, terutama jika hal tersebut menyebabkan kebingungan konsumen mengenai sumber barang atau jasa. </a:t>
            </a:r>
          </a:p>
        </p:txBody>
      </p:sp>
      <p:sp>
        <p:nvSpPr>
          <p:cNvPr id="4" name="Slide Number Placeholder 3"/>
          <p:cNvSpPr>
            <a:spLocks noGrp="1"/>
          </p:cNvSpPr>
          <p:nvPr>
            <p:ph type="sldNum" sz="quarter" idx="5"/>
          </p:nvPr>
        </p:nvSpPr>
        <p:spPr/>
        <p:txBody>
          <a:bodyPr/>
          <a:lstStyle/>
          <a:p>
            <a:fld id="{B8815D3C-2CB7-40D0-AEA5-C90131FF9058}" type="slidenum">
              <a:rPr lang="id-ID" smtClean="0"/>
              <a:t>15</a:t>
            </a:fld>
            <a:endParaRPr lang="id-ID"/>
          </a:p>
        </p:txBody>
      </p:sp>
    </p:spTree>
    <p:extLst>
      <p:ext uri="{BB962C8B-B14F-4D97-AF65-F5344CB8AC3E}">
        <p14:creationId xmlns:p14="http://schemas.microsoft.com/office/powerpoint/2010/main" val="1964200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Penutup:</a:t>
            </a:r>
          </a:p>
          <a:p>
            <a:pPr>
              <a:buFont typeface="Arial" panose="020B0604020202020204" pitchFamily="34" charset="0"/>
              <a:buChar char="•"/>
            </a:pPr>
            <a:r>
              <a:rPr lang="id-ID" dirty="0"/>
              <a:t>Dunia digital = peluang + risiko </a:t>
            </a:r>
            <a:endParaRPr lang="en-US" dirty="0"/>
          </a:p>
          <a:p>
            <a:pPr>
              <a:buFont typeface="Arial" panose="020B0604020202020204" pitchFamily="34" charset="0"/>
              <a:buChar char="•"/>
            </a:pPr>
            <a:r>
              <a:rPr lang="id-ID" dirty="0" err="1"/>
              <a:t>Repost</a:t>
            </a:r>
            <a:r>
              <a:rPr lang="id-ID" dirty="0"/>
              <a:t> tanpa izin = </a:t>
            </a:r>
            <a:r>
              <a:rPr lang="id-ID" b="1" dirty="0"/>
              <a:t>pelanggaran HKI (dalam banyak kasus)</a:t>
            </a:r>
            <a:r>
              <a:rPr lang="id-ID" dirty="0"/>
              <a:t> </a:t>
            </a:r>
            <a:endParaRPr lang="en-US" dirty="0"/>
          </a:p>
          <a:p>
            <a:pPr>
              <a:buFont typeface="Arial" panose="020B0604020202020204" pitchFamily="34" charset="0"/>
              <a:buChar char="•"/>
            </a:pPr>
            <a:r>
              <a:rPr lang="id-ID" dirty="0" err="1"/>
              <a:t>Credit</a:t>
            </a:r>
            <a:r>
              <a:rPr lang="id-ID" dirty="0"/>
              <a:t> saja tidak cukup </a:t>
            </a:r>
            <a:endParaRPr lang="en-US"/>
          </a:p>
          <a:p>
            <a:pPr>
              <a:buFont typeface="Arial" panose="020B0604020202020204" pitchFamily="34" charset="0"/>
              <a:buChar char="•"/>
            </a:pPr>
            <a:r>
              <a:rPr lang="id-ID"/>
              <a:t>Selalu </a:t>
            </a:r>
            <a:r>
              <a:rPr lang="id-ID" b="1" dirty="0"/>
              <a:t>minta izin sebelum menggunakan karya orang lain</a:t>
            </a:r>
            <a:endParaRPr lang="id-ID" dirty="0"/>
          </a:p>
          <a:p>
            <a:pPr>
              <a:buFont typeface="Arial" panose="020B0604020202020204" pitchFamily="34" charset="0"/>
              <a:buChar char="•"/>
            </a:pPr>
            <a:r>
              <a:rPr lang="id-ID" dirty="0"/>
              <a:t>Desainer harus: </a:t>
            </a:r>
          </a:p>
          <a:p>
            <a:pPr marL="742950" lvl="1" indent="-285750">
              <a:buFont typeface="Arial" panose="020B0604020202020204" pitchFamily="34" charset="0"/>
              <a:buChar char="•"/>
            </a:pPr>
            <a:r>
              <a:rPr lang="id-ID" dirty="0"/>
              <a:t>Kreatif </a:t>
            </a:r>
          </a:p>
          <a:p>
            <a:pPr marL="742950" lvl="1" indent="-285750">
              <a:buFont typeface="Arial" panose="020B0604020202020204" pitchFamily="34" charset="0"/>
              <a:buChar char="•"/>
            </a:pPr>
            <a:r>
              <a:rPr lang="id-ID" dirty="0"/>
              <a:t>Legal </a:t>
            </a:r>
          </a:p>
          <a:p>
            <a:pPr marL="742950" lvl="1" indent="-285750">
              <a:buFont typeface="Arial" panose="020B0604020202020204" pitchFamily="34" charset="0"/>
              <a:buChar char="•"/>
            </a:pPr>
            <a:r>
              <a:rPr lang="id-ID" dirty="0"/>
              <a:t>Etis </a:t>
            </a:r>
          </a:p>
          <a:p>
            <a:r>
              <a:rPr lang="id-ID" dirty="0"/>
              <a:t>👉 </a:t>
            </a:r>
            <a:r>
              <a:rPr lang="id-ID" dirty="0" err="1"/>
              <a:t>Closing</a:t>
            </a:r>
            <a:r>
              <a:rPr lang="id-ID" dirty="0"/>
              <a:t> </a:t>
            </a:r>
            <a:r>
              <a:rPr lang="id-ID" dirty="0" err="1"/>
              <a:t>statement</a:t>
            </a:r>
            <a:r>
              <a:rPr lang="id-ID" dirty="0"/>
              <a:t>:</a:t>
            </a:r>
            <a:br>
              <a:rPr lang="id-ID" dirty="0"/>
            </a:br>
            <a:r>
              <a:rPr lang="id-ID" dirty="0"/>
              <a:t>“Desainer profesional bukan hanya membuat karya, tapi juga melindunginya.”</a:t>
            </a:r>
          </a:p>
          <a:p>
            <a:endParaRPr lang="id-ID" dirty="0"/>
          </a:p>
        </p:txBody>
      </p:sp>
      <p:sp>
        <p:nvSpPr>
          <p:cNvPr id="4" name="Slide Number Placeholder 3"/>
          <p:cNvSpPr>
            <a:spLocks noGrp="1"/>
          </p:cNvSpPr>
          <p:nvPr>
            <p:ph type="sldNum" sz="quarter" idx="5"/>
          </p:nvPr>
        </p:nvSpPr>
        <p:spPr/>
        <p:txBody>
          <a:bodyPr/>
          <a:lstStyle/>
          <a:p>
            <a:fld id="{B8815D3C-2CB7-40D0-AEA5-C90131FF9058}" type="slidenum">
              <a:rPr lang="id-ID" smtClean="0"/>
              <a:t>16</a:t>
            </a:fld>
            <a:endParaRPr lang="id-ID"/>
          </a:p>
        </p:txBody>
      </p:sp>
    </p:spTree>
    <p:extLst>
      <p:ext uri="{BB962C8B-B14F-4D97-AF65-F5344CB8AC3E}">
        <p14:creationId xmlns:p14="http://schemas.microsoft.com/office/powerpoint/2010/main" val="289866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Hak cipta memberikan hak eksklusif kepada kreator untuk:</a:t>
            </a:r>
          </a:p>
          <a:p>
            <a:pPr>
              <a:buFont typeface="Arial" panose="020B0604020202020204" pitchFamily="34" charset="0"/>
              <a:buChar char="•"/>
            </a:pPr>
            <a:r>
              <a:rPr lang="id-ID" dirty="0"/>
              <a:t>Menggunakan karya </a:t>
            </a:r>
          </a:p>
          <a:p>
            <a:pPr>
              <a:buFont typeface="Arial" panose="020B0604020202020204" pitchFamily="34" charset="0"/>
              <a:buChar char="•"/>
            </a:pPr>
            <a:r>
              <a:rPr lang="id-ID" dirty="0"/>
              <a:t>Menggandakan </a:t>
            </a:r>
          </a:p>
          <a:p>
            <a:pPr>
              <a:buFont typeface="Arial" panose="020B0604020202020204" pitchFamily="34" charset="0"/>
              <a:buChar char="•"/>
            </a:pPr>
            <a:r>
              <a:rPr lang="id-ID" dirty="0"/>
              <a:t>Menyebarkan </a:t>
            </a:r>
          </a:p>
          <a:p>
            <a:r>
              <a:rPr lang="id-ID" dirty="0"/>
              <a:t>👉 Contoh:</a:t>
            </a:r>
            <a:br>
              <a:rPr lang="id-ID" dirty="0"/>
            </a:br>
            <a:r>
              <a:rPr lang="id-ID" dirty="0"/>
              <a:t>Jika desain Instagram Anda digunakan orang lain untuk promosi tanpa izin → itu pelanggaran.</a:t>
            </a:r>
          </a:p>
          <a:p>
            <a:endParaRPr lang="id-ID" dirty="0"/>
          </a:p>
        </p:txBody>
      </p:sp>
      <p:sp>
        <p:nvSpPr>
          <p:cNvPr id="4" name="Slide Number Placeholder 3"/>
          <p:cNvSpPr>
            <a:spLocks noGrp="1"/>
          </p:cNvSpPr>
          <p:nvPr>
            <p:ph type="sldNum" sz="quarter" idx="5"/>
          </p:nvPr>
        </p:nvSpPr>
        <p:spPr/>
        <p:txBody>
          <a:bodyPr/>
          <a:lstStyle/>
          <a:p>
            <a:fld id="{B8815D3C-2CB7-40D0-AEA5-C90131FF9058}" type="slidenum">
              <a:rPr lang="id-ID" smtClean="0"/>
              <a:t>4</a:t>
            </a:fld>
            <a:endParaRPr lang="id-ID"/>
          </a:p>
        </p:txBody>
      </p:sp>
    </p:spTree>
    <p:extLst>
      <p:ext uri="{BB962C8B-B14F-4D97-AF65-F5344CB8AC3E}">
        <p14:creationId xmlns:p14="http://schemas.microsoft.com/office/powerpoint/2010/main" val="72908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Ini adalah kelemahan utama karya digital:</a:t>
            </a:r>
          </a:p>
          <a:p>
            <a:pPr>
              <a:buFont typeface="Arial" panose="020B0604020202020204" pitchFamily="34" charset="0"/>
              <a:buChar char="•"/>
            </a:pPr>
            <a:r>
              <a:rPr lang="id-ID" dirty="0"/>
              <a:t>Sekali </a:t>
            </a:r>
            <a:r>
              <a:rPr lang="id-ID" dirty="0" err="1"/>
              <a:t>upload</a:t>
            </a:r>
            <a:r>
              <a:rPr lang="id-ID" dirty="0"/>
              <a:t> → bisa </a:t>
            </a:r>
            <a:r>
              <a:rPr lang="id-ID" dirty="0" err="1"/>
              <a:t>viral</a:t>
            </a:r>
            <a:r>
              <a:rPr lang="id-ID" dirty="0"/>
              <a:t> tanpa kontrol </a:t>
            </a:r>
          </a:p>
          <a:p>
            <a:pPr>
              <a:buFont typeface="Arial" panose="020B0604020202020204" pitchFamily="34" charset="0"/>
              <a:buChar char="•"/>
            </a:pPr>
            <a:r>
              <a:rPr lang="id-ID" dirty="0" err="1"/>
              <a:t>Screenshot</a:t>
            </a:r>
            <a:r>
              <a:rPr lang="id-ID" dirty="0"/>
              <a:t> = duplikasi instan </a:t>
            </a:r>
          </a:p>
          <a:p>
            <a:r>
              <a:rPr lang="id-ID" dirty="0"/>
              <a:t>👉 </a:t>
            </a:r>
            <a:r>
              <a:rPr lang="id-ID" dirty="0" err="1"/>
              <a:t>Insight</a:t>
            </a:r>
            <a:r>
              <a:rPr lang="id-ID" dirty="0"/>
              <a:t> penting:</a:t>
            </a:r>
            <a:br>
              <a:rPr lang="id-ID" dirty="0"/>
            </a:br>
            <a:r>
              <a:rPr lang="id-ID" b="1" dirty="0"/>
              <a:t>Semakin mudah akses → semakin tinggi risiko pelanggaran HKI</a:t>
            </a:r>
            <a:endParaRPr lang="id-ID" dirty="0"/>
          </a:p>
          <a:p>
            <a:endParaRPr lang="id-ID" dirty="0"/>
          </a:p>
        </p:txBody>
      </p:sp>
      <p:sp>
        <p:nvSpPr>
          <p:cNvPr id="4" name="Slide Number Placeholder 3"/>
          <p:cNvSpPr>
            <a:spLocks noGrp="1"/>
          </p:cNvSpPr>
          <p:nvPr>
            <p:ph type="sldNum" sz="quarter" idx="5"/>
          </p:nvPr>
        </p:nvSpPr>
        <p:spPr/>
        <p:txBody>
          <a:bodyPr/>
          <a:lstStyle/>
          <a:p>
            <a:fld id="{B8815D3C-2CB7-40D0-AEA5-C90131FF9058}" type="slidenum">
              <a:rPr lang="id-ID" smtClean="0"/>
              <a:t>5</a:t>
            </a:fld>
            <a:endParaRPr lang="id-ID"/>
          </a:p>
        </p:txBody>
      </p:sp>
    </p:spTree>
    <p:extLst>
      <p:ext uri="{BB962C8B-B14F-4D97-AF65-F5344CB8AC3E}">
        <p14:creationId xmlns:p14="http://schemas.microsoft.com/office/powerpoint/2010/main" val="30891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AI sekarang menjadi alat bantu desainer:</a:t>
            </a:r>
          </a:p>
          <a:p>
            <a:pPr>
              <a:buFont typeface="Arial" panose="020B0604020202020204" pitchFamily="34" charset="0"/>
              <a:buChar char="•"/>
            </a:pPr>
            <a:r>
              <a:rPr lang="id-ID" dirty="0" err="1"/>
              <a:t>Generate</a:t>
            </a:r>
            <a:r>
              <a:rPr lang="id-ID" dirty="0"/>
              <a:t> ilustrasi </a:t>
            </a:r>
          </a:p>
          <a:p>
            <a:pPr>
              <a:buFont typeface="Arial" panose="020B0604020202020204" pitchFamily="34" charset="0"/>
              <a:buChar char="•"/>
            </a:pPr>
            <a:r>
              <a:rPr lang="id-ID" dirty="0"/>
              <a:t>Membuat logo </a:t>
            </a:r>
          </a:p>
          <a:p>
            <a:pPr>
              <a:buFont typeface="Arial" panose="020B0604020202020204" pitchFamily="34" charset="0"/>
              <a:buChar char="•"/>
            </a:pPr>
            <a:r>
              <a:rPr lang="id-ID" dirty="0" err="1"/>
              <a:t>Editing</a:t>
            </a:r>
            <a:r>
              <a:rPr lang="id-ID" dirty="0"/>
              <a:t> otomatis </a:t>
            </a:r>
          </a:p>
          <a:p>
            <a:r>
              <a:rPr lang="id-ID" dirty="0"/>
              <a:t>👉 Tekankan:</a:t>
            </a:r>
            <a:br>
              <a:rPr lang="id-ID" dirty="0"/>
            </a:br>
            <a:r>
              <a:rPr lang="id-ID" dirty="0"/>
              <a:t>AI adalah </a:t>
            </a:r>
            <a:r>
              <a:rPr lang="id-ID" b="1" dirty="0" err="1"/>
              <a:t>tool</a:t>
            </a:r>
            <a:r>
              <a:rPr lang="id-ID" dirty="0"/>
              <a:t>, bukan pengganti kreativitas manusia.</a:t>
            </a:r>
          </a:p>
          <a:p>
            <a:endParaRPr lang="id-ID" dirty="0"/>
          </a:p>
        </p:txBody>
      </p:sp>
      <p:sp>
        <p:nvSpPr>
          <p:cNvPr id="4" name="Slide Number Placeholder 3"/>
          <p:cNvSpPr>
            <a:spLocks noGrp="1"/>
          </p:cNvSpPr>
          <p:nvPr>
            <p:ph type="sldNum" sz="quarter" idx="5"/>
          </p:nvPr>
        </p:nvSpPr>
        <p:spPr/>
        <p:txBody>
          <a:bodyPr/>
          <a:lstStyle/>
          <a:p>
            <a:fld id="{B8815D3C-2CB7-40D0-AEA5-C90131FF9058}" type="slidenum">
              <a:rPr lang="id-ID" smtClean="0"/>
              <a:t>6</a:t>
            </a:fld>
            <a:endParaRPr lang="id-ID"/>
          </a:p>
        </p:txBody>
      </p:sp>
    </p:spTree>
    <p:extLst>
      <p:ext uri="{BB962C8B-B14F-4D97-AF65-F5344CB8AC3E}">
        <p14:creationId xmlns:p14="http://schemas.microsoft.com/office/powerpoint/2010/main" val="225006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Ini adalah isu besar saat ini:</a:t>
            </a:r>
          </a:p>
          <a:p>
            <a:pPr>
              <a:buFont typeface="+mj-lt"/>
              <a:buAutoNum type="arabicPeriod"/>
            </a:pPr>
            <a:r>
              <a:rPr lang="id-ID" b="1" dirty="0"/>
              <a:t>Siapa pemilik karya AI?</a:t>
            </a:r>
            <a:r>
              <a:rPr lang="id-ID" dirty="0"/>
              <a:t> </a:t>
            </a:r>
          </a:p>
          <a:p>
            <a:pPr marL="742950" lvl="1" indent="-285750">
              <a:buFont typeface="+mj-lt"/>
              <a:buAutoNum type="arabicPeriod"/>
            </a:pPr>
            <a:r>
              <a:rPr lang="id-ID" dirty="0" err="1"/>
              <a:t>User</a:t>
            </a:r>
            <a:r>
              <a:rPr lang="id-ID" dirty="0"/>
              <a:t>? </a:t>
            </a:r>
          </a:p>
          <a:p>
            <a:pPr marL="742950" lvl="1" indent="-285750">
              <a:buFont typeface="+mj-lt"/>
              <a:buAutoNum type="arabicPeriod"/>
            </a:pPr>
            <a:r>
              <a:rPr lang="id-ID" dirty="0"/>
              <a:t>Developer AI? </a:t>
            </a:r>
          </a:p>
          <a:p>
            <a:pPr>
              <a:buFont typeface="+mj-lt"/>
              <a:buAutoNum type="arabicPeriod"/>
            </a:pPr>
            <a:r>
              <a:rPr lang="id-ID" b="1" dirty="0" err="1"/>
              <a:t>Dataset</a:t>
            </a:r>
            <a:r>
              <a:rPr lang="id-ID" dirty="0"/>
              <a:t> </a:t>
            </a:r>
          </a:p>
          <a:p>
            <a:pPr marL="742950" lvl="1" indent="-285750">
              <a:buFont typeface="+mj-lt"/>
              <a:buAutoNum type="arabicPeriod"/>
            </a:pPr>
            <a:r>
              <a:rPr lang="id-ID" dirty="0"/>
              <a:t>Banyak AI dilatih dari karya seniman tanpa izin </a:t>
            </a:r>
          </a:p>
          <a:p>
            <a:pPr>
              <a:buFont typeface="+mj-lt"/>
              <a:buAutoNum type="arabicPeriod"/>
            </a:pPr>
            <a:r>
              <a:rPr lang="id-ID" b="1" dirty="0"/>
              <a:t>Etika</a:t>
            </a:r>
            <a:r>
              <a:rPr lang="id-ID" dirty="0"/>
              <a:t> </a:t>
            </a:r>
          </a:p>
          <a:p>
            <a:pPr marL="742950" lvl="1" indent="-285750">
              <a:buFont typeface="+mj-lt"/>
              <a:buAutoNum type="arabicPeriod"/>
            </a:pPr>
            <a:r>
              <a:rPr lang="id-ID" dirty="0"/>
              <a:t>AI bisa meniru gaya ilustrator tertentu </a:t>
            </a:r>
          </a:p>
          <a:p>
            <a:r>
              <a:rPr lang="id-ID" dirty="0"/>
              <a:t>👉 Diskusi:</a:t>
            </a:r>
            <a:br>
              <a:rPr lang="id-ID" dirty="0"/>
            </a:br>
            <a:r>
              <a:rPr lang="id-ID" dirty="0"/>
              <a:t>Apakah ini inovasi atau pelanggaran?</a:t>
            </a:r>
          </a:p>
          <a:p>
            <a:endParaRPr lang="id-ID" dirty="0"/>
          </a:p>
        </p:txBody>
      </p:sp>
      <p:sp>
        <p:nvSpPr>
          <p:cNvPr id="4" name="Slide Number Placeholder 3"/>
          <p:cNvSpPr>
            <a:spLocks noGrp="1"/>
          </p:cNvSpPr>
          <p:nvPr>
            <p:ph type="sldNum" sz="quarter" idx="5"/>
          </p:nvPr>
        </p:nvSpPr>
        <p:spPr/>
        <p:txBody>
          <a:bodyPr/>
          <a:lstStyle/>
          <a:p>
            <a:fld id="{B8815D3C-2CB7-40D0-AEA5-C90131FF9058}" type="slidenum">
              <a:rPr lang="id-ID" smtClean="0"/>
              <a:t>7</a:t>
            </a:fld>
            <a:endParaRPr lang="id-ID"/>
          </a:p>
        </p:txBody>
      </p:sp>
    </p:spTree>
    <p:extLst>
      <p:ext uri="{BB962C8B-B14F-4D97-AF65-F5344CB8AC3E}">
        <p14:creationId xmlns:p14="http://schemas.microsoft.com/office/powerpoint/2010/main" val="423130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Contoh paling dekat dengan mahasiswa:</a:t>
            </a:r>
          </a:p>
          <a:p>
            <a:pPr>
              <a:buFont typeface="Arial" panose="020B0604020202020204" pitchFamily="34" charset="0"/>
              <a:buChar char="•"/>
            </a:pPr>
            <a:r>
              <a:rPr lang="id-ID" dirty="0"/>
              <a:t>Desain </a:t>
            </a:r>
            <a:r>
              <a:rPr lang="id-ID" dirty="0" err="1"/>
              <a:t>feed</a:t>
            </a:r>
            <a:r>
              <a:rPr lang="id-ID" dirty="0"/>
              <a:t> IG diambil akun lain </a:t>
            </a:r>
          </a:p>
          <a:p>
            <a:pPr>
              <a:buFont typeface="Arial" panose="020B0604020202020204" pitchFamily="34" charset="0"/>
              <a:buChar char="•"/>
            </a:pPr>
            <a:r>
              <a:rPr lang="id-ID" dirty="0"/>
              <a:t>Tidak ada izin </a:t>
            </a:r>
          </a:p>
          <a:p>
            <a:pPr>
              <a:buFont typeface="Arial" panose="020B0604020202020204" pitchFamily="34" charset="0"/>
              <a:buChar char="•"/>
            </a:pPr>
            <a:r>
              <a:rPr lang="id-ID" dirty="0"/>
              <a:t>Tidak ada </a:t>
            </a:r>
            <a:r>
              <a:rPr lang="id-ID" dirty="0" err="1"/>
              <a:t>credit</a:t>
            </a:r>
            <a:r>
              <a:rPr lang="id-ID" dirty="0"/>
              <a:t> </a:t>
            </a:r>
          </a:p>
          <a:p>
            <a:r>
              <a:rPr lang="id-ID" dirty="0"/>
              <a:t>👉 Ini sering dianggap “normal”, padahal melanggar HKI</a:t>
            </a:r>
          </a:p>
          <a:p>
            <a:endParaRPr lang="id-ID" dirty="0"/>
          </a:p>
        </p:txBody>
      </p:sp>
      <p:sp>
        <p:nvSpPr>
          <p:cNvPr id="4" name="Slide Number Placeholder 3"/>
          <p:cNvSpPr>
            <a:spLocks noGrp="1"/>
          </p:cNvSpPr>
          <p:nvPr>
            <p:ph type="sldNum" sz="quarter" idx="5"/>
          </p:nvPr>
        </p:nvSpPr>
        <p:spPr/>
        <p:txBody>
          <a:bodyPr/>
          <a:lstStyle/>
          <a:p>
            <a:fld id="{B8815D3C-2CB7-40D0-AEA5-C90131FF9058}" type="slidenum">
              <a:rPr lang="id-ID" smtClean="0"/>
              <a:t>8</a:t>
            </a:fld>
            <a:endParaRPr lang="id-ID"/>
          </a:p>
        </p:txBody>
      </p:sp>
    </p:spTree>
    <p:extLst>
      <p:ext uri="{BB962C8B-B14F-4D97-AF65-F5344CB8AC3E}">
        <p14:creationId xmlns:p14="http://schemas.microsoft.com/office/powerpoint/2010/main" val="386367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a:t>Penjelasan:</a:t>
            </a:r>
          </a:p>
          <a:p>
            <a:r>
              <a:rPr lang="id-ID" dirty="0"/>
              <a:t>Masalah utama:</a:t>
            </a:r>
          </a:p>
          <a:p>
            <a:pPr>
              <a:buFont typeface="+mj-lt"/>
              <a:buAutoNum type="arabicPeriod"/>
            </a:pPr>
            <a:r>
              <a:rPr lang="id-ID" dirty="0"/>
              <a:t>Tidak ada izin penggunaan </a:t>
            </a:r>
          </a:p>
          <a:p>
            <a:pPr>
              <a:buFont typeface="+mj-lt"/>
              <a:buAutoNum type="arabicPeriod"/>
            </a:pPr>
            <a:r>
              <a:rPr lang="id-ID" dirty="0"/>
              <a:t>Tidak ada </a:t>
            </a:r>
            <a:r>
              <a:rPr lang="id-ID" dirty="0" err="1"/>
              <a:t>atribusi</a:t>
            </a:r>
            <a:r>
              <a:rPr lang="id-ID" dirty="0"/>
              <a:t> </a:t>
            </a:r>
          </a:p>
          <a:p>
            <a:r>
              <a:rPr lang="id-ID" dirty="0"/>
              <a:t>👉 Tekankan:</a:t>
            </a:r>
            <a:br>
              <a:rPr lang="id-ID" dirty="0"/>
            </a:br>
            <a:r>
              <a:rPr lang="id-ID" dirty="0"/>
              <a:t>Memberi </a:t>
            </a:r>
            <a:r>
              <a:rPr lang="id-ID" dirty="0" err="1"/>
              <a:t>credit</a:t>
            </a:r>
            <a:r>
              <a:rPr lang="id-ID" dirty="0"/>
              <a:t> saja </a:t>
            </a:r>
            <a:r>
              <a:rPr lang="id-ID" b="1" dirty="0"/>
              <a:t>tidak selalu cukup secara hukum</a:t>
            </a:r>
            <a:endParaRPr lang="id-ID" dirty="0"/>
          </a:p>
          <a:p>
            <a:endParaRPr lang="id-ID" dirty="0"/>
          </a:p>
        </p:txBody>
      </p:sp>
      <p:sp>
        <p:nvSpPr>
          <p:cNvPr id="4" name="Slide Number Placeholder 3"/>
          <p:cNvSpPr>
            <a:spLocks noGrp="1"/>
          </p:cNvSpPr>
          <p:nvPr>
            <p:ph type="sldNum" sz="quarter" idx="5"/>
          </p:nvPr>
        </p:nvSpPr>
        <p:spPr/>
        <p:txBody>
          <a:bodyPr/>
          <a:lstStyle/>
          <a:p>
            <a:fld id="{B8815D3C-2CB7-40D0-AEA5-C90131FF9058}" type="slidenum">
              <a:rPr lang="id-ID" smtClean="0"/>
              <a:t>9</a:t>
            </a:fld>
            <a:endParaRPr lang="id-ID"/>
          </a:p>
        </p:txBody>
      </p:sp>
    </p:spTree>
    <p:extLst>
      <p:ext uri="{BB962C8B-B14F-4D97-AF65-F5344CB8AC3E}">
        <p14:creationId xmlns:p14="http://schemas.microsoft.com/office/powerpoint/2010/main" val="215855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Dampak nyata:</a:t>
            </a:r>
          </a:p>
          <a:p>
            <a:pPr>
              <a:buFont typeface="Arial" panose="020B0604020202020204" pitchFamily="34" charset="0"/>
              <a:buChar char="•"/>
            </a:pPr>
            <a:r>
              <a:rPr lang="id-ID" dirty="0"/>
              <a:t>Kreator kehilangan peluang ekonomi </a:t>
            </a:r>
          </a:p>
          <a:p>
            <a:pPr>
              <a:buFont typeface="Arial" panose="020B0604020202020204" pitchFamily="34" charset="0"/>
              <a:buChar char="•"/>
            </a:pPr>
            <a:r>
              <a:rPr lang="id-ID" dirty="0"/>
              <a:t>Karya jadi tidak eksklusif </a:t>
            </a:r>
          </a:p>
          <a:p>
            <a:pPr>
              <a:buFont typeface="Arial" panose="020B0604020202020204" pitchFamily="34" charset="0"/>
              <a:buChar char="•"/>
            </a:pPr>
            <a:r>
              <a:rPr lang="id-ID" dirty="0"/>
              <a:t>Bisa berujung tuntutan hukum </a:t>
            </a:r>
          </a:p>
          <a:p>
            <a:r>
              <a:rPr lang="id-ID" dirty="0"/>
              <a:t>👉 Tambahkan </a:t>
            </a:r>
            <a:r>
              <a:rPr lang="id-ID" dirty="0" err="1"/>
              <a:t>insight</a:t>
            </a:r>
            <a:r>
              <a:rPr lang="id-ID" dirty="0"/>
              <a:t>:</a:t>
            </a:r>
            <a:br>
              <a:rPr lang="id-ID" dirty="0"/>
            </a:br>
            <a:r>
              <a:rPr lang="id-ID" dirty="0"/>
              <a:t>Ini juga merusak </a:t>
            </a:r>
            <a:r>
              <a:rPr lang="id-ID" b="1" dirty="0"/>
              <a:t>ekosistem industri kreatif</a:t>
            </a:r>
            <a:endParaRPr lang="id-ID" dirty="0"/>
          </a:p>
          <a:p>
            <a:endParaRPr lang="id-ID" dirty="0"/>
          </a:p>
        </p:txBody>
      </p:sp>
      <p:sp>
        <p:nvSpPr>
          <p:cNvPr id="4" name="Slide Number Placeholder 3"/>
          <p:cNvSpPr>
            <a:spLocks noGrp="1"/>
          </p:cNvSpPr>
          <p:nvPr>
            <p:ph type="sldNum" sz="quarter" idx="5"/>
          </p:nvPr>
        </p:nvSpPr>
        <p:spPr/>
        <p:txBody>
          <a:bodyPr/>
          <a:lstStyle/>
          <a:p>
            <a:fld id="{B8815D3C-2CB7-40D0-AEA5-C90131FF9058}" type="slidenum">
              <a:rPr lang="id-ID" smtClean="0"/>
              <a:t>10</a:t>
            </a:fld>
            <a:endParaRPr lang="id-ID"/>
          </a:p>
        </p:txBody>
      </p:sp>
    </p:spTree>
    <p:extLst>
      <p:ext uri="{BB962C8B-B14F-4D97-AF65-F5344CB8AC3E}">
        <p14:creationId xmlns:p14="http://schemas.microsoft.com/office/powerpoint/2010/main" val="2694419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Langkah perlindungan:</a:t>
            </a:r>
          </a:p>
          <a:p>
            <a:pPr>
              <a:buFont typeface="+mj-lt"/>
              <a:buAutoNum type="arabicPeriod"/>
            </a:pPr>
            <a:r>
              <a:rPr lang="id-ID" dirty="0"/>
              <a:t>Watermark → identitas visual </a:t>
            </a:r>
          </a:p>
          <a:p>
            <a:pPr>
              <a:buFont typeface="+mj-lt"/>
              <a:buAutoNum type="arabicPeriod"/>
            </a:pPr>
            <a:r>
              <a:rPr lang="id-ID" dirty="0" err="1"/>
              <a:t>Copyright</a:t>
            </a:r>
            <a:r>
              <a:rPr lang="id-ID" dirty="0"/>
              <a:t> → klaim kepemilikan </a:t>
            </a:r>
          </a:p>
          <a:p>
            <a:pPr>
              <a:buFont typeface="+mj-lt"/>
              <a:buAutoNum type="arabicPeriod"/>
            </a:pPr>
            <a:r>
              <a:rPr lang="id-ID" dirty="0" err="1"/>
              <a:t>Report</a:t>
            </a:r>
            <a:r>
              <a:rPr lang="id-ID" dirty="0"/>
              <a:t> → platform seperti Instagram punya fitur pelaporan </a:t>
            </a:r>
          </a:p>
          <a:p>
            <a:r>
              <a:rPr lang="id-ID" dirty="0"/>
              <a:t>👉 Tambahan:</a:t>
            </a:r>
            <a:br>
              <a:rPr lang="id-ID" dirty="0"/>
            </a:br>
            <a:r>
              <a:rPr lang="id-ID" dirty="0"/>
              <a:t>Bisa juga </a:t>
            </a:r>
            <a:r>
              <a:rPr lang="id-ID" b="1" dirty="0"/>
              <a:t>daftarkan ke HKI resmi</a:t>
            </a:r>
            <a:endParaRPr lang="id-ID" dirty="0"/>
          </a:p>
          <a:p>
            <a:endParaRPr lang="id-ID" dirty="0"/>
          </a:p>
        </p:txBody>
      </p:sp>
      <p:sp>
        <p:nvSpPr>
          <p:cNvPr id="4" name="Slide Number Placeholder 3"/>
          <p:cNvSpPr>
            <a:spLocks noGrp="1"/>
          </p:cNvSpPr>
          <p:nvPr>
            <p:ph type="sldNum" sz="quarter" idx="5"/>
          </p:nvPr>
        </p:nvSpPr>
        <p:spPr/>
        <p:txBody>
          <a:bodyPr/>
          <a:lstStyle/>
          <a:p>
            <a:fld id="{B8815D3C-2CB7-40D0-AEA5-C90131FF9058}" type="slidenum">
              <a:rPr lang="id-ID" smtClean="0"/>
              <a:t>11</a:t>
            </a:fld>
            <a:endParaRPr lang="id-ID"/>
          </a:p>
        </p:txBody>
      </p:sp>
    </p:spTree>
    <p:extLst>
      <p:ext uri="{BB962C8B-B14F-4D97-AF65-F5344CB8AC3E}">
        <p14:creationId xmlns:p14="http://schemas.microsoft.com/office/powerpoint/2010/main" val="76922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PERTEMUAN </a:t>
            </a:r>
            <a:r>
              <a:rPr lang="en-US" dirty="0"/>
              <a:t>9</a:t>
            </a:r>
            <a:endParaRPr dirty="0"/>
          </a:p>
        </p:txBody>
      </p:sp>
      <p:sp>
        <p:nvSpPr>
          <p:cNvPr id="3" name="Content Placeholder 2"/>
          <p:cNvSpPr>
            <a:spLocks noGrp="1"/>
          </p:cNvSpPr>
          <p:nvPr>
            <p:ph idx="1"/>
          </p:nvPr>
        </p:nvSpPr>
        <p:spPr/>
        <p:txBody>
          <a:bodyPr>
            <a:normAutofit/>
          </a:bodyPr>
          <a:lstStyle/>
          <a:p>
            <a:pPr marL="0" indent="0" algn="ctr">
              <a:buNone/>
            </a:pPr>
            <a:endParaRPr lang="en-US" sz="5400" dirty="0"/>
          </a:p>
          <a:p>
            <a:pPr marL="0" indent="0" algn="ctr">
              <a:buNone/>
            </a:pPr>
            <a:r>
              <a:rPr lang="id-ID" sz="5400" dirty="0"/>
              <a:t>HKI Digital</a:t>
            </a:r>
            <a:endParaRPr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Dampak</a:t>
            </a:r>
          </a:p>
        </p:txBody>
      </p:sp>
      <p:sp>
        <p:nvSpPr>
          <p:cNvPr id="3" name="Content Placeholder 2"/>
          <p:cNvSpPr>
            <a:spLocks noGrp="1"/>
          </p:cNvSpPr>
          <p:nvPr>
            <p:ph idx="1"/>
          </p:nvPr>
        </p:nvSpPr>
        <p:spPr/>
        <p:txBody>
          <a:bodyPr/>
          <a:lstStyle/>
          <a:p>
            <a:r>
              <a:rPr lang="id-ID" dirty="0"/>
              <a:t>- </a:t>
            </a:r>
            <a:r>
              <a:rPr dirty="0" err="1"/>
              <a:t>Kerugian</a:t>
            </a:r>
            <a:r>
              <a:rPr dirty="0"/>
              <a:t> </a:t>
            </a:r>
            <a:r>
              <a:rPr dirty="0" err="1"/>
              <a:t>kreator</a:t>
            </a:r>
            <a:endParaRPr dirty="0"/>
          </a:p>
          <a:p>
            <a:r>
              <a:rPr dirty="0"/>
              <a:t>- </a:t>
            </a:r>
            <a:r>
              <a:rPr dirty="0" err="1"/>
              <a:t>Hilangnya</a:t>
            </a:r>
            <a:r>
              <a:rPr dirty="0"/>
              <a:t> </a:t>
            </a:r>
            <a:r>
              <a:rPr dirty="0" err="1"/>
              <a:t>originalitas</a:t>
            </a:r>
            <a:endParaRPr dirty="0"/>
          </a:p>
          <a:p>
            <a:r>
              <a:rPr dirty="0"/>
              <a:t>- </a:t>
            </a:r>
            <a:r>
              <a:rPr dirty="0" err="1"/>
              <a:t>Masalah</a:t>
            </a:r>
            <a:r>
              <a:rPr dirty="0"/>
              <a:t> </a:t>
            </a:r>
            <a:r>
              <a:rPr dirty="0" err="1"/>
              <a:t>hukum</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Solusi</a:t>
            </a:r>
          </a:p>
        </p:txBody>
      </p:sp>
      <p:sp>
        <p:nvSpPr>
          <p:cNvPr id="3" name="Content Placeholder 2"/>
          <p:cNvSpPr>
            <a:spLocks noGrp="1"/>
          </p:cNvSpPr>
          <p:nvPr>
            <p:ph idx="1"/>
          </p:nvPr>
        </p:nvSpPr>
        <p:spPr/>
        <p:txBody>
          <a:bodyPr/>
          <a:lstStyle/>
          <a:p>
            <a:r>
              <a:t>- Watermark</a:t>
            </a:r>
          </a:p>
          <a:p>
            <a:r>
              <a:t>- Copyright notice</a:t>
            </a:r>
          </a:p>
          <a:p>
            <a:r>
              <a:t>- Laporan pelanggaran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Diskusi Kelas</a:t>
            </a:r>
          </a:p>
        </p:txBody>
      </p:sp>
      <p:sp>
        <p:nvSpPr>
          <p:cNvPr id="3" name="Content Placeholder 2"/>
          <p:cNvSpPr>
            <a:spLocks noGrp="1"/>
          </p:cNvSpPr>
          <p:nvPr>
            <p:ph idx="1"/>
          </p:nvPr>
        </p:nvSpPr>
        <p:spPr/>
        <p:txBody>
          <a:bodyPr/>
          <a:lstStyle/>
          <a:p>
            <a:r>
              <a:t>Apakah repost tanpa izin termasuk pelanggaran?</a:t>
            </a:r>
          </a:p>
          <a:p>
            <a:r>
              <a:t>Bagaimana solusi terbaik?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672F5-6A53-4B99-B705-AD858C0A484E}"/>
              </a:ext>
            </a:extLst>
          </p:cNvPr>
          <p:cNvSpPr>
            <a:spLocks noGrp="1"/>
          </p:cNvSpPr>
          <p:nvPr>
            <p:ph type="title"/>
          </p:nvPr>
        </p:nvSpPr>
        <p:spPr/>
        <p:txBody>
          <a:bodyPr/>
          <a:lstStyle/>
          <a:p>
            <a:endParaRPr lang="id-ID"/>
          </a:p>
        </p:txBody>
      </p:sp>
      <p:pic>
        <p:nvPicPr>
          <p:cNvPr id="5" name="Content Placeholder 4">
            <a:extLst>
              <a:ext uri="{FF2B5EF4-FFF2-40B4-BE49-F238E27FC236}">
                <a16:creationId xmlns:a16="http://schemas.microsoft.com/office/drawing/2014/main" id="{8297333B-7ABF-40A1-B6EE-39939C972901}"/>
              </a:ext>
            </a:extLst>
          </p:cNvPr>
          <p:cNvPicPr>
            <a:picLocks noGrp="1" noChangeAspect="1"/>
          </p:cNvPicPr>
          <p:nvPr>
            <p:ph idx="1"/>
          </p:nvPr>
        </p:nvPicPr>
        <p:blipFill>
          <a:blip r:embed="rId2"/>
          <a:stretch>
            <a:fillRect/>
          </a:stretch>
        </p:blipFill>
        <p:spPr>
          <a:xfrm>
            <a:off x="148827" y="472440"/>
            <a:ext cx="8869679" cy="5913120"/>
          </a:xfrm>
        </p:spPr>
      </p:pic>
    </p:spTree>
    <p:extLst>
      <p:ext uri="{BB962C8B-B14F-4D97-AF65-F5344CB8AC3E}">
        <p14:creationId xmlns:p14="http://schemas.microsoft.com/office/powerpoint/2010/main" val="411932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9A98-64D4-4D11-A916-6A4B24F254D0}"/>
              </a:ext>
            </a:extLst>
          </p:cNvPr>
          <p:cNvSpPr>
            <a:spLocks noGrp="1"/>
          </p:cNvSpPr>
          <p:nvPr>
            <p:ph type="title"/>
          </p:nvPr>
        </p:nvSpPr>
        <p:spPr/>
        <p:txBody>
          <a:bodyPr/>
          <a:lstStyle/>
          <a:p>
            <a:endParaRPr lang="id-ID"/>
          </a:p>
        </p:txBody>
      </p:sp>
      <p:pic>
        <p:nvPicPr>
          <p:cNvPr id="5" name="Content Placeholder 4">
            <a:extLst>
              <a:ext uri="{FF2B5EF4-FFF2-40B4-BE49-F238E27FC236}">
                <a16:creationId xmlns:a16="http://schemas.microsoft.com/office/drawing/2014/main" id="{3445103B-1A3F-4C1D-A29C-3C1FA7626F00}"/>
              </a:ext>
            </a:extLst>
          </p:cNvPr>
          <p:cNvPicPr>
            <a:picLocks noGrp="1" noChangeAspect="1"/>
          </p:cNvPicPr>
          <p:nvPr>
            <p:ph idx="1"/>
          </p:nvPr>
        </p:nvPicPr>
        <p:blipFill>
          <a:blip r:embed="rId2"/>
          <a:stretch>
            <a:fillRect/>
          </a:stretch>
        </p:blipFill>
        <p:spPr>
          <a:xfrm>
            <a:off x="232648" y="411798"/>
            <a:ext cx="8754902" cy="5836602"/>
          </a:xfrm>
        </p:spPr>
      </p:pic>
    </p:spTree>
    <p:extLst>
      <p:ext uri="{BB962C8B-B14F-4D97-AF65-F5344CB8AC3E}">
        <p14:creationId xmlns:p14="http://schemas.microsoft.com/office/powerpoint/2010/main" val="1684690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D3BF-43CC-41BD-8EEC-8857CFFC1A78}"/>
              </a:ext>
            </a:extLst>
          </p:cNvPr>
          <p:cNvSpPr>
            <a:spLocks noGrp="1"/>
          </p:cNvSpPr>
          <p:nvPr>
            <p:ph type="title"/>
          </p:nvPr>
        </p:nvSpPr>
        <p:spPr/>
        <p:txBody>
          <a:bodyPr/>
          <a:lstStyle/>
          <a:p>
            <a:endParaRPr lang="id-ID"/>
          </a:p>
        </p:txBody>
      </p:sp>
      <p:pic>
        <p:nvPicPr>
          <p:cNvPr id="5" name="Content Placeholder 4">
            <a:extLst>
              <a:ext uri="{FF2B5EF4-FFF2-40B4-BE49-F238E27FC236}">
                <a16:creationId xmlns:a16="http://schemas.microsoft.com/office/drawing/2014/main" id="{559BA0E0-5D3D-4DB7-AA20-7F0EC4CD4721}"/>
              </a:ext>
            </a:extLst>
          </p:cNvPr>
          <p:cNvPicPr>
            <a:picLocks noGrp="1" noChangeAspect="1"/>
          </p:cNvPicPr>
          <p:nvPr>
            <p:ph idx="1"/>
          </p:nvPr>
        </p:nvPicPr>
        <p:blipFill>
          <a:blip r:embed="rId3"/>
          <a:stretch>
            <a:fillRect/>
          </a:stretch>
        </p:blipFill>
        <p:spPr>
          <a:xfrm>
            <a:off x="308848" y="274638"/>
            <a:ext cx="8412002" cy="5608002"/>
          </a:xfrm>
        </p:spPr>
      </p:pic>
    </p:spTree>
    <p:extLst>
      <p:ext uri="{BB962C8B-B14F-4D97-AF65-F5344CB8AC3E}">
        <p14:creationId xmlns:p14="http://schemas.microsoft.com/office/powerpoint/2010/main" val="4284594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Kesimpulan</a:t>
            </a:r>
          </a:p>
        </p:txBody>
      </p:sp>
      <p:sp>
        <p:nvSpPr>
          <p:cNvPr id="3" name="Content Placeholder 2"/>
          <p:cNvSpPr>
            <a:spLocks noGrp="1"/>
          </p:cNvSpPr>
          <p:nvPr>
            <p:ph idx="1"/>
          </p:nvPr>
        </p:nvSpPr>
        <p:spPr/>
        <p:txBody>
          <a:bodyPr/>
          <a:lstStyle/>
          <a:p>
            <a:r>
              <a:t>HKI digital penting untuk melindungi karya di era digital dan AI.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1083-C3C7-4D1F-B414-0AB292360CA8}"/>
              </a:ext>
            </a:extLst>
          </p:cNvPr>
          <p:cNvSpPr>
            <a:spLocks noGrp="1"/>
          </p:cNvSpPr>
          <p:nvPr>
            <p:ph type="title"/>
          </p:nvPr>
        </p:nvSpPr>
        <p:spPr/>
        <p:txBody>
          <a:bodyPr>
            <a:normAutofit/>
          </a:bodyPr>
          <a:lstStyle/>
          <a:p>
            <a:r>
              <a:rPr lang="pt-BR" dirty="0"/>
              <a:t>Hak Cipta Digital &amp; AI dalam Desain</a:t>
            </a:r>
            <a:endParaRPr lang="id-ID" dirty="0"/>
          </a:p>
        </p:txBody>
      </p:sp>
      <p:sp>
        <p:nvSpPr>
          <p:cNvPr id="3" name="Content Placeholder 2">
            <a:extLst>
              <a:ext uri="{FF2B5EF4-FFF2-40B4-BE49-F238E27FC236}">
                <a16:creationId xmlns:a16="http://schemas.microsoft.com/office/drawing/2014/main" id="{5ED76723-8785-436C-AD06-8D376D940EF3}"/>
              </a:ext>
            </a:extLst>
          </p:cNvPr>
          <p:cNvSpPr>
            <a:spLocks noGrp="1"/>
          </p:cNvSpPr>
          <p:nvPr>
            <p:ph idx="1"/>
          </p:nvPr>
        </p:nvSpPr>
        <p:spPr/>
        <p:txBody>
          <a:bodyPr/>
          <a:lstStyle/>
          <a:p>
            <a:pPr>
              <a:buFont typeface="Arial" panose="020B0604020202020204" pitchFamily="34" charset="0"/>
              <a:buChar char="•"/>
            </a:pPr>
            <a:r>
              <a:rPr lang="id-ID" dirty="0"/>
              <a:t>Bagaimana HKI berlaku di dunia digital </a:t>
            </a:r>
          </a:p>
          <a:p>
            <a:pPr>
              <a:buFont typeface="Arial" panose="020B0604020202020204" pitchFamily="34" charset="0"/>
              <a:buChar char="•"/>
            </a:pPr>
            <a:r>
              <a:rPr lang="id-ID" dirty="0"/>
              <a:t>Tantangan baru akibat teknologi AI </a:t>
            </a:r>
          </a:p>
          <a:p>
            <a:pPr marL="0" indent="0">
              <a:buNone/>
            </a:pPr>
            <a:r>
              <a:rPr lang="id-ID" b="1" dirty="0"/>
              <a:t>era digital membuat perlindungan karya semakin kompleks</a:t>
            </a:r>
            <a:r>
              <a:rPr lang="id-ID" dirty="0"/>
              <a:t> karena distribusi sangat cepat.</a:t>
            </a:r>
          </a:p>
          <a:p>
            <a:pPr marL="0" indent="0">
              <a:buNone/>
            </a:pPr>
            <a:endParaRPr lang="id-ID" dirty="0"/>
          </a:p>
        </p:txBody>
      </p:sp>
    </p:spTree>
    <p:extLst>
      <p:ext uri="{BB962C8B-B14F-4D97-AF65-F5344CB8AC3E}">
        <p14:creationId xmlns:p14="http://schemas.microsoft.com/office/powerpoint/2010/main" val="58515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Pengertian HKI Digital</a:t>
            </a:r>
          </a:p>
        </p:txBody>
      </p:sp>
      <p:sp>
        <p:nvSpPr>
          <p:cNvPr id="3" name="Content Placeholder 2"/>
          <p:cNvSpPr>
            <a:spLocks noGrp="1"/>
          </p:cNvSpPr>
          <p:nvPr>
            <p:ph idx="1"/>
          </p:nvPr>
        </p:nvSpPr>
        <p:spPr/>
        <p:txBody>
          <a:bodyPr/>
          <a:lstStyle/>
          <a:p>
            <a:r>
              <a:t>Perlindungan karya digital seperti desain grafis, ilustrasi, video, dan konten media sosial.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Hak Cipta Digital</a:t>
            </a:r>
          </a:p>
        </p:txBody>
      </p:sp>
      <p:sp>
        <p:nvSpPr>
          <p:cNvPr id="3" name="Content Placeholder 2"/>
          <p:cNvSpPr>
            <a:spLocks noGrp="1"/>
          </p:cNvSpPr>
          <p:nvPr>
            <p:ph idx="1"/>
          </p:nvPr>
        </p:nvSpPr>
        <p:spPr/>
        <p:txBody>
          <a:bodyPr/>
          <a:lstStyle/>
          <a:p>
            <a:r>
              <a:t>Melindungi karya digital dari penggunaan tanpa izin.</a:t>
            </a:r>
          </a:p>
          <a:p>
            <a:r>
              <a:t>Contoh: desain Instagram, UI, foto, video.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Ciri Hak Cipta Digital</a:t>
            </a:r>
          </a:p>
        </p:txBody>
      </p:sp>
      <p:sp>
        <p:nvSpPr>
          <p:cNvPr id="3" name="Content Placeholder 2"/>
          <p:cNvSpPr>
            <a:spLocks noGrp="1"/>
          </p:cNvSpPr>
          <p:nvPr>
            <p:ph idx="1"/>
          </p:nvPr>
        </p:nvSpPr>
        <p:spPr/>
        <p:txBody>
          <a:bodyPr/>
          <a:lstStyle/>
          <a:p>
            <a:r>
              <a:t>- Mudah disalin</a:t>
            </a:r>
          </a:p>
          <a:p>
            <a:r>
              <a:t>- Mudah disebarkan</a:t>
            </a:r>
          </a:p>
          <a:p>
            <a:r>
              <a:t>- Rentan plagiarisme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AI dalam Desain</a:t>
            </a:r>
          </a:p>
        </p:txBody>
      </p:sp>
      <p:sp>
        <p:nvSpPr>
          <p:cNvPr id="3" name="Content Placeholder 2"/>
          <p:cNvSpPr>
            <a:spLocks noGrp="1"/>
          </p:cNvSpPr>
          <p:nvPr>
            <p:ph idx="1"/>
          </p:nvPr>
        </p:nvSpPr>
        <p:spPr/>
        <p:txBody>
          <a:bodyPr/>
          <a:lstStyle/>
          <a:p>
            <a:r>
              <a:t>AI digunakan untuk menghasilkan desain otomatis.</a:t>
            </a:r>
          </a:p>
          <a:p>
            <a:r>
              <a:t>Contoh: AI image generator, logo maker.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Isu HKI pada AI</a:t>
            </a:r>
          </a:p>
        </p:txBody>
      </p:sp>
      <p:sp>
        <p:nvSpPr>
          <p:cNvPr id="3" name="Content Placeholder 2"/>
          <p:cNvSpPr>
            <a:spLocks noGrp="1"/>
          </p:cNvSpPr>
          <p:nvPr>
            <p:ph idx="1"/>
          </p:nvPr>
        </p:nvSpPr>
        <p:spPr/>
        <p:txBody>
          <a:bodyPr/>
          <a:lstStyle/>
          <a:p>
            <a:r>
              <a:t>- Kepemilikan karya AI</a:t>
            </a:r>
          </a:p>
          <a:p>
            <a:r>
              <a:t>- Dataset tanpa izin</a:t>
            </a:r>
          </a:p>
          <a:p>
            <a:r>
              <a:t>- Etika penggunaan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Studi Kasus</a:t>
            </a:r>
          </a:p>
        </p:txBody>
      </p:sp>
      <p:sp>
        <p:nvSpPr>
          <p:cNvPr id="3" name="Content Placeholder 2"/>
          <p:cNvSpPr>
            <a:spLocks noGrp="1"/>
          </p:cNvSpPr>
          <p:nvPr>
            <p:ph idx="1"/>
          </p:nvPr>
        </p:nvSpPr>
        <p:spPr/>
        <p:txBody>
          <a:bodyPr/>
          <a:lstStyle/>
          <a:p>
            <a:r>
              <a:t>Konten desain di Instagram digunakan ulang tanpa izin oleh akun lain.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Analisis Kasus</a:t>
            </a:r>
          </a:p>
        </p:txBody>
      </p:sp>
      <p:sp>
        <p:nvSpPr>
          <p:cNvPr id="3" name="Content Placeholder 2"/>
          <p:cNvSpPr>
            <a:spLocks noGrp="1"/>
          </p:cNvSpPr>
          <p:nvPr>
            <p:ph idx="1"/>
          </p:nvPr>
        </p:nvSpPr>
        <p:spPr/>
        <p:txBody>
          <a:bodyPr/>
          <a:lstStyle/>
          <a:p>
            <a:pPr marL="0" indent="0">
              <a:buNone/>
            </a:pPr>
            <a:r>
              <a:rPr dirty="0" err="1"/>
              <a:t>Masalah</a:t>
            </a:r>
            <a:r>
              <a:rPr dirty="0"/>
              <a:t>:</a:t>
            </a:r>
          </a:p>
          <a:p>
            <a:r>
              <a:rPr dirty="0"/>
              <a:t>- </a:t>
            </a:r>
            <a:r>
              <a:rPr dirty="0" err="1"/>
              <a:t>Pelanggaran</a:t>
            </a:r>
            <a:r>
              <a:rPr dirty="0"/>
              <a:t> </a:t>
            </a:r>
            <a:r>
              <a:rPr dirty="0" err="1"/>
              <a:t>hak</a:t>
            </a:r>
            <a:r>
              <a:rPr dirty="0"/>
              <a:t> </a:t>
            </a:r>
            <a:r>
              <a:rPr dirty="0" err="1"/>
              <a:t>cipta</a:t>
            </a:r>
            <a:endParaRPr dirty="0"/>
          </a:p>
          <a:p>
            <a:r>
              <a:rPr dirty="0"/>
              <a:t>- </a:t>
            </a:r>
            <a:r>
              <a:rPr dirty="0" err="1"/>
              <a:t>Tidak</a:t>
            </a:r>
            <a:r>
              <a:rPr dirty="0"/>
              <a:t> </a:t>
            </a:r>
            <a:r>
              <a:rPr dirty="0" err="1"/>
              <a:t>mencantumkan</a:t>
            </a:r>
            <a:r>
              <a:rPr dirty="0"/>
              <a:t> </a:t>
            </a:r>
            <a:r>
              <a:rPr dirty="0" err="1"/>
              <a:t>kredit</a:t>
            </a: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835</Words>
  <Application>Microsoft Office PowerPoint</Application>
  <PresentationFormat>On-screen Show (4:3)</PresentationFormat>
  <Paragraphs>151</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Google Sans</vt:lpstr>
      <vt:lpstr>Office Theme</vt:lpstr>
      <vt:lpstr>PERTEMUAN 9</vt:lpstr>
      <vt:lpstr>Hak Cipta Digital &amp; AI dalam Desain</vt:lpstr>
      <vt:lpstr>Pengertian HKI Digital</vt:lpstr>
      <vt:lpstr>Hak Cipta Digital</vt:lpstr>
      <vt:lpstr>Ciri Hak Cipta Digital</vt:lpstr>
      <vt:lpstr>AI dalam Desain</vt:lpstr>
      <vt:lpstr>Isu HKI pada AI</vt:lpstr>
      <vt:lpstr>Studi Kasus</vt:lpstr>
      <vt:lpstr>Analisis Kasus</vt:lpstr>
      <vt:lpstr>Dampak</vt:lpstr>
      <vt:lpstr>Solusi</vt:lpstr>
      <vt:lpstr>Diskusi Kelas</vt:lpstr>
      <vt:lpstr>PowerPoint Presentation</vt:lpstr>
      <vt:lpstr>PowerPoint Presentation</vt:lpstr>
      <vt:lpstr>PowerPoint Presentation</vt:lpstr>
      <vt:lpstr>Kesimpulan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PERTEMUAN 9</dc:title>
  <dc:subject/>
  <dc:creator>THIS-PC</dc:creator>
  <cp:keywords/>
  <dc:description>generated using python-pptx</dc:description>
  <cp:lastModifiedBy>Abdi Darmawan</cp:lastModifiedBy>
  <cp:revision>2</cp:revision>
  <dcterms:created xsi:type="dcterms:W3CDTF">2013-01-27T09:14:16Z</dcterms:created>
  <dcterms:modified xsi:type="dcterms:W3CDTF">2026-05-04T23:11:29Z</dcterms:modified>
  <cp:category/>
</cp:coreProperties>
</file>