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5E577-1757-4CCF-AA54-628511B108EA}" type="datetimeFigureOut">
              <a:rPr lang="id-ID" smtClean="0"/>
              <a:t>21/05/2026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CD73D-8226-4DA8-8E04-ED0922ED16E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560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Pada pertemuan kali ini kita akan membahas tentang </a:t>
            </a:r>
            <a:r>
              <a:rPr lang="id-ID" i="1" dirty="0"/>
              <a:t>Desain Industri</a:t>
            </a:r>
            <a:r>
              <a:rPr lang="id-ID" dirty="0"/>
              <a:t>, salah satu bagian penting dari Hak Kekayaan Intelektual yang sangat dekat dengan dunia Desain Komunikasi Visual.</a:t>
            </a:r>
          </a:p>
          <a:p>
            <a:r>
              <a:rPr lang="id-ID" dirty="0"/>
              <a:t>Dalam DKV, kita tidak hanya membuat karya yang menarik secara visual, tetapi juga harus memahami bagaimana karya tersebut dilindungi secara hukum agar tidak ditiru atau digunakan tanpa izin.”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639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“Ada beberapa cara melindungi desain:</a:t>
            </a:r>
          </a:p>
          <a:p>
            <a:endParaRPr lang="pt-BR" dirty="0"/>
          </a:p>
          <a:p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Dokumentasi proses sangat penting jika suatu saat terjadi sengketa.”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9766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dirty="0"/>
              <a:t>“Banyak produk di sekitar kita sebenarnya termasuk objek desain industri. Seperti«:</a:t>
            </a:r>
          </a:p>
          <a:p>
            <a:endParaRPr lang="nn-NO" dirty="0"/>
          </a:p>
          <a:p>
            <a:endParaRPr lang="nn-NO" dirty="0"/>
          </a:p>
          <a:p>
            <a:r>
              <a:rPr lang="id-ID" dirty="0"/>
              <a:t>Semua produk yang memiliki tampilan visual khas dapat dilindungi.”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8494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/>
              <a:t>“Agar sebuah desain bisa didaftarkan sebagai desain industri, ada beberapa syarat utama:</a:t>
            </a:r>
          </a:p>
          <a:p>
            <a:endParaRPr lang="en-US" dirty="0"/>
          </a:p>
          <a:p>
            <a:endParaRPr lang="en-US" dirty="0"/>
          </a:p>
          <a:p>
            <a:r>
              <a:rPr lang="id-ID" dirty="0"/>
              <a:t>Artinya, desain tersebut belum pernah dipublikasikan sebelumnya.”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3148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“Mahasiswa sering bingung membedakan desain industri dengan hak cipta.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3293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Jadi tidak semua orang bebas memproduksi desain yang sama.”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376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“Ini salah satu contoh kasus nyata.</a:t>
            </a:r>
          </a:p>
          <a:p>
            <a:r>
              <a:rPr lang="id-ID" dirty="0"/>
              <a:t>IKEA memiliki produk furnitur rotan bernama </a:t>
            </a:r>
            <a:r>
              <a:rPr lang="id-ID" i="1" dirty="0"/>
              <a:t>NIPPRIG</a:t>
            </a:r>
            <a:r>
              <a:rPr lang="id-ID" dirty="0"/>
              <a:t> dengan desain khas </a:t>
            </a:r>
            <a:r>
              <a:rPr lang="id-ID" dirty="0" err="1"/>
              <a:t>Scandinavian</a:t>
            </a:r>
            <a:r>
              <a:rPr lang="id-ID" dirty="0"/>
              <a:t>.</a:t>
            </a:r>
          </a:p>
          <a:p>
            <a:r>
              <a:rPr lang="id-ID" dirty="0"/>
              <a:t>Kemudian muncul produk lain dengan bentuk yang sangat mirip.</a:t>
            </a:r>
          </a:p>
          <a:p>
            <a:r>
              <a:rPr lang="id-ID" dirty="0"/>
              <a:t>Kasus seperti ini menimbulkan pertanyaan:</a:t>
            </a:r>
            <a:br>
              <a:rPr lang="id-ID" dirty="0"/>
            </a:br>
            <a:r>
              <a:rPr lang="id-ID" dirty="0"/>
              <a:t>apakah ini inspirasi, atau sudah termasuk peniruan?”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2884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Jika terlalu mirip, konsumen bisa bingung membedakan mana produk asli dan mana tiruan.</a:t>
            </a:r>
          </a:p>
          <a:p>
            <a:pPr marL="0" indent="0">
              <a:buNone/>
            </a:pPr>
            <a:r>
              <a:rPr lang="id-ID" dirty="0"/>
              <a:t>Inilah yang berpotensi menjadi pelanggaran desain industri.”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2474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“Kasus lain sering terjadi pada kemasan produk.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4361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“Pelanggaran HKI memiliki dampak serius:</a:t>
            </a:r>
            <a:endParaRPr lang="en-US" dirty="0"/>
          </a:p>
          <a:p>
            <a:endParaRPr lang="en-US" dirty="0"/>
          </a:p>
          <a:p>
            <a:r>
              <a:rPr lang="id-ID" dirty="0"/>
              <a:t>Tidak hanya merugikan pemilik asli, tetapi juga merusak profesionalisme desainer.”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CD73D-8226-4DA8-8E04-ED0922ED16EA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83208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F229C-A8A6-48BB-A665-1327441DB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" y="2240598"/>
            <a:ext cx="8229600" cy="1143000"/>
          </a:xfrm>
        </p:spPr>
        <p:txBody>
          <a:bodyPr/>
          <a:lstStyle/>
          <a:p>
            <a:r>
              <a:rPr lang="id-ID" dirty="0">
                <a:solidFill>
                  <a:srgbClr val="0070C0"/>
                </a:solidFill>
              </a:rPr>
              <a:t>DESAIN INDUSTRI</a:t>
            </a:r>
          </a:p>
        </p:txBody>
      </p:sp>
    </p:spTree>
    <p:extLst>
      <p:ext uri="{BB962C8B-B14F-4D97-AF65-F5344CB8AC3E}">
        <p14:creationId xmlns:p14="http://schemas.microsoft.com/office/powerpoint/2010/main" val="174031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Analisis</a:t>
            </a:r>
            <a:r>
              <a:rPr sz="4000" dirty="0"/>
              <a:t> </a:t>
            </a:r>
            <a:r>
              <a:rPr sz="4000" dirty="0" err="1"/>
              <a:t>Kasus</a:t>
            </a:r>
            <a:r>
              <a:rPr sz="4000" dirty="0"/>
              <a:t> IKEA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“Masalah utama dalam kasus ini adalah: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kemiripan bentuk,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struktur visual, </a:t>
            </a:r>
            <a:r>
              <a:rPr lang="en-US" dirty="0"/>
              <a:t>dan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id-ID" dirty="0" err="1"/>
              <a:t>dentitas</a:t>
            </a:r>
            <a:r>
              <a:rPr lang="id-ID" dirty="0"/>
              <a:t> produk. 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Kasus</a:t>
            </a:r>
            <a:r>
              <a:rPr sz="4000" dirty="0"/>
              <a:t> </a:t>
            </a:r>
            <a:r>
              <a:rPr sz="4000" dirty="0" err="1"/>
              <a:t>Kemasan</a:t>
            </a:r>
            <a:r>
              <a:rPr sz="4000" dirty="0"/>
              <a:t> </a:t>
            </a:r>
            <a:r>
              <a:rPr sz="4000" dirty="0" err="1"/>
              <a:t>Produk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1720"/>
          </a:xfrm>
        </p:spPr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sz="3600" dirty="0"/>
              <a:t>UMKM </a:t>
            </a:r>
            <a:r>
              <a:rPr sz="3600" dirty="0" err="1"/>
              <a:t>menggunakan</a:t>
            </a:r>
            <a:r>
              <a:rPr sz="3600" dirty="0"/>
              <a:t> </a:t>
            </a:r>
            <a:r>
              <a:rPr sz="3600" dirty="0" err="1"/>
              <a:t>desain</a:t>
            </a:r>
            <a:r>
              <a:rPr sz="3600" dirty="0"/>
              <a:t> </a:t>
            </a:r>
            <a:r>
              <a:rPr sz="3600" dirty="0" err="1"/>
              <a:t>botol</a:t>
            </a:r>
            <a:r>
              <a:rPr sz="3600" dirty="0"/>
              <a:t> </a:t>
            </a:r>
            <a:r>
              <a:rPr sz="3600" dirty="0" err="1"/>
              <a:t>mirip</a:t>
            </a:r>
            <a:r>
              <a:rPr sz="3600" dirty="0"/>
              <a:t> brand </a:t>
            </a:r>
            <a:r>
              <a:rPr sz="3600" dirty="0" err="1"/>
              <a:t>terkenal</a:t>
            </a:r>
            <a:endParaRPr lang="en-US"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en-US" sz="3600" dirty="0" err="1"/>
              <a:t>Bentuk</a:t>
            </a:r>
            <a:r>
              <a:rPr lang="en-US" sz="3600" dirty="0"/>
              <a:t> </a:t>
            </a:r>
            <a:r>
              <a:rPr lang="en-US" sz="3600" dirty="0" err="1"/>
              <a:t>botol</a:t>
            </a:r>
            <a:endParaRPr lang="en-US"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en-US" sz="3600" dirty="0" err="1"/>
              <a:t>Warna</a:t>
            </a:r>
            <a:r>
              <a:rPr lang="en-US" sz="3600" dirty="0"/>
              <a:t>, 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en-US" sz="3600" dirty="0"/>
              <a:t>Layout visual</a:t>
            </a:r>
            <a:endParaRPr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Analisis</a:t>
            </a:r>
            <a:r>
              <a:rPr sz="4000" dirty="0"/>
              <a:t> </a:t>
            </a:r>
            <a:r>
              <a:rPr sz="4000" dirty="0" err="1"/>
              <a:t>Kasus</a:t>
            </a:r>
            <a:r>
              <a:rPr sz="4000" dirty="0"/>
              <a:t> </a:t>
            </a:r>
            <a:r>
              <a:rPr sz="4000" dirty="0" err="1"/>
              <a:t>Kemasan</a:t>
            </a:r>
            <a:endParaRPr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4252FB-DB76-4F5B-A907-0399DAD788DE}"/>
              </a:ext>
            </a:extLst>
          </p:cNvPr>
          <p:cNvSpPr txBox="1"/>
          <p:nvPr/>
        </p:nvSpPr>
        <p:spPr>
          <a:xfrm>
            <a:off x="822960" y="1654016"/>
            <a:ext cx="78638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3200" dirty="0"/>
              <a:t>“Jika desain kemasan terlalu mirip, maka: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 dirty="0"/>
              <a:t>konsumen bisa salah membeli,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3200" dirty="0" err="1"/>
              <a:t>brand</a:t>
            </a:r>
            <a:r>
              <a:rPr lang="id-ID" sz="3200" dirty="0"/>
              <a:t> asli dirugikan, </a:t>
            </a:r>
            <a:r>
              <a:rPr lang="en-US" sz="3200" dirty="0"/>
              <a:t>dan</a:t>
            </a:r>
            <a:endParaRPr lang="id-ID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</a:t>
            </a:r>
            <a:r>
              <a:rPr lang="id-ID" sz="3200" dirty="0" err="1"/>
              <a:t>eniru</a:t>
            </a:r>
            <a:r>
              <a:rPr lang="id-ID" sz="3200" dirty="0"/>
              <a:t> berpotensi terkena gugatan hukum.”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Dampak</a:t>
            </a:r>
            <a:r>
              <a:rPr sz="4000" dirty="0"/>
              <a:t> </a:t>
            </a:r>
            <a:r>
              <a:rPr sz="4000" dirty="0" err="1"/>
              <a:t>Pelanggaran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01240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 err="1"/>
              <a:t>Kerugian</a:t>
            </a:r>
            <a:r>
              <a:rPr sz="3600" dirty="0"/>
              <a:t> </a:t>
            </a:r>
            <a:r>
              <a:rPr sz="3600" dirty="0" err="1"/>
              <a:t>ekonomi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 err="1"/>
              <a:t>Reputasi</a:t>
            </a:r>
            <a:r>
              <a:rPr sz="3600" dirty="0"/>
              <a:t> </a:t>
            </a:r>
            <a:r>
              <a:rPr sz="3600" dirty="0" err="1"/>
              <a:t>rusak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/>
              <a:t> </a:t>
            </a:r>
            <a:r>
              <a:rPr sz="3600" dirty="0" err="1"/>
              <a:t>Sengketa</a:t>
            </a:r>
            <a:r>
              <a:rPr sz="3600" dirty="0"/>
              <a:t> </a:t>
            </a:r>
            <a:r>
              <a:rPr sz="3600" dirty="0" err="1"/>
              <a:t>hukum</a:t>
            </a:r>
            <a:endParaRPr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t>Strategi Perlindungan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Daftarkan</a:t>
            </a:r>
            <a:r>
              <a:rPr sz="4000" dirty="0"/>
              <a:t> </a:t>
            </a:r>
            <a:r>
              <a:rPr sz="4000" dirty="0" err="1"/>
              <a:t>ke</a:t>
            </a:r>
            <a:r>
              <a:rPr sz="4000" dirty="0"/>
              <a:t> DJKI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Dokumentasi</a:t>
            </a:r>
            <a:r>
              <a:rPr sz="4000" dirty="0"/>
              <a:t> </a:t>
            </a:r>
            <a:r>
              <a:rPr sz="4000" dirty="0" err="1"/>
              <a:t>desain</a:t>
            </a:r>
            <a:endParaRPr sz="40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Simpan</a:t>
            </a:r>
            <a:r>
              <a:rPr sz="4000" dirty="0"/>
              <a:t> file original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/>
              <a:t>Etika </a:t>
            </a:r>
            <a:r>
              <a:rPr sz="4000" dirty="0" err="1"/>
              <a:t>Desainer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4160" y="4835703"/>
            <a:ext cx="4480560" cy="655320"/>
          </a:xfrm>
        </p:spPr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en-US" sz="4000" dirty="0"/>
              <a:t>“ </a:t>
            </a:r>
            <a:r>
              <a:rPr sz="4000" dirty="0" err="1"/>
              <a:t>Inspirasi</a:t>
            </a:r>
            <a:r>
              <a:rPr sz="4000" dirty="0"/>
              <a:t> </a:t>
            </a:r>
            <a:r>
              <a:rPr sz="4000" dirty="0" err="1"/>
              <a:t>boleh</a:t>
            </a:r>
            <a:r>
              <a:rPr sz="4000" dirty="0"/>
              <a:t>, </a:t>
            </a:r>
            <a:r>
              <a:rPr sz="4000" dirty="0" err="1"/>
              <a:t>menjiplak</a:t>
            </a:r>
            <a:r>
              <a:rPr sz="4000" dirty="0"/>
              <a:t> </a:t>
            </a:r>
            <a:r>
              <a:rPr sz="4000" dirty="0" err="1"/>
              <a:t>tidak</a:t>
            </a:r>
            <a:r>
              <a:rPr sz="4000" dirty="0"/>
              <a:t>.</a:t>
            </a:r>
            <a:r>
              <a:rPr lang="en-US" sz="4000" dirty="0"/>
              <a:t>"</a:t>
            </a:r>
            <a:endParaRPr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FA762A-D459-4006-98A3-19D37E1FB579}"/>
              </a:ext>
            </a:extLst>
          </p:cNvPr>
          <p:cNvSpPr txBox="1"/>
          <p:nvPr/>
        </p:nvSpPr>
        <p:spPr>
          <a:xfrm>
            <a:off x="320040" y="1748453"/>
            <a:ext cx="82296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3000" dirty="0"/>
              <a:t>“Sebagai desainer, kita boleh mencari inspirasi.</a:t>
            </a:r>
          </a:p>
          <a:p>
            <a:r>
              <a:rPr lang="id-ID" sz="3000" dirty="0"/>
              <a:t>Tetapi:</a:t>
            </a:r>
            <a:br>
              <a:rPr lang="id-ID" sz="3000" dirty="0"/>
            </a:br>
            <a:r>
              <a:rPr lang="en-US" sz="3000" dirty="0" err="1"/>
              <a:t>Inspirasi</a:t>
            </a:r>
            <a:r>
              <a:rPr lang="id-ID" sz="3000" dirty="0"/>
              <a:t> berbeda dengan menjiplak.</a:t>
            </a:r>
          </a:p>
          <a:p>
            <a:r>
              <a:rPr lang="id-ID" sz="3000" dirty="0"/>
              <a:t>Desainer profesional harus mampu menciptakan eksplorasi visual baru.”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Aktivitas</a:t>
            </a:r>
            <a:r>
              <a:rPr sz="4000" dirty="0"/>
              <a:t> </a:t>
            </a:r>
            <a:r>
              <a:rPr sz="4000" dirty="0" err="1"/>
              <a:t>Mahasiswa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“Silakan cari satu produk di </a:t>
            </a:r>
            <a:r>
              <a:rPr lang="id-ID" dirty="0" err="1"/>
              <a:t>marketplace</a:t>
            </a:r>
            <a:r>
              <a:rPr lang="id-ID" dirty="0"/>
              <a:t> yang menurut kalian mirip dengan produk terkenal.</a:t>
            </a:r>
          </a:p>
          <a:p>
            <a:pPr marL="0" indent="0">
              <a:buNone/>
            </a:pPr>
            <a:r>
              <a:rPr lang="id-ID" dirty="0"/>
              <a:t>Kemudian analisis: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id-ID" dirty="0" err="1"/>
              <a:t>pa</a:t>
            </a:r>
            <a:r>
              <a:rPr lang="id-ID" dirty="0"/>
              <a:t> jenis HKI-nya,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id-ID" dirty="0" err="1"/>
              <a:t>pakah</a:t>
            </a:r>
            <a:r>
              <a:rPr lang="id-ID" dirty="0"/>
              <a:t> termasuk pelanggaran, </a:t>
            </a:r>
            <a:r>
              <a:rPr lang="en-US" dirty="0"/>
              <a:t>dan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</a:t>
            </a:r>
            <a:r>
              <a:rPr lang="id-ID" dirty="0" err="1"/>
              <a:t>agaimana</a:t>
            </a:r>
            <a:r>
              <a:rPr lang="id-ID" dirty="0"/>
              <a:t> solusinya.”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/>
              <a:t>Kesimpulan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47137E-E557-4255-A73D-1BEC33017C95}"/>
              </a:ext>
            </a:extLst>
          </p:cNvPr>
          <p:cNvSpPr txBox="1"/>
          <p:nvPr/>
        </p:nvSpPr>
        <p:spPr>
          <a:xfrm>
            <a:off x="822960" y="1797784"/>
            <a:ext cx="749808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D</a:t>
            </a:r>
            <a:r>
              <a:rPr lang="id-ID" sz="3200" dirty="0" err="1"/>
              <a:t>esain</a:t>
            </a:r>
            <a:r>
              <a:rPr lang="id-ID" sz="3200" dirty="0"/>
              <a:t> industri melindungi identitas visual produk dan menjaga </a:t>
            </a:r>
            <a:r>
              <a:rPr lang="id-ID" sz="3200" dirty="0" err="1"/>
              <a:t>originalitas</a:t>
            </a:r>
            <a:r>
              <a:rPr lang="id-ID" sz="3200" dirty="0"/>
              <a:t> karya.</a:t>
            </a:r>
          </a:p>
          <a:p>
            <a:r>
              <a:rPr lang="id-ID" sz="3200" dirty="0"/>
              <a:t>Dalam dunia </a:t>
            </a:r>
            <a:r>
              <a:rPr lang="en-US" sz="3200" dirty="0"/>
              <a:t>Desain</a:t>
            </a:r>
            <a:r>
              <a:rPr lang="id-ID" sz="3200" dirty="0"/>
              <a:t>, memahami HKI adalah bagian dari profesionalisme.”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Penutup</a:t>
            </a:r>
            <a:endParaRPr sz="4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295A91B-E3CE-4147-BE73-B35D9DB80C02}"/>
              </a:ext>
            </a:extLst>
          </p:cNvPr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id-ID"/>
              <a:t>“Desainer hebat bukan hanya kreatif, tetapi juga menghargai karya sendiri dan karya orang lain.</a:t>
            </a:r>
            <a:r>
              <a:rPr lang="en-US"/>
              <a:t> </a:t>
            </a:r>
          </a:p>
          <a:p>
            <a:pPr marL="0" indent="0">
              <a:buFont typeface="Arial"/>
              <a:buNone/>
            </a:pPr>
            <a:r>
              <a:rPr lang="id-ID"/>
              <a:t>Karena karya yang original memiliki nilai yang jauh lebih tinggi.”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lang="id-ID" sz="3600" dirty="0"/>
              <a:t>Hak Kekayaan Intelektual dalam Desain</a:t>
            </a:r>
            <a:br>
              <a:rPr lang="id-ID" sz="3600" dirty="0"/>
            </a:b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en-US" sz="3600" dirty="0"/>
              <a:t>“</a:t>
            </a:r>
            <a:r>
              <a:rPr lang="en-US" sz="3600" dirty="0" err="1"/>
              <a:t>Dalam</a:t>
            </a:r>
            <a:r>
              <a:rPr lang="en-US" sz="3600" dirty="0"/>
              <a:t> Desain, </a:t>
            </a:r>
            <a:r>
              <a:rPr lang="id-ID" sz="3600" dirty="0"/>
              <a:t>tidak hanya membuat karya yang menarik secara visual, tetapi juga harus memahami bagaimana karya tersebut dilindungi secara hukum agar tidak ditiru atau digunakan tanpa izin.”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endParaRPr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Pengertian</a:t>
            </a:r>
            <a:r>
              <a:rPr sz="4000" dirty="0"/>
              <a:t> Desain </a:t>
            </a:r>
            <a:r>
              <a:rPr sz="4000" dirty="0" err="1"/>
              <a:t>Industri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/>
              <a:t>“Desain industri adalah perlindungan terhadap tampilan visual suatu produk yang memiliki nilai estetis.</a:t>
            </a:r>
          </a:p>
          <a:p>
            <a:pPr marL="0" indent="0">
              <a:buNone/>
            </a:pPr>
            <a:r>
              <a:rPr lang="id-ID" dirty="0"/>
              <a:t>Yang dilindungi bukan fungsi produknya, tetapi</a:t>
            </a:r>
            <a:r>
              <a:rPr lang="en-US" dirty="0"/>
              <a:t> </a:t>
            </a:r>
            <a:r>
              <a:rPr lang="id-ID" dirty="0"/>
              <a:t>penampilannya: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bentuk,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garis,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warna,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tekstur,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Dan</a:t>
            </a:r>
            <a:r>
              <a:rPr lang="id-ID" dirty="0"/>
              <a:t> komposisi visualnya.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Misalnya:</a:t>
            </a:r>
            <a:br>
              <a:rPr lang="id-ID" dirty="0"/>
            </a:br>
            <a:r>
              <a:rPr lang="id-ID" dirty="0"/>
              <a:t>bentuk botol parfum, desain kursi, atau </a:t>
            </a:r>
            <a:r>
              <a:rPr lang="id-ID" dirty="0" err="1"/>
              <a:t>packaging</a:t>
            </a:r>
            <a:r>
              <a:rPr lang="id-ID" dirty="0"/>
              <a:t> minuman.”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Tujuan</a:t>
            </a:r>
            <a:r>
              <a:rPr sz="4000" dirty="0"/>
              <a:t> </a:t>
            </a:r>
            <a:r>
              <a:rPr sz="4000" dirty="0" err="1"/>
              <a:t>Perlindungan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/>
              <a:t> </a:t>
            </a:r>
            <a:r>
              <a:rPr sz="3600" dirty="0" err="1"/>
              <a:t>Mencegah</a:t>
            </a:r>
            <a:r>
              <a:rPr sz="3600" dirty="0"/>
              <a:t> </a:t>
            </a:r>
            <a:r>
              <a:rPr sz="3600" dirty="0" err="1"/>
              <a:t>peniruan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/>
              <a:t> </a:t>
            </a:r>
            <a:r>
              <a:rPr sz="3600" dirty="0" err="1"/>
              <a:t>Melindungi</a:t>
            </a:r>
            <a:r>
              <a:rPr sz="3600" dirty="0"/>
              <a:t> </a:t>
            </a:r>
            <a:r>
              <a:rPr sz="3600" dirty="0" err="1"/>
              <a:t>karya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/>
              <a:t> </a:t>
            </a:r>
            <a:r>
              <a:rPr sz="3600" dirty="0" err="1"/>
              <a:t>Meningkatkan</a:t>
            </a:r>
            <a:r>
              <a:rPr sz="3600" dirty="0"/>
              <a:t> </a:t>
            </a:r>
            <a:r>
              <a:rPr sz="3600" dirty="0" err="1"/>
              <a:t>nilai</a:t>
            </a:r>
            <a:r>
              <a:rPr sz="3600" dirty="0"/>
              <a:t> </a:t>
            </a:r>
            <a:r>
              <a:rPr sz="3600" dirty="0" err="1"/>
              <a:t>ekonomi</a:t>
            </a:r>
            <a:endParaRPr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Objek</a:t>
            </a:r>
            <a:r>
              <a:rPr sz="4000" dirty="0"/>
              <a:t> Desain </a:t>
            </a:r>
            <a:r>
              <a:rPr sz="4000" dirty="0" err="1"/>
              <a:t>Industri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26080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 err="1"/>
              <a:t>Furnitur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 err="1"/>
              <a:t>Kemasan</a:t>
            </a:r>
            <a:r>
              <a:rPr sz="3600" dirty="0"/>
              <a:t> </a:t>
            </a:r>
            <a:r>
              <a:rPr sz="3600" dirty="0" err="1"/>
              <a:t>produk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 err="1"/>
              <a:t>Botol</a:t>
            </a:r>
            <a:r>
              <a:rPr sz="3600" dirty="0"/>
              <a:t> </a:t>
            </a:r>
            <a:r>
              <a:rPr sz="3600" dirty="0" err="1"/>
              <a:t>minuman</a:t>
            </a:r>
            <a:endParaRPr sz="36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3600" dirty="0"/>
              <a:t> </a:t>
            </a:r>
            <a:r>
              <a:rPr sz="3600" dirty="0" err="1"/>
              <a:t>Produk</a:t>
            </a:r>
            <a:r>
              <a:rPr sz="3600" dirty="0"/>
              <a:t> </a:t>
            </a:r>
            <a:r>
              <a:rPr sz="3600" dirty="0" err="1"/>
              <a:t>elektronik</a:t>
            </a:r>
            <a:endParaRPr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Karakteristik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7882"/>
            <a:ext cx="8229600" cy="1630680"/>
          </a:xfrm>
        </p:spPr>
        <p:txBody>
          <a:bodyPr>
            <a:no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Baru</a:t>
            </a:r>
            <a:r>
              <a:rPr sz="4000" dirty="0"/>
              <a:t> (novelty)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Estetis</a:t>
            </a:r>
            <a:endParaRPr sz="40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Dapat</a:t>
            </a:r>
            <a:r>
              <a:rPr sz="4000" dirty="0"/>
              <a:t> </a:t>
            </a:r>
            <a:r>
              <a:rPr sz="4000" dirty="0" err="1"/>
              <a:t>diproduksi</a:t>
            </a:r>
            <a:r>
              <a:rPr sz="4000" dirty="0"/>
              <a:t> </a:t>
            </a:r>
            <a:r>
              <a:rPr sz="4000" dirty="0" err="1"/>
              <a:t>massal</a:t>
            </a:r>
            <a:endParaRPr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3600" dirty="0" err="1"/>
              <a:t>Perbedaan</a:t>
            </a:r>
            <a:r>
              <a:rPr sz="3600" dirty="0"/>
              <a:t> Desain </a:t>
            </a:r>
            <a:r>
              <a:rPr sz="3600" dirty="0" err="1"/>
              <a:t>Industri</a:t>
            </a:r>
            <a:r>
              <a:rPr sz="3600" dirty="0"/>
              <a:t> &amp; </a:t>
            </a:r>
            <a:r>
              <a:rPr sz="3600" dirty="0" err="1"/>
              <a:t>Hak</a:t>
            </a:r>
            <a:r>
              <a:rPr sz="3600" dirty="0"/>
              <a:t> </a:t>
            </a:r>
            <a:r>
              <a:rPr sz="3600" dirty="0" err="1"/>
              <a:t>Cipta</a:t>
            </a: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8360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/>
              <a:t>Desain </a:t>
            </a:r>
            <a:r>
              <a:rPr sz="4000" dirty="0" err="1"/>
              <a:t>industri</a:t>
            </a:r>
            <a:r>
              <a:rPr sz="4000" dirty="0"/>
              <a:t> </a:t>
            </a:r>
            <a:r>
              <a:rPr sz="4000" dirty="0" err="1"/>
              <a:t>fokus</a:t>
            </a:r>
            <a:r>
              <a:rPr sz="4000" dirty="0"/>
              <a:t> pada </a:t>
            </a:r>
            <a:r>
              <a:rPr sz="4000" dirty="0" err="1"/>
              <a:t>tampilan</a:t>
            </a:r>
            <a:r>
              <a:rPr sz="4000" dirty="0"/>
              <a:t> </a:t>
            </a:r>
            <a:r>
              <a:rPr sz="4000" dirty="0" err="1"/>
              <a:t>produk</a:t>
            </a:r>
            <a:r>
              <a:rPr sz="4000" dirty="0"/>
              <a:t>, </a:t>
            </a:r>
            <a:endParaRPr lang="en-US" sz="40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en-US" sz="4000" dirty="0" err="1"/>
              <a:t>H</a:t>
            </a:r>
            <a:r>
              <a:rPr sz="4000" dirty="0" err="1"/>
              <a:t>ak</a:t>
            </a:r>
            <a:r>
              <a:rPr sz="4000" dirty="0"/>
              <a:t> </a:t>
            </a:r>
            <a:r>
              <a:rPr sz="4000" dirty="0" err="1"/>
              <a:t>cipta</a:t>
            </a:r>
            <a:r>
              <a:rPr sz="4000" dirty="0"/>
              <a:t> </a:t>
            </a:r>
            <a:r>
              <a:rPr sz="4000" dirty="0" err="1"/>
              <a:t>fokus</a:t>
            </a:r>
            <a:r>
              <a:rPr sz="4000" dirty="0"/>
              <a:t> pada </a:t>
            </a:r>
            <a:r>
              <a:rPr sz="4000" dirty="0" err="1"/>
              <a:t>karya</a:t>
            </a:r>
            <a:r>
              <a:rPr sz="4000" dirty="0"/>
              <a:t> </a:t>
            </a:r>
            <a:r>
              <a:rPr sz="4000" dirty="0" err="1"/>
              <a:t>kreatif</a:t>
            </a:r>
            <a:r>
              <a:rPr sz="4000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785B5-222F-4C29-A8EC-AFA196036F90}"/>
              </a:ext>
            </a:extLst>
          </p:cNvPr>
          <p:cNvSpPr txBox="1"/>
          <p:nvPr/>
        </p:nvSpPr>
        <p:spPr>
          <a:xfrm>
            <a:off x="563880" y="4334469"/>
            <a:ext cx="77419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3200" dirty="0"/>
              <a:t>Contohnya: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B</a:t>
            </a:r>
            <a:r>
              <a:rPr lang="id-ID" sz="3200" dirty="0" err="1"/>
              <a:t>entuk</a:t>
            </a:r>
            <a:r>
              <a:rPr lang="id-ID" sz="3200" dirty="0"/>
              <a:t> botol </a:t>
            </a:r>
            <a:r>
              <a:rPr lang="id-ID" sz="3200" dirty="0" err="1"/>
              <a:t>Coca-Cola</a:t>
            </a:r>
            <a:r>
              <a:rPr lang="id-ID" sz="3200" dirty="0"/>
              <a:t> → desain industri,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I</a:t>
            </a:r>
            <a:r>
              <a:rPr lang="id-ID" sz="3200" dirty="0" err="1"/>
              <a:t>lustrasi</a:t>
            </a:r>
            <a:r>
              <a:rPr lang="id-ID" sz="3200" dirty="0"/>
              <a:t> poster </a:t>
            </a:r>
            <a:r>
              <a:rPr lang="id-ID" sz="3200" dirty="0" err="1"/>
              <a:t>Coca-Cola</a:t>
            </a:r>
            <a:r>
              <a:rPr lang="id-ID" sz="3200" dirty="0"/>
              <a:t> → hak cipta.”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Hak</a:t>
            </a:r>
            <a:r>
              <a:rPr sz="4000" dirty="0"/>
              <a:t> </a:t>
            </a:r>
            <a:r>
              <a:rPr sz="4000" dirty="0" err="1"/>
              <a:t>Pemilik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93520"/>
          </a:xfrm>
        </p:spPr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id-ID" sz="4000" dirty="0"/>
              <a:t>“Pemilik desain industri memiliki hak eksklusif.</a:t>
            </a:r>
            <a:endParaRPr lang="en-US" sz="40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Menggunakan</a:t>
            </a:r>
            <a:r>
              <a:rPr sz="4000" dirty="0"/>
              <a:t> </a:t>
            </a:r>
            <a:r>
              <a:rPr sz="4000" dirty="0" err="1"/>
              <a:t>desain</a:t>
            </a:r>
            <a:endParaRPr sz="40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Melarang</a:t>
            </a:r>
            <a:r>
              <a:rPr sz="4000" dirty="0"/>
              <a:t> </a:t>
            </a:r>
            <a:r>
              <a:rPr sz="4000" dirty="0" err="1"/>
              <a:t>peniruan</a:t>
            </a:r>
            <a:endParaRPr sz="4000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sz="4000" dirty="0" err="1"/>
              <a:t>Menjual</a:t>
            </a:r>
            <a:r>
              <a:rPr sz="4000" dirty="0"/>
              <a:t> </a:t>
            </a:r>
            <a:r>
              <a:rPr sz="4000" dirty="0" err="1"/>
              <a:t>lisensi</a:t>
            </a:r>
            <a:endParaRPr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2800" b="1">
                <a:solidFill>
                  <a:srgbClr val="6C63FF"/>
                </a:solidFill>
              </a:defRPr>
            </a:pPr>
            <a:r>
              <a:rPr sz="4000" dirty="0" err="1"/>
              <a:t>Kasus</a:t>
            </a:r>
            <a:r>
              <a:rPr sz="4000" dirty="0"/>
              <a:t> IKEA – NIPPRIG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en-US" sz="4000" dirty="0"/>
              <a:t>“</a:t>
            </a:r>
            <a:r>
              <a:rPr sz="4000" dirty="0" err="1"/>
              <a:t>Produk</a:t>
            </a:r>
            <a:r>
              <a:rPr sz="4000" dirty="0"/>
              <a:t> </a:t>
            </a:r>
            <a:r>
              <a:rPr sz="4000" dirty="0" err="1"/>
              <a:t>furnitur</a:t>
            </a:r>
            <a:r>
              <a:rPr sz="4000" dirty="0"/>
              <a:t> rotan </a:t>
            </a:r>
            <a:r>
              <a:rPr sz="4000" dirty="0" err="1"/>
              <a:t>diduga</a:t>
            </a:r>
            <a:r>
              <a:rPr sz="4000" dirty="0"/>
              <a:t> </a:t>
            </a:r>
            <a:r>
              <a:rPr sz="4000" dirty="0" err="1"/>
              <a:t>ditiru</a:t>
            </a:r>
            <a:r>
              <a:rPr sz="4000" dirty="0"/>
              <a:t> oleh </a:t>
            </a:r>
            <a:r>
              <a:rPr sz="4000" dirty="0" err="1"/>
              <a:t>pengrajin</a:t>
            </a:r>
            <a:r>
              <a:rPr sz="4000" dirty="0"/>
              <a:t> </a:t>
            </a:r>
            <a:r>
              <a:rPr sz="4000" dirty="0" err="1"/>
              <a:t>lokal</a:t>
            </a:r>
            <a:r>
              <a:rPr sz="4000" dirty="0"/>
              <a:t>.</a:t>
            </a:r>
            <a:r>
              <a:rPr lang="en-US" sz="4000" dirty="0"/>
              <a:t>"</a:t>
            </a:r>
            <a:endParaRPr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658</Words>
  <Application>Microsoft Office PowerPoint</Application>
  <PresentationFormat>On-screen Show (4:3)</PresentationFormat>
  <Paragraphs>116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DESAIN INDUSTRI</vt:lpstr>
      <vt:lpstr>Hak Kekayaan Intelektual dalam Desain </vt:lpstr>
      <vt:lpstr>Pengertian Desain Industri</vt:lpstr>
      <vt:lpstr>Tujuan Perlindungan</vt:lpstr>
      <vt:lpstr>Objek Desain Industri</vt:lpstr>
      <vt:lpstr>Karakteristik</vt:lpstr>
      <vt:lpstr>Perbedaan Desain Industri &amp; Hak Cipta</vt:lpstr>
      <vt:lpstr>Hak Pemilik</vt:lpstr>
      <vt:lpstr>Kasus IKEA – NIPPRIG</vt:lpstr>
      <vt:lpstr>Analisis Kasus IKEA</vt:lpstr>
      <vt:lpstr>Kasus Kemasan Produk</vt:lpstr>
      <vt:lpstr>Analisis Kasus Kemasan</vt:lpstr>
      <vt:lpstr>Dampak Pelanggaran</vt:lpstr>
      <vt:lpstr>Strategi Perlindungan</vt:lpstr>
      <vt:lpstr>Etika Desainer</vt:lpstr>
      <vt:lpstr>Aktivitas Mahasiswa</vt:lpstr>
      <vt:lpstr>Kesimpulan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INDUSTRI</dc:title>
  <dc:subject/>
  <dc:creator/>
  <cp:keywords/>
  <dc:description>generated using python-pptx</dc:description>
  <cp:lastModifiedBy>Abdi Darmawan</cp:lastModifiedBy>
  <cp:revision>3</cp:revision>
  <dcterms:created xsi:type="dcterms:W3CDTF">2013-01-27T09:14:16Z</dcterms:created>
  <dcterms:modified xsi:type="dcterms:W3CDTF">2026-05-21T00:53:06Z</dcterms:modified>
  <cp:category/>
</cp:coreProperties>
</file>