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1" r:id="rId2"/>
    <p:sldId id="290" r:id="rId3"/>
    <p:sldId id="292" r:id="rId4"/>
    <p:sldId id="307" r:id="rId5"/>
    <p:sldId id="308" r:id="rId6"/>
    <p:sldId id="309" r:id="rId7"/>
    <p:sldId id="310" r:id="rId8"/>
    <p:sldId id="331" r:id="rId9"/>
    <p:sldId id="332" r:id="rId10"/>
    <p:sldId id="325" r:id="rId11"/>
    <p:sldId id="333" r:id="rId12"/>
    <p:sldId id="335" r:id="rId13"/>
    <p:sldId id="336" r:id="rId14"/>
    <p:sldId id="337" r:id="rId15"/>
    <p:sldId id="339" r:id="rId16"/>
    <p:sldId id="28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94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60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45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695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28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597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9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7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34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92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>
                <a:latin typeface="Cambria" panose="02040503050406030204" pitchFamily="18" charset="0"/>
              </a:rPr>
              <a:t>Visualisasi Data dan Informasi</a:t>
            </a:r>
            <a:r>
              <a:rPr lang="en-US" sz="3100" b="1" i="1" dirty="0">
                <a:latin typeface="Cambria" panose="02040503050406030204" pitchFamily="18" charset="0"/>
              </a:rPr>
              <a:t/>
            </a:r>
            <a:br>
              <a:rPr lang="en-US" sz="3100" b="1" i="1" dirty="0">
                <a:latin typeface="Cambria" panose="02040503050406030204" pitchFamily="18" charset="0"/>
              </a:rPr>
            </a:br>
            <a:r>
              <a:rPr lang="id-ID" sz="3100" b="1" i="1" dirty="0" smtClean="0">
                <a:latin typeface="Cambria" panose="02040503050406030204" pitchFamily="18" charset="0"/>
              </a:rPr>
              <a:t/>
            </a:r>
            <a:br>
              <a:rPr lang="id-ID" sz="3100" b="1" i="1" dirty="0" smtClean="0">
                <a:latin typeface="Cambria" panose="02040503050406030204" pitchFamily="18" charset="0"/>
              </a:rPr>
            </a:br>
            <a:r>
              <a:rPr lang="en-US" sz="3100" b="1" dirty="0">
                <a:latin typeface="Cambria" panose="02040503050406030204" pitchFamily="18" charset="0"/>
              </a:rPr>
              <a:t/>
            </a:r>
            <a:br>
              <a:rPr lang="en-US" sz="3100" b="1" dirty="0">
                <a:latin typeface="Cambria" panose="02040503050406030204" pitchFamily="18" charset="0"/>
              </a:rPr>
            </a:br>
            <a:r>
              <a:rPr lang="en-US" sz="3100" b="1" dirty="0">
                <a:latin typeface="Cambria" panose="02040503050406030204" pitchFamily="18" charset="0"/>
              </a:rPr>
              <a:t/>
            </a:r>
            <a:br>
              <a:rPr lang="en-US" sz="3100" b="1" dirty="0">
                <a:latin typeface="Cambria" panose="02040503050406030204" pitchFamily="18" charset="0"/>
              </a:rPr>
            </a:br>
            <a:r>
              <a:rPr lang="it-IT" sz="3200" dirty="0" smtClean="0">
                <a:latin typeface="Cambria" panose="02040503050406030204" pitchFamily="18" charset="0"/>
              </a:rPr>
              <a:t>Interpretasi Visualisasi Data Dan Network Graph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Degree Node : Jumlah hubungan yang dimiliki degree node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Fungsi: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Menentukan node paling dominan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Menentukan node paling penting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0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Elektronik memiliki banyak koneksi produk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Fashion memiliki lebih sedikit koneksi </a:t>
            </a: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Analisis Degree Node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02960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Visualisasi : Semakin besar node maka semakin banyak koneksi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Manfaat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Menentukan katgori populer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Menentukan node pusat jaringan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0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Visualisasi Berdasarkan  </a:t>
            </a:r>
            <a:r>
              <a:rPr lang="id-ID" sz="3200" dirty="0">
                <a:latin typeface="Cambria" panose="02040503050406030204" pitchFamily="18" charset="0"/>
              </a:rPr>
              <a:t>Degree 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838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Kelebihan network graph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Mudah melihat hubungan 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Menampilkan pola relasi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Interaktid dan menarik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Cocok untuk data relational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Mempermudah analisis koneksi</a:t>
            </a:r>
            <a:endParaRPr lang="id-ID" sz="20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Kelebihan Network Graph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0015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Kekurangan network graph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Sulit dibca jika node terlalu banyak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Membutuhkan layout yang tepat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Visualisasi bisa terlalu padat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Membutuhkan pemahaman graph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Kekurangan Network Graph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922052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Bidang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Media sosial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Pendidikan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Bisnis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Marketplace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Sistem rekomendasi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Analisis pelanggan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Jaringan komputer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Penerapan Network Graph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68985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mbria" panose="02040503050406030204" pitchFamily="18" charset="0"/>
              </a:rPr>
              <a:t>Kesimpulan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>
                <a:latin typeface="Cambria" panose="02040503050406030204" pitchFamily="18" charset="0"/>
              </a:rPr>
              <a:t>Network </a:t>
            </a:r>
            <a:r>
              <a:rPr lang="id-ID" sz="2000" dirty="0">
                <a:latin typeface="Cambria" panose="02040503050406030204" pitchFamily="18" charset="0"/>
              </a:rPr>
              <a:t>Graph digunakan untuk menampilkan hubungan antar data</a:t>
            </a:r>
            <a:r>
              <a:rPr lang="id-ID" sz="20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>
                <a:latin typeface="Cambria" panose="02040503050406030204" pitchFamily="18" charset="0"/>
              </a:rPr>
              <a:t>Node merepresentasikan objek</a:t>
            </a:r>
            <a:r>
              <a:rPr lang="id-ID" sz="20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>
                <a:latin typeface="Cambria" panose="02040503050406030204" pitchFamily="18" charset="0"/>
              </a:rPr>
              <a:t>Edge merepresentasikan hubungan</a:t>
            </a:r>
            <a:r>
              <a:rPr lang="id-ID" sz="20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>
                <a:latin typeface="Cambria" panose="02040503050406030204" pitchFamily="18" charset="0"/>
              </a:rPr>
              <a:t>Network Graph membantu analisis relasi data</a:t>
            </a:r>
            <a:r>
              <a:rPr lang="id-ID" sz="20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>
                <a:latin typeface="Cambria" panose="02040503050406030204" pitchFamily="18" charset="0"/>
              </a:rPr>
              <a:t>Visualisasi </a:t>
            </a:r>
            <a:r>
              <a:rPr lang="id-ID" sz="2000" dirty="0"/>
              <a:t>jaringan mempermudah interpretasi informasi kompleks.</a:t>
            </a:r>
            <a:endParaRPr lang="id-ID" sz="20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Kesimpulan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8817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Pengertian Network Graph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dirty="0"/>
              <a:t>Network Graph adalah visualisasi yang digunakan untuk menunjukkan hubungan antar objek atau antar data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Digunakan pada: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Media Sosial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Relasi pelanggan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Hubungan Program Studi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Analisis Jaringan Komputer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>
                <a:latin typeface="Cambria" panose="02040503050406030204" pitchFamily="18" charset="0"/>
              </a:rPr>
              <a:t>Komponen Network Graph</a:t>
            </a:r>
            <a:endParaRPr lang="id-ID" b="1" dirty="0">
              <a:latin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Komponen Network </a:t>
            </a:r>
            <a:r>
              <a:rPr lang="id-ID" sz="2400" dirty="0" smtClean="0">
                <a:latin typeface="Cambria" panose="02040503050406030204" pitchFamily="18" charset="0"/>
              </a:rPr>
              <a:t>Graph: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Node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	Node </a:t>
            </a:r>
            <a:r>
              <a:rPr lang="id-ID" sz="2400" dirty="0">
                <a:latin typeface="Cambria" panose="02040503050406030204" pitchFamily="18" charset="0"/>
              </a:rPr>
              <a:t>adalah titik atau objek pada </a:t>
            </a:r>
            <a:r>
              <a:rPr lang="id-ID" sz="2400" dirty="0" smtClean="0">
                <a:latin typeface="Cambria" panose="02040503050406030204" pitchFamily="18" charset="0"/>
              </a:rPr>
              <a:t>graph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	Contoh :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 smtClean="0">
                <a:latin typeface="Cambria" panose="02040503050406030204" pitchFamily="18" charset="0"/>
              </a:rPr>
              <a:t>Produk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>
                <a:latin typeface="Cambria" panose="02040503050406030204" pitchFamily="18" charset="0"/>
              </a:rPr>
              <a:t>Mahasiswa</a:t>
            </a:r>
            <a:endParaRPr lang="id-ID" dirty="0" smtClean="0">
              <a:latin typeface="Cambria" panose="02040503050406030204" pitchFamily="18" charset="0"/>
            </a:endParaRP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>
                <a:latin typeface="Cambria" panose="02040503050406030204" pitchFamily="18" charset="0"/>
              </a:rPr>
              <a:t>Program Studi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2. Edge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	Node adalah titik atau objek pada </a:t>
            </a:r>
            <a:r>
              <a:rPr lang="id-ID" sz="2400" dirty="0" smtClean="0">
                <a:latin typeface="Cambria" panose="02040503050406030204" pitchFamily="18" charset="0"/>
              </a:rPr>
              <a:t>graph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	</a:t>
            </a:r>
            <a:r>
              <a:rPr lang="id-ID" sz="2400" dirty="0" smtClean="0">
                <a:latin typeface="Cambria" panose="02040503050406030204" pitchFamily="18" charset="0"/>
              </a:rPr>
              <a:t>Contoh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	</a:t>
            </a:r>
            <a:r>
              <a:rPr lang="id-ID" sz="2400" dirty="0" smtClean="0">
                <a:latin typeface="Cambria" panose="02040503050406030204" pitchFamily="18" charset="0"/>
              </a:rPr>
              <a:t>a. Hubungan produk dan kategori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	</a:t>
            </a:r>
            <a:r>
              <a:rPr lang="id-ID" sz="2400" dirty="0" smtClean="0">
                <a:latin typeface="Cambria" panose="02040503050406030204" pitchFamily="18" charset="0"/>
              </a:rPr>
              <a:t>b. Hubungan Mahasiswa dan Mata kuliah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>
                <a:latin typeface="Cambria" panose="02040503050406030204" pitchFamily="18" charset="0"/>
              </a:rPr>
              <a:t>Contoh Network Graph</a:t>
            </a:r>
            <a:endParaRPr lang="id-ID" b="1" dirty="0">
              <a:latin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Contoh sederhana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Visualisasi 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>
                <a:latin typeface="Cambria" panose="02040503050406030204" pitchFamily="18" charset="0"/>
              </a:rPr>
              <a:t>Laptop : Elektronik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>
                <a:latin typeface="Cambria" panose="02040503050406030204" pitchFamily="18" charset="0"/>
              </a:rPr>
              <a:t>Smartphone : Elektronik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>
                <a:latin typeface="Cambria" panose="02040503050406030204" pitchFamily="18" charset="0"/>
              </a:rPr>
              <a:t>Kemeja : Fashion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147235"/>
              </p:ext>
            </p:extLst>
          </p:nvPr>
        </p:nvGraphicFramePr>
        <p:xfrm>
          <a:off x="838200" y="3192212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943665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162936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Source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Target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186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Laptop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Elektronik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903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Smartphone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Elektronik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916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Kemeja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Fashion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44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Digunakan 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Melihat </a:t>
            </a:r>
            <a:r>
              <a:rPr lang="id-ID" sz="2400" dirty="0"/>
              <a:t>hubungan antar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Menentukan node </a:t>
            </a:r>
            <a:r>
              <a:rPr lang="id-ID" sz="2400" dirty="0" smtClean="0"/>
              <a:t>penting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Menentukan koneksi </a:t>
            </a:r>
            <a:r>
              <a:rPr lang="id-ID" sz="2400" dirty="0" smtClean="0"/>
              <a:t>terbanyak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Menemukan pola </a:t>
            </a:r>
            <a:r>
              <a:rPr lang="id-ID" sz="2400" dirty="0" smtClean="0"/>
              <a:t>jaringan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Analisis relasi data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Fungsi Network </a:t>
            </a:r>
            <a:r>
              <a:rPr lang="id-ID" sz="3200" dirty="0" smtClean="0"/>
              <a:t>Graph</a:t>
            </a:r>
            <a:br>
              <a:rPr lang="id-ID" sz="3200" dirty="0" smtClean="0"/>
            </a:b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2898946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Jenis Layout Network </a:t>
            </a:r>
            <a:r>
              <a:rPr lang="id-ID" sz="2400" dirty="0" smtClean="0">
                <a:latin typeface="Cambria" panose="02040503050406030204" pitchFamily="18" charset="0"/>
              </a:rPr>
              <a:t>Graph: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Spring </a:t>
            </a:r>
            <a:r>
              <a:rPr lang="id-ID" sz="2400" dirty="0">
                <a:latin typeface="Cambria" panose="02040503050406030204" pitchFamily="18" charset="0"/>
              </a:rPr>
              <a:t>Layout : Posisi node otomatis dan fleksibel</a:t>
            </a:r>
            <a:r>
              <a:rPr lang="id-ID" sz="24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Circular Layout : Node membentuk </a:t>
            </a:r>
            <a:r>
              <a:rPr lang="id-ID" sz="2400" dirty="0" smtClean="0">
                <a:latin typeface="Cambria" panose="02040503050406030204" pitchFamily="18" charset="0"/>
              </a:rPr>
              <a:t>lingkaran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Shell Layout : Node membentuk lapisan</a:t>
            </a:r>
            <a:r>
              <a:rPr lang="id-ID" sz="2400" dirty="0" smtClean="0">
                <a:latin typeface="Cambria" panose="020405030504060302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Random Layout : Node ditempatkan secara acak.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Jenis Layout Network Graph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06692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Karakteristik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Layout </a:t>
            </a:r>
            <a:r>
              <a:rPr lang="id-ID" sz="2400" dirty="0">
                <a:latin typeface="Cambria" panose="02040503050406030204" pitchFamily="18" charset="0"/>
              </a:rPr>
              <a:t>paling sering </a:t>
            </a:r>
            <a:r>
              <a:rPr lang="id-ID" sz="2400" dirty="0" smtClean="0">
                <a:latin typeface="Cambria" panose="02040503050406030204" pitchFamily="18" charset="0"/>
              </a:rPr>
              <a:t>digunakan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Posisi node lebih </a:t>
            </a:r>
            <a:r>
              <a:rPr lang="id-ID" sz="2400" dirty="0" smtClean="0">
                <a:latin typeface="Cambria" panose="02040503050406030204" pitchFamily="18" charset="0"/>
              </a:rPr>
              <a:t>rapi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Hubungan lebih mudah </a:t>
            </a:r>
            <a:r>
              <a:rPr lang="id-ID" sz="2400" dirty="0" smtClean="0">
                <a:latin typeface="Cambria" panose="02040503050406030204" pitchFamily="18" charset="0"/>
              </a:rPr>
              <a:t>dibaca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Cocok untuk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Dataset umum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Relasi sederhana</a:t>
            </a: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1. </a:t>
            </a:r>
            <a:r>
              <a:rPr lang="id-ID" sz="3600" dirty="0">
                <a:latin typeface="Cambria" panose="02040503050406030204" pitchFamily="18" charset="0"/>
              </a:rPr>
              <a:t>Spring Layout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6915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Karakteristik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Node membentuk </a:t>
            </a:r>
            <a:r>
              <a:rPr lang="id-ID" sz="2400" dirty="0" smtClean="0">
                <a:latin typeface="Cambria" panose="02040503050406030204" pitchFamily="18" charset="0"/>
              </a:rPr>
              <a:t>lingkaran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Semua node terlihat merata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Cocok untuk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Menampilkan seluruh node secara seimbang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2</a:t>
            </a:r>
            <a:r>
              <a:rPr lang="id-ID" sz="3200" dirty="0" smtClean="0">
                <a:latin typeface="Cambria" panose="02040503050406030204" pitchFamily="18" charset="0"/>
              </a:rPr>
              <a:t>. </a:t>
            </a:r>
            <a:r>
              <a:rPr lang="id-ID" sz="3600" dirty="0">
                <a:latin typeface="Cambria" panose="02040503050406030204" pitchFamily="18" charset="0"/>
              </a:rPr>
              <a:t>Circular Layout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69455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Karakteristik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Node </a:t>
            </a:r>
            <a:r>
              <a:rPr lang="id-ID" sz="2400" dirty="0" smtClean="0">
                <a:latin typeface="Cambria" panose="02040503050406030204" pitchFamily="18" charset="0"/>
              </a:rPr>
              <a:t>ditampilkan dalam lapisan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Mempermudah pengelompokan data</a:t>
            </a: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Cocok untuk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Data bertingkat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Kelompok katgori</a:t>
            </a: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3. </a:t>
            </a:r>
            <a:r>
              <a:rPr lang="id-ID" sz="3600" dirty="0" smtClean="0">
                <a:latin typeface="Cambria" panose="02040503050406030204" pitchFamily="18" charset="0"/>
              </a:rPr>
              <a:t>Shell Layout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91750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5336</TotalTime>
  <Words>500</Words>
  <Application>Microsoft Office PowerPoint</Application>
  <PresentationFormat>Widescreen</PresentationFormat>
  <Paragraphs>176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Cambria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 Interpretasi Visualisasi Data Dan Network Graph</vt:lpstr>
      <vt:lpstr>Pengertian Network Graph</vt:lpstr>
      <vt:lpstr>Komponen Network Graph</vt:lpstr>
      <vt:lpstr>Contoh Network Graph</vt:lpstr>
      <vt:lpstr>Fungsi Network Graph </vt:lpstr>
      <vt:lpstr>Jenis Layout Network Graph</vt:lpstr>
      <vt:lpstr>1. Spring Layout</vt:lpstr>
      <vt:lpstr>2. Circular Layout</vt:lpstr>
      <vt:lpstr>3. Shell Layout</vt:lpstr>
      <vt:lpstr>Analisis Degree Node</vt:lpstr>
      <vt:lpstr>Visualisasi Berdasarkan  Degree </vt:lpstr>
      <vt:lpstr>Kelebihan Network Graph</vt:lpstr>
      <vt:lpstr>Kekurangan Network Graph</vt:lpstr>
      <vt:lpstr>Penerapan Network Graph</vt:lpstr>
      <vt:lpstr>Kesimpulan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68</cp:revision>
  <dcterms:created xsi:type="dcterms:W3CDTF">2025-03-16T09:42:29Z</dcterms:created>
  <dcterms:modified xsi:type="dcterms:W3CDTF">2026-05-24T12:10:09Z</dcterms:modified>
</cp:coreProperties>
</file>