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4TZR3HKlPn2nqp4/jpU8iVGdz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F7E05A-6446-4AB0-9F24-8B6DFEDB594D}">
  <a:tblStyle styleId="{14F7E05A-6446-4AB0-9F24-8B6DFEDB594D}" styleName="Table_0">
    <a:wholeTbl>
      <a:tcTxStyle b="off" i="off">
        <a:font>
          <a:latin typeface="Calibri"/>
          <a:ea typeface="Calibri"/>
          <a:cs typeface="Calibri"/>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dk1"/>
      </a:tcTxStyle>
      <a:tcStyle>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Arial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p:nvPr>
            <p:ph idx="2" type="pic"/>
          </p:nvPr>
        </p:nvSpPr>
        <p:spPr>
          <a:xfrm>
            <a:off x="5183188" y="987425"/>
            <a:ext cx="6172200" cy="4873625"/>
          </a:xfrm>
          <a:prstGeom prst="rect">
            <a:avLst/>
          </a:prstGeom>
          <a:noFill/>
          <a:ln>
            <a:noFill/>
          </a:ln>
        </p:spPr>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35000"/>
          </a:blip>
          <a:stretch>
            <a:fillRect/>
          </a:stretch>
        </a:blip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p:nvPr/>
        </p:nvSpPr>
        <p:spPr>
          <a:xfrm>
            <a:off x="3939525" y="919195"/>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97" name="Google Shape;97;p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grpSp>
        <p:nvGrpSpPr>
          <p:cNvPr id="98" name="Google Shape;98;p1"/>
          <p:cNvGrpSpPr/>
          <p:nvPr/>
        </p:nvGrpSpPr>
        <p:grpSpPr>
          <a:xfrm>
            <a:off x="1455313" y="3167485"/>
            <a:ext cx="9723549" cy="1302385"/>
            <a:chOff x="-340462" y="3168389"/>
            <a:chExt cx="8659451" cy="1809546"/>
          </a:xfrm>
        </p:grpSpPr>
        <p:sp>
          <p:nvSpPr>
            <p:cNvPr id="99" name="Google Shape;99;p1"/>
            <p:cNvSpPr txBox="1"/>
            <p:nvPr/>
          </p:nvSpPr>
          <p:spPr>
            <a:xfrm>
              <a:off x="2283182" y="4592091"/>
              <a:ext cx="3412162" cy="3858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Toni Nurhadianto, S.E., M.Sc</a:t>
              </a:r>
              <a:endParaRPr b="1" i="0" sz="2000" u="none" cap="none" strike="noStrike">
                <a:solidFill>
                  <a:schemeClr val="dk1"/>
                </a:solidFill>
                <a:latin typeface="Times New Roman"/>
                <a:ea typeface="Times New Roman"/>
                <a:cs typeface="Times New Roman"/>
                <a:sym typeface="Times New Roman"/>
              </a:endParaRPr>
            </a:p>
          </p:txBody>
        </p:sp>
        <p:sp>
          <p:nvSpPr>
            <p:cNvPr id="100" name="Google Shape;100;p1"/>
            <p:cNvSpPr txBox="1"/>
            <p:nvPr/>
          </p:nvSpPr>
          <p:spPr>
            <a:xfrm>
              <a:off x="-340462" y="3168389"/>
              <a:ext cx="8659451" cy="83968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Teknik Akuntansi Keuangan Sektor Publik</a:t>
              </a:r>
              <a:endParaRPr b="0" i="0" sz="3600" u="none" cap="none" strike="noStrike">
                <a:solidFill>
                  <a:schemeClr val="dk1"/>
                </a:solidFill>
                <a:latin typeface="Arial"/>
                <a:ea typeface="Arial"/>
                <a:cs typeface="Arial"/>
                <a:sym typeface="Arial"/>
              </a:endParaRPr>
            </a:p>
          </p:txBody>
        </p:sp>
        <p:sp>
          <p:nvSpPr>
            <p:cNvPr id="101" name="Google Shape;101;p1"/>
            <p:cNvSpPr txBox="1"/>
            <p:nvPr/>
          </p:nvSpPr>
          <p:spPr>
            <a:xfrm>
              <a:off x="1839912" y="4247864"/>
              <a:ext cx="4298703" cy="3858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SEMESTER GANJIL T.A 2021/2022</a:t>
              </a:r>
              <a:endParaRPr b="1" i="0" sz="2000" u="none" cap="none" strike="noStrike">
                <a:solidFill>
                  <a:schemeClr val="dk1"/>
                </a:solidFill>
                <a:latin typeface="Times New Roman"/>
                <a:ea typeface="Times New Roman"/>
                <a:cs typeface="Times New Roman"/>
                <a:sym typeface="Times New Roman"/>
              </a:endParaRPr>
            </a:p>
          </p:txBody>
        </p:sp>
      </p:grpSp>
      <p:grpSp>
        <p:nvGrpSpPr>
          <p:cNvPr id="102" name="Google Shape;102;p1"/>
          <p:cNvGrpSpPr/>
          <p:nvPr/>
        </p:nvGrpSpPr>
        <p:grpSpPr>
          <a:xfrm>
            <a:off x="2648921" y="-1345295"/>
            <a:ext cx="6894159" cy="4117131"/>
            <a:chOff x="3472610" y="-1337982"/>
            <a:chExt cx="6894159" cy="4117131"/>
          </a:xfrm>
        </p:grpSpPr>
        <p:sp>
          <p:nvSpPr>
            <p:cNvPr id="103" name="Google Shape;103;p1"/>
            <p:cNvSpPr/>
            <p:nvPr/>
          </p:nvSpPr>
          <p:spPr>
            <a:xfrm>
              <a:off x="3472610" y="-590020"/>
              <a:ext cx="497689" cy="2213226"/>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3957455" y="-1067476"/>
              <a:ext cx="497689" cy="3452985"/>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
            <p:cNvSpPr/>
            <p:nvPr/>
          </p:nvSpPr>
          <p:spPr>
            <a:xfrm>
              <a:off x="4449787" y="-500826"/>
              <a:ext cx="497689" cy="2511734"/>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p:nvPr/>
          </p:nvSpPr>
          <p:spPr>
            <a:xfrm>
              <a:off x="4943880" y="-953172"/>
              <a:ext cx="497689" cy="2662106"/>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5443960" y="-552094"/>
              <a:ext cx="497689" cy="2626118"/>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a:off x="5944040" y="-286507"/>
              <a:ext cx="497689" cy="2914911"/>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p:nvPr/>
          </p:nvSpPr>
          <p:spPr>
            <a:xfrm>
              <a:off x="6430084" y="-224956"/>
              <a:ext cx="497689" cy="2213226"/>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1"/>
            <p:cNvSpPr/>
            <p:nvPr/>
          </p:nvSpPr>
          <p:spPr>
            <a:xfrm>
              <a:off x="6921963" y="-673836"/>
              <a:ext cx="497689" cy="3452985"/>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a:off x="7414295" y="-135762"/>
              <a:ext cx="497689" cy="2511734"/>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
            <p:cNvSpPr/>
            <p:nvPr/>
          </p:nvSpPr>
          <p:spPr>
            <a:xfrm>
              <a:off x="7908388" y="-673836"/>
              <a:ext cx="497689" cy="2662106"/>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p:nvPr/>
          </p:nvSpPr>
          <p:spPr>
            <a:xfrm>
              <a:off x="8399460" y="-401350"/>
              <a:ext cx="497689" cy="2626118"/>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
            <p:cNvSpPr/>
            <p:nvPr/>
          </p:nvSpPr>
          <p:spPr>
            <a:xfrm>
              <a:off x="8890532" y="-135763"/>
              <a:ext cx="497689" cy="2914911"/>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1"/>
            <p:cNvSpPr/>
            <p:nvPr/>
          </p:nvSpPr>
          <p:spPr>
            <a:xfrm>
              <a:off x="9374987" y="-401350"/>
              <a:ext cx="497689" cy="2914911"/>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p1"/>
            <p:cNvSpPr/>
            <p:nvPr/>
          </p:nvSpPr>
          <p:spPr>
            <a:xfrm>
              <a:off x="9859442" y="-1337982"/>
              <a:ext cx="497689" cy="2914911"/>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1"/>
            <p:cNvSpPr/>
            <p:nvPr/>
          </p:nvSpPr>
          <p:spPr>
            <a:xfrm>
              <a:off x="9869080" y="1677181"/>
              <a:ext cx="497689" cy="698792"/>
            </a:xfrm>
            <a:prstGeom prst="roundRect">
              <a:avLst>
                <a:gd fmla="val 50000" name="adj"/>
              </a:avLst>
            </a:prstGeom>
            <a:blipFill rotWithShape="1">
              <a:blip r:embed="rId3">
                <a:alphaModFix/>
              </a:blip>
              <a:stretch>
                <a:fillRect b="-28000" l="0" r="0" t="15999"/>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0"/>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3" name="Google Shape;383;p10"/>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4" name="Google Shape;384;p10"/>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85" name="Google Shape;385;p10"/>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86" name="Google Shape;386;p10"/>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Standar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387" name="Google Shape;387;p10"/>
          <p:cNvSpPr txBox="1"/>
          <p:nvPr/>
        </p:nvSpPr>
        <p:spPr>
          <a:xfrm>
            <a:off x="2336458" y="1353106"/>
            <a:ext cx="7519084" cy="6471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Hal-Hal yang perlu dipertimbangkan dalam menetapkan standar :</a:t>
            </a:r>
            <a:endParaRPr/>
          </a:p>
        </p:txBody>
      </p:sp>
      <p:sp>
        <p:nvSpPr>
          <p:cNvPr id="388" name="Google Shape;388;p10"/>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2 </a:t>
            </a:r>
            <a:endParaRPr b="0" i="0" sz="1050" u="none" cap="none" strike="noStrike">
              <a:solidFill>
                <a:schemeClr val="dk1"/>
              </a:solidFill>
              <a:latin typeface="Times New Roman"/>
              <a:ea typeface="Times New Roman"/>
              <a:cs typeface="Times New Roman"/>
              <a:sym typeface="Times New Roman"/>
            </a:endParaRPr>
          </a:p>
        </p:txBody>
      </p:sp>
      <p:grpSp>
        <p:nvGrpSpPr>
          <p:cNvPr id="389" name="Google Shape;389;p10"/>
          <p:cNvGrpSpPr/>
          <p:nvPr/>
        </p:nvGrpSpPr>
        <p:grpSpPr>
          <a:xfrm>
            <a:off x="105275" y="105424"/>
            <a:ext cx="1322996" cy="630342"/>
            <a:chOff x="105275" y="105424"/>
            <a:chExt cx="1322996" cy="630342"/>
          </a:xfrm>
        </p:grpSpPr>
        <p:sp>
          <p:nvSpPr>
            <p:cNvPr id="390" name="Google Shape;390;p10"/>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1" name="Google Shape;391;p10"/>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92" name="Google Shape;392;p10"/>
          <p:cNvGrpSpPr/>
          <p:nvPr/>
        </p:nvGrpSpPr>
        <p:grpSpPr>
          <a:xfrm>
            <a:off x="2336459" y="2002287"/>
            <a:ext cx="7129940" cy="1996162"/>
            <a:chOff x="1" y="2044"/>
            <a:chExt cx="7129940" cy="1996162"/>
          </a:xfrm>
        </p:grpSpPr>
        <p:sp>
          <p:nvSpPr>
            <p:cNvPr id="393" name="Google Shape;393;p10"/>
            <p:cNvSpPr/>
            <p:nvPr/>
          </p:nvSpPr>
          <p:spPr>
            <a:xfrm rot="5400000">
              <a:off x="-93670" y="95714"/>
              <a:ext cx="624468" cy="437127"/>
            </a:xfrm>
            <a:prstGeom prst="chevron">
              <a:avLst>
                <a:gd fmla="val 50000" name="adj"/>
              </a:avLst>
            </a:prstGeom>
            <a:solidFill>
              <a:srgbClr val="213B7D"/>
            </a:solidFill>
            <a:ln cap="flat" cmpd="sng" w="9525">
              <a:solidFill>
                <a:srgbClr val="4372C3"/>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0"/>
            <p:cNvSpPr txBox="1"/>
            <p:nvPr/>
          </p:nvSpPr>
          <p:spPr>
            <a:xfrm>
              <a:off x="1" y="220608"/>
              <a:ext cx="437127" cy="18734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1</a:t>
              </a:r>
              <a:endParaRPr b="0" i="0" sz="1800" u="none" cap="none" strike="noStrike">
                <a:solidFill>
                  <a:schemeClr val="lt1"/>
                </a:solidFill>
                <a:latin typeface="Calibri"/>
                <a:ea typeface="Calibri"/>
                <a:cs typeface="Calibri"/>
                <a:sym typeface="Calibri"/>
              </a:endParaRPr>
            </a:p>
          </p:txBody>
        </p:sp>
        <p:sp>
          <p:nvSpPr>
            <p:cNvPr id="395" name="Google Shape;395;p10"/>
            <p:cNvSpPr/>
            <p:nvPr/>
          </p:nvSpPr>
          <p:spPr>
            <a:xfrm rot="5400000">
              <a:off x="3580475" y="-3141303"/>
              <a:ext cx="406117" cy="6692813"/>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0"/>
            <p:cNvSpPr txBox="1"/>
            <p:nvPr/>
          </p:nvSpPr>
          <p:spPr>
            <a:xfrm>
              <a:off x="437128" y="21869"/>
              <a:ext cx="6672988" cy="366467"/>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Memberikan pedoman tentang informasi</a:t>
              </a:r>
              <a:endParaRPr b="0" i="0" sz="2000" u="none" cap="none" strike="noStrike">
                <a:solidFill>
                  <a:schemeClr val="lt1"/>
                </a:solidFill>
                <a:latin typeface="Calibri"/>
                <a:ea typeface="Calibri"/>
                <a:cs typeface="Calibri"/>
                <a:sym typeface="Calibri"/>
              </a:endParaRPr>
            </a:p>
          </p:txBody>
        </p:sp>
        <p:sp>
          <p:nvSpPr>
            <p:cNvPr id="397" name="Google Shape;397;p10"/>
            <p:cNvSpPr/>
            <p:nvPr/>
          </p:nvSpPr>
          <p:spPr>
            <a:xfrm rot="5400000">
              <a:off x="-93670" y="552945"/>
              <a:ext cx="624468" cy="437127"/>
            </a:xfrm>
            <a:prstGeom prst="chevron">
              <a:avLst>
                <a:gd fmla="val 50000" name="adj"/>
              </a:avLst>
            </a:prstGeom>
            <a:solidFill>
              <a:srgbClr val="213B7D"/>
            </a:solidFill>
            <a:ln cap="flat" cmpd="sng" w="9525">
              <a:solidFill>
                <a:srgbClr val="4372C3"/>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0"/>
            <p:cNvSpPr txBox="1"/>
            <p:nvPr/>
          </p:nvSpPr>
          <p:spPr>
            <a:xfrm>
              <a:off x="1" y="677839"/>
              <a:ext cx="437127" cy="18734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2</a:t>
              </a:r>
              <a:endParaRPr b="0" i="0" sz="1800" u="none" cap="none" strike="noStrike">
                <a:solidFill>
                  <a:schemeClr val="lt1"/>
                </a:solidFill>
                <a:latin typeface="Calibri"/>
                <a:ea typeface="Calibri"/>
                <a:cs typeface="Calibri"/>
                <a:sym typeface="Calibri"/>
              </a:endParaRPr>
            </a:p>
          </p:txBody>
        </p:sp>
        <p:sp>
          <p:nvSpPr>
            <p:cNvPr id="399" name="Google Shape;399;p10"/>
            <p:cNvSpPr/>
            <p:nvPr/>
          </p:nvSpPr>
          <p:spPr>
            <a:xfrm rot="5400000">
              <a:off x="3580582" y="-2684178"/>
              <a:ext cx="405904" cy="6692813"/>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0"/>
            <p:cNvSpPr txBox="1"/>
            <p:nvPr/>
          </p:nvSpPr>
          <p:spPr>
            <a:xfrm>
              <a:off x="437128" y="479091"/>
              <a:ext cx="6672998" cy="366274"/>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Memberikan petunjuk dan aturan Tindakan bagi auditor</a:t>
              </a:r>
              <a:endParaRPr b="0" i="0" sz="2000" u="none" cap="none" strike="noStrike">
                <a:solidFill>
                  <a:schemeClr val="lt1"/>
                </a:solidFill>
                <a:latin typeface="Calibri"/>
                <a:ea typeface="Calibri"/>
                <a:cs typeface="Calibri"/>
                <a:sym typeface="Calibri"/>
              </a:endParaRPr>
            </a:p>
          </p:txBody>
        </p:sp>
        <p:sp>
          <p:nvSpPr>
            <p:cNvPr id="401" name="Google Shape;401;p10"/>
            <p:cNvSpPr/>
            <p:nvPr/>
          </p:nvSpPr>
          <p:spPr>
            <a:xfrm rot="5400000">
              <a:off x="-93670" y="1010177"/>
              <a:ext cx="624468" cy="437127"/>
            </a:xfrm>
            <a:prstGeom prst="chevron">
              <a:avLst>
                <a:gd fmla="val 50000" name="adj"/>
              </a:avLst>
            </a:prstGeom>
            <a:solidFill>
              <a:srgbClr val="213B7D"/>
            </a:solidFill>
            <a:ln cap="flat" cmpd="sng" w="9525">
              <a:solidFill>
                <a:srgbClr val="4372C3"/>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0"/>
            <p:cNvSpPr txBox="1"/>
            <p:nvPr/>
          </p:nvSpPr>
          <p:spPr>
            <a:xfrm>
              <a:off x="1" y="1135071"/>
              <a:ext cx="437127" cy="18734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3</a:t>
              </a:r>
              <a:endParaRPr b="0" i="0" sz="1800" u="none" cap="none" strike="noStrike">
                <a:solidFill>
                  <a:schemeClr val="lt1"/>
                </a:solidFill>
                <a:latin typeface="Calibri"/>
                <a:ea typeface="Calibri"/>
                <a:cs typeface="Calibri"/>
                <a:sym typeface="Calibri"/>
              </a:endParaRPr>
            </a:p>
          </p:txBody>
        </p:sp>
        <p:sp>
          <p:nvSpPr>
            <p:cNvPr id="403" name="Google Shape;403;p10"/>
            <p:cNvSpPr/>
            <p:nvPr/>
          </p:nvSpPr>
          <p:spPr>
            <a:xfrm rot="5400000">
              <a:off x="3580582" y="-2226947"/>
              <a:ext cx="405904" cy="6692813"/>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0"/>
            <p:cNvSpPr txBox="1"/>
            <p:nvPr/>
          </p:nvSpPr>
          <p:spPr>
            <a:xfrm>
              <a:off x="437128" y="936322"/>
              <a:ext cx="6672998" cy="366274"/>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Memberikan petunjuk tentang kumpulan data</a:t>
              </a:r>
              <a:endParaRPr b="0" i="0" sz="2000" u="none" cap="none" strike="noStrike">
                <a:solidFill>
                  <a:schemeClr val="lt1"/>
                </a:solidFill>
                <a:latin typeface="Calibri"/>
                <a:ea typeface="Calibri"/>
                <a:cs typeface="Calibri"/>
                <a:sym typeface="Calibri"/>
              </a:endParaRPr>
            </a:p>
          </p:txBody>
        </p:sp>
        <p:sp>
          <p:nvSpPr>
            <p:cNvPr id="405" name="Google Shape;405;p10"/>
            <p:cNvSpPr/>
            <p:nvPr/>
          </p:nvSpPr>
          <p:spPr>
            <a:xfrm rot="5400000">
              <a:off x="-93670" y="1467408"/>
              <a:ext cx="624468" cy="437127"/>
            </a:xfrm>
            <a:prstGeom prst="chevron">
              <a:avLst>
                <a:gd fmla="val 50000" name="adj"/>
              </a:avLst>
            </a:prstGeom>
            <a:solidFill>
              <a:srgbClr val="213B7D"/>
            </a:solidFill>
            <a:ln cap="flat" cmpd="sng" w="9525">
              <a:solidFill>
                <a:srgbClr val="4372C3"/>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
            <p:cNvSpPr txBox="1"/>
            <p:nvPr/>
          </p:nvSpPr>
          <p:spPr>
            <a:xfrm>
              <a:off x="1" y="1592302"/>
              <a:ext cx="437127" cy="18734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4</a:t>
              </a:r>
              <a:endParaRPr b="0" i="0" sz="1800" u="none" cap="none" strike="noStrike">
                <a:solidFill>
                  <a:schemeClr val="lt1"/>
                </a:solidFill>
                <a:latin typeface="Calibri"/>
                <a:ea typeface="Calibri"/>
                <a:cs typeface="Calibri"/>
                <a:sym typeface="Calibri"/>
              </a:endParaRPr>
            </a:p>
          </p:txBody>
        </p:sp>
        <p:sp>
          <p:nvSpPr>
            <p:cNvPr id="407" name="Google Shape;407;p10"/>
            <p:cNvSpPr/>
            <p:nvPr/>
          </p:nvSpPr>
          <p:spPr>
            <a:xfrm rot="5400000">
              <a:off x="3580582" y="-1769715"/>
              <a:ext cx="405904" cy="6692813"/>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0"/>
            <p:cNvSpPr txBox="1"/>
            <p:nvPr/>
          </p:nvSpPr>
          <p:spPr>
            <a:xfrm>
              <a:off x="437128" y="1393554"/>
              <a:ext cx="6672998" cy="366274"/>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Menghasilkan prinsip dan teori yang penting</a:t>
              </a:r>
              <a:endParaRPr b="0" i="0" sz="2000" u="none" cap="none" strike="noStrike">
                <a:solidFill>
                  <a:schemeClr val="lt1"/>
                </a:solidFill>
                <a:latin typeface="Calibri"/>
                <a:ea typeface="Calibri"/>
                <a:cs typeface="Calibri"/>
                <a:sym typeface="Calibri"/>
              </a:endParaRPr>
            </a:p>
          </p:txBody>
        </p:sp>
      </p:grpSp>
      <p:sp>
        <p:nvSpPr>
          <p:cNvPr id="409" name="Google Shape;409;p10"/>
          <p:cNvSpPr txBox="1"/>
          <p:nvPr/>
        </p:nvSpPr>
        <p:spPr>
          <a:xfrm>
            <a:off x="735617" y="4020112"/>
            <a:ext cx="10580083" cy="6471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Hal-Hal yang perlu diperhatikan dalam penyusunan dan penetapan standar adalah menghindari standar yang </a:t>
            </a:r>
            <a:r>
              <a:rPr b="0" i="1" lang="en-US" sz="1800" u="none" cap="none" strike="noStrike">
                <a:solidFill>
                  <a:schemeClr val="dk1"/>
                </a:solidFill>
                <a:latin typeface="Times New Roman"/>
                <a:ea typeface="Times New Roman"/>
                <a:cs typeface="Times New Roman"/>
                <a:sym typeface="Times New Roman"/>
              </a:rPr>
              <a:t>overload. Overload </a:t>
            </a:r>
            <a:r>
              <a:rPr b="0" i="0" lang="en-US" sz="1800" u="none" cap="none" strike="noStrike">
                <a:solidFill>
                  <a:schemeClr val="dk1"/>
                </a:solidFill>
                <a:latin typeface="Times New Roman"/>
                <a:ea typeface="Times New Roman"/>
                <a:cs typeface="Times New Roman"/>
                <a:sym typeface="Times New Roman"/>
              </a:rPr>
              <a:t>akan terjadi bila :</a:t>
            </a:r>
            <a:endParaRPr b="0" i="1" sz="1800" u="none" cap="none" strike="noStrike">
              <a:solidFill>
                <a:schemeClr val="dk1"/>
              </a:solidFill>
              <a:latin typeface="Times New Roman"/>
              <a:ea typeface="Times New Roman"/>
              <a:cs typeface="Times New Roman"/>
              <a:sym typeface="Times New Roman"/>
            </a:endParaRPr>
          </a:p>
        </p:txBody>
      </p:sp>
      <p:grpSp>
        <p:nvGrpSpPr>
          <p:cNvPr id="410" name="Google Shape;410;p10"/>
          <p:cNvGrpSpPr/>
          <p:nvPr/>
        </p:nvGrpSpPr>
        <p:grpSpPr>
          <a:xfrm>
            <a:off x="542925" y="4667249"/>
            <a:ext cx="11079499" cy="1270571"/>
            <a:chOff x="542925" y="4667249"/>
            <a:chExt cx="11079499" cy="1270571"/>
          </a:xfrm>
        </p:grpSpPr>
        <p:sp>
          <p:nvSpPr>
            <p:cNvPr id="411" name="Google Shape;411;p10"/>
            <p:cNvSpPr/>
            <p:nvPr/>
          </p:nvSpPr>
          <p:spPr>
            <a:xfrm>
              <a:off x="542925" y="4667249"/>
              <a:ext cx="3514725"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Standar Terlalu Banyak</a:t>
              </a:r>
              <a:endParaRPr b="1" i="0" sz="1800" u="none" cap="none" strike="noStrike">
                <a:solidFill>
                  <a:schemeClr val="dk1"/>
                </a:solidFill>
                <a:latin typeface="Calibri"/>
                <a:ea typeface="Calibri"/>
                <a:cs typeface="Calibri"/>
                <a:sym typeface="Calibri"/>
              </a:endParaRPr>
            </a:p>
          </p:txBody>
        </p:sp>
        <p:sp>
          <p:nvSpPr>
            <p:cNvPr id="412" name="Google Shape;412;p10"/>
            <p:cNvSpPr/>
            <p:nvPr/>
          </p:nvSpPr>
          <p:spPr>
            <a:xfrm>
              <a:off x="4320552" y="4667249"/>
              <a:ext cx="3514725"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Standar Terlalu Rumit</a:t>
              </a:r>
              <a:endParaRPr b="1" i="0" sz="1800" u="none" cap="none" strike="noStrike">
                <a:solidFill>
                  <a:schemeClr val="dk1"/>
                </a:solidFill>
                <a:latin typeface="Calibri"/>
                <a:ea typeface="Calibri"/>
                <a:cs typeface="Calibri"/>
                <a:sym typeface="Calibri"/>
              </a:endParaRPr>
            </a:p>
          </p:txBody>
        </p:sp>
        <p:sp>
          <p:nvSpPr>
            <p:cNvPr id="413" name="Google Shape;413;p10"/>
            <p:cNvSpPr/>
            <p:nvPr/>
          </p:nvSpPr>
          <p:spPr>
            <a:xfrm>
              <a:off x="8098179" y="4667249"/>
              <a:ext cx="3514725"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Standar Yang Tegas</a:t>
              </a:r>
              <a:endParaRPr b="1" i="0" sz="1800" u="none" cap="none" strike="noStrike">
                <a:solidFill>
                  <a:schemeClr val="dk1"/>
                </a:solidFill>
                <a:latin typeface="Calibri"/>
                <a:ea typeface="Calibri"/>
                <a:cs typeface="Calibri"/>
                <a:sym typeface="Calibri"/>
              </a:endParaRPr>
            </a:p>
          </p:txBody>
        </p:sp>
        <p:sp>
          <p:nvSpPr>
            <p:cNvPr id="414" name="Google Shape;414;p10"/>
            <p:cNvSpPr/>
            <p:nvPr/>
          </p:nvSpPr>
          <p:spPr>
            <a:xfrm>
              <a:off x="552445" y="5391153"/>
              <a:ext cx="3514725"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Standar Memiliki Tujuan Umum</a:t>
              </a:r>
              <a:endParaRPr b="1" i="0" sz="1800" u="none" cap="none" strike="noStrike">
                <a:solidFill>
                  <a:schemeClr val="dk1"/>
                </a:solidFill>
                <a:latin typeface="Calibri"/>
                <a:ea typeface="Calibri"/>
                <a:cs typeface="Calibri"/>
                <a:sym typeface="Calibri"/>
              </a:endParaRPr>
            </a:p>
          </p:txBody>
        </p:sp>
        <p:sp>
          <p:nvSpPr>
            <p:cNvPr id="415" name="Google Shape;415;p10"/>
            <p:cNvSpPr/>
            <p:nvPr/>
          </p:nvSpPr>
          <p:spPr>
            <a:xfrm>
              <a:off x="4330072" y="5391153"/>
              <a:ext cx="3514725"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Standar Kurang Spesifik</a:t>
              </a:r>
              <a:endParaRPr b="1" i="0" sz="1800" u="none" cap="none" strike="noStrike">
                <a:solidFill>
                  <a:schemeClr val="dk1"/>
                </a:solidFill>
                <a:latin typeface="Calibri"/>
                <a:ea typeface="Calibri"/>
                <a:cs typeface="Calibri"/>
                <a:sym typeface="Calibri"/>
              </a:endParaRPr>
            </a:p>
          </p:txBody>
        </p:sp>
        <p:sp>
          <p:nvSpPr>
            <p:cNvPr id="416" name="Google Shape;416;p10"/>
            <p:cNvSpPr/>
            <p:nvPr/>
          </p:nvSpPr>
          <p:spPr>
            <a:xfrm>
              <a:off x="8107699" y="5391153"/>
              <a:ext cx="3514725"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Pengungkapan Yang Berlebih</a:t>
              </a:r>
              <a:endParaRPr b="1"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2" name="Google Shape;422;p1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3" name="Google Shape;423;p1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24" name="Google Shape;424;p1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25" name="Google Shape;425;p11"/>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Teknik - Teknik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426" name="Google Shape;426;p11"/>
          <p:cNvSpPr txBox="1"/>
          <p:nvPr/>
        </p:nvSpPr>
        <p:spPr>
          <a:xfrm>
            <a:off x="2336458" y="2067479"/>
            <a:ext cx="7519084" cy="6471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Terdapat Tiga (3) Teknik yang dapat diadopsi oleh sektor public, yaitu :</a:t>
            </a:r>
            <a:endParaRPr/>
          </a:p>
        </p:txBody>
      </p:sp>
      <p:sp>
        <p:nvSpPr>
          <p:cNvPr id="427" name="Google Shape;427;p11"/>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4 </a:t>
            </a:r>
            <a:endParaRPr b="0" i="0" sz="1050" u="none" cap="none" strike="noStrike">
              <a:solidFill>
                <a:schemeClr val="dk1"/>
              </a:solidFill>
              <a:latin typeface="Times New Roman"/>
              <a:ea typeface="Times New Roman"/>
              <a:cs typeface="Times New Roman"/>
              <a:sym typeface="Times New Roman"/>
            </a:endParaRPr>
          </a:p>
        </p:txBody>
      </p:sp>
      <p:grpSp>
        <p:nvGrpSpPr>
          <p:cNvPr id="428" name="Google Shape;428;p11"/>
          <p:cNvGrpSpPr/>
          <p:nvPr/>
        </p:nvGrpSpPr>
        <p:grpSpPr>
          <a:xfrm>
            <a:off x="105275" y="105424"/>
            <a:ext cx="1322996" cy="630342"/>
            <a:chOff x="105275" y="105424"/>
            <a:chExt cx="1322996" cy="630342"/>
          </a:xfrm>
        </p:grpSpPr>
        <p:sp>
          <p:nvSpPr>
            <p:cNvPr id="429" name="Google Shape;429;p11"/>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0" name="Google Shape;430;p11"/>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31" name="Google Shape;431;p11"/>
          <p:cNvSpPr txBox="1"/>
          <p:nvPr/>
        </p:nvSpPr>
        <p:spPr>
          <a:xfrm>
            <a:off x="1559324" y="271613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Akuntansi Anggaran</a:t>
            </a:r>
            <a:endParaRPr b="1" i="0" sz="2800" u="none" cap="none" strike="noStrike">
              <a:solidFill>
                <a:srgbClr val="213B7D"/>
              </a:solidFill>
              <a:latin typeface="Times New Roman"/>
              <a:ea typeface="Times New Roman"/>
              <a:cs typeface="Times New Roman"/>
              <a:sym typeface="Times New Roman"/>
            </a:endParaRPr>
          </a:p>
        </p:txBody>
      </p:sp>
      <p:sp>
        <p:nvSpPr>
          <p:cNvPr id="432" name="Google Shape;432;p11"/>
          <p:cNvSpPr txBox="1"/>
          <p:nvPr/>
        </p:nvSpPr>
        <p:spPr>
          <a:xfrm>
            <a:off x="797929" y="3436185"/>
            <a:ext cx="10232021" cy="185295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Merupakan Teknik yang menyajikan jumlah yang dianggarkan dengan jumlah actual dan dicatat secara berpasangan (</a:t>
            </a:r>
            <a:r>
              <a:rPr b="0" i="1" lang="en-US" sz="1800" u="none" cap="none" strike="noStrike">
                <a:solidFill>
                  <a:schemeClr val="dk1"/>
                </a:solidFill>
                <a:latin typeface="Times New Roman"/>
                <a:ea typeface="Times New Roman"/>
                <a:cs typeface="Times New Roman"/>
                <a:sym typeface="Times New Roman"/>
              </a:rPr>
              <a:t>Double Entry</a:t>
            </a:r>
            <a:r>
              <a:rPr b="0" i="0" lang="en-US" sz="1800" u="none" cap="none" strike="noStrike">
                <a:solidFill>
                  <a:schemeClr val="dk1"/>
                </a:solidFill>
                <a:latin typeface="Times New Roman"/>
                <a:ea typeface="Times New Roman"/>
                <a:cs typeface="Times New Roman"/>
                <a:sym typeface="Times New Roman"/>
              </a:rPr>
              <a:t>). Akuntansi Anggaran bertujuan untuk menekankan peran anggaran dalam siklus perencanaan, pelaksanaan, dan pertanggungjawaban. Akuntansi anggaran lebih menekan pada bentuk dan akun keuangan bukan isi dari akun itu. Salah satu kelemahannya adalah teknik ini sangat kompleks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8" name="Google Shape;438;p1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9" name="Google Shape;439;p1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40" name="Google Shape;440;p1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41" name="Google Shape;441;p12"/>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Teknik - Teknik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442" name="Google Shape;442;p12"/>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4 </a:t>
            </a:r>
            <a:endParaRPr b="0" i="0" sz="1050" u="none" cap="none" strike="noStrike">
              <a:solidFill>
                <a:schemeClr val="dk1"/>
              </a:solidFill>
              <a:latin typeface="Times New Roman"/>
              <a:ea typeface="Times New Roman"/>
              <a:cs typeface="Times New Roman"/>
              <a:sym typeface="Times New Roman"/>
            </a:endParaRPr>
          </a:p>
        </p:txBody>
      </p:sp>
      <p:grpSp>
        <p:nvGrpSpPr>
          <p:cNvPr id="443" name="Google Shape;443;p12"/>
          <p:cNvGrpSpPr/>
          <p:nvPr/>
        </p:nvGrpSpPr>
        <p:grpSpPr>
          <a:xfrm>
            <a:off x="105275" y="105424"/>
            <a:ext cx="1322996" cy="630342"/>
            <a:chOff x="105275" y="105424"/>
            <a:chExt cx="1322996" cy="630342"/>
          </a:xfrm>
        </p:grpSpPr>
        <p:sp>
          <p:nvSpPr>
            <p:cNvPr id="444" name="Google Shape;444;p12"/>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5" name="Google Shape;445;p12"/>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46" name="Google Shape;446;p12"/>
          <p:cNvSpPr txBox="1"/>
          <p:nvPr/>
        </p:nvSpPr>
        <p:spPr>
          <a:xfrm>
            <a:off x="1559324" y="271613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Akuntansi Komitmen</a:t>
            </a:r>
            <a:endParaRPr b="1" i="0" sz="2800" u="none" cap="none" strike="noStrike">
              <a:solidFill>
                <a:srgbClr val="213B7D"/>
              </a:solidFill>
              <a:latin typeface="Times New Roman"/>
              <a:ea typeface="Times New Roman"/>
              <a:cs typeface="Times New Roman"/>
              <a:sym typeface="Times New Roman"/>
            </a:endParaRPr>
          </a:p>
        </p:txBody>
      </p:sp>
      <p:sp>
        <p:nvSpPr>
          <p:cNvPr id="447" name="Google Shape;447;p12"/>
          <p:cNvSpPr txBox="1"/>
          <p:nvPr/>
        </p:nvSpPr>
        <p:spPr>
          <a:xfrm>
            <a:off x="797929" y="3436185"/>
            <a:ext cx="10232021" cy="185295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Merupakan system akuntansi yang mengakui transaksi dan mencatatnya pada saat order dikeluarkan. Akuntansi komitmen merupakan subsistem akuntansi utama yang digunakan akuntansi organisasi yang bertujuan untuk pengendalian anggaran yang dapat dilakukan manajer dengan menghitung besar anggaran yang digunakan dengan order yang dikeluarkan. Akuntansi komitmen berfokus pada order yang dikeluarkan.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3"/>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3" name="Google Shape;453;p13"/>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4" name="Google Shape;454;p13"/>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55" name="Google Shape;455;p13"/>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56" name="Google Shape;456;p13"/>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Teknik - Teknik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457" name="Google Shape;457;p13"/>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3 dari 4 </a:t>
            </a:r>
            <a:endParaRPr b="0" i="0" sz="1050" u="none" cap="none" strike="noStrike">
              <a:solidFill>
                <a:schemeClr val="dk1"/>
              </a:solidFill>
              <a:latin typeface="Times New Roman"/>
              <a:ea typeface="Times New Roman"/>
              <a:cs typeface="Times New Roman"/>
              <a:sym typeface="Times New Roman"/>
            </a:endParaRPr>
          </a:p>
        </p:txBody>
      </p:sp>
      <p:grpSp>
        <p:nvGrpSpPr>
          <p:cNvPr id="458" name="Google Shape;458;p13"/>
          <p:cNvGrpSpPr/>
          <p:nvPr/>
        </p:nvGrpSpPr>
        <p:grpSpPr>
          <a:xfrm>
            <a:off x="105275" y="105424"/>
            <a:ext cx="1322996" cy="630342"/>
            <a:chOff x="105275" y="105424"/>
            <a:chExt cx="1322996" cy="630342"/>
          </a:xfrm>
        </p:grpSpPr>
        <p:sp>
          <p:nvSpPr>
            <p:cNvPr id="459" name="Google Shape;459;p13"/>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0" name="Google Shape;460;p13"/>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61" name="Google Shape;461;p13"/>
          <p:cNvSpPr txBox="1"/>
          <p:nvPr/>
        </p:nvSpPr>
        <p:spPr>
          <a:xfrm>
            <a:off x="1559324" y="211605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Akuntansi Dana</a:t>
            </a:r>
            <a:endParaRPr b="1" i="0" sz="2800" u="none" cap="none" strike="noStrike">
              <a:solidFill>
                <a:srgbClr val="213B7D"/>
              </a:solidFill>
              <a:latin typeface="Times New Roman"/>
              <a:ea typeface="Times New Roman"/>
              <a:cs typeface="Times New Roman"/>
              <a:sym typeface="Times New Roman"/>
            </a:endParaRPr>
          </a:p>
        </p:txBody>
      </p:sp>
      <p:sp>
        <p:nvSpPr>
          <p:cNvPr id="462" name="Google Shape;462;p13"/>
          <p:cNvSpPr txBox="1"/>
          <p:nvPr/>
        </p:nvSpPr>
        <p:spPr>
          <a:xfrm>
            <a:off x="797929" y="2678940"/>
            <a:ext cx="10232021" cy="257885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Akuntansi Dana dikembangkan oleh Vatter (1947) untuk tujuan organisasi bisnis. Akuntansi Bisnis merupakan metode akuntansi yang menekankan pada pelaporan pemanfaatan dana, bukan pelaporan organiasi itu sendiri. Vatter (1947) berpendapat reporting unit diperlukan sebagai dana dan organisasi dilihat sebagai satu dana atau satu rangkaian. Sistem akuntasi pemerintah dengan konsep dana memperlakukan suatu unit kerja sebagai entitas akuntansi dan entitas anggaran yang berdiri sendiri. Terdapat dua (2) Jenis dana pada organisasi public, yaitu :</a:t>
            </a:r>
            <a:endParaRPr/>
          </a:p>
        </p:txBody>
      </p:sp>
      <p:grpSp>
        <p:nvGrpSpPr>
          <p:cNvPr id="463" name="Google Shape;463;p13"/>
          <p:cNvGrpSpPr/>
          <p:nvPr/>
        </p:nvGrpSpPr>
        <p:grpSpPr>
          <a:xfrm>
            <a:off x="2252662" y="5488015"/>
            <a:ext cx="7686676" cy="546667"/>
            <a:chOff x="1843087" y="5488015"/>
            <a:chExt cx="7686676" cy="546667"/>
          </a:xfrm>
        </p:grpSpPr>
        <p:sp>
          <p:nvSpPr>
            <p:cNvPr id="464" name="Google Shape;464;p13"/>
            <p:cNvSpPr/>
            <p:nvPr/>
          </p:nvSpPr>
          <p:spPr>
            <a:xfrm>
              <a:off x="1843087" y="5488015"/>
              <a:ext cx="3514725"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Dana yang dapat dibelanjakan</a:t>
              </a:r>
              <a:endParaRPr b="1" i="0" sz="1800" u="none" cap="none" strike="noStrike">
                <a:solidFill>
                  <a:schemeClr val="dk1"/>
                </a:solidFill>
                <a:latin typeface="Calibri"/>
                <a:ea typeface="Calibri"/>
                <a:cs typeface="Calibri"/>
                <a:sym typeface="Calibri"/>
              </a:endParaRPr>
            </a:p>
          </p:txBody>
        </p:sp>
        <p:sp>
          <p:nvSpPr>
            <p:cNvPr id="465" name="Google Shape;465;p13"/>
            <p:cNvSpPr/>
            <p:nvPr/>
          </p:nvSpPr>
          <p:spPr>
            <a:xfrm>
              <a:off x="5725528" y="5488015"/>
              <a:ext cx="3804235"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Dana yang tidak dapat dibelanjakan</a:t>
              </a:r>
              <a:endParaRPr b="1"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4"/>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1" name="Google Shape;471;p14"/>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2" name="Google Shape;472;p14"/>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73" name="Google Shape;473;p14"/>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74" name="Google Shape;474;p14"/>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Teknik - Teknik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475" name="Google Shape;475;p14"/>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4 dari 4 </a:t>
            </a:r>
            <a:endParaRPr b="0" i="0" sz="1050" u="none" cap="none" strike="noStrike">
              <a:solidFill>
                <a:schemeClr val="dk1"/>
              </a:solidFill>
              <a:latin typeface="Times New Roman"/>
              <a:ea typeface="Times New Roman"/>
              <a:cs typeface="Times New Roman"/>
              <a:sym typeface="Times New Roman"/>
            </a:endParaRPr>
          </a:p>
        </p:txBody>
      </p:sp>
      <p:grpSp>
        <p:nvGrpSpPr>
          <p:cNvPr id="476" name="Google Shape;476;p14"/>
          <p:cNvGrpSpPr/>
          <p:nvPr/>
        </p:nvGrpSpPr>
        <p:grpSpPr>
          <a:xfrm>
            <a:off x="105275" y="105424"/>
            <a:ext cx="1322996" cy="630342"/>
            <a:chOff x="105275" y="105424"/>
            <a:chExt cx="1322996" cy="630342"/>
          </a:xfrm>
        </p:grpSpPr>
        <p:sp>
          <p:nvSpPr>
            <p:cNvPr id="477" name="Google Shape;477;p14"/>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8" name="Google Shape;478;p14"/>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79" name="Google Shape;479;p14"/>
          <p:cNvSpPr txBox="1"/>
          <p:nvPr/>
        </p:nvSpPr>
        <p:spPr>
          <a:xfrm>
            <a:off x="1559324" y="211605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Akuntansi Dana</a:t>
            </a:r>
            <a:endParaRPr b="1" i="0" sz="2800" u="none" cap="none" strike="noStrike">
              <a:solidFill>
                <a:srgbClr val="213B7D"/>
              </a:solidFill>
              <a:latin typeface="Times New Roman"/>
              <a:ea typeface="Times New Roman"/>
              <a:cs typeface="Times New Roman"/>
              <a:sym typeface="Times New Roman"/>
            </a:endParaRPr>
          </a:p>
        </p:txBody>
      </p:sp>
      <p:sp>
        <p:nvSpPr>
          <p:cNvPr id="480" name="Google Shape;480;p14"/>
          <p:cNvSpPr txBox="1"/>
          <p:nvPr/>
        </p:nvSpPr>
        <p:spPr>
          <a:xfrm>
            <a:off x="797929" y="2678940"/>
            <a:ext cx="10232021" cy="63034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Perbedaan antara akuntansi dana pada organisasi bisnis dengan organisasi sektor public :</a:t>
            </a:r>
            <a:endParaRPr/>
          </a:p>
        </p:txBody>
      </p:sp>
      <p:graphicFrame>
        <p:nvGraphicFramePr>
          <p:cNvPr id="481" name="Google Shape;481;p14"/>
          <p:cNvGraphicFramePr/>
          <p:nvPr/>
        </p:nvGraphicFramePr>
        <p:xfrm>
          <a:off x="420446" y="3398520"/>
          <a:ext cx="3000000" cy="3000000"/>
        </p:xfrm>
        <a:graphic>
          <a:graphicData uri="http://schemas.openxmlformats.org/drawingml/2006/table">
            <a:tbl>
              <a:tblPr bandRow="1" firstRow="1">
                <a:noFill/>
                <a:tableStyleId>{14F7E05A-6446-4AB0-9F24-8B6DFEDB594D}</a:tableStyleId>
              </a:tblPr>
              <a:tblGrid>
                <a:gridCol w="3840175"/>
              </a:tblGrid>
              <a:tr h="535200">
                <a:tc>
                  <a:txBody>
                    <a:bodyPr/>
                    <a:lstStyle/>
                    <a:p>
                      <a:pPr indent="0" lvl="0" marL="0" marR="0" rtl="0" algn="ctr">
                        <a:spcBef>
                          <a:spcPts val="0"/>
                        </a:spcBef>
                        <a:spcAft>
                          <a:spcPts val="0"/>
                        </a:spcAft>
                        <a:buNone/>
                      </a:pPr>
                      <a:r>
                        <a:rPr lang="en-US" sz="1800" u="none" cap="none" strike="noStrike">
                          <a:solidFill>
                            <a:schemeClr val="lt1"/>
                          </a:solidFill>
                          <a:latin typeface="Times New Roman"/>
                          <a:ea typeface="Times New Roman"/>
                          <a:cs typeface="Times New Roman"/>
                          <a:sym typeface="Times New Roman"/>
                        </a:rPr>
                        <a:t>Organisasi Bisnis</a:t>
                      </a:r>
                      <a:endParaRPr sz="1800" u="none" cap="none" strike="noStrike">
                        <a:solidFill>
                          <a:schemeClr val="lt1"/>
                        </a:solidFill>
                        <a:latin typeface="Times New Roman"/>
                        <a:ea typeface="Times New Roman"/>
                        <a:cs typeface="Times New Roman"/>
                        <a:sym typeface="Times New Roman"/>
                      </a:endParaRPr>
                    </a:p>
                  </a:txBody>
                  <a:tcPr marT="45725" marB="45725" marR="91450" marL="91450">
                    <a:lnL cap="flat" cmpd="sng" w="19050">
                      <a:solidFill>
                        <a:srgbClr val="213B7D"/>
                      </a:solidFill>
                      <a:prstDash val="solid"/>
                      <a:round/>
                      <a:headEnd len="sm" w="sm" type="none"/>
                      <a:tailEnd len="sm" w="sm" type="none"/>
                    </a:lnL>
                    <a:lnR cap="flat" cmpd="sng" w="19050">
                      <a:solidFill>
                        <a:srgbClr val="213B7D"/>
                      </a:solidFill>
                      <a:prstDash val="solid"/>
                      <a:round/>
                      <a:headEnd len="sm" w="sm" type="none"/>
                      <a:tailEnd len="sm" w="sm" type="none"/>
                    </a:lnR>
                    <a:lnT cap="flat" cmpd="sng" w="19050">
                      <a:solidFill>
                        <a:srgbClr val="213B7D"/>
                      </a:solidFill>
                      <a:prstDash val="solid"/>
                      <a:round/>
                      <a:headEnd len="sm" w="sm" type="none"/>
                      <a:tailEnd len="sm" w="sm" type="none"/>
                    </a:lnT>
                    <a:lnB cap="flat" cmpd="sng" w="19050">
                      <a:solidFill>
                        <a:srgbClr val="213B7D"/>
                      </a:solidFill>
                      <a:prstDash val="solid"/>
                      <a:round/>
                      <a:headEnd len="sm" w="sm" type="none"/>
                      <a:tailEnd len="sm" w="sm" type="none"/>
                    </a:lnB>
                    <a:solidFill>
                      <a:srgbClr val="213B7D"/>
                    </a:solidFill>
                  </a:tcPr>
                </a:tc>
              </a:tr>
              <a:tr h="2111475">
                <a:tc>
                  <a:txBody>
                    <a:bodyPr/>
                    <a:lstStyle/>
                    <a:p>
                      <a:pPr indent="0" lvl="0" marL="0" marR="0" rtl="0" algn="ctr">
                        <a:spcBef>
                          <a:spcPts val="0"/>
                        </a:spcBef>
                        <a:spcAft>
                          <a:spcPts val="0"/>
                        </a:spcAft>
                        <a:buNone/>
                      </a:pPr>
                      <a:r>
                        <a:t/>
                      </a:r>
                      <a:endParaRPr b="1" sz="1800" u="none" cap="none" strike="noStrike">
                        <a:solidFill>
                          <a:srgbClr val="213B7D"/>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800" u="none" cap="none" strike="noStrike">
                        <a:solidFill>
                          <a:srgbClr val="213B7D"/>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A = U + KB</a:t>
                      </a:r>
                      <a:endParaRPr/>
                    </a:p>
                    <a:p>
                      <a:pPr indent="0" lvl="0" marL="0" marR="0" rtl="0" algn="ctr">
                        <a:spcBef>
                          <a:spcPts val="0"/>
                        </a:spcBef>
                        <a:spcAft>
                          <a:spcPts val="0"/>
                        </a:spcAft>
                        <a:buNone/>
                      </a:pPr>
                      <a:r>
                        <a:t/>
                      </a:r>
                      <a:endParaRPr b="1" sz="1800" u="none" cap="none" strike="noStrike">
                        <a:solidFill>
                          <a:srgbClr val="213B7D"/>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800" u="none" cap="none" strike="noStrike">
                        <a:solidFill>
                          <a:srgbClr val="213B7D"/>
                        </a:solidFill>
                        <a:latin typeface="Times New Roman"/>
                        <a:ea typeface="Times New Roman"/>
                        <a:cs typeface="Times New Roman"/>
                        <a:sym typeface="Times New Roman"/>
                      </a:endParaRPr>
                    </a:p>
                  </a:txBody>
                  <a:tcPr marT="45725" marB="45725" marR="91450" marL="91450" anchor="ctr">
                    <a:lnL cap="flat" cmpd="sng" w="19050">
                      <a:solidFill>
                        <a:srgbClr val="213B7D"/>
                      </a:solidFill>
                      <a:prstDash val="solid"/>
                      <a:round/>
                      <a:headEnd len="sm" w="sm" type="none"/>
                      <a:tailEnd len="sm" w="sm" type="none"/>
                    </a:lnL>
                    <a:lnR cap="flat" cmpd="sng" w="19050">
                      <a:solidFill>
                        <a:srgbClr val="213B7D"/>
                      </a:solidFill>
                      <a:prstDash val="solid"/>
                      <a:round/>
                      <a:headEnd len="sm" w="sm" type="none"/>
                      <a:tailEnd len="sm" w="sm" type="none"/>
                    </a:lnR>
                    <a:lnT cap="flat" cmpd="sng" w="19050">
                      <a:solidFill>
                        <a:srgbClr val="213B7D"/>
                      </a:solidFill>
                      <a:prstDash val="solid"/>
                      <a:round/>
                      <a:headEnd len="sm" w="sm" type="none"/>
                      <a:tailEnd len="sm" w="sm" type="none"/>
                    </a:lnT>
                    <a:lnB cap="flat" cmpd="sng" w="19050">
                      <a:solidFill>
                        <a:srgbClr val="213B7D"/>
                      </a:solidFill>
                      <a:prstDash val="solid"/>
                      <a:round/>
                      <a:headEnd len="sm" w="sm" type="none"/>
                      <a:tailEnd len="sm" w="sm" type="none"/>
                    </a:lnB>
                  </a:tcPr>
                </a:tc>
              </a:tr>
            </a:tbl>
          </a:graphicData>
        </a:graphic>
      </p:graphicFrame>
      <p:graphicFrame>
        <p:nvGraphicFramePr>
          <p:cNvPr id="482" name="Google Shape;482;p14"/>
          <p:cNvGraphicFramePr/>
          <p:nvPr/>
        </p:nvGraphicFramePr>
        <p:xfrm>
          <a:off x="4604082" y="3398520"/>
          <a:ext cx="3000000" cy="3000000"/>
        </p:xfrm>
        <a:graphic>
          <a:graphicData uri="http://schemas.openxmlformats.org/drawingml/2006/table">
            <a:tbl>
              <a:tblPr bandRow="1" firstRow="1">
                <a:noFill/>
                <a:tableStyleId>{14F7E05A-6446-4AB0-9F24-8B6DFEDB594D}</a:tableStyleId>
              </a:tblPr>
              <a:tblGrid>
                <a:gridCol w="1659025"/>
                <a:gridCol w="322500"/>
                <a:gridCol w="1858625"/>
              </a:tblGrid>
              <a:tr h="374375">
                <a:tc gridSpan="3">
                  <a:txBody>
                    <a:bodyPr/>
                    <a:lstStyle/>
                    <a:p>
                      <a:pPr indent="0" lvl="0" marL="0" marR="0" rtl="0" algn="ctr">
                        <a:spcBef>
                          <a:spcPts val="0"/>
                        </a:spcBef>
                        <a:spcAft>
                          <a:spcPts val="0"/>
                        </a:spcAft>
                        <a:buNone/>
                      </a:pPr>
                      <a:r>
                        <a:rPr lang="en-US" sz="1800" u="none" cap="none" strike="noStrike">
                          <a:solidFill>
                            <a:schemeClr val="lt1"/>
                          </a:solidFill>
                          <a:latin typeface="Times New Roman"/>
                          <a:ea typeface="Times New Roman"/>
                          <a:cs typeface="Times New Roman"/>
                          <a:sym typeface="Times New Roman"/>
                        </a:rPr>
                        <a:t>Organisasi Sektor Publik</a:t>
                      </a:r>
                      <a:endParaRPr sz="1800" u="none" cap="none" strike="noStrike">
                        <a:solidFill>
                          <a:schemeClr val="lt1"/>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13B7D"/>
                    </a:solidFill>
                  </a:tcPr>
                </a:tc>
                <a:tc hMerge="1"/>
                <a:tc hMerge="1"/>
              </a:tr>
              <a:tr h="124800">
                <a:tc>
                  <a:txBody>
                    <a:bodyPr/>
                    <a:lstStyle/>
                    <a:p>
                      <a:pPr indent="0" lvl="0" marL="0" marR="0" rtl="0" algn="ctr">
                        <a:spcBef>
                          <a:spcPts val="0"/>
                        </a:spcBef>
                        <a:spcAft>
                          <a:spcPts val="0"/>
                        </a:spcAft>
                        <a:buNone/>
                      </a:pPr>
                      <a:r>
                        <a:t/>
                      </a:r>
                      <a:endParaRPr sz="2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5175">
                <a:tc>
                  <a:txBody>
                    <a:bodyPr/>
                    <a:lstStyle/>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Dana 1</a:t>
                      </a:r>
                      <a:endParaRPr/>
                    </a:p>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A = U + SD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8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Dana 2</a:t>
                      </a:r>
                      <a:endParaRPr/>
                    </a:p>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A = U + SD</a:t>
                      </a:r>
                      <a:endParaRPr b="1" sz="18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4800">
                <a:tc>
                  <a:txBody>
                    <a:bodyPr/>
                    <a:lstStyle/>
                    <a:p>
                      <a:pPr indent="0" lvl="0" marL="0" marR="0" rtl="0" algn="ctr">
                        <a:spcBef>
                          <a:spcPts val="0"/>
                        </a:spcBef>
                        <a:spcAft>
                          <a:spcPts val="0"/>
                        </a:spcAft>
                        <a:buNone/>
                      </a:pPr>
                      <a:r>
                        <a:t/>
                      </a:r>
                      <a:endParaRPr b="1" sz="2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2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2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5175">
                <a:tc>
                  <a:txBody>
                    <a:bodyPr/>
                    <a:lstStyle/>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Dana 3</a:t>
                      </a:r>
                      <a:endParaRPr/>
                    </a:p>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A = U + SD</a:t>
                      </a:r>
                      <a:endParaRPr b="1" sz="18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8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Dana 4</a:t>
                      </a:r>
                      <a:endParaRPr/>
                    </a:p>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A = U + SD</a:t>
                      </a:r>
                      <a:endParaRPr b="1" sz="18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9600">
                <a:tc>
                  <a:txBody>
                    <a:bodyPr/>
                    <a:lstStyle/>
                    <a:p>
                      <a:pPr indent="0" lvl="0" marL="0" marR="0" rtl="0" algn="ctr">
                        <a:spcBef>
                          <a:spcPts val="0"/>
                        </a:spcBef>
                        <a:spcAft>
                          <a:spcPts val="0"/>
                        </a:spcAft>
                        <a:buNone/>
                      </a:pPr>
                      <a:r>
                        <a:t/>
                      </a:r>
                      <a:endParaRPr b="1" sz="1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92775">
                <a:tc>
                  <a:txBody>
                    <a:bodyPr/>
                    <a:lstStyle/>
                    <a:p>
                      <a:pPr indent="0" lvl="0" marL="0" marR="0" rtl="0" algn="ctr">
                        <a:spcBef>
                          <a:spcPts val="0"/>
                        </a:spcBef>
                        <a:spcAft>
                          <a:spcPts val="0"/>
                        </a:spcAft>
                        <a:buNone/>
                      </a:pPr>
                      <a:r>
                        <a:rPr b="1" lang="en-US" sz="1800" u="none" cap="none" strike="noStrike">
                          <a:solidFill>
                            <a:srgbClr val="213B7D"/>
                          </a:solidFill>
                          <a:latin typeface="Times New Roman"/>
                          <a:ea typeface="Times New Roman"/>
                          <a:cs typeface="Times New Roman"/>
                          <a:sym typeface="Times New Roman"/>
                        </a:rPr>
                        <a:t>Aktiva Tetap</a:t>
                      </a:r>
                      <a:endParaRPr b="1" sz="18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8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US" sz="1600" u="none" cap="none" strike="noStrike">
                          <a:solidFill>
                            <a:srgbClr val="213B7D"/>
                          </a:solidFill>
                          <a:latin typeface="Times New Roman"/>
                          <a:ea typeface="Times New Roman"/>
                          <a:cs typeface="Times New Roman"/>
                          <a:sym typeface="Times New Roman"/>
                        </a:rPr>
                        <a:t>Hutang Jangka Panjang</a:t>
                      </a:r>
                      <a:endParaRPr b="1" sz="1600" u="none" cap="none" strike="noStrike">
                        <a:solidFill>
                          <a:srgbClr val="213B7D"/>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83" name="Google Shape;483;p14"/>
          <p:cNvSpPr txBox="1"/>
          <p:nvPr/>
        </p:nvSpPr>
        <p:spPr>
          <a:xfrm>
            <a:off x="8601075" y="3309283"/>
            <a:ext cx="3486150" cy="2735916"/>
          </a:xfrm>
          <a:prstGeom prst="rect">
            <a:avLst/>
          </a:prstGeom>
          <a:noFill/>
          <a:ln cap="flat" cmpd="sng" w="38100">
            <a:solidFill>
              <a:srgbClr val="545A62"/>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Keterangan</a:t>
            </a:r>
            <a:endParaRPr/>
          </a:p>
          <a:p>
            <a:pPr indent="0" lvl="0" marL="0" marR="0" rtl="0" algn="l">
              <a:lnSpc>
                <a:spcPct val="150000"/>
              </a:lnSpc>
              <a:spcBef>
                <a:spcPts val="100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A 	: Aktiva</a:t>
            </a:r>
            <a:endParaRPr/>
          </a:p>
          <a:p>
            <a:pPr indent="0" lvl="0" marL="0" marR="0" rtl="0" algn="l">
              <a:lnSpc>
                <a:spcPct val="150000"/>
              </a:lnSpc>
              <a:spcBef>
                <a:spcPts val="100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U 	: Hutang</a:t>
            </a:r>
            <a:endParaRPr/>
          </a:p>
          <a:p>
            <a:pPr indent="0" lvl="0" marL="0" marR="0" rtl="0" algn="l">
              <a:lnSpc>
                <a:spcPct val="150000"/>
              </a:lnSpc>
              <a:spcBef>
                <a:spcPts val="100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SD	: Saldo Dana</a:t>
            </a:r>
            <a:endParaRPr/>
          </a:p>
          <a:p>
            <a:pPr indent="0" lvl="0" marL="0" marR="0" rtl="0" algn="l">
              <a:lnSpc>
                <a:spcPct val="150000"/>
              </a:lnSpc>
              <a:spcBef>
                <a:spcPts val="100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KB	: Kekayaan Bersih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5"/>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9" name="Google Shape;489;p15"/>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0" name="Google Shape;490;p15"/>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91" name="Google Shape;491;p15"/>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92" name="Google Shape;492;p15"/>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Basis dan System Pencatatan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493" name="Google Shape;493;p15"/>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4 </a:t>
            </a:r>
            <a:endParaRPr b="0" i="0" sz="1050" u="none" cap="none" strike="noStrike">
              <a:solidFill>
                <a:schemeClr val="dk1"/>
              </a:solidFill>
              <a:latin typeface="Times New Roman"/>
              <a:ea typeface="Times New Roman"/>
              <a:cs typeface="Times New Roman"/>
              <a:sym typeface="Times New Roman"/>
            </a:endParaRPr>
          </a:p>
        </p:txBody>
      </p:sp>
      <p:grpSp>
        <p:nvGrpSpPr>
          <p:cNvPr id="494" name="Google Shape;494;p15"/>
          <p:cNvGrpSpPr/>
          <p:nvPr/>
        </p:nvGrpSpPr>
        <p:grpSpPr>
          <a:xfrm>
            <a:off x="105275" y="105424"/>
            <a:ext cx="1322996" cy="630342"/>
            <a:chOff x="105275" y="105424"/>
            <a:chExt cx="1322996" cy="630342"/>
          </a:xfrm>
        </p:grpSpPr>
        <p:sp>
          <p:nvSpPr>
            <p:cNvPr id="495" name="Google Shape;495;p15"/>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6" name="Google Shape;496;p15"/>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97" name="Google Shape;497;p15"/>
          <p:cNvSpPr txBox="1"/>
          <p:nvPr/>
        </p:nvSpPr>
        <p:spPr>
          <a:xfrm>
            <a:off x="1559324" y="1420598"/>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Basis Kas (</a:t>
            </a:r>
            <a:r>
              <a:rPr b="1" i="1" lang="en-US" sz="2800" u="none" cap="none" strike="noStrike">
                <a:solidFill>
                  <a:srgbClr val="213B7D"/>
                </a:solidFill>
                <a:latin typeface="Times New Roman"/>
                <a:ea typeface="Times New Roman"/>
                <a:cs typeface="Times New Roman"/>
                <a:sym typeface="Times New Roman"/>
              </a:rPr>
              <a:t>Cash Basis</a:t>
            </a:r>
            <a:r>
              <a:rPr b="1" i="0" lang="en-US" sz="2800" u="none" cap="none" strike="noStrike">
                <a:solidFill>
                  <a:srgbClr val="213B7D"/>
                </a:solidFill>
                <a:latin typeface="Times New Roman"/>
                <a:ea typeface="Times New Roman"/>
                <a:cs typeface="Times New Roman"/>
                <a:sym typeface="Times New Roman"/>
              </a:rPr>
              <a:t>)</a:t>
            </a:r>
            <a:endParaRPr b="1" i="0" sz="2800" u="none" cap="none" strike="noStrike">
              <a:solidFill>
                <a:srgbClr val="213B7D"/>
              </a:solidFill>
              <a:latin typeface="Times New Roman"/>
              <a:ea typeface="Times New Roman"/>
              <a:cs typeface="Times New Roman"/>
              <a:sym typeface="Times New Roman"/>
            </a:endParaRPr>
          </a:p>
        </p:txBody>
      </p:sp>
      <p:sp>
        <p:nvSpPr>
          <p:cNvPr id="498" name="Google Shape;498;p15"/>
          <p:cNvSpPr txBox="1"/>
          <p:nvPr/>
        </p:nvSpPr>
        <p:spPr>
          <a:xfrm>
            <a:off x="797929" y="1983484"/>
            <a:ext cx="10232021" cy="63034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Basis kas mencatat pendapatan pada saat kas diterima, dan pengeluaran dicacat pada saat kas dikeluarkan.</a:t>
            </a:r>
            <a:endParaRPr/>
          </a:p>
        </p:txBody>
      </p:sp>
      <p:grpSp>
        <p:nvGrpSpPr>
          <p:cNvPr id="499" name="Google Shape;499;p15"/>
          <p:cNvGrpSpPr/>
          <p:nvPr/>
        </p:nvGrpSpPr>
        <p:grpSpPr>
          <a:xfrm>
            <a:off x="3692021" y="2548768"/>
            <a:ext cx="4807959" cy="3132625"/>
            <a:chOff x="4333414" y="2484373"/>
            <a:chExt cx="4807959" cy="3132625"/>
          </a:xfrm>
        </p:grpSpPr>
        <p:grpSp>
          <p:nvGrpSpPr>
            <p:cNvPr id="500" name="Google Shape;500;p15"/>
            <p:cNvGrpSpPr/>
            <p:nvPr/>
          </p:nvGrpSpPr>
          <p:grpSpPr>
            <a:xfrm>
              <a:off x="4333414" y="2484373"/>
              <a:ext cx="2281456" cy="3132625"/>
              <a:chOff x="2491916" y="3050388"/>
              <a:chExt cx="2281456" cy="3132625"/>
            </a:xfrm>
          </p:grpSpPr>
          <p:sp>
            <p:nvSpPr>
              <p:cNvPr id="501" name="Google Shape;501;p15"/>
              <p:cNvSpPr/>
              <p:nvPr/>
            </p:nvSpPr>
            <p:spPr>
              <a:xfrm>
                <a:off x="2603378" y="3050388"/>
                <a:ext cx="2169994" cy="303824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2" name="Google Shape;502;p15"/>
              <p:cNvSpPr/>
              <p:nvPr/>
            </p:nvSpPr>
            <p:spPr>
              <a:xfrm>
                <a:off x="2491916" y="3144769"/>
                <a:ext cx="2169994" cy="3038244"/>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3" name="Google Shape;503;p15"/>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Manfaat Basis Kas</a:t>
                </a:r>
                <a:endParaRPr b="1" i="0" sz="1400" u="none" cap="none" strike="noStrike">
                  <a:solidFill>
                    <a:schemeClr val="dk1"/>
                  </a:solidFill>
                  <a:latin typeface="Calibri"/>
                  <a:ea typeface="Calibri"/>
                  <a:cs typeface="Calibri"/>
                  <a:sym typeface="Calibri"/>
                </a:endParaRPr>
              </a:p>
            </p:txBody>
          </p:sp>
          <p:sp>
            <p:nvSpPr>
              <p:cNvPr id="504" name="Google Shape;504;p15"/>
              <p:cNvSpPr txBox="1"/>
              <p:nvPr/>
            </p:nvSpPr>
            <p:spPr>
              <a:xfrm>
                <a:off x="2531794" y="3185908"/>
                <a:ext cx="2130115" cy="22215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Times New Roman"/>
                    <a:ea typeface="Times New Roman"/>
                    <a:cs typeface="Times New Roman"/>
                    <a:sym typeface="Times New Roman"/>
                  </a:rPr>
                  <a:t>Mencerminkan pengeluaran yang actual, riil dan objektif</a:t>
                </a:r>
                <a:endParaRPr/>
              </a:p>
            </p:txBody>
          </p:sp>
        </p:grpSp>
        <p:grpSp>
          <p:nvGrpSpPr>
            <p:cNvPr id="505" name="Google Shape;505;p15"/>
            <p:cNvGrpSpPr/>
            <p:nvPr/>
          </p:nvGrpSpPr>
          <p:grpSpPr>
            <a:xfrm>
              <a:off x="6859917" y="2484373"/>
              <a:ext cx="2281456" cy="3132625"/>
              <a:chOff x="2491916" y="3050388"/>
              <a:chExt cx="2281456" cy="3132625"/>
            </a:xfrm>
          </p:grpSpPr>
          <p:sp>
            <p:nvSpPr>
              <p:cNvPr id="506" name="Google Shape;506;p15"/>
              <p:cNvSpPr/>
              <p:nvPr/>
            </p:nvSpPr>
            <p:spPr>
              <a:xfrm>
                <a:off x="2603378" y="3050388"/>
                <a:ext cx="2169994" cy="303824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7" name="Google Shape;507;p15"/>
              <p:cNvSpPr/>
              <p:nvPr/>
            </p:nvSpPr>
            <p:spPr>
              <a:xfrm>
                <a:off x="2491916" y="3144769"/>
                <a:ext cx="2169994" cy="3038244"/>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8" name="Google Shape;508;p15"/>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Kelemahan Basis Kas</a:t>
                </a:r>
                <a:endParaRPr b="1" i="0" sz="1400" u="none" cap="none" strike="noStrike">
                  <a:solidFill>
                    <a:schemeClr val="dk1"/>
                  </a:solidFill>
                  <a:latin typeface="Calibri"/>
                  <a:ea typeface="Calibri"/>
                  <a:cs typeface="Calibri"/>
                  <a:sym typeface="Calibri"/>
                </a:endParaRPr>
              </a:p>
            </p:txBody>
          </p:sp>
          <p:sp>
            <p:nvSpPr>
              <p:cNvPr id="509" name="Google Shape;509;p15"/>
              <p:cNvSpPr txBox="1"/>
              <p:nvPr/>
            </p:nvSpPr>
            <p:spPr>
              <a:xfrm>
                <a:off x="2531794" y="3185908"/>
                <a:ext cx="2130115" cy="22215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Times New Roman"/>
                    <a:ea typeface="Times New Roman"/>
                    <a:cs typeface="Times New Roman"/>
                    <a:sym typeface="Times New Roman"/>
                  </a:rPr>
                  <a:t>Kurang mencerminkan kinerja secara keseluruhan, dan belum menyajikan hak dan kewajiban organisasi secara utuh.</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16"/>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5" name="Google Shape;515;p16"/>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6" name="Google Shape;516;p16"/>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17" name="Google Shape;517;p16"/>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518" name="Google Shape;518;p16"/>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Basis dan System Pencatatan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519" name="Google Shape;519;p16"/>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4 </a:t>
            </a:r>
            <a:endParaRPr b="0" i="0" sz="1050" u="none" cap="none" strike="noStrike">
              <a:solidFill>
                <a:schemeClr val="dk1"/>
              </a:solidFill>
              <a:latin typeface="Times New Roman"/>
              <a:ea typeface="Times New Roman"/>
              <a:cs typeface="Times New Roman"/>
              <a:sym typeface="Times New Roman"/>
            </a:endParaRPr>
          </a:p>
        </p:txBody>
      </p:sp>
      <p:grpSp>
        <p:nvGrpSpPr>
          <p:cNvPr id="520" name="Google Shape;520;p16"/>
          <p:cNvGrpSpPr/>
          <p:nvPr/>
        </p:nvGrpSpPr>
        <p:grpSpPr>
          <a:xfrm>
            <a:off x="105275" y="105424"/>
            <a:ext cx="1322996" cy="630342"/>
            <a:chOff x="105275" y="105424"/>
            <a:chExt cx="1322996" cy="630342"/>
          </a:xfrm>
        </p:grpSpPr>
        <p:sp>
          <p:nvSpPr>
            <p:cNvPr id="521" name="Google Shape;521;p16"/>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2" name="Google Shape;522;p16"/>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23" name="Google Shape;523;p16"/>
          <p:cNvSpPr txBox="1"/>
          <p:nvPr/>
        </p:nvSpPr>
        <p:spPr>
          <a:xfrm>
            <a:off x="1559324" y="1420598"/>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Basis Akrual (</a:t>
            </a:r>
            <a:r>
              <a:rPr b="1" i="1" lang="en-US" sz="2800" u="none" cap="none" strike="noStrike">
                <a:solidFill>
                  <a:srgbClr val="213B7D"/>
                </a:solidFill>
                <a:latin typeface="Times New Roman"/>
                <a:ea typeface="Times New Roman"/>
                <a:cs typeface="Times New Roman"/>
                <a:sym typeface="Times New Roman"/>
              </a:rPr>
              <a:t>Accrual Basis</a:t>
            </a:r>
            <a:r>
              <a:rPr b="1" i="0" lang="en-US" sz="2800" u="none" cap="none" strike="noStrike">
                <a:solidFill>
                  <a:srgbClr val="213B7D"/>
                </a:solidFill>
                <a:latin typeface="Times New Roman"/>
                <a:ea typeface="Times New Roman"/>
                <a:cs typeface="Times New Roman"/>
                <a:sym typeface="Times New Roman"/>
              </a:rPr>
              <a:t>)</a:t>
            </a:r>
            <a:endParaRPr b="1" i="0" sz="2800" u="none" cap="none" strike="noStrike">
              <a:solidFill>
                <a:srgbClr val="213B7D"/>
              </a:solidFill>
              <a:latin typeface="Times New Roman"/>
              <a:ea typeface="Times New Roman"/>
              <a:cs typeface="Times New Roman"/>
              <a:sym typeface="Times New Roman"/>
            </a:endParaRPr>
          </a:p>
        </p:txBody>
      </p:sp>
      <p:sp>
        <p:nvSpPr>
          <p:cNvPr id="524" name="Google Shape;524;p16"/>
          <p:cNvSpPr txBox="1"/>
          <p:nvPr/>
        </p:nvSpPr>
        <p:spPr>
          <a:xfrm>
            <a:off x="797929" y="1983485"/>
            <a:ext cx="10232021" cy="244684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Berbasis akrual dapat menghasilkan laporan keuangan yang lebih komprehensif dan relevan untuk pengambilan keputusan. Basis akrual diterapkan agak berbeda antara </a:t>
            </a:r>
            <a:r>
              <a:rPr b="0" i="1" lang="en-US" sz="1800" u="none" cap="none" strike="noStrike">
                <a:solidFill>
                  <a:schemeClr val="dk1"/>
                </a:solidFill>
                <a:latin typeface="Times New Roman"/>
                <a:ea typeface="Times New Roman"/>
                <a:cs typeface="Times New Roman"/>
                <a:sym typeface="Times New Roman"/>
              </a:rPr>
              <a:t>proprietary fund </a:t>
            </a:r>
            <a:r>
              <a:rPr b="0" i="0" lang="en-US" sz="1800" u="none" cap="none" strike="noStrike">
                <a:solidFill>
                  <a:schemeClr val="dk1"/>
                </a:solidFill>
                <a:latin typeface="Times New Roman"/>
                <a:ea typeface="Times New Roman"/>
                <a:cs typeface="Times New Roman"/>
                <a:sym typeface="Times New Roman"/>
              </a:rPr>
              <a:t>dengan </a:t>
            </a:r>
            <a:r>
              <a:rPr b="0" i="1" lang="en-US" sz="1800" u="none" cap="none" strike="noStrike">
                <a:solidFill>
                  <a:schemeClr val="dk1"/>
                </a:solidFill>
                <a:latin typeface="Times New Roman"/>
                <a:ea typeface="Times New Roman"/>
                <a:cs typeface="Times New Roman"/>
                <a:sym typeface="Times New Roman"/>
              </a:rPr>
              <a:t>governmental fund </a:t>
            </a:r>
            <a:r>
              <a:rPr b="0" i="0" lang="en-US" sz="1800" u="none" cap="none" strike="noStrike">
                <a:solidFill>
                  <a:schemeClr val="dk1"/>
                </a:solidFill>
                <a:latin typeface="Times New Roman"/>
                <a:ea typeface="Times New Roman"/>
                <a:cs typeface="Times New Roman"/>
                <a:sym typeface="Times New Roman"/>
              </a:rPr>
              <a:t>karena </a:t>
            </a:r>
            <a:r>
              <a:rPr b="0" i="1" lang="en-US" sz="1800" u="none" cap="none" strike="noStrike">
                <a:solidFill>
                  <a:schemeClr val="dk1"/>
                </a:solidFill>
                <a:latin typeface="Times New Roman"/>
                <a:ea typeface="Times New Roman"/>
                <a:cs typeface="Times New Roman"/>
                <a:sym typeface="Times New Roman"/>
              </a:rPr>
              <a:t>expense </a:t>
            </a:r>
            <a:r>
              <a:rPr b="0" i="0" lang="en-US" sz="1800" u="none" cap="none" strike="noStrike">
                <a:solidFill>
                  <a:schemeClr val="dk1"/>
                </a:solidFill>
                <a:latin typeface="Times New Roman"/>
                <a:ea typeface="Times New Roman"/>
                <a:cs typeface="Times New Roman"/>
                <a:sym typeface="Times New Roman"/>
              </a:rPr>
              <a:t>diukur dalam </a:t>
            </a:r>
            <a:r>
              <a:rPr b="0" i="1" lang="en-US" sz="1800" u="none" cap="none" strike="noStrike">
                <a:solidFill>
                  <a:schemeClr val="dk1"/>
                </a:solidFill>
                <a:latin typeface="Times New Roman"/>
                <a:ea typeface="Times New Roman"/>
                <a:cs typeface="Times New Roman"/>
                <a:sym typeface="Times New Roman"/>
              </a:rPr>
              <a:t>proprietary fund </a:t>
            </a:r>
            <a:r>
              <a:rPr b="0" i="0" lang="en-US" sz="1800" u="none" cap="none" strike="noStrike">
                <a:solidFill>
                  <a:schemeClr val="dk1"/>
                </a:solidFill>
                <a:latin typeface="Times New Roman"/>
                <a:ea typeface="Times New Roman"/>
                <a:cs typeface="Times New Roman"/>
                <a:sym typeface="Times New Roman"/>
              </a:rPr>
              <a:t>sedangkan </a:t>
            </a:r>
            <a:r>
              <a:rPr b="0" i="1" lang="en-US" sz="1800" u="none" cap="none" strike="noStrike">
                <a:solidFill>
                  <a:schemeClr val="dk1"/>
                </a:solidFill>
                <a:latin typeface="Times New Roman"/>
                <a:ea typeface="Times New Roman"/>
                <a:cs typeface="Times New Roman"/>
                <a:sym typeface="Times New Roman"/>
              </a:rPr>
              <a:t>expenditure </a:t>
            </a:r>
            <a:r>
              <a:rPr b="0" i="0" lang="en-US" sz="1800" u="none" cap="none" strike="noStrike">
                <a:solidFill>
                  <a:schemeClr val="dk1"/>
                </a:solidFill>
                <a:latin typeface="Times New Roman"/>
                <a:ea typeface="Times New Roman"/>
                <a:cs typeface="Times New Roman"/>
                <a:sym typeface="Times New Roman"/>
              </a:rPr>
              <a:t>berfokus pada </a:t>
            </a:r>
            <a:r>
              <a:rPr b="0" i="1" lang="en-US" sz="1800" u="none" cap="none" strike="noStrike">
                <a:solidFill>
                  <a:schemeClr val="dk1"/>
                </a:solidFill>
                <a:latin typeface="Times New Roman"/>
                <a:ea typeface="Times New Roman"/>
                <a:cs typeface="Times New Roman"/>
                <a:sym typeface="Times New Roman"/>
              </a:rPr>
              <a:t>general fund.</a:t>
            </a:r>
            <a:endParaRPr/>
          </a:p>
          <a:p>
            <a:pPr indent="0" lvl="0" marL="0" marR="0" rtl="0" algn="ctr">
              <a:lnSpc>
                <a:spcPct val="150000"/>
              </a:lnSpc>
              <a:spcBef>
                <a:spcPts val="1000"/>
              </a:spcBef>
              <a:spcAft>
                <a:spcPts val="0"/>
              </a:spcAft>
              <a:buClr>
                <a:schemeClr val="lt1"/>
              </a:buClr>
              <a:buSzPts val="200"/>
              <a:buFont typeface="Arial"/>
              <a:buNone/>
            </a:pPr>
            <a:r>
              <a:t/>
            </a:r>
            <a:endParaRPr b="0" i="1" sz="200" u="none" cap="none" strike="noStrike">
              <a:solidFill>
                <a:schemeClr val="dk1"/>
              </a:solidFill>
              <a:latin typeface="Times New Roman"/>
              <a:ea typeface="Times New Roman"/>
              <a:cs typeface="Times New Roman"/>
              <a:sym typeface="Times New Roman"/>
            </a:endParaRPr>
          </a:p>
          <a:p>
            <a:pPr indent="0" lvl="0" marL="0" marR="0" rtl="0" algn="ctr">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Akuntansi Berbasis Akrual digunakan untuk mencatat </a:t>
            </a:r>
            <a:r>
              <a:rPr b="0" i="1" lang="en-US" sz="1800" u="none" cap="none" strike="noStrike">
                <a:solidFill>
                  <a:schemeClr val="dk1"/>
                </a:solidFill>
                <a:latin typeface="Times New Roman"/>
                <a:ea typeface="Times New Roman"/>
                <a:cs typeface="Times New Roman"/>
                <a:sym typeface="Times New Roman"/>
              </a:rPr>
              <a:t>revenue </a:t>
            </a:r>
            <a:r>
              <a:rPr b="0" i="0" lang="en-US" sz="1800" u="none" cap="none" strike="noStrike">
                <a:solidFill>
                  <a:schemeClr val="dk1"/>
                </a:solidFill>
                <a:latin typeface="Times New Roman"/>
                <a:ea typeface="Times New Roman"/>
                <a:cs typeface="Times New Roman"/>
                <a:sym typeface="Times New Roman"/>
              </a:rPr>
              <a:t>Ketika diperoleh dan biaya pada saat terjadi. Pengaplikasian basis akrual adalah menentukan </a:t>
            </a:r>
            <a:r>
              <a:rPr b="0" i="1" lang="en-US" sz="1800" u="none" cap="none" strike="noStrike">
                <a:solidFill>
                  <a:schemeClr val="dk1"/>
                </a:solidFill>
                <a:latin typeface="Times New Roman"/>
                <a:ea typeface="Times New Roman"/>
                <a:cs typeface="Times New Roman"/>
                <a:sym typeface="Times New Roman"/>
              </a:rPr>
              <a:t>cost of services </a:t>
            </a:r>
            <a:r>
              <a:rPr b="0" i="0" lang="en-US" sz="1800" u="none" cap="none" strike="noStrike">
                <a:solidFill>
                  <a:schemeClr val="dk1"/>
                </a:solidFill>
                <a:latin typeface="Times New Roman"/>
                <a:ea typeface="Times New Roman"/>
                <a:cs typeface="Times New Roman"/>
                <a:sym typeface="Times New Roman"/>
              </a:rPr>
              <a:t>dan </a:t>
            </a:r>
            <a:r>
              <a:rPr b="0" i="1" lang="en-US" sz="1800" u="none" cap="none" strike="noStrike">
                <a:solidFill>
                  <a:schemeClr val="dk1"/>
                </a:solidFill>
                <a:latin typeface="Times New Roman"/>
                <a:ea typeface="Times New Roman"/>
                <a:cs typeface="Times New Roman"/>
                <a:sym typeface="Times New Roman"/>
              </a:rPr>
              <a:t>charging fot services</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525" name="Google Shape;525;p16"/>
          <p:cNvSpPr txBox="1"/>
          <p:nvPr/>
        </p:nvSpPr>
        <p:spPr>
          <a:xfrm>
            <a:off x="3281966" y="4607376"/>
            <a:ext cx="5628068" cy="1355542"/>
          </a:xfrm>
          <a:prstGeom prst="rect">
            <a:avLst/>
          </a:prstGeom>
          <a:noFill/>
          <a:ln cap="flat" cmpd="sng" w="38100">
            <a:solidFill>
              <a:srgbClr val="545A62"/>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213B7D"/>
              </a:buClr>
              <a:buSzPts val="1800"/>
              <a:buFont typeface="Arial"/>
              <a:buNone/>
            </a:pPr>
            <a:r>
              <a:rPr b="1" i="0" lang="en-US" sz="1800" u="none" cap="none" strike="noStrike">
                <a:solidFill>
                  <a:srgbClr val="213B7D"/>
                </a:solidFill>
                <a:latin typeface="Times New Roman"/>
                <a:ea typeface="Times New Roman"/>
                <a:cs typeface="Times New Roman"/>
                <a:sym typeface="Times New Roman"/>
              </a:rPr>
              <a:t>Kekurangan basis akrual adalah kurangnya signifikan terhadap transparansi, efisiensi, dana efektivitas organisasi public.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7"/>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1" name="Google Shape;531;p17"/>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2" name="Google Shape;532;p17"/>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33" name="Google Shape;533;p17"/>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534" name="Google Shape;534;p17"/>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Basis dan System Pencatatan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535" name="Google Shape;535;p17"/>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3 dari 4 </a:t>
            </a:r>
            <a:endParaRPr b="0" i="0" sz="1050" u="none" cap="none" strike="noStrike">
              <a:solidFill>
                <a:schemeClr val="dk1"/>
              </a:solidFill>
              <a:latin typeface="Times New Roman"/>
              <a:ea typeface="Times New Roman"/>
              <a:cs typeface="Times New Roman"/>
              <a:sym typeface="Times New Roman"/>
            </a:endParaRPr>
          </a:p>
        </p:txBody>
      </p:sp>
      <p:grpSp>
        <p:nvGrpSpPr>
          <p:cNvPr id="536" name="Google Shape;536;p17"/>
          <p:cNvGrpSpPr/>
          <p:nvPr/>
        </p:nvGrpSpPr>
        <p:grpSpPr>
          <a:xfrm>
            <a:off x="105275" y="105424"/>
            <a:ext cx="1322996" cy="630342"/>
            <a:chOff x="105275" y="105424"/>
            <a:chExt cx="1322996" cy="630342"/>
          </a:xfrm>
        </p:grpSpPr>
        <p:sp>
          <p:nvSpPr>
            <p:cNvPr id="537" name="Google Shape;537;p17"/>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8" name="Google Shape;538;p17"/>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39" name="Google Shape;539;p17"/>
          <p:cNvSpPr txBox="1"/>
          <p:nvPr/>
        </p:nvSpPr>
        <p:spPr>
          <a:xfrm>
            <a:off x="1559324" y="1420598"/>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Transisi Kas ke Akrual (</a:t>
            </a:r>
            <a:r>
              <a:rPr b="1" i="1" lang="en-US" sz="2800" u="none" cap="none" strike="noStrike">
                <a:solidFill>
                  <a:srgbClr val="213B7D"/>
                </a:solidFill>
                <a:latin typeface="Times New Roman"/>
                <a:ea typeface="Times New Roman"/>
                <a:cs typeface="Times New Roman"/>
                <a:sym typeface="Times New Roman"/>
              </a:rPr>
              <a:t>Cash Transitioning to Accrual</a:t>
            </a:r>
            <a:r>
              <a:rPr b="1" i="0" lang="en-US" sz="2800" u="none" cap="none" strike="noStrike">
                <a:solidFill>
                  <a:srgbClr val="213B7D"/>
                </a:solidFill>
                <a:latin typeface="Times New Roman"/>
                <a:ea typeface="Times New Roman"/>
                <a:cs typeface="Times New Roman"/>
                <a:sym typeface="Times New Roman"/>
              </a:rPr>
              <a:t>)</a:t>
            </a:r>
            <a:endParaRPr b="1" i="0" sz="2800" u="none" cap="none" strike="noStrike">
              <a:solidFill>
                <a:srgbClr val="213B7D"/>
              </a:solidFill>
              <a:latin typeface="Times New Roman"/>
              <a:ea typeface="Times New Roman"/>
              <a:cs typeface="Times New Roman"/>
              <a:sym typeface="Times New Roman"/>
            </a:endParaRPr>
          </a:p>
        </p:txBody>
      </p:sp>
      <p:sp>
        <p:nvSpPr>
          <p:cNvPr id="540" name="Google Shape;540;p17"/>
          <p:cNvSpPr txBox="1"/>
          <p:nvPr/>
        </p:nvSpPr>
        <p:spPr>
          <a:xfrm>
            <a:off x="797929" y="2550158"/>
            <a:ext cx="10232021" cy="144551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Pada masa transisi, banyak entitas sector public menerapkan basis modifikasi yang disebut </a:t>
            </a:r>
            <a:r>
              <a:rPr b="0" i="1" lang="en-US" sz="1800" u="none" cap="none" strike="noStrike">
                <a:solidFill>
                  <a:schemeClr val="dk1"/>
                </a:solidFill>
                <a:latin typeface="Times New Roman"/>
                <a:ea typeface="Times New Roman"/>
                <a:cs typeface="Times New Roman"/>
                <a:sym typeface="Times New Roman"/>
              </a:rPr>
              <a:t>Cash Toward Accrual </a:t>
            </a:r>
            <a:r>
              <a:rPr b="0" i="0" lang="en-US" sz="1800" u="none" cap="none" strike="noStrike">
                <a:solidFill>
                  <a:schemeClr val="dk1"/>
                </a:solidFill>
                <a:latin typeface="Times New Roman"/>
                <a:ea typeface="Times New Roman"/>
                <a:cs typeface="Times New Roman"/>
                <a:sym typeface="Times New Roman"/>
              </a:rPr>
              <a:t>atau </a:t>
            </a:r>
            <a:r>
              <a:rPr b="0" i="1" lang="en-US" sz="1800" u="none" cap="none" strike="noStrike">
                <a:solidFill>
                  <a:schemeClr val="dk1"/>
                </a:solidFill>
                <a:latin typeface="Times New Roman"/>
                <a:ea typeface="Times New Roman"/>
                <a:cs typeface="Times New Roman"/>
                <a:sym typeface="Times New Roman"/>
              </a:rPr>
              <a:t>Cash Transtitioning Accrual. </a:t>
            </a:r>
            <a:r>
              <a:rPr b="0" i="0" lang="en-US" sz="1800" u="none" cap="none" strike="noStrike">
                <a:solidFill>
                  <a:schemeClr val="dk1"/>
                </a:solidFill>
                <a:latin typeface="Times New Roman"/>
                <a:ea typeface="Times New Roman"/>
                <a:cs typeface="Times New Roman"/>
                <a:sym typeface="Times New Roman"/>
              </a:rPr>
              <a:t>Basis Kas menuju Akrual mengakui atau mencatat pendapatan, belanja, dan pembiayaan berdasarkan basis kas, Aset, utang dan ekuitas berdasarkan akrual.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8"/>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6" name="Google Shape;546;p18"/>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7" name="Google Shape;547;p18"/>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48" name="Google Shape;548;p18"/>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549" name="Google Shape;549;p18"/>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Basis dan System Pencatatan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550" name="Google Shape;550;p18"/>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4 dari 4 </a:t>
            </a:r>
            <a:endParaRPr b="0" i="0" sz="1050" u="none" cap="none" strike="noStrike">
              <a:solidFill>
                <a:schemeClr val="dk1"/>
              </a:solidFill>
              <a:latin typeface="Times New Roman"/>
              <a:ea typeface="Times New Roman"/>
              <a:cs typeface="Times New Roman"/>
              <a:sym typeface="Times New Roman"/>
            </a:endParaRPr>
          </a:p>
        </p:txBody>
      </p:sp>
      <p:grpSp>
        <p:nvGrpSpPr>
          <p:cNvPr id="551" name="Google Shape;551;p18"/>
          <p:cNvGrpSpPr/>
          <p:nvPr/>
        </p:nvGrpSpPr>
        <p:grpSpPr>
          <a:xfrm>
            <a:off x="105275" y="105424"/>
            <a:ext cx="1322996" cy="630342"/>
            <a:chOff x="105275" y="105424"/>
            <a:chExt cx="1322996" cy="630342"/>
          </a:xfrm>
        </p:grpSpPr>
        <p:sp>
          <p:nvSpPr>
            <p:cNvPr id="552" name="Google Shape;552;p18"/>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3" name="Google Shape;553;p18"/>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4" name="Google Shape;554;p18"/>
          <p:cNvSpPr txBox="1"/>
          <p:nvPr/>
        </p:nvSpPr>
        <p:spPr>
          <a:xfrm>
            <a:off x="1559324" y="1420598"/>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1" lang="en-US" sz="2800" u="none" cap="none" strike="noStrike">
                <a:solidFill>
                  <a:srgbClr val="213B7D"/>
                </a:solidFill>
                <a:latin typeface="Times New Roman"/>
                <a:ea typeface="Times New Roman"/>
                <a:cs typeface="Times New Roman"/>
                <a:sym typeface="Times New Roman"/>
              </a:rPr>
              <a:t>Single Entry dan Double Entry</a:t>
            </a:r>
            <a:endParaRPr b="1" i="1" sz="2800" u="none" cap="none" strike="noStrike">
              <a:solidFill>
                <a:srgbClr val="213B7D"/>
              </a:solidFill>
              <a:latin typeface="Times New Roman"/>
              <a:ea typeface="Times New Roman"/>
              <a:cs typeface="Times New Roman"/>
              <a:sym typeface="Times New Roman"/>
            </a:endParaRPr>
          </a:p>
        </p:txBody>
      </p:sp>
      <p:sp>
        <p:nvSpPr>
          <p:cNvPr id="555" name="Google Shape;555;p18"/>
          <p:cNvSpPr txBox="1"/>
          <p:nvPr/>
        </p:nvSpPr>
        <p:spPr>
          <a:xfrm>
            <a:off x="797930" y="2292578"/>
            <a:ext cx="4649834" cy="2758981"/>
          </a:xfrm>
          <a:prstGeom prst="rect">
            <a:avLst/>
          </a:prstGeom>
          <a:noFill/>
          <a:ln cap="flat" cmpd="sng" w="38100">
            <a:solidFill>
              <a:srgbClr val="213B7D"/>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213B7D"/>
              </a:buClr>
              <a:buSzPts val="1800"/>
              <a:buFont typeface="Arial"/>
              <a:buNone/>
            </a:pPr>
            <a:r>
              <a:rPr b="1" i="0" lang="en-US" sz="1800" u="none" cap="none" strike="noStrike">
                <a:solidFill>
                  <a:srgbClr val="213B7D"/>
                </a:solidFill>
                <a:latin typeface="Times New Roman"/>
                <a:ea typeface="Times New Roman"/>
                <a:cs typeface="Times New Roman"/>
                <a:sym typeface="Times New Roman"/>
              </a:rPr>
              <a:t>SINGLE ENTRY</a:t>
            </a:r>
            <a:endParaRPr/>
          </a:p>
          <a:p>
            <a:pPr indent="0" lvl="0" marL="0" marR="0" rtl="0" algn="just">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Merupakan system pencatatan tinggal dimana setiap transaksi hanya dicatat satu kali. Digunakan sebagai dasar pembukuan dengan alasan utama demi kemudahan dan kepraktisan.</a:t>
            </a:r>
            <a:endParaRPr/>
          </a:p>
        </p:txBody>
      </p:sp>
      <p:sp>
        <p:nvSpPr>
          <p:cNvPr id="556" name="Google Shape;556;p18"/>
          <p:cNvSpPr txBox="1"/>
          <p:nvPr/>
        </p:nvSpPr>
        <p:spPr>
          <a:xfrm>
            <a:off x="5965237" y="2292578"/>
            <a:ext cx="5393320" cy="2758981"/>
          </a:xfrm>
          <a:prstGeom prst="rect">
            <a:avLst/>
          </a:prstGeom>
          <a:noFill/>
          <a:ln cap="flat" cmpd="sng" w="38100">
            <a:solidFill>
              <a:srgbClr val="213B7D"/>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213B7D"/>
              </a:buClr>
              <a:buSzPts val="1800"/>
              <a:buFont typeface="Arial"/>
              <a:buNone/>
            </a:pPr>
            <a:r>
              <a:rPr b="1" i="0" lang="en-US" sz="1800" u="none" cap="none" strike="noStrike">
                <a:solidFill>
                  <a:srgbClr val="213B7D"/>
                </a:solidFill>
                <a:latin typeface="Times New Roman"/>
                <a:ea typeface="Times New Roman"/>
                <a:cs typeface="Times New Roman"/>
                <a:sym typeface="Times New Roman"/>
              </a:rPr>
              <a:t>DOUBLE ENTRY</a:t>
            </a:r>
            <a:endParaRPr/>
          </a:p>
          <a:p>
            <a:pPr indent="0" lvl="0" marL="0" marR="0" rtl="0" algn="just">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Ditujukan untuk menghasilkan laporan keuangan yang </a:t>
            </a:r>
            <a:r>
              <a:rPr b="0" i="1" lang="en-US" sz="1800" u="none" cap="none" strike="noStrike">
                <a:solidFill>
                  <a:schemeClr val="dk1"/>
                </a:solidFill>
                <a:latin typeface="Times New Roman"/>
                <a:ea typeface="Times New Roman"/>
                <a:cs typeface="Times New Roman"/>
                <a:sym typeface="Times New Roman"/>
              </a:rPr>
              <a:t>auditable</a:t>
            </a:r>
            <a:r>
              <a:rPr b="0" i="0" lang="en-US" sz="1800" u="none" cap="none" strike="noStrike">
                <a:solidFill>
                  <a:schemeClr val="dk1"/>
                </a:solidFill>
                <a:latin typeface="Times New Roman"/>
                <a:ea typeface="Times New Roman"/>
                <a:cs typeface="Times New Roman"/>
                <a:sym typeface="Times New Roman"/>
              </a:rPr>
              <a:t> dan </a:t>
            </a:r>
            <a:r>
              <a:rPr b="0" i="1" lang="en-US" sz="1800" u="none" cap="none" strike="noStrike">
                <a:solidFill>
                  <a:schemeClr val="dk1"/>
                </a:solidFill>
                <a:latin typeface="Times New Roman"/>
                <a:ea typeface="Times New Roman"/>
                <a:cs typeface="Times New Roman"/>
                <a:sym typeface="Times New Roman"/>
              </a:rPr>
              <a:t>traceable </a:t>
            </a:r>
            <a:r>
              <a:rPr b="0" i="0" lang="en-US" sz="1800" u="none" cap="none" strike="noStrike">
                <a:solidFill>
                  <a:schemeClr val="dk1"/>
                </a:solidFill>
                <a:latin typeface="Times New Roman"/>
                <a:ea typeface="Times New Roman"/>
                <a:cs typeface="Times New Roman"/>
                <a:sym typeface="Times New Roman"/>
              </a:rPr>
              <a:t>hal ini merupakan factor utama menghasilkan informasi keuangan yang dipertanggungjawabkan kepada public dan pengukuran kinerja lebih akurat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9"/>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2" name="Google Shape;562;p19"/>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3" name="Google Shape;563;p19"/>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64" name="Google Shape;564;p19"/>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565" name="Google Shape;565;p19"/>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66" name="Google Shape;566;p19"/>
          <p:cNvGrpSpPr/>
          <p:nvPr/>
        </p:nvGrpSpPr>
        <p:grpSpPr>
          <a:xfrm>
            <a:off x="2857113" y="3050389"/>
            <a:ext cx="1545226" cy="1371404"/>
            <a:chOff x="2857113" y="3050389"/>
            <a:chExt cx="1545226" cy="1371404"/>
          </a:xfrm>
        </p:grpSpPr>
        <p:sp>
          <p:nvSpPr>
            <p:cNvPr id="567" name="Google Shape;567;p19"/>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8" name="Google Shape;568;p19"/>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9" name="Google Shape;569;p19"/>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0" name="Google Shape;570;p19"/>
          <p:cNvSpPr/>
          <p:nvPr/>
        </p:nvSpPr>
        <p:spPr>
          <a:xfrm>
            <a:off x="9909467" y="2070077"/>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1" name="Google Shape;571;p19"/>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2" name="Google Shape;572;p19"/>
          <p:cNvSpPr/>
          <p:nvPr/>
        </p:nvSpPr>
        <p:spPr>
          <a:xfrm rot="2700000">
            <a:off x="7889539" y="21342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73" name="Google Shape;573;p19"/>
          <p:cNvGrpSpPr/>
          <p:nvPr/>
        </p:nvGrpSpPr>
        <p:grpSpPr>
          <a:xfrm>
            <a:off x="-972219" y="-834189"/>
            <a:ext cx="2095164" cy="2065625"/>
            <a:chOff x="-972219" y="-834189"/>
            <a:chExt cx="2095164" cy="2065625"/>
          </a:xfrm>
        </p:grpSpPr>
        <p:sp>
          <p:nvSpPr>
            <p:cNvPr id="574" name="Google Shape;574;p19"/>
            <p:cNvSpPr/>
            <p:nvPr/>
          </p:nvSpPr>
          <p:spPr>
            <a:xfrm>
              <a:off x="-834189" y="-834189"/>
              <a:ext cx="1668378" cy="1668378"/>
            </a:xfrm>
            <a:prstGeom prst="ellipse">
              <a:avLst/>
            </a:prstGeom>
            <a:solidFill>
              <a:srgbClr val="213B7D">
                <a:alpha val="7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5" name="Google Shape;575;p19"/>
            <p:cNvSpPr/>
            <p:nvPr/>
          </p:nvSpPr>
          <p:spPr>
            <a:xfrm>
              <a:off x="65336" y="252868"/>
              <a:ext cx="978568" cy="97856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6" name="Google Shape;576;p19"/>
            <p:cNvSpPr/>
            <p:nvPr/>
          </p:nvSpPr>
          <p:spPr>
            <a:xfrm>
              <a:off x="144377" y="137198"/>
              <a:ext cx="978568" cy="978568"/>
            </a:xfrm>
            <a:prstGeom prst="ellipse">
              <a:avLst/>
            </a:prstGeom>
            <a:solidFill>
              <a:srgbClr val="213B7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7" name="Google Shape;577;p19"/>
            <p:cNvSpPr/>
            <p:nvPr/>
          </p:nvSpPr>
          <p:spPr>
            <a:xfrm>
              <a:off x="-972219" y="-639156"/>
              <a:ext cx="1668378" cy="166837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78" name="Google Shape;578;p19"/>
          <p:cNvGrpSpPr/>
          <p:nvPr/>
        </p:nvGrpSpPr>
        <p:grpSpPr>
          <a:xfrm>
            <a:off x="216389" y="5756566"/>
            <a:ext cx="694536" cy="713698"/>
            <a:chOff x="216389" y="5665785"/>
            <a:chExt cx="694536" cy="713698"/>
          </a:xfrm>
        </p:grpSpPr>
        <p:sp>
          <p:nvSpPr>
            <p:cNvPr id="579" name="Google Shape;579;p19"/>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0" name="Google Shape;580;p19"/>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81" name="Google Shape;581;p19"/>
          <p:cNvGrpSpPr/>
          <p:nvPr/>
        </p:nvGrpSpPr>
        <p:grpSpPr>
          <a:xfrm>
            <a:off x="2171887" y="5756566"/>
            <a:ext cx="694536" cy="713698"/>
            <a:chOff x="216389" y="5665785"/>
            <a:chExt cx="694536" cy="713698"/>
          </a:xfrm>
        </p:grpSpPr>
        <p:sp>
          <p:nvSpPr>
            <p:cNvPr id="582" name="Google Shape;582;p19"/>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3" name="Google Shape;583;p19"/>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84" name="Google Shape;584;p19"/>
          <p:cNvGrpSpPr/>
          <p:nvPr/>
        </p:nvGrpSpPr>
        <p:grpSpPr>
          <a:xfrm>
            <a:off x="1194138" y="5756566"/>
            <a:ext cx="694536" cy="713698"/>
            <a:chOff x="216389" y="5665785"/>
            <a:chExt cx="694536" cy="713698"/>
          </a:xfrm>
        </p:grpSpPr>
        <p:sp>
          <p:nvSpPr>
            <p:cNvPr id="585" name="Google Shape;585;p19"/>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6" name="Google Shape;586;p19"/>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87" name="Google Shape;587;p19"/>
          <p:cNvGrpSpPr/>
          <p:nvPr/>
        </p:nvGrpSpPr>
        <p:grpSpPr>
          <a:xfrm>
            <a:off x="11539121" y="3622655"/>
            <a:ext cx="539715" cy="1176183"/>
            <a:chOff x="11558017" y="93645"/>
            <a:chExt cx="539715" cy="1176183"/>
          </a:xfrm>
        </p:grpSpPr>
        <p:sp>
          <p:nvSpPr>
            <p:cNvPr id="588" name="Google Shape;588;p19"/>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9" name="Google Shape;589;p19"/>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0" name="Google Shape;590;p19"/>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91" name="Google Shape;591;p19"/>
          <p:cNvGrpSpPr/>
          <p:nvPr/>
        </p:nvGrpSpPr>
        <p:grpSpPr>
          <a:xfrm>
            <a:off x="11539121" y="1969108"/>
            <a:ext cx="539715" cy="1176183"/>
            <a:chOff x="11558017" y="93645"/>
            <a:chExt cx="539715" cy="1176183"/>
          </a:xfrm>
        </p:grpSpPr>
        <p:sp>
          <p:nvSpPr>
            <p:cNvPr id="592" name="Google Shape;592;p19"/>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3" name="Google Shape;593;p19"/>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4" name="Google Shape;594;p19"/>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95" name="Google Shape;595;p19"/>
          <p:cNvGrpSpPr/>
          <p:nvPr/>
        </p:nvGrpSpPr>
        <p:grpSpPr>
          <a:xfrm>
            <a:off x="11539121" y="315561"/>
            <a:ext cx="539715" cy="1176183"/>
            <a:chOff x="11558017" y="93645"/>
            <a:chExt cx="539715" cy="1176183"/>
          </a:xfrm>
        </p:grpSpPr>
        <p:sp>
          <p:nvSpPr>
            <p:cNvPr id="596" name="Google Shape;596;p19"/>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7" name="Google Shape;597;p19"/>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8" name="Google Shape;598;p19"/>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99" name="Google Shape;599;p19"/>
          <p:cNvGrpSpPr/>
          <p:nvPr/>
        </p:nvGrpSpPr>
        <p:grpSpPr>
          <a:xfrm>
            <a:off x="11539121" y="5276203"/>
            <a:ext cx="539715" cy="1176183"/>
            <a:chOff x="11558017" y="93645"/>
            <a:chExt cx="539715" cy="1176183"/>
          </a:xfrm>
        </p:grpSpPr>
        <p:sp>
          <p:nvSpPr>
            <p:cNvPr id="600" name="Google Shape;600;p19"/>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1" name="Google Shape;601;p19"/>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2" name="Google Shape;602;p19"/>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03" name="Google Shape;603;p19"/>
          <p:cNvGrpSpPr/>
          <p:nvPr/>
        </p:nvGrpSpPr>
        <p:grpSpPr>
          <a:xfrm flipH="1">
            <a:off x="8755243" y="3093605"/>
            <a:ext cx="1545226" cy="1371404"/>
            <a:chOff x="2857113" y="3050389"/>
            <a:chExt cx="1545226" cy="1371404"/>
          </a:xfrm>
        </p:grpSpPr>
        <p:sp>
          <p:nvSpPr>
            <p:cNvPr id="604" name="Google Shape;604;p19"/>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5" name="Google Shape;605;p19"/>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6" name="Google Shape;606;p19"/>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07" name="Google Shape;607;p19"/>
          <p:cNvGrpSpPr/>
          <p:nvPr/>
        </p:nvGrpSpPr>
        <p:grpSpPr>
          <a:xfrm>
            <a:off x="2874272" y="2832743"/>
            <a:ext cx="7357595" cy="1186075"/>
            <a:chOff x="2874272" y="2041170"/>
            <a:chExt cx="7357595" cy="1186075"/>
          </a:xfrm>
        </p:grpSpPr>
        <p:grpSp>
          <p:nvGrpSpPr>
            <p:cNvPr id="608" name="Google Shape;608;p19"/>
            <p:cNvGrpSpPr/>
            <p:nvPr/>
          </p:nvGrpSpPr>
          <p:grpSpPr>
            <a:xfrm>
              <a:off x="2874272" y="2041170"/>
              <a:ext cx="7357595" cy="818129"/>
              <a:chOff x="2874272" y="2041170"/>
              <a:chExt cx="7357595" cy="818129"/>
            </a:xfrm>
          </p:grpSpPr>
          <p:sp>
            <p:nvSpPr>
              <p:cNvPr id="609" name="Google Shape;609;p19"/>
              <p:cNvSpPr txBox="1"/>
              <p:nvPr/>
            </p:nvSpPr>
            <p:spPr>
              <a:xfrm>
                <a:off x="2945855" y="2041170"/>
                <a:ext cx="7286012" cy="7425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5400"/>
                  <a:buFont typeface="Arial"/>
                  <a:buNone/>
                </a:pPr>
                <a:r>
                  <a:rPr b="1" i="0" lang="en-US" sz="5400" u="none" cap="none" strike="noStrike">
                    <a:solidFill>
                      <a:schemeClr val="lt1"/>
                    </a:solidFill>
                    <a:latin typeface="Arial Black"/>
                    <a:ea typeface="Arial Black"/>
                    <a:cs typeface="Arial Black"/>
                    <a:sym typeface="Arial Black"/>
                  </a:rPr>
                  <a:t>TERIMA KASIH</a:t>
                </a:r>
                <a:endParaRPr b="1" i="0" sz="5400" u="none" cap="none" strike="noStrike">
                  <a:solidFill>
                    <a:schemeClr val="lt1"/>
                  </a:solidFill>
                  <a:latin typeface="Arial Black"/>
                  <a:ea typeface="Arial Black"/>
                  <a:cs typeface="Arial Black"/>
                  <a:sym typeface="Arial Black"/>
                </a:endParaRPr>
              </a:p>
            </p:txBody>
          </p:sp>
          <p:sp>
            <p:nvSpPr>
              <p:cNvPr id="610" name="Google Shape;610;p19"/>
              <p:cNvSpPr txBox="1"/>
              <p:nvPr/>
            </p:nvSpPr>
            <p:spPr>
              <a:xfrm>
                <a:off x="2874272" y="2116776"/>
                <a:ext cx="7286012" cy="7425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5400"/>
                  <a:buFont typeface="Arial"/>
                  <a:buNone/>
                </a:pPr>
                <a:r>
                  <a:rPr b="1" i="0" lang="en-US" sz="5400" u="none" cap="none" strike="noStrike">
                    <a:solidFill>
                      <a:srgbClr val="213B7D"/>
                    </a:solidFill>
                    <a:latin typeface="Arial Black"/>
                    <a:ea typeface="Arial Black"/>
                    <a:cs typeface="Arial Black"/>
                    <a:sym typeface="Arial Black"/>
                  </a:rPr>
                  <a:t>TERIMA KASIH</a:t>
                </a:r>
                <a:endParaRPr b="1" i="0" sz="5400" u="none" cap="none" strike="noStrike">
                  <a:solidFill>
                    <a:srgbClr val="213B7D"/>
                  </a:solidFill>
                  <a:latin typeface="Arial Black"/>
                  <a:ea typeface="Arial Black"/>
                  <a:cs typeface="Arial Black"/>
                  <a:sym typeface="Arial Black"/>
                </a:endParaRPr>
              </a:p>
            </p:txBody>
          </p:sp>
        </p:grpSp>
        <p:sp>
          <p:nvSpPr>
            <p:cNvPr id="611" name="Google Shape;611;p19"/>
            <p:cNvSpPr txBox="1"/>
            <p:nvPr/>
          </p:nvSpPr>
          <p:spPr>
            <a:xfrm>
              <a:off x="4725196" y="2812398"/>
              <a:ext cx="3486529" cy="4148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400"/>
                <a:buFont typeface="Arial"/>
                <a:buNone/>
              </a:pPr>
              <a:r>
                <a:rPr b="1" i="0" lang="en-US" sz="2400" u="none" cap="none" strike="noStrike">
                  <a:solidFill>
                    <a:srgbClr val="213B7D"/>
                  </a:solidFill>
                  <a:latin typeface="Arial Black"/>
                  <a:ea typeface="Arial Black"/>
                  <a:cs typeface="Arial Black"/>
                  <a:sym typeface="Arial Black"/>
                </a:rPr>
                <a:t>ANY QUESTIONS ?</a:t>
              </a:r>
              <a:endParaRPr b="1" i="0" sz="2400" u="none" cap="none" strike="noStrike">
                <a:solidFill>
                  <a:srgbClr val="213B7D"/>
                </a:solidFill>
                <a:latin typeface="Arial Black"/>
                <a:ea typeface="Arial Black"/>
                <a:cs typeface="Arial Black"/>
                <a:sym typeface="Arial Black"/>
              </a:endParaRPr>
            </a:p>
          </p:txBody>
        </p:sp>
      </p:grpSp>
      <p:sp>
        <p:nvSpPr>
          <p:cNvPr id="612" name="Google Shape;612;p19"/>
          <p:cNvSpPr/>
          <p:nvPr/>
        </p:nvSpPr>
        <p:spPr>
          <a:xfrm>
            <a:off x="4225952" y="1246830"/>
            <a:ext cx="4681182" cy="1689724"/>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blipFill rotWithShape="1">
            <a:blip r:embed="rId3">
              <a:alphaModFix/>
            </a:blip>
            <a:stretch>
              <a:fillRect b="12987" l="6921" r="-6921" t="-12987"/>
            </a:stretch>
          </a:blipFill>
          <a:ln cap="flat" cmpd="sng" w="9525">
            <a:solidFill>
              <a:srgbClr val="213B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613" name="Google Shape;613;p19"/>
          <p:cNvSpPr/>
          <p:nvPr/>
        </p:nvSpPr>
        <p:spPr>
          <a:xfrm>
            <a:off x="2460820" y="962493"/>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4" name="Google Shape;614;p19"/>
          <p:cNvSpPr/>
          <p:nvPr/>
        </p:nvSpPr>
        <p:spPr>
          <a:xfrm>
            <a:off x="1194138" y="299313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25" name="Google Shape;125;p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26" name="Google Shape;126;p2"/>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2"/>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2"/>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2"/>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2"/>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2"/>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2"/>
          <p:cNvSpPr/>
          <p:nvPr/>
        </p:nvSpPr>
        <p:spPr>
          <a:xfrm rot="2700000">
            <a:off x="9069492" y="21203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2"/>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2"/>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2"/>
          <p:cNvSpPr/>
          <p:nvPr/>
        </p:nvSpPr>
        <p:spPr>
          <a:xfrm>
            <a:off x="743075" y="1391250"/>
            <a:ext cx="10917000" cy="4560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Assalamu'alaikum Wr. Wb.</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1"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Hello everyone</a:t>
            </a:r>
            <a:r>
              <a:rPr b="0" i="1"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Calibri"/>
                <a:ea typeface="Calibri"/>
                <a:cs typeface="Calibri"/>
                <a:sym typeface="Calibri"/>
              </a:rPr>
              <a:t> selamat datang rekan-rekan Mahasiswa yang saya banggakan. Dimanapun anda berada, semoga selalu dalam keadaan sehat walafiat dan dalam Lindungan Allah SWT.</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Selamat datang pada mata kuliah </a:t>
            </a:r>
            <a:r>
              <a:rPr b="1" i="0" lang="en-US" sz="1800" u="none" cap="none" strike="noStrike">
                <a:solidFill>
                  <a:schemeClr val="dk1"/>
                </a:solidFill>
                <a:latin typeface="Calibri"/>
                <a:ea typeface="Calibri"/>
                <a:cs typeface="Calibri"/>
                <a:sym typeface="Calibri"/>
              </a:rPr>
              <a:t>“AKUNTANSI SEKTOR PUBLIK”</a:t>
            </a:r>
            <a:r>
              <a:rPr b="0" i="0" lang="en-US" sz="1800" u="none" cap="none" strike="noStrike">
                <a:solidFill>
                  <a:schemeClr val="dk1"/>
                </a:solidFill>
                <a:latin typeface="Calibri"/>
                <a:ea typeface="Calibri"/>
                <a:cs typeface="Calibri"/>
                <a:sym typeface="Calibri"/>
              </a:rPr>
              <a:t>. Mata kuliah ini ditujukan bagi peserta didik yang sedang mengambil program S1 Sarjana pada rumpun Ilmu Akuntansi di Institut Informatika &amp; Bisnis Darmajaya. Ada kutipan bagus untuk penyemangat kita hari ini:</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"Pendidikan bukan cuma pergi ke sekolah dan mendapatkan gelar. Tapi juga soal memperluas pengetahuan dan menyerap ilmu kehidupan."</a:t>
            </a:r>
            <a:r>
              <a:rPr b="1" i="0" lang="en-US" sz="1800" u="none" cap="none" strike="noStrike">
                <a:solidFill>
                  <a:schemeClr val="dk1"/>
                </a:solidFill>
                <a:latin typeface="Calibri"/>
                <a:ea typeface="Calibri"/>
                <a:cs typeface="Calibri"/>
                <a:sym typeface="Calibri"/>
              </a:rPr>
              <a:t> -Shakuntala Devi-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Selamat mengikuti perkuliahan ini dengan baik, salam hangat dan tetap semangat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Enjoy Your Process.. !</a:t>
            </a:r>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Wassalamu'alaikum Wr. Wb </a:t>
            </a:r>
            <a:endParaRPr/>
          </a:p>
        </p:txBody>
      </p:sp>
      <p:sp>
        <p:nvSpPr>
          <p:cNvPr id="136" name="Google Shape;136;p2"/>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7" name="Google Shape;137;p2"/>
          <p:cNvGrpSpPr/>
          <p:nvPr/>
        </p:nvGrpSpPr>
        <p:grpSpPr>
          <a:xfrm>
            <a:off x="-972219" y="-834189"/>
            <a:ext cx="2095164" cy="2065625"/>
            <a:chOff x="-972219" y="-834189"/>
            <a:chExt cx="2095164" cy="2065625"/>
          </a:xfrm>
        </p:grpSpPr>
        <p:sp>
          <p:nvSpPr>
            <p:cNvPr id="138" name="Google Shape;138;p2"/>
            <p:cNvSpPr/>
            <p:nvPr/>
          </p:nvSpPr>
          <p:spPr>
            <a:xfrm>
              <a:off x="-834189" y="-834189"/>
              <a:ext cx="1668378" cy="1668378"/>
            </a:xfrm>
            <a:prstGeom prst="ellipse">
              <a:avLst/>
            </a:prstGeom>
            <a:solidFill>
              <a:srgbClr val="213B7D">
                <a:alpha val="7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2"/>
            <p:cNvSpPr/>
            <p:nvPr/>
          </p:nvSpPr>
          <p:spPr>
            <a:xfrm>
              <a:off x="65336" y="252868"/>
              <a:ext cx="978568" cy="97856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2"/>
            <p:cNvSpPr/>
            <p:nvPr/>
          </p:nvSpPr>
          <p:spPr>
            <a:xfrm>
              <a:off x="144377" y="137198"/>
              <a:ext cx="978568" cy="978568"/>
            </a:xfrm>
            <a:prstGeom prst="ellipse">
              <a:avLst/>
            </a:prstGeom>
            <a:solidFill>
              <a:srgbClr val="213B7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2"/>
            <p:cNvSpPr/>
            <p:nvPr/>
          </p:nvSpPr>
          <p:spPr>
            <a:xfrm>
              <a:off x="-972219" y="-639156"/>
              <a:ext cx="1668378" cy="166837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3"/>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3"/>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49" name="Google Shape;149;p3"/>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50" name="Google Shape;150;p3"/>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Pendahuluan</a:t>
            </a:r>
            <a:endParaRPr b="1" i="0" sz="2800" u="none" cap="none" strike="noStrike">
              <a:solidFill>
                <a:schemeClr val="dk1"/>
              </a:solidFill>
              <a:latin typeface="Times New Roman"/>
              <a:ea typeface="Times New Roman"/>
              <a:cs typeface="Times New Roman"/>
              <a:sym typeface="Times New Roman"/>
            </a:endParaRPr>
          </a:p>
        </p:txBody>
      </p:sp>
      <p:sp>
        <p:nvSpPr>
          <p:cNvPr id="151" name="Google Shape;151;p3"/>
          <p:cNvSpPr txBox="1"/>
          <p:nvPr/>
        </p:nvSpPr>
        <p:spPr>
          <a:xfrm>
            <a:off x="2336458" y="1610283"/>
            <a:ext cx="7519084" cy="1461530"/>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Sistem akuntansi yang dirancang dan dijalankan secara baik akan menjamin dilakukannya prinsip </a:t>
            </a:r>
            <a:r>
              <a:rPr b="0" i="1" lang="en-US" sz="1800" u="none" cap="none" strike="noStrike">
                <a:solidFill>
                  <a:schemeClr val="dk1"/>
                </a:solidFill>
                <a:latin typeface="Times New Roman"/>
                <a:ea typeface="Times New Roman"/>
                <a:cs typeface="Times New Roman"/>
                <a:sym typeface="Times New Roman"/>
              </a:rPr>
              <a:t>stewardship</a:t>
            </a:r>
            <a:r>
              <a:rPr b="0" i="0" lang="en-US" sz="1800" u="none" cap="none" strike="noStrike">
                <a:solidFill>
                  <a:schemeClr val="dk1"/>
                </a:solidFill>
                <a:latin typeface="Times New Roman"/>
                <a:ea typeface="Times New Roman"/>
                <a:cs typeface="Times New Roman"/>
                <a:sym typeface="Times New Roman"/>
              </a:rPr>
              <a:t> dan </a:t>
            </a:r>
            <a:r>
              <a:rPr b="0" i="1" lang="en-US" sz="1800" u="none" cap="none" strike="noStrike">
                <a:solidFill>
                  <a:schemeClr val="dk1"/>
                </a:solidFill>
                <a:latin typeface="Times New Roman"/>
                <a:ea typeface="Times New Roman"/>
                <a:cs typeface="Times New Roman"/>
                <a:sym typeface="Times New Roman"/>
              </a:rPr>
              <a:t>accountability </a:t>
            </a:r>
            <a:r>
              <a:rPr b="0" i="0" lang="en-US" sz="1800" u="none" cap="none" strike="noStrike">
                <a:solidFill>
                  <a:schemeClr val="dk1"/>
                </a:solidFill>
                <a:latin typeface="Times New Roman"/>
                <a:ea typeface="Times New Roman"/>
                <a:cs typeface="Times New Roman"/>
                <a:sym typeface="Times New Roman"/>
              </a:rPr>
              <a:t>yang dapat mendukung tercapainya tujuan organisasi</a:t>
            </a:r>
            <a:endParaRPr/>
          </a:p>
        </p:txBody>
      </p:sp>
      <p:sp>
        <p:nvSpPr>
          <p:cNvPr id="152" name="Google Shape;152;p3"/>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1 </a:t>
            </a:r>
            <a:endParaRPr b="0" i="0" sz="1050" u="none" cap="none" strike="noStrike">
              <a:solidFill>
                <a:schemeClr val="dk1"/>
              </a:solidFill>
              <a:latin typeface="Times New Roman"/>
              <a:ea typeface="Times New Roman"/>
              <a:cs typeface="Times New Roman"/>
              <a:sym typeface="Times New Roman"/>
            </a:endParaRPr>
          </a:p>
        </p:txBody>
      </p:sp>
      <p:grpSp>
        <p:nvGrpSpPr>
          <p:cNvPr id="153" name="Google Shape;153;p3"/>
          <p:cNvGrpSpPr/>
          <p:nvPr/>
        </p:nvGrpSpPr>
        <p:grpSpPr>
          <a:xfrm>
            <a:off x="105275" y="105424"/>
            <a:ext cx="1322996" cy="630342"/>
            <a:chOff x="105275" y="105424"/>
            <a:chExt cx="1322996" cy="630342"/>
          </a:xfrm>
        </p:grpSpPr>
        <p:sp>
          <p:nvSpPr>
            <p:cNvPr id="154" name="Google Shape;154;p3"/>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3"/>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4"/>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4"/>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63" name="Google Shape;163;p4"/>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64" name="Google Shape;164;p4"/>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Teori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165" name="Google Shape;165;p4"/>
          <p:cNvSpPr txBox="1"/>
          <p:nvPr/>
        </p:nvSpPr>
        <p:spPr>
          <a:xfrm>
            <a:off x="135976" y="1664704"/>
            <a:ext cx="5793130" cy="56141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Teori Akuntansi memiliki tiga (3) karaktaristik dasar, yaitu :</a:t>
            </a:r>
            <a:endParaRPr/>
          </a:p>
        </p:txBody>
      </p:sp>
      <p:sp>
        <p:nvSpPr>
          <p:cNvPr id="166" name="Google Shape;166;p4"/>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3 </a:t>
            </a:r>
            <a:endParaRPr b="0" i="0" sz="1050" u="none" cap="none" strike="noStrike">
              <a:solidFill>
                <a:schemeClr val="dk1"/>
              </a:solidFill>
              <a:latin typeface="Times New Roman"/>
              <a:ea typeface="Times New Roman"/>
              <a:cs typeface="Times New Roman"/>
              <a:sym typeface="Times New Roman"/>
            </a:endParaRPr>
          </a:p>
        </p:txBody>
      </p:sp>
      <p:grpSp>
        <p:nvGrpSpPr>
          <p:cNvPr id="167" name="Google Shape;167;p4"/>
          <p:cNvGrpSpPr/>
          <p:nvPr/>
        </p:nvGrpSpPr>
        <p:grpSpPr>
          <a:xfrm>
            <a:off x="105275" y="105424"/>
            <a:ext cx="1322996" cy="630342"/>
            <a:chOff x="105275" y="105424"/>
            <a:chExt cx="1322996" cy="630342"/>
          </a:xfrm>
        </p:grpSpPr>
        <p:sp>
          <p:nvSpPr>
            <p:cNvPr id="168" name="Google Shape;168;p4"/>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4"/>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70" name="Google Shape;170;p4"/>
          <p:cNvGrpSpPr/>
          <p:nvPr/>
        </p:nvGrpSpPr>
        <p:grpSpPr>
          <a:xfrm>
            <a:off x="296439" y="2500547"/>
            <a:ext cx="5472203" cy="3073012"/>
            <a:chOff x="707602" y="1501"/>
            <a:chExt cx="5472203" cy="3073012"/>
          </a:xfrm>
        </p:grpSpPr>
        <p:sp>
          <p:nvSpPr>
            <p:cNvPr id="171" name="Google Shape;171;p4"/>
            <p:cNvSpPr/>
            <p:nvPr/>
          </p:nvSpPr>
          <p:spPr>
            <a:xfrm rot="5400000">
              <a:off x="3579317" y="-1706821"/>
              <a:ext cx="793035" cy="4407941"/>
            </a:xfrm>
            <a:prstGeom prst="round2SameRect">
              <a:avLst>
                <a:gd fmla="val 16667" name="adj1"/>
                <a:gd fmla="val 0" name="adj2"/>
              </a:avLst>
            </a:prstGeom>
            <a:solidFill>
              <a:srgbClr val="F4BD0C">
                <a:alpha val="69803"/>
              </a:srgbClr>
            </a:solidFill>
            <a:ln cap="flat" cmpd="sng" w="12700">
              <a:solidFill>
                <a:srgbClr val="B7C1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txBox="1"/>
            <p:nvPr/>
          </p:nvSpPr>
          <p:spPr>
            <a:xfrm>
              <a:off x="1771865" y="139344"/>
              <a:ext cx="4369228" cy="71560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lt1"/>
                </a:buClr>
                <a:buSzPts val="1600"/>
                <a:buFont typeface="Arial"/>
                <a:buChar char="•"/>
              </a:pPr>
              <a:r>
                <a:rPr b="0" i="0" lang="en-US" sz="1600" u="none" cap="none" strike="noStrike">
                  <a:solidFill>
                    <a:schemeClr val="lt1"/>
                  </a:solidFill>
                  <a:latin typeface="Times New Roman"/>
                  <a:ea typeface="Times New Roman"/>
                  <a:cs typeface="Times New Roman"/>
                  <a:sym typeface="Times New Roman"/>
                </a:rPr>
                <a:t>Kemampuan untuk menerangkan atau menjelaskan suatu fenomena yang ada (</a:t>
              </a:r>
              <a:r>
                <a:rPr b="0" i="1" lang="en-US" sz="1600" u="none" cap="none" strike="noStrike">
                  <a:solidFill>
                    <a:schemeClr val="lt1"/>
                  </a:solidFill>
                  <a:latin typeface="Times New Roman"/>
                  <a:ea typeface="Times New Roman"/>
                  <a:cs typeface="Times New Roman"/>
                  <a:sym typeface="Times New Roman"/>
                </a:rPr>
                <a:t>the ability to explain</a:t>
              </a:r>
              <a:r>
                <a:rPr b="0" i="0" lang="en-US" sz="1600" u="none" cap="none" strike="noStrike">
                  <a:solidFill>
                    <a:schemeClr val="lt1"/>
                  </a:solidFill>
                  <a:latin typeface="Times New Roman"/>
                  <a:ea typeface="Times New Roman"/>
                  <a:cs typeface="Times New Roman"/>
                  <a:sym typeface="Times New Roman"/>
                </a:rPr>
                <a:t>)</a:t>
              </a:r>
              <a:endParaRPr b="0" i="0" sz="1600" u="none" cap="none" strike="noStrike">
                <a:solidFill>
                  <a:schemeClr val="lt1"/>
                </a:solidFill>
                <a:latin typeface="Times New Roman"/>
                <a:ea typeface="Times New Roman"/>
                <a:cs typeface="Times New Roman"/>
                <a:sym typeface="Times New Roman"/>
              </a:endParaRPr>
            </a:p>
          </p:txBody>
        </p:sp>
        <p:sp>
          <p:nvSpPr>
            <p:cNvPr id="173" name="Google Shape;173;p4"/>
            <p:cNvSpPr/>
            <p:nvPr/>
          </p:nvSpPr>
          <p:spPr>
            <a:xfrm>
              <a:off x="707602" y="1501"/>
              <a:ext cx="1064261" cy="991294"/>
            </a:xfrm>
            <a:prstGeom prst="roundRect">
              <a:avLst>
                <a:gd fmla="val 16667" name="adj"/>
              </a:avLst>
            </a:prstGeom>
            <a:solidFill>
              <a:srgbClr val="213B7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txBox="1"/>
            <p:nvPr/>
          </p:nvSpPr>
          <p:spPr>
            <a:xfrm>
              <a:off x="755993" y="49892"/>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1</a:t>
              </a:r>
              <a:endParaRPr b="0" i="0" sz="5200" u="none" cap="none" strike="noStrike">
                <a:solidFill>
                  <a:schemeClr val="lt1"/>
                </a:solidFill>
                <a:latin typeface="Times New Roman"/>
                <a:ea typeface="Times New Roman"/>
                <a:cs typeface="Times New Roman"/>
                <a:sym typeface="Times New Roman"/>
              </a:endParaRPr>
            </a:p>
          </p:txBody>
        </p:sp>
        <p:sp>
          <p:nvSpPr>
            <p:cNvPr id="175" name="Google Shape;175;p4"/>
            <p:cNvSpPr/>
            <p:nvPr/>
          </p:nvSpPr>
          <p:spPr>
            <a:xfrm rot="5400000">
              <a:off x="3579317" y="-665962"/>
              <a:ext cx="793035" cy="4407941"/>
            </a:xfrm>
            <a:prstGeom prst="round2SameRect">
              <a:avLst>
                <a:gd fmla="val 16667" name="adj1"/>
                <a:gd fmla="val 0" name="adj2"/>
              </a:avLst>
            </a:prstGeom>
            <a:solidFill>
              <a:srgbClr val="F4BD0C">
                <a:alpha val="69803"/>
              </a:srgbClr>
            </a:solidFill>
            <a:ln cap="flat" cmpd="sng" w="12700">
              <a:solidFill>
                <a:srgbClr val="B7C1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txBox="1"/>
            <p:nvPr/>
          </p:nvSpPr>
          <p:spPr>
            <a:xfrm>
              <a:off x="1771865" y="1180203"/>
              <a:ext cx="4369228" cy="71560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lt1"/>
                </a:buClr>
                <a:buSzPts val="1600"/>
                <a:buFont typeface="Arial"/>
                <a:buChar char="•"/>
              </a:pPr>
              <a:r>
                <a:rPr b="0" i="0" lang="en-US" sz="1600" u="none" cap="none" strike="noStrike">
                  <a:solidFill>
                    <a:schemeClr val="lt1"/>
                  </a:solidFill>
                  <a:latin typeface="Times New Roman"/>
                  <a:ea typeface="Times New Roman"/>
                  <a:cs typeface="Times New Roman"/>
                  <a:sym typeface="Times New Roman"/>
                </a:rPr>
                <a:t>Kemampuan untuk memprediksi (</a:t>
              </a:r>
              <a:r>
                <a:rPr b="0" i="1" lang="en-US" sz="1600" u="none" cap="none" strike="noStrike">
                  <a:solidFill>
                    <a:schemeClr val="lt1"/>
                  </a:solidFill>
                  <a:latin typeface="Times New Roman"/>
                  <a:ea typeface="Times New Roman"/>
                  <a:cs typeface="Times New Roman"/>
                  <a:sym typeface="Times New Roman"/>
                </a:rPr>
                <a:t>the ability to predict</a:t>
              </a:r>
              <a:r>
                <a:rPr b="0" i="0" lang="en-US" sz="1600" u="none" cap="none" strike="noStrike">
                  <a:solidFill>
                    <a:schemeClr val="lt1"/>
                  </a:solidFill>
                  <a:latin typeface="Times New Roman"/>
                  <a:ea typeface="Times New Roman"/>
                  <a:cs typeface="Times New Roman"/>
                  <a:sym typeface="Times New Roman"/>
                </a:rPr>
                <a:t>)</a:t>
              </a:r>
              <a:endParaRPr b="0" i="0" sz="1600" u="none" cap="none" strike="noStrike">
                <a:solidFill>
                  <a:schemeClr val="lt1"/>
                </a:solidFill>
                <a:latin typeface="Times New Roman"/>
                <a:ea typeface="Times New Roman"/>
                <a:cs typeface="Times New Roman"/>
                <a:sym typeface="Times New Roman"/>
              </a:endParaRPr>
            </a:p>
          </p:txBody>
        </p:sp>
        <p:sp>
          <p:nvSpPr>
            <p:cNvPr id="177" name="Google Shape;177;p4"/>
            <p:cNvSpPr/>
            <p:nvPr/>
          </p:nvSpPr>
          <p:spPr>
            <a:xfrm>
              <a:off x="707602" y="1042360"/>
              <a:ext cx="1064261" cy="991294"/>
            </a:xfrm>
            <a:prstGeom prst="roundRect">
              <a:avLst>
                <a:gd fmla="val 16667" name="adj"/>
              </a:avLst>
            </a:prstGeom>
            <a:solidFill>
              <a:srgbClr val="213B7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txBox="1"/>
            <p:nvPr/>
          </p:nvSpPr>
          <p:spPr>
            <a:xfrm>
              <a:off x="755993" y="1090751"/>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2</a:t>
              </a:r>
              <a:endParaRPr b="0" i="0" sz="5200" u="none" cap="none" strike="noStrike">
                <a:solidFill>
                  <a:schemeClr val="lt1"/>
                </a:solidFill>
                <a:latin typeface="Times New Roman"/>
                <a:ea typeface="Times New Roman"/>
                <a:cs typeface="Times New Roman"/>
                <a:sym typeface="Times New Roman"/>
              </a:endParaRPr>
            </a:p>
          </p:txBody>
        </p:sp>
        <p:sp>
          <p:nvSpPr>
            <p:cNvPr id="179" name="Google Shape;179;p4"/>
            <p:cNvSpPr/>
            <p:nvPr/>
          </p:nvSpPr>
          <p:spPr>
            <a:xfrm rot="5400000">
              <a:off x="3579317" y="374896"/>
              <a:ext cx="793035" cy="4407941"/>
            </a:xfrm>
            <a:prstGeom prst="round2SameRect">
              <a:avLst>
                <a:gd fmla="val 16667" name="adj1"/>
                <a:gd fmla="val 0" name="adj2"/>
              </a:avLst>
            </a:prstGeom>
            <a:solidFill>
              <a:srgbClr val="F4BD0C">
                <a:alpha val="69803"/>
              </a:srgbClr>
            </a:solidFill>
            <a:ln cap="flat" cmpd="sng" w="12700">
              <a:solidFill>
                <a:srgbClr val="B7C1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txBox="1"/>
            <p:nvPr/>
          </p:nvSpPr>
          <p:spPr>
            <a:xfrm>
              <a:off x="1771865" y="2221062"/>
              <a:ext cx="4369228" cy="71560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lt1"/>
                </a:buClr>
                <a:buSzPts val="1600"/>
                <a:buFont typeface="Arial"/>
                <a:buChar char="•"/>
              </a:pPr>
              <a:r>
                <a:rPr b="0" i="0" lang="en-US" sz="1600" u="none" cap="none" strike="noStrike">
                  <a:solidFill>
                    <a:schemeClr val="lt1"/>
                  </a:solidFill>
                  <a:latin typeface="Times New Roman"/>
                  <a:ea typeface="Times New Roman"/>
                  <a:cs typeface="Times New Roman"/>
                  <a:sym typeface="Times New Roman"/>
                </a:rPr>
                <a:t>Kemampuan mengendalikan fenomena (</a:t>
              </a:r>
              <a:r>
                <a:rPr b="0" i="1" lang="en-US" sz="1600" u="none" cap="none" strike="noStrike">
                  <a:solidFill>
                    <a:schemeClr val="lt1"/>
                  </a:solidFill>
                  <a:latin typeface="Times New Roman"/>
                  <a:ea typeface="Times New Roman"/>
                  <a:cs typeface="Times New Roman"/>
                  <a:sym typeface="Times New Roman"/>
                </a:rPr>
                <a:t>the ability to control given phenomena</a:t>
              </a:r>
              <a:r>
                <a:rPr b="0" i="0" lang="en-US" sz="1600" u="none" cap="none" strike="noStrike">
                  <a:solidFill>
                    <a:schemeClr val="lt1"/>
                  </a:solidFill>
                  <a:latin typeface="Times New Roman"/>
                  <a:ea typeface="Times New Roman"/>
                  <a:cs typeface="Times New Roman"/>
                  <a:sym typeface="Times New Roman"/>
                </a:rPr>
                <a:t>)</a:t>
              </a:r>
              <a:endParaRPr b="0" i="0" sz="1600" u="none" cap="none" strike="noStrike">
                <a:solidFill>
                  <a:schemeClr val="lt1"/>
                </a:solidFill>
                <a:latin typeface="Times New Roman"/>
                <a:ea typeface="Times New Roman"/>
                <a:cs typeface="Times New Roman"/>
                <a:sym typeface="Times New Roman"/>
              </a:endParaRPr>
            </a:p>
          </p:txBody>
        </p:sp>
        <p:sp>
          <p:nvSpPr>
            <p:cNvPr id="181" name="Google Shape;181;p4"/>
            <p:cNvSpPr/>
            <p:nvPr/>
          </p:nvSpPr>
          <p:spPr>
            <a:xfrm>
              <a:off x="707602" y="2083219"/>
              <a:ext cx="1064261" cy="991294"/>
            </a:xfrm>
            <a:prstGeom prst="roundRect">
              <a:avLst>
                <a:gd fmla="val 16667" name="adj"/>
              </a:avLst>
            </a:prstGeom>
            <a:solidFill>
              <a:srgbClr val="2F549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txBox="1"/>
            <p:nvPr/>
          </p:nvSpPr>
          <p:spPr>
            <a:xfrm>
              <a:off x="755993" y="2131610"/>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3</a:t>
              </a:r>
              <a:endParaRPr b="0" i="0" sz="5200" u="none" cap="none" strike="noStrike">
                <a:solidFill>
                  <a:schemeClr val="lt1"/>
                </a:solidFill>
                <a:latin typeface="Times New Roman"/>
                <a:ea typeface="Times New Roman"/>
                <a:cs typeface="Times New Roman"/>
                <a:sym typeface="Times New Roman"/>
              </a:endParaRPr>
            </a:p>
          </p:txBody>
        </p:sp>
      </p:grpSp>
      <p:grpSp>
        <p:nvGrpSpPr>
          <p:cNvPr id="183" name="Google Shape;183;p4"/>
          <p:cNvGrpSpPr/>
          <p:nvPr/>
        </p:nvGrpSpPr>
        <p:grpSpPr>
          <a:xfrm>
            <a:off x="6354341" y="2521020"/>
            <a:ext cx="5472203" cy="3073012"/>
            <a:chOff x="707602" y="1501"/>
            <a:chExt cx="5472203" cy="3073012"/>
          </a:xfrm>
        </p:grpSpPr>
        <p:sp>
          <p:nvSpPr>
            <p:cNvPr id="184" name="Google Shape;184;p4"/>
            <p:cNvSpPr/>
            <p:nvPr/>
          </p:nvSpPr>
          <p:spPr>
            <a:xfrm rot="-5400000">
              <a:off x="2515055" y="-1706821"/>
              <a:ext cx="793035" cy="4407941"/>
            </a:xfrm>
            <a:prstGeom prst="round2SameRect">
              <a:avLst>
                <a:gd fmla="val 16667" name="adj1"/>
                <a:gd fmla="val 0" name="adj2"/>
              </a:avLst>
            </a:prstGeom>
            <a:solidFill>
              <a:srgbClr val="213B7D">
                <a:alpha val="6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txBox="1"/>
            <p:nvPr/>
          </p:nvSpPr>
          <p:spPr>
            <a:xfrm>
              <a:off x="746316" y="139344"/>
              <a:ext cx="4369228" cy="715609"/>
            </a:xfrm>
            <a:prstGeom prst="rect">
              <a:avLst/>
            </a:prstGeom>
            <a:noFill/>
            <a:ln>
              <a:noFill/>
            </a:ln>
          </p:spPr>
          <p:txBody>
            <a:bodyPr anchorCtr="0" anchor="ctr" bIns="32375" lIns="64750" spcFirstLastPara="1" rIns="64750" wrap="square" tIns="32375">
              <a:noAutofit/>
            </a:bodyPr>
            <a:lstStyle/>
            <a:p>
              <a:pPr indent="-171450" lvl="1" marL="171450" marR="0" rtl="0" algn="l">
                <a:lnSpc>
                  <a:spcPct val="90000"/>
                </a:lnSpc>
                <a:spcBef>
                  <a:spcPts val="0"/>
                </a:spcBef>
                <a:spcAft>
                  <a:spcPts val="0"/>
                </a:spcAft>
                <a:buClr>
                  <a:schemeClr val="lt1"/>
                </a:buClr>
                <a:buSzPts val="1700"/>
                <a:buFont typeface="Arial"/>
                <a:buChar char="•"/>
              </a:pPr>
              <a:r>
                <a:rPr b="0" i="0" lang="en-US" sz="1700" u="none" cap="none" strike="noStrike">
                  <a:solidFill>
                    <a:schemeClr val="lt1"/>
                  </a:solidFill>
                  <a:latin typeface="Times New Roman"/>
                  <a:ea typeface="Times New Roman"/>
                  <a:cs typeface="Times New Roman"/>
                  <a:sym typeface="Times New Roman"/>
                </a:rPr>
                <a:t>Untuk memahami praktik akuntansi yang ada saat ini</a:t>
              </a:r>
              <a:endParaRPr b="0" i="0" sz="1700" u="none" cap="none" strike="noStrike">
                <a:solidFill>
                  <a:schemeClr val="lt1"/>
                </a:solidFill>
                <a:latin typeface="Times New Roman"/>
                <a:ea typeface="Times New Roman"/>
                <a:cs typeface="Times New Roman"/>
                <a:sym typeface="Times New Roman"/>
              </a:endParaRPr>
            </a:p>
          </p:txBody>
        </p:sp>
        <p:sp>
          <p:nvSpPr>
            <p:cNvPr id="186" name="Google Shape;186;p4"/>
            <p:cNvSpPr/>
            <p:nvPr/>
          </p:nvSpPr>
          <p:spPr>
            <a:xfrm>
              <a:off x="5115544" y="1501"/>
              <a:ext cx="1064261" cy="991294"/>
            </a:xfrm>
            <a:prstGeom prst="roundRect">
              <a:avLst>
                <a:gd fmla="val 16667" name="adj"/>
              </a:avLst>
            </a:prstGeom>
            <a:solidFill>
              <a:srgbClr val="F4BD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txBox="1"/>
            <p:nvPr/>
          </p:nvSpPr>
          <p:spPr>
            <a:xfrm>
              <a:off x="5163935" y="49892"/>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1</a:t>
              </a:r>
              <a:endParaRPr b="0" i="0" sz="5200" u="none" cap="none" strike="noStrike">
                <a:solidFill>
                  <a:schemeClr val="lt1"/>
                </a:solidFill>
                <a:latin typeface="Times New Roman"/>
                <a:ea typeface="Times New Roman"/>
                <a:cs typeface="Times New Roman"/>
                <a:sym typeface="Times New Roman"/>
              </a:endParaRPr>
            </a:p>
          </p:txBody>
        </p:sp>
        <p:sp>
          <p:nvSpPr>
            <p:cNvPr id="188" name="Google Shape;188;p4"/>
            <p:cNvSpPr/>
            <p:nvPr/>
          </p:nvSpPr>
          <p:spPr>
            <a:xfrm rot="-5400000">
              <a:off x="2515055" y="-665962"/>
              <a:ext cx="793035" cy="4407941"/>
            </a:xfrm>
            <a:prstGeom prst="round2SameRect">
              <a:avLst>
                <a:gd fmla="val 16667" name="adj1"/>
                <a:gd fmla="val 0" name="adj2"/>
              </a:avLst>
            </a:prstGeom>
            <a:solidFill>
              <a:srgbClr val="213B7D">
                <a:alpha val="6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txBox="1"/>
            <p:nvPr/>
          </p:nvSpPr>
          <p:spPr>
            <a:xfrm>
              <a:off x="746316" y="1180203"/>
              <a:ext cx="4369228" cy="715609"/>
            </a:xfrm>
            <a:prstGeom prst="rect">
              <a:avLst/>
            </a:prstGeom>
            <a:noFill/>
            <a:ln>
              <a:noFill/>
            </a:ln>
          </p:spPr>
          <p:txBody>
            <a:bodyPr anchorCtr="0" anchor="ctr" bIns="32375" lIns="64750" spcFirstLastPara="1" rIns="64750" wrap="square" tIns="32375">
              <a:noAutofit/>
            </a:bodyPr>
            <a:lstStyle/>
            <a:p>
              <a:pPr indent="-171450" lvl="1" marL="171450" marR="0" rtl="0" algn="l">
                <a:lnSpc>
                  <a:spcPct val="90000"/>
                </a:lnSpc>
                <a:spcBef>
                  <a:spcPts val="0"/>
                </a:spcBef>
                <a:spcAft>
                  <a:spcPts val="0"/>
                </a:spcAft>
                <a:buClr>
                  <a:schemeClr val="lt1"/>
                </a:buClr>
                <a:buSzPts val="1700"/>
                <a:buFont typeface="Arial"/>
                <a:buChar char="•"/>
              </a:pPr>
              <a:r>
                <a:rPr b="0" i="0" lang="en-US" sz="1700" u="none" cap="none" strike="noStrike">
                  <a:solidFill>
                    <a:schemeClr val="lt1"/>
                  </a:solidFill>
                  <a:latin typeface="Times New Roman"/>
                  <a:ea typeface="Times New Roman"/>
                  <a:cs typeface="Times New Roman"/>
                  <a:sym typeface="Times New Roman"/>
                </a:rPr>
                <a:t>Mempelajari kelemahan dan kekurangan dari praktik akuntansi yang saat ini dilakukan</a:t>
              </a:r>
              <a:endParaRPr b="0" i="0" sz="1700" u="none" cap="none" strike="noStrike">
                <a:solidFill>
                  <a:schemeClr val="lt1"/>
                </a:solidFill>
                <a:latin typeface="Times New Roman"/>
                <a:ea typeface="Times New Roman"/>
                <a:cs typeface="Times New Roman"/>
                <a:sym typeface="Times New Roman"/>
              </a:endParaRPr>
            </a:p>
          </p:txBody>
        </p:sp>
        <p:sp>
          <p:nvSpPr>
            <p:cNvPr id="190" name="Google Shape;190;p4"/>
            <p:cNvSpPr/>
            <p:nvPr/>
          </p:nvSpPr>
          <p:spPr>
            <a:xfrm>
              <a:off x="5115544" y="1042360"/>
              <a:ext cx="1064261" cy="991294"/>
            </a:xfrm>
            <a:prstGeom prst="roundRect">
              <a:avLst>
                <a:gd fmla="val 16667" name="adj"/>
              </a:avLst>
            </a:prstGeom>
            <a:solidFill>
              <a:srgbClr val="F4BD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txBox="1"/>
            <p:nvPr/>
          </p:nvSpPr>
          <p:spPr>
            <a:xfrm>
              <a:off x="5163935" y="1090751"/>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2</a:t>
              </a:r>
              <a:endParaRPr b="0" i="0" sz="5200" u="none" cap="none" strike="noStrike">
                <a:solidFill>
                  <a:schemeClr val="lt1"/>
                </a:solidFill>
                <a:latin typeface="Times New Roman"/>
                <a:ea typeface="Times New Roman"/>
                <a:cs typeface="Times New Roman"/>
                <a:sym typeface="Times New Roman"/>
              </a:endParaRPr>
            </a:p>
          </p:txBody>
        </p:sp>
        <p:sp>
          <p:nvSpPr>
            <p:cNvPr id="192" name="Google Shape;192;p4"/>
            <p:cNvSpPr/>
            <p:nvPr/>
          </p:nvSpPr>
          <p:spPr>
            <a:xfrm rot="-5400000">
              <a:off x="2515055" y="374896"/>
              <a:ext cx="793035" cy="4407941"/>
            </a:xfrm>
            <a:prstGeom prst="round2SameRect">
              <a:avLst>
                <a:gd fmla="val 16667" name="adj1"/>
                <a:gd fmla="val 0" name="adj2"/>
              </a:avLst>
            </a:prstGeom>
            <a:solidFill>
              <a:srgbClr val="213B7D">
                <a:alpha val="6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txBox="1"/>
            <p:nvPr/>
          </p:nvSpPr>
          <p:spPr>
            <a:xfrm>
              <a:off x="746316" y="2221062"/>
              <a:ext cx="4369228" cy="715609"/>
            </a:xfrm>
            <a:prstGeom prst="rect">
              <a:avLst/>
            </a:prstGeom>
            <a:noFill/>
            <a:ln>
              <a:noFill/>
            </a:ln>
          </p:spPr>
          <p:txBody>
            <a:bodyPr anchorCtr="0" anchor="ctr" bIns="32375" lIns="64750" spcFirstLastPara="1" rIns="64750" wrap="square" tIns="32375">
              <a:noAutofit/>
            </a:bodyPr>
            <a:lstStyle/>
            <a:p>
              <a:pPr indent="-171450" lvl="1" marL="171450" marR="0" rtl="0" algn="l">
                <a:lnSpc>
                  <a:spcPct val="90000"/>
                </a:lnSpc>
                <a:spcBef>
                  <a:spcPts val="0"/>
                </a:spcBef>
                <a:spcAft>
                  <a:spcPts val="0"/>
                </a:spcAft>
                <a:buClr>
                  <a:schemeClr val="lt1"/>
                </a:buClr>
                <a:buSzPts val="1700"/>
                <a:buFont typeface="Arial"/>
                <a:buChar char="•"/>
              </a:pPr>
              <a:r>
                <a:rPr b="0" i="0" lang="en-US" sz="1700" u="none" cap="none" strike="noStrike">
                  <a:solidFill>
                    <a:schemeClr val="lt1"/>
                  </a:solidFill>
                  <a:latin typeface="Times New Roman"/>
                  <a:ea typeface="Times New Roman"/>
                  <a:cs typeface="Times New Roman"/>
                  <a:sym typeface="Times New Roman"/>
                </a:rPr>
                <a:t>Memperbaiki praktik akuntansi di masa datang</a:t>
              </a:r>
              <a:endParaRPr b="0" i="0" sz="1700" u="none" cap="none" strike="noStrike">
                <a:solidFill>
                  <a:schemeClr val="lt1"/>
                </a:solidFill>
                <a:latin typeface="Times New Roman"/>
                <a:ea typeface="Times New Roman"/>
                <a:cs typeface="Times New Roman"/>
                <a:sym typeface="Times New Roman"/>
              </a:endParaRPr>
            </a:p>
          </p:txBody>
        </p:sp>
        <p:sp>
          <p:nvSpPr>
            <p:cNvPr id="194" name="Google Shape;194;p4"/>
            <p:cNvSpPr/>
            <p:nvPr/>
          </p:nvSpPr>
          <p:spPr>
            <a:xfrm>
              <a:off x="5115544" y="2083219"/>
              <a:ext cx="1064261" cy="991294"/>
            </a:xfrm>
            <a:prstGeom prst="roundRect">
              <a:avLst>
                <a:gd fmla="val 16667" name="adj"/>
              </a:avLst>
            </a:prstGeom>
            <a:solidFill>
              <a:srgbClr val="F4BD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txBox="1"/>
            <p:nvPr/>
          </p:nvSpPr>
          <p:spPr>
            <a:xfrm>
              <a:off x="5163935" y="2131610"/>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3</a:t>
              </a:r>
              <a:endParaRPr b="0" i="0" sz="5200" u="none" cap="none" strike="noStrike">
                <a:solidFill>
                  <a:schemeClr val="lt1"/>
                </a:solidFill>
                <a:latin typeface="Times New Roman"/>
                <a:ea typeface="Times New Roman"/>
                <a:cs typeface="Times New Roman"/>
                <a:sym typeface="Times New Roman"/>
              </a:endParaRPr>
            </a:p>
          </p:txBody>
        </p:sp>
      </p:grpSp>
      <p:sp>
        <p:nvSpPr>
          <p:cNvPr id="196" name="Google Shape;196;p4"/>
          <p:cNvSpPr txBox="1"/>
          <p:nvPr/>
        </p:nvSpPr>
        <p:spPr>
          <a:xfrm>
            <a:off x="6193878" y="1659398"/>
            <a:ext cx="5793130" cy="56141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Ada tiga (3) Tujuan mempelajari Teori Akuntansi, yaitu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5"/>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3" name="Google Shape;203;p5"/>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04" name="Google Shape;204;p5"/>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05" name="Google Shape;205;p5"/>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Teori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206" name="Google Shape;206;p5"/>
          <p:cNvSpPr txBox="1"/>
          <p:nvPr/>
        </p:nvSpPr>
        <p:spPr>
          <a:xfrm>
            <a:off x="1827729" y="1054633"/>
            <a:ext cx="8536537" cy="8741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Terdapat enam (6) hambatan yang dihadapi akuntansi sektor public untuk menghasilka laporan keuangan yang relevan dan andal.</a:t>
            </a:r>
            <a:endParaRPr/>
          </a:p>
        </p:txBody>
      </p:sp>
      <p:sp>
        <p:nvSpPr>
          <p:cNvPr id="207" name="Google Shape;207;p5"/>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3 </a:t>
            </a:r>
            <a:endParaRPr b="0" i="0" sz="1050" u="none" cap="none" strike="noStrike">
              <a:solidFill>
                <a:schemeClr val="dk1"/>
              </a:solidFill>
              <a:latin typeface="Times New Roman"/>
              <a:ea typeface="Times New Roman"/>
              <a:cs typeface="Times New Roman"/>
              <a:sym typeface="Times New Roman"/>
            </a:endParaRPr>
          </a:p>
        </p:txBody>
      </p:sp>
      <p:grpSp>
        <p:nvGrpSpPr>
          <p:cNvPr id="208" name="Google Shape;208;p5"/>
          <p:cNvGrpSpPr/>
          <p:nvPr/>
        </p:nvGrpSpPr>
        <p:grpSpPr>
          <a:xfrm>
            <a:off x="105275" y="105424"/>
            <a:ext cx="1322996" cy="630342"/>
            <a:chOff x="105275" y="105424"/>
            <a:chExt cx="1322996" cy="630342"/>
          </a:xfrm>
        </p:grpSpPr>
        <p:sp>
          <p:nvSpPr>
            <p:cNvPr id="209" name="Google Shape;209;p5"/>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5"/>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11" name="Google Shape;211;p5"/>
          <p:cNvGrpSpPr/>
          <p:nvPr/>
        </p:nvGrpSpPr>
        <p:grpSpPr>
          <a:xfrm>
            <a:off x="500059" y="2075074"/>
            <a:ext cx="3586162" cy="3874554"/>
            <a:chOff x="500059" y="2075074"/>
            <a:chExt cx="3586162" cy="3874554"/>
          </a:xfrm>
        </p:grpSpPr>
        <p:grpSp>
          <p:nvGrpSpPr>
            <p:cNvPr id="212" name="Google Shape;212;p5"/>
            <p:cNvGrpSpPr/>
            <p:nvPr/>
          </p:nvGrpSpPr>
          <p:grpSpPr>
            <a:xfrm>
              <a:off x="500059" y="2075074"/>
              <a:ext cx="3586162" cy="3874554"/>
              <a:chOff x="614363" y="2060786"/>
              <a:chExt cx="3586162" cy="3874554"/>
            </a:xfrm>
          </p:grpSpPr>
          <p:grpSp>
            <p:nvGrpSpPr>
              <p:cNvPr id="213" name="Google Shape;213;p5"/>
              <p:cNvGrpSpPr/>
              <p:nvPr/>
            </p:nvGrpSpPr>
            <p:grpSpPr>
              <a:xfrm>
                <a:off x="614363" y="2060786"/>
                <a:ext cx="3586162" cy="3874554"/>
                <a:chOff x="614363" y="2060786"/>
                <a:chExt cx="2571750" cy="3874554"/>
              </a:xfrm>
            </p:grpSpPr>
            <p:sp>
              <p:nvSpPr>
                <p:cNvPr id="214" name="Google Shape;214;p5"/>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5" name="Google Shape;215;p5"/>
                <p:cNvSpPr/>
                <p:nvPr/>
              </p:nvSpPr>
              <p:spPr>
                <a:xfrm flipH="1">
                  <a:off x="614363" y="2060786"/>
                  <a:ext cx="2571750" cy="3874554"/>
                </a:xfrm>
                <a:prstGeom prst="foldedCorner">
                  <a:avLst>
                    <a:gd fmla="val 25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16" name="Google Shape;216;p5"/>
              <p:cNvSpPr txBox="1"/>
              <p:nvPr/>
            </p:nvSpPr>
            <p:spPr>
              <a:xfrm>
                <a:off x="634759" y="2076991"/>
                <a:ext cx="3451467"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merupakan kendala utama dalam menghasilkan laporan keuangan yang relevan.</a:t>
                </a:r>
                <a:endParaRPr/>
              </a:p>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Sering kali terjadi masalah objektivitas laporan kinerja disebabkan oleh adanya benturan kepentingan antara manajemen dengan kepentingan </a:t>
                </a:r>
                <a:r>
                  <a:rPr b="0" i="1" lang="en-US" sz="1600" u="none" cap="none" strike="noStrike">
                    <a:solidFill>
                      <a:schemeClr val="lt1"/>
                    </a:solidFill>
                    <a:latin typeface="Times New Roman"/>
                    <a:ea typeface="Times New Roman"/>
                    <a:cs typeface="Times New Roman"/>
                    <a:sym typeface="Times New Roman"/>
                  </a:rPr>
                  <a:t>stakeholder</a:t>
                </a:r>
                <a:r>
                  <a:rPr b="0" i="0" lang="en-US" sz="1600" u="none" cap="none" strike="noStrike">
                    <a:solidFill>
                      <a:schemeClr val="lt1"/>
                    </a:solidFill>
                    <a:latin typeface="Times New Roman"/>
                    <a:ea typeface="Times New Roman"/>
                    <a:cs typeface="Times New Roman"/>
                    <a:sym typeface="Times New Roman"/>
                  </a:rPr>
                  <a:t>.</a:t>
                </a:r>
                <a:endParaRPr/>
              </a:p>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Teknik akuntansi yang digunakan manajemen harus memiliki derajat objektivitas yang dapat diterima semua pihak yang menjadi </a:t>
                </a:r>
                <a:r>
                  <a:rPr b="0" i="1" lang="en-US" sz="1600" u="none" cap="none" strike="noStrike">
                    <a:solidFill>
                      <a:schemeClr val="lt1"/>
                    </a:solidFill>
                    <a:latin typeface="Times New Roman"/>
                    <a:ea typeface="Times New Roman"/>
                    <a:cs typeface="Times New Roman"/>
                    <a:sym typeface="Times New Roman"/>
                  </a:rPr>
                  <a:t>stakeholder</a:t>
                </a:r>
                <a:r>
                  <a:rPr b="0" i="0" lang="en-US" sz="1600" u="none" cap="none" strike="noStrike">
                    <a:solidFill>
                      <a:schemeClr val="lt1"/>
                    </a:solidFill>
                    <a:latin typeface="Times New Roman"/>
                    <a:ea typeface="Times New Roman"/>
                    <a:cs typeface="Times New Roman"/>
                    <a:sym typeface="Times New Roman"/>
                  </a:rPr>
                  <a:t>.</a:t>
                </a:r>
                <a:endParaRPr/>
              </a:p>
            </p:txBody>
          </p:sp>
          <p:sp>
            <p:nvSpPr>
              <p:cNvPr id="217" name="Google Shape;217;p5"/>
              <p:cNvSpPr txBox="1"/>
              <p:nvPr/>
            </p:nvSpPr>
            <p:spPr>
              <a:xfrm>
                <a:off x="1428271" y="5476810"/>
                <a:ext cx="277225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600"/>
                  <a:buFont typeface="Times New Roman"/>
                  <a:buNone/>
                </a:pPr>
                <a:r>
                  <a:rPr b="1" i="0" lang="en-US" sz="1600" u="none" cap="none" strike="noStrike">
                    <a:solidFill>
                      <a:srgbClr val="F4BD0C"/>
                    </a:solidFill>
                    <a:latin typeface="Times New Roman"/>
                    <a:ea typeface="Times New Roman"/>
                    <a:cs typeface="Times New Roman"/>
                    <a:sym typeface="Times New Roman"/>
                  </a:rPr>
                  <a:t>OBJEKTIVITAS</a:t>
                </a:r>
                <a:endParaRPr b="0" i="0" sz="1600" u="none" cap="none" strike="noStrike">
                  <a:solidFill>
                    <a:srgbClr val="F4BD0C"/>
                  </a:solidFill>
                  <a:latin typeface="Times New Roman"/>
                  <a:ea typeface="Times New Roman"/>
                  <a:cs typeface="Times New Roman"/>
                  <a:sym typeface="Times New Roman"/>
                </a:endParaRPr>
              </a:p>
            </p:txBody>
          </p:sp>
        </p:grpSp>
        <p:sp>
          <p:nvSpPr>
            <p:cNvPr id="218" name="Google Shape;218;p5"/>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1</a:t>
              </a:r>
              <a:endParaRPr b="0" i="0" sz="2400" u="none" cap="none" strike="noStrike">
                <a:solidFill>
                  <a:srgbClr val="213B7D"/>
                </a:solidFill>
                <a:latin typeface="Times New Roman"/>
                <a:ea typeface="Times New Roman"/>
                <a:cs typeface="Times New Roman"/>
                <a:sym typeface="Times New Roman"/>
              </a:endParaRPr>
            </a:p>
          </p:txBody>
        </p:sp>
      </p:grpSp>
      <p:grpSp>
        <p:nvGrpSpPr>
          <p:cNvPr id="219" name="Google Shape;219;p5"/>
          <p:cNvGrpSpPr/>
          <p:nvPr/>
        </p:nvGrpSpPr>
        <p:grpSpPr>
          <a:xfrm>
            <a:off x="4291011" y="2075074"/>
            <a:ext cx="3586162" cy="3874554"/>
            <a:chOff x="4291011" y="2075074"/>
            <a:chExt cx="3586162" cy="3874554"/>
          </a:xfrm>
        </p:grpSpPr>
        <p:grpSp>
          <p:nvGrpSpPr>
            <p:cNvPr id="220" name="Google Shape;220;p5"/>
            <p:cNvGrpSpPr/>
            <p:nvPr/>
          </p:nvGrpSpPr>
          <p:grpSpPr>
            <a:xfrm>
              <a:off x="4291011" y="2075074"/>
              <a:ext cx="3586162" cy="3874554"/>
              <a:chOff x="614363" y="2060786"/>
              <a:chExt cx="3586162" cy="3874554"/>
            </a:xfrm>
          </p:grpSpPr>
          <p:grpSp>
            <p:nvGrpSpPr>
              <p:cNvPr id="221" name="Google Shape;221;p5"/>
              <p:cNvGrpSpPr/>
              <p:nvPr/>
            </p:nvGrpSpPr>
            <p:grpSpPr>
              <a:xfrm>
                <a:off x="614363" y="2060786"/>
                <a:ext cx="3586162" cy="3874554"/>
                <a:chOff x="614363" y="2060786"/>
                <a:chExt cx="2571750" cy="3874554"/>
              </a:xfrm>
            </p:grpSpPr>
            <p:sp>
              <p:nvSpPr>
                <p:cNvPr id="222" name="Google Shape;222;p5"/>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3" name="Google Shape;223;p5"/>
                <p:cNvSpPr/>
                <p:nvPr/>
              </p:nvSpPr>
              <p:spPr>
                <a:xfrm flipH="1">
                  <a:off x="614363" y="2060786"/>
                  <a:ext cx="2571750" cy="3874554"/>
                </a:xfrm>
                <a:prstGeom prst="foldedCorner">
                  <a:avLst>
                    <a:gd fmla="val 25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24" name="Google Shape;224;p5"/>
              <p:cNvSpPr txBox="1"/>
              <p:nvPr/>
            </p:nvSpPr>
            <p:spPr>
              <a:xfrm>
                <a:off x="634759" y="2076991"/>
                <a:ext cx="3451467"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pengunaan metode atau teknik akuntansi yang sama untuk menghasilkan laporan keuangan organisasi selama beberapa periode waktu secara berturut-turut sebagai bahan orientasi, dan evaluasi kinerja. Dengan tujuan agar laporan keuangan dapat dibandingkan kinerjanya dari tahun ke tahun.</a:t>
                </a:r>
                <a:endParaRPr b="0" i="0" sz="1600" u="none" cap="none" strike="noStrike">
                  <a:solidFill>
                    <a:schemeClr val="lt1"/>
                  </a:solidFill>
                  <a:latin typeface="Times New Roman"/>
                  <a:ea typeface="Times New Roman"/>
                  <a:cs typeface="Times New Roman"/>
                  <a:sym typeface="Times New Roman"/>
                </a:endParaRPr>
              </a:p>
            </p:txBody>
          </p:sp>
          <p:sp>
            <p:nvSpPr>
              <p:cNvPr id="225" name="Google Shape;225;p5"/>
              <p:cNvSpPr txBox="1"/>
              <p:nvPr/>
            </p:nvSpPr>
            <p:spPr>
              <a:xfrm>
                <a:off x="1428271" y="5476810"/>
                <a:ext cx="277225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600"/>
                  <a:buFont typeface="Times New Roman"/>
                  <a:buNone/>
                </a:pPr>
                <a:r>
                  <a:rPr b="1" i="0" lang="en-US" sz="1600" u="none" cap="none" strike="noStrike">
                    <a:solidFill>
                      <a:srgbClr val="F4BD0C"/>
                    </a:solidFill>
                    <a:latin typeface="Times New Roman"/>
                    <a:ea typeface="Times New Roman"/>
                    <a:cs typeface="Times New Roman"/>
                    <a:sym typeface="Times New Roman"/>
                  </a:rPr>
                  <a:t>KONSISTENSI</a:t>
                </a:r>
                <a:endParaRPr b="0" i="0" sz="1600" u="none" cap="none" strike="noStrike">
                  <a:solidFill>
                    <a:srgbClr val="F4BD0C"/>
                  </a:solidFill>
                  <a:latin typeface="Times New Roman"/>
                  <a:ea typeface="Times New Roman"/>
                  <a:cs typeface="Times New Roman"/>
                  <a:sym typeface="Times New Roman"/>
                </a:endParaRPr>
              </a:p>
            </p:txBody>
          </p:sp>
        </p:grpSp>
        <p:sp>
          <p:nvSpPr>
            <p:cNvPr id="226" name="Google Shape;226;p5"/>
            <p:cNvSpPr txBox="1"/>
            <p:nvPr/>
          </p:nvSpPr>
          <p:spPr>
            <a:xfrm>
              <a:off x="4300051" y="5478876"/>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2</a:t>
              </a:r>
              <a:endParaRPr b="0" i="0" sz="2400" u="none" cap="none" strike="noStrike">
                <a:solidFill>
                  <a:srgbClr val="213B7D"/>
                </a:solidFill>
                <a:latin typeface="Times New Roman"/>
                <a:ea typeface="Times New Roman"/>
                <a:cs typeface="Times New Roman"/>
                <a:sym typeface="Times New Roman"/>
              </a:endParaRPr>
            </a:p>
          </p:txBody>
        </p:sp>
      </p:grpSp>
      <p:grpSp>
        <p:nvGrpSpPr>
          <p:cNvPr id="227" name="Google Shape;227;p5"/>
          <p:cNvGrpSpPr/>
          <p:nvPr/>
        </p:nvGrpSpPr>
        <p:grpSpPr>
          <a:xfrm>
            <a:off x="8081963" y="2075074"/>
            <a:ext cx="3586162" cy="3874554"/>
            <a:chOff x="8081963" y="2075074"/>
            <a:chExt cx="3586162" cy="3874554"/>
          </a:xfrm>
        </p:grpSpPr>
        <p:grpSp>
          <p:nvGrpSpPr>
            <p:cNvPr id="228" name="Google Shape;228;p5"/>
            <p:cNvGrpSpPr/>
            <p:nvPr/>
          </p:nvGrpSpPr>
          <p:grpSpPr>
            <a:xfrm>
              <a:off x="8081963" y="2075074"/>
              <a:ext cx="3586162" cy="3874554"/>
              <a:chOff x="614363" y="2060786"/>
              <a:chExt cx="3586162" cy="3874554"/>
            </a:xfrm>
          </p:grpSpPr>
          <p:grpSp>
            <p:nvGrpSpPr>
              <p:cNvPr id="229" name="Google Shape;229;p5"/>
              <p:cNvGrpSpPr/>
              <p:nvPr/>
            </p:nvGrpSpPr>
            <p:grpSpPr>
              <a:xfrm>
                <a:off x="614363" y="2060786"/>
                <a:ext cx="3586162" cy="3874554"/>
                <a:chOff x="614363" y="2060786"/>
                <a:chExt cx="2571750" cy="3874554"/>
              </a:xfrm>
            </p:grpSpPr>
            <p:sp>
              <p:nvSpPr>
                <p:cNvPr id="230" name="Google Shape;230;p5"/>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1" name="Google Shape;231;p5"/>
                <p:cNvSpPr/>
                <p:nvPr/>
              </p:nvSpPr>
              <p:spPr>
                <a:xfrm flipH="1">
                  <a:off x="614363" y="2060786"/>
                  <a:ext cx="2571750" cy="3874554"/>
                </a:xfrm>
                <a:prstGeom prst="foldedCorner">
                  <a:avLst>
                    <a:gd fmla="val 25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32" name="Google Shape;232;p5"/>
              <p:cNvSpPr txBox="1"/>
              <p:nvPr/>
            </p:nvSpPr>
            <p:spPr>
              <a:xfrm>
                <a:off x="634759" y="2076991"/>
                <a:ext cx="3451467" cy="189474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Laporan keuangan hendaknya dapat  dibandingkan antar periode waktu dan dengan Instansi lain yang sejenis, daya banding juga masih ada kaitannya dengan Objektivitas dan Konsistensi.</a:t>
                </a:r>
                <a:endParaRPr/>
              </a:p>
            </p:txBody>
          </p:sp>
          <p:sp>
            <p:nvSpPr>
              <p:cNvPr id="233" name="Google Shape;233;p5"/>
              <p:cNvSpPr txBox="1"/>
              <p:nvPr/>
            </p:nvSpPr>
            <p:spPr>
              <a:xfrm>
                <a:off x="1428271" y="5476810"/>
                <a:ext cx="277225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600"/>
                  <a:buFont typeface="Times New Roman"/>
                  <a:buNone/>
                </a:pPr>
                <a:r>
                  <a:rPr b="1" i="0" lang="en-US" sz="1600" u="none" cap="none" strike="noStrike">
                    <a:solidFill>
                      <a:srgbClr val="F4BD0C"/>
                    </a:solidFill>
                    <a:latin typeface="Times New Roman"/>
                    <a:ea typeface="Times New Roman"/>
                    <a:cs typeface="Times New Roman"/>
                    <a:sym typeface="Times New Roman"/>
                  </a:rPr>
                  <a:t>DAYA BANDING</a:t>
                </a:r>
                <a:endParaRPr b="0" i="0" sz="1600" u="none" cap="none" strike="noStrike">
                  <a:solidFill>
                    <a:srgbClr val="F4BD0C"/>
                  </a:solidFill>
                  <a:latin typeface="Times New Roman"/>
                  <a:ea typeface="Times New Roman"/>
                  <a:cs typeface="Times New Roman"/>
                  <a:sym typeface="Times New Roman"/>
                </a:endParaRPr>
              </a:p>
            </p:txBody>
          </p:sp>
        </p:grpSp>
        <p:sp>
          <p:nvSpPr>
            <p:cNvPr id="234" name="Google Shape;234;p5"/>
            <p:cNvSpPr txBox="1"/>
            <p:nvPr/>
          </p:nvSpPr>
          <p:spPr>
            <a:xfrm>
              <a:off x="8096252" y="5487963"/>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3</a:t>
              </a:r>
              <a:endParaRPr b="0" i="0" sz="2400" u="none" cap="none" strike="noStrike">
                <a:solidFill>
                  <a:srgbClr val="213B7D"/>
                </a:solidFill>
                <a:latin typeface="Times New Roman"/>
                <a:ea typeface="Times New Roman"/>
                <a:cs typeface="Times New Roman"/>
                <a:sym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6"/>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0" name="Google Shape;240;p6"/>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1" name="Google Shape;241;p6"/>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42" name="Google Shape;242;p6"/>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43" name="Google Shape;243;p6"/>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Teori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244" name="Google Shape;244;p6"/>
          <p:cNvSpPr txBox="1"/>
          <p:nvPr/>
        </p:nvSpPr>
        <p:spPr>
          <a:xfrm>
            <a:off x="1827729" y="1054633"/>
            <a:ext cx="8536537" cy="8741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Terdapat enam (6) hambatan yang dihadapi akuntansi sektor public untuk menghasilka laporan keuangan yang relevan dan andal.</a:t>
            </a:r>
            <a:endParaRPr/>
          </a:p>
        </p:txBody>
      </p:sp>
      <p:sp>
        <p:nvSpPr>
          <p:cNvPr id="245" name="Google Shape;245;p6"/>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3 dari 3 </a:t>
            </a:r>
            <a:endParaRPr b="0" i="0" sz="1050" u="none" cap="none" strike="noStrike">
              <a:solidFill>
                <a:schemeClr val="dk1"/>
              </a:solidFill>
              <a:latin typeface="Times New Roman"/>
              <a:ea typeface="Times New Roman"/>
              <a:cs typeface="Times New Roman"/>
              <a:sym typeface="Times New Roman"/>
            </a:endParaRPr>
          </a:p>
        </p:txBody>
      </p:sp>
      <p:grpSp>
        <p:nvGrpSpPr>
          <p:cNvPr id="246" name="Google Shape;246;p6"/>
          <p:cNvGrpSpPr/>
          <p:nvPr/>
        </p:nvGrpSpPr>
        <p:grpSpPr>
          <a:xfrm>
            <a:off x="105275" y="105424"/>
            <a:ext cx="1322996" cy="630342"/>
            <a:chOff x="105275" y="105424"/>
            <a:chExt cx="1322996" cy="630342"/>
          </a:xfrm>
        </p:grpSpPr>
        <p:sp>
          <p:nvSpPr>
            <p:cNvPr id="247" name="Google Shape;247;p6"/>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8" name="Google Shape;248;p6"/>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49" name="Google Shape;249;p6"/>
          <p:cNvGrpSpPr/>
          <p:nvPr/>
        </p:nvGrpSpPr>
        <p:grpSpPr>
          <a:xfrm>
            <a:off x="500059" y="2075074"/>
            <a:ext cx="3586162" cy="3874554"/>
            <a:chOff x="500059" y="2075074"/>
            <a:chExt cx="3586162" cy="3874554"/>
          </a:xfrm>
        </p:grpSpPr>
        <p:grpSp>
          <p:nvGrpSpPr>
            <p:cNvPr id="250" name="Google Shape;250;p6"/>
            <p:cNvGrpSpPr/>
            <p:nvPr/>
          </p:nvGrpSpPr>
          <p:grpSpPr>
            <a:xfrm>
              <a:off x="500059" y="2075074"/>
              <a:ext cx="3586162" cy="3874554"/>
              <a:chOff x="614363" y="2060786"/>
              <a:chExt cx="3586162" cy="3874554"/>
            </a:xfrm>
          </p:grpSpPr>
          <p:grpSp>
            <p:nvGrpSpPr>
              <p:cNvPr id="251" name="Google Shape;251;p6"/>
              <p:cNvGrpSpPr/>
              <p:nvPr/>
            </p:nvGrpSpPr>
            <p:grpSpPr>
              <a:xfrm>
                <a:off x="614363" y="2060786"/>
                <a:ext cx="3586162" cy="3874554"/>
                <a:chOff x="614363" y="2060786"/>
                <a:chExt cx="2571750" cy="3874554"/>
              </a:xfrm>
            </p:grpSpPr>
            <p:sp>
              <p:nvSpPr>
                <p:cNvPr id="252" name="Google Shape;252;p6"/>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6"/>
                <p:cNvSpPr/>
                <p:nvPr/>
              </p:nvSpPr>
              <p:spPr>
                <a:xfrm flipH="1">
                  <a:off x="614363" y="2060786"/>
                  <a:ext cx="2571750" cy="3874554"/>
                </a:xfrm>
                <a:prstGeom prst="foldedCorner">
                  <a:avLst>
                    <a:gd fmla="val 25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54" name="Google Shape;254;p6"/>
              <p:cNvSpPr txBox="1"/>
              <p:nvPr/>
            </p:nvSpPr>
            <p:spPr>
              <a:xfrm>
                <a:off x="634759" y="2076991"/>
                <a:ext cx="3451467" cy="263341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Laporan keuangan harus disajikan tepat waktu agar dapat digunakan sebagai dasar pengambilan keputusan hal-hal yang berkaitan dengan ekonomi, sosial, dan politik, hal ini untuk menghindari dari tertundanya pengambilan  keputusan.</a:t>
                </a:r>
                <a:endParaRPr/>
              </a:p>
            </p:txBody>
          </p:sp>
          <p:sp>
            <p:nvSpPr>
              <p:cNvPr id="255" name="Google Shape;255;p6"/>
              <p:cNvSpPr txBox="1"/>
              <p:nvPr/>
            </p:nvSpPr>
            <p:spPr>
              <a:xfrm>
                <a:off x="1428271" y="5476810"/>
                <a:ext cx="277225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600"/>
                  <a:buFont typeface="Times New Roman"/>
                  <a:buNone/>
                </a:pPr>
                <a:r>
                  <a:rPr b="1" i="0" lang="en-US" sz="1600" u="none" cap="none" strike="noStrike">
                    <a:solidFill>
                      <a:srgbClr val="F4BD0C"/>
                    </a:solidFill>
                    <a:latin typeface="Times New Roman"/>
                    <a:ea typeface="Times New Roman"/>
                    <a:cs typeface="Times New Roman"/>
                    <a:sym typeface="Times New Roman"/>
                  </a:rPr>
                  <a:t>TEPAT WAKTU</a:t>
                </a:r>
                <a:endParaRPr b="0" i="0" sz="1600" u="none" cap="none" strike="noStrike">
                  <a:solidFill>
                    <a:srgbClr val="F4BD0C"/>
                  </a:solidFill>
                  <a:latin typeface="Times New Roman"/>
                  <a:ea typeface="Times New Roman"/>
                  <a:cs typeface="Times New Roman"/>
                  <a:sym typeface="Times New Roman"/>
                </a:endParaRPr>
              </a:p>
            </p:txBody>
          </p:sp>
        </p:grpSp>
        <p:sp>
          <p:nvSpPr>
            <p:cNvPr id="256" name="Google Shape;256;p6"/>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4</a:t>
              </a:r>
              <a:endParaRPr b="0" i="0" sz="2400" u="none" cap="none" strike="noStrike">
                <a:solidFill>
                  <a:srgbClr val="213B7D"/>
                </a:solidFill>
                <a:latin typeface="Times New Roman"/>
                <a:ea typeface="Times New Roman"/>
                <a:cs typeface="Times New Roman"/>
                <a:sym typeface="Times New Roman"/>
              </a:endParaRPr>
            </a:p>
          </p:txBody>
        </p:sp>
      </p:grpSp>
      <p:grpSp>
        <p:nvGrpSpPr>
          <p:cNvPr id="257" name="Google Shape;257;p6"/>
          <p:cNvGrpSpPr/>
          <p:nvPr/>
        </p:nvGrpSpPr>
        <p:grpSpPr>
          <a:xfrm>
            <a:off x="4291011" y="2075074"/>
            <a:ext cx="3586162" cy="3874554"/>
            <a:chOff x="4291011" y="2075074"/>
            <a:chExt cx="3586162" cy="3874554"/>
          </a:xfrm>
        </p:grpSpPr>
        <p:grpSp>
          <p:nvGrpSpPr>
            <p:cNvPr id="258" name="Google Shape;258;p6"/>
            <p:cNvGrpSpPr/>
            <p:nvPr/>
          </p:nvGrpSpPr>
          <p:grpSpPr>
            <a:xfrm>
              <a:off x="4291011" y="2075074"/>
              <a:ext cx="3586162" cy="3874554"/>
              <a:chOff x="614363" y="2060786"/>
              <a:chExt cx="3586162" cy="3874554"/>
            </a:xfrm>
          </p:grpSpPr>
          <p:grpSp>
            <p:nvGrpSpPr>
              <p:cNvPr id="259" name="Google Shape;259;p6"/>
              <p:cNvGrpSpPr/>
              <p:nvPr/>
            </p:nvGrpSpPr>
            <p:grpSpPr>
              <a:xfrm>
                <a:off x="614363" y="2060786"/>
                <a:ext cx="3586162" cy="3874554"/>
                <a:chOff x="614363" y="2060786"/>
                <a:chExt cx="2571750" cy="3874554"/>
              </a:xfrm>
            </p:grpSpPr>
            <p:sp>
              <p:nvSpPr>
                <p:cNvPr id="260" name="Google Shape;260;p6"/>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1" name="Google Shape;261;p6"/>
                <p:cNvSpPr/>
                <p:nvPr/>
              </p:nvSpPr>
              <p:spPr>
                <a:xfrm flipH="1">
                  <a:off x="614363" y="2060786"/>
                  <a:ext cx="2571750" cy="3874554"/>
                </a:xfrm>
                <a:prstGeom prst="foldedCorner">
                  <a:avLst>
                    <a:gd fmla="val 25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62" name="Google Shape;262;p6"/>
              <p:cNvSpPr txBox="1"/>
              <p:nvPr/>
            </p:nvSpPr>
            <p:spPr>
              <a:xfrm>
                <a:off x="634759" y="2076991"/>
                <a:ext cx="3451467" cy="226408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Semakinn banyak informasi  yang dibutuhkan semakin besar juga biaya biaya yang dibutuhkan, manfaat yang diperoleh harus lebih besar dari biaya yang dikeluarkan untuk menghasilkan laporan.</a:t>
                </a:r>
                <a:endParaRPr/>
              </a:p>
            </p:txBody>
          </p:sp>
          <p:sp>
            <p:nvSpPr>
              <p:cNvPr id="263" name="Google Shape;263;p6"/>
              <p:cNvSpPr txBox="1"/>
              <p:nvPr/>
            </p:nvSpPr>
            <p:spPr>
              <a:xfrm>
                <a:off x="1428271" y="5348218"/>
                <a:ext cx="277225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600"/>
                  <a:buFont typeface="Times New Roman"/>
                  <a:buNone/>
                </a:pPr>
                <a:r>
                  <a:rPr b="1" i="0" lang="en-US" sz="1600" u="none" cap="none" strike="noStrike">
                    <a:solidFill>
                      <a:srgbClr val="F4BD0C"/>
                    </a:solidFill>
                    <a:latin typeface="Times New Roman"/>
                    <a:ea typeface="Times New Roman"/>
                    <a:cs typeface="Times New Roman"/>
                    <a:sym typeface="Times New Roman"/>
                  </a:rPr>
                  <a:t>EKONOMIS DALAM PENYAJIAN LAPORAN</a:t>
                </a:r>
                <a:endParaRPr b="0" i="0" sz="1600" u="none" cap="none" strike="noStrike">
                  <a:solidFill>
                    <a:srgbClr val="F4BD0C"/>
                  </a:solidFill>
                  <a:latin typeface="Times New Roman"/>
                  <a:ea typeface="Times New Roman"/>
                  <a:cs typeface="Times New Roman"/>
                  <a:sym typeface="Times New Roman"/>
                </a:endParaRPr>
              </a:p>
            </p:txBody>
          </p:sp>
        </p:grpSp>
        <p:sp>
          <p:nvSpPr>
            <p:cNvPr id="264" name="Google Shape;264;p6"/>
            <p:cNvSpPr txBox="1"/>
            <p:nvPr/>
          </p:nvSpPr>
          <p:spPr>
            <a:xfrm>
              <a:off x="4300051" y="5478876"/>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0" i="0" lang="en-US" sz="2400" u="none" cap="none" strike="noStrike">
                  <a:solidFill>
                    <a:srgbClr val="213B7D"/>
                  </a:solidFill>
                  <a:latin typeface="Times New Roman"/>
                  <a:ea typeface="Times New Roman"/>
                  <a:cs typeface="Times New Roman"/>
                  <a:sym typeface="Times New Roman"/>
                </a:rPr>
                <a:t>5</a:t>
              </a:r>
              <a:endParaRPr b="0" i="0" sz="2400" u="none" cap="none" strike="noStrike">
                <a:solidFill>
                  <a:srgbClr val="213B7D"/>
                </a:solidFill>
                <a:latin typeface="Times New Roman"/>
                <a:ea typeface="Times New Roman"/>
                <a:cs typeface="Times New Roman"/>
                <a:sym typeface="Times New Roman"/>
              </a:endParaRPr>
            </a:p>
          </p:txBody>
        </p:sp>
      </p:grpSp>
      <p:grpSp>
        <p:nvGrpSpPr>
          <p:cNvPr id="265" name="Google Shape;265;p6"/>
          <p:cNvGrpSpPr/>
          <p:nvPr/>
        </p:nvGrpSpPr>
        <p:grpSpPr>
          <a:xfrm>
            <a:off x="8081963" y="2075074"/>
            <a:ext cx="3586162" cy="3874554"/>
            <a:chOff x="8081963" y="2075074"/>
            <a:chExt cx="3586162" cy="3874554"/>
          </a:xfrm>
        </p:grpSpPr>
        <p:grpSp>
          <p:nvGrpSpPr>
            <p:cNvPr id="266" name="Google Shape;266;p6"/>
            <p:cNvGrpSpPr/>
            <p:nvPr/>
          </p:nvGrpSpPr>
          <p:grpSpPr>
            <a:xfrm>
              <a:off x="8081963" y="2075074"/>
              <a:ext cx="3586162" cy="3874554"/>
              <a:chOff x="614363" y="2060786"/>
              <a:chExt cx="3586162" cy="3874554"/>
            </a:xfrm>
          </p:grpSpPr>
          <p:grpSp>
            <p:nvGrpSpPr>
              <p:cNvPr id="267" name="Google Shape;267;p6"/>
              <p:cNvGrpSpPr/>
              <p:nvPr/>
            </p:nvGrpSpPr>
            <p:grpSpPr>
              <a:xfrm>
                <a:off x="614363" y="2060786"/>
                <a:ext cx="3586162" cy="3874554"/>
                <a:chOff x="614363" y="2060786"/>
                <a:chExt cx="2571750" cy="3874554"/>
              </a:xfrm>
            </p:grpSpPr>
            <p:sp>
              <p:nvSpPr>
                <p:cNvPr id="268" name="Google Shape;268;p6"/>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9" name="Google Shape;269;p6"/>
                <p:cNvSpPr/>
                <p:nvPr/>
              </p:nvSpPr>
              <p:spPr>
                <a:xfrm flipH="1">
                  <a:off x="614363" y="2060786"/>
                  <a:ext cx="2571750" cy="3874554"/>
                </a:xfrm>
                <a:prstGeom prst="foldedCorner">
                  <a:avLst>
                    <a:gd fmla="val 25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70" name="Google Shape;270;p6"/>
              <p:cNvSpPr txBox="1"/>
              <p:nvPr/>
            </p:nvSpPr>
            <p:spPr>
              <a:xfrm>
                <a:off x="634759" y="2076991"/>
                <a:ext cx="3451467" cy="263341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suatu informasi dianggap material jika dapat mempengaruhi suatu keputusan. Penentuan materialitas bersifat subjektif (</a:t>
                </a:r>
                <a:r>
                  <a:rPr b="0" i="1" lang="en-US" sz="1600" u="none" cap="none" strike="noStrike">
                    <a:solidFill>
                      <a:schemeClr val="lt1"/>
                    </a:solidFill>
                    <a:latin typeface="Times New Roman"/>
                    <a:ea typeface="Times New Roman"/>
                    <a:cs typeface="Times New Roman"/>
                    <a:sym typeface="Times New Roman"/>
                  </a:rPr>
                  <a:t>subjective judgment</a:t>
                </a:r>
                <a:r>
                  <a:rPr b="0" i="0" lang="en-US" sz="1600" u="none" cap="none" strike="noStrike">
                    <a:solidFill>
                      <a:schemeClr val="lt1"/>
                    </a:solidFill>
                    <a:latin typeface="Times New Roman"/>
                    <a:ea typeface="Times New Roman"/>
                    <a:cs typeface="Times New Roman"/>
                    <a:sym typeface="Times New Roman"/>
                  </a:rPr>
                  <a:t>) namun pertimbangan yang digunakan merupakan </a:t>
                </a:r>
                <a:r>
                  <a:rPr b="0" i="1" lang="en-US" sz="1600" u="none" cap="none" strike="noStrike">
                    <a:solidFill>
                      <a:schemeClr val="lt1"/>
                    </a:solidFill>
                    <a:latin typeface="Times New Roman"/>
                    <a:ea typeface="Times New Roman"/>
                    <a:cs typeface="Times New Roman"/>
                    <a:sym typeface="Times New Roman"/>
                  </a:rPr>
                  <a:t>professional judgment </a:t>
                </a:r>
                <a:r>
                  <a:rPr b="0" i="0" lang="en-US" sz="1600" u="none" cap="none" strike="noStrike">
                    <a:solidFill>
                      <a:schemeClr val="lt1"/>
                    </a:solidFill>
                    <a:latin typeface="Times New Roman"/>
                    <a:ea typeface="Times New Roman"/>
                    <a:cs typeface="Times New Roman"/>
                    <a:sym typeface="Times New Roman"/>
                  </a:rPr>
                  <a:t>yang mendasarka pada Teknik tertentu.</a:t>
                </a:r>
                <a:endParaRPr b="0" i="1" sz="1600" u="none" cap="none" strike="noStrike">
                  <a:solidFill>
                    <a:schemeClr val="lt1"/>
                  </a:solidFill>
                  <a:latin typeface="Times New Roman"/>
                  <a:ea typeface="Times New Roman"/>
                  <a:cs typeface="Times New Roman"/>
                  <a:sym typeface="Times New Roman"/>
                </a:endParaRPr>
              </a:p>
            </p:txBody>
          </p:sp>
          <p:sp>
            <p:nvSpPr>
              <p:cNvPr id="271" name="Google Shape;271;p6"/>
              <p:cNvSpPr txBox="1"/>
              <p:nvPr/>
            </p:nvSpPr>
            <p:spPr>
              <a:xfrm>
                <a:off x="1428271" y="5476810"/>
                <a:ext cx="277225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600"/>
                  <a:buFont typeface="Times New Roman"/>
                  <a:buNone/>
                </a:pPr>
                <a:r>
                  <a:rPr b="1" i="0" lang="en-US" sz="1600" u="none" cap="none" strike="noStrike">
                    <a:solidFill>
                      <a:srgbClr val="F4BD0C"/>
                    </a:solidFill>
                    <a:latin typeface="Times New Roman"/>
                    <a:ea typeface="Times New Roman"/>
                    <a:cs typeface="Times New Roman"/>
                    <a:sym typeface="Times New Roman"/>
                  </a:rPr>
                  <a:t>MATERIALITAS</a:t>
                </a:r>
                <a:endParaRPr b="0" i="0" sz="1600" u="none" cap="none" strike="noStrike">
                  <a:solidFill>
                    <a:srgbClr val="F4BD0C"/>
                  </a:solidFill>
                  <a:latin typeface="Times New Roman"/>
                  <a:ea typeface="Times New Roman"/>
                  <a:cs typeface="Times New Roman"/>
                  <a:sym typeface="Times New Roman"/>
                </a:endParaRPr>
              </a:p>
            </p:txBody>
          </p:sp>
        </p:grpSp>
        <p:sp>
          <p:nvSpPr>
            <p:cNvPr id="272" name="Google Shape;272;p6"/>
            <p:cNvSpPr txBox="1"/>
            <p:nvPr/>
          </p:nvSpPr>
          <p:spPr>
            <a:xfrm>
              <a:off x="8096252" y="5487963"/>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6</a:t>
              </a:r>
              <a:endParaRPr b="0" i="0" sz="2400" u="none" cap="none" strike="noStrike">
                <a:solidFill>
                  <a:srgbClr val="213B7D"/>
                </a:solidFill>
                <a:latin typeface="Times New Roman"/>
                <a:ea typeface="Times New Roman"/>
                <a:cs typeface="Times New Roman"/>
                <a:sym typeface="Times New Roma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7"/>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8" name="Google Shape;278;p7"/>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9" name="Google Shape;279;p7"/>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80" name="Google Shape;280;p7"/>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81" name="Google Shape;281;p7"/>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Perlunya Sistem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282" name="Google Shape;282;p7"/>
          <p:cNvSpPr txBox="1"/>
          <p:nvPr/>
        </p:nvSpPr>
        <p:spPr>
          <a:xfrm>
            <a:off x="2336458" y="1781738"/>
            <a:ext cx="7519084" cy="224734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Akuntasi keuangan didefinisikan sebagai suatu prinsip, metode, dan teknik pencatatan dan pengorganisasian data keuangan atas operasi suatu entitas untuk menghasilkan dan memberikan infromasi yang digunakan sebagai dasar pengambilan keputusan, dengan tujuan akuntansi keuangan sektor public ialah menghasilkan laporan eksternal dan perhitungan pelayanan.</a:t>
            </a:r>
            <a:endParaRPr/>
          </a:p>
        </p:txBody>
      </p:sp>
      <p:sp>
        <p:nvSpPr>
          <p:cNvPr id="283" name="Google Shape;283;p7"/>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2 </a:t>
            </a:r>
            <a:endParaRPr b="0" i="0" sz="1050" u="none" cap="none" strike="noStrike">
              <a:solidFill>
                <a:schemeClr val="dk1"/>
              </a:solidFill>
              <a:latin typeface="Times New Roman"/>
              <a:ea typeface="Times New Roman"/>
              <a:cs typeface="Times New Roman"/>
              <a:sym typeface="Times New Roman"/>
            </a:endParaRPr>
          </a:p>
        </p:txBody>
      </p:sp>
      <p:grpSp>
        <p:nvGrpSpPr>
          <p:cNvPr id="284" name="Google Shape;284;p7"/>
          <p:cNvGrpSpPr/>
          <p:nvPr/>
        </p:nvGrpSpPr>
        <p:grpSpPr>
          <a:xfrm>
            <a:off x="105275" y="105424"/>
            <a:ext cx="1322996" cy="630342"/>
            <a:chOff x="105275" y="105424"/>
            <a:chExt cx="1322996" cy="630342"/>
          </a:xfrm>
        </p:grpSpPr>
        <p:sp>
          <p:nvSpPr>
            <p:cNvPr id="285" name="Google Shape;285;p7"/>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6" name="Google Shape;286;p7"/>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8"/>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2" name="Google Shape;292;p8"/>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3" name="Google Shape;293;p8"/>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94" name="Google Shape;294;p8"/>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95" name="Google Shape;295;p8"/>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Perlunya Sistem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296" name="Google Shape;296;p8"/>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2 </a:t>
            </a:r>
            <a:endParaRPr b="0" i="0" sz="1050" u="none" cap="none" strike="noStrike">
              <a:solidFill>
                <a:schemeClr val="dk1"/>
              </a:solidFill>
              <a:latin typeface="Times New Roman"/>
              <a:ea typeface="Times New Roman"/>
              <a:cs typeface="Times New Roman"/>
              <a:sym typeface="Times New Roman"/>
            </a:endParaRPr>
          </a:p>
        </p:txBody>
      </p:sp>
      <p:grpSp>
        <p:nvGrpSpPr>
          <p:cNvPr id="297" name="Google Shape;297;p8"/>
          <p:cNvGrpSpPr/>
          <p:nvPr/>
        </p:nvGrpSpPr>
        <p:grpSpPr>
          <a:xfrm>
            <a:off x="105275" y="105424"/>
            <a:ext cx="1322996" cy="630342"/>
            <a:chOff x="105275" y="105424"/>
            <a:chExt cx="1322996" cy="630342"/>
          </a:xfrm>
        </p:grpSpPr>
        <p:sp>
          <p:nvSpPr>
            <p:cNvPr id="298" name="Google Shape;298;p8"/>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9" name="Google Shape;299;p8"/>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00" name="Google Shape;300;p8"/>
          <p:cNvGrpSpPr/>
          <p:nvPr/>
        </p:nvGrpSpPr>
        <p:grpSpPr>
          <a:xfrm>
            <a:off x="470776" y="1086011"/>
            <a:ext cx="5362408" cy="5175475"/>
            <a:chOff x="1181977" y="3414"/>
            <a:chExt cx="5362408" cy="5175475"/>
          </a:xfrm>
        </p:grpSpPr>
        <p:sp>
          <p:nvSpPr>
            <p:cNvPr id="301" name="Google Shape;301;p8"/>
            <p:cNvSpPr/>
            <p:nvPr/>
          </p:nvSpPr>
          <p:spPr>
            <a:xfrm>
              <a:off x="3091676" y="2011392"/>
              <a:ext cx="1543009" cy="1543009"/>
            </a:xfrm>
            <a:prstGeom prst="ellipse">
              <a:avLst/>
            </a:prstGeom>
            <a:solidFill>
              <a:srgbClr val="F4BD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8"/>
            <p:cNvSpPr txBox="1"/>
            <p:nvPr/>
          </p:nvSpPr>
          <p:spPr>
            <a:xfrm>
              <a:off x="3317644" y="2237360"/>
              <a:ext cx="1091073" cy="109107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213B7D"/>
                </a:buClr>
                <a:buSzPts val="1400"/>
                <a:buFont typeface="Times New Roman"/>
                <a:buNone/>
              </a:pPr>
              <a:r>
                <a:rPr b="1" i="0" lang="en-US" sz="1400" u="none" cap="none" strike="noStrike">
                  <a:solidFill>
                    <a:srgbClr val="213B7D"/>
                  </a:solidFill>
                  <a:latin typeface="Times New Roman"/>
                  <a:ea typeface="Times New Roman"/>
                  <a:cs typeface="Times New Roman"/>
                  <a:sym typeface="Times New Roman"/>
                </a:rPr>
                <a:t>Ruang Lingkup Akuntansi Keuangan Pemerintah</a:t>
              </a:r>
              <a:endParaRPr b="1" i="0" sz="1400" u="none" cap="none" strike="noStrike">
                <a:solidFill>
                  <a:srgbClr val="213B7D"/>
                </a:solidFill>
                <a:latin typeface="Times New Roman"/>
                <a:ea typeface="Times New Roman"/>
                <a:cs typeface="Times New Roman"/>
                <a:sym typeface="Times New Roman"/>
              </a:endParaRPr>
            </a:p>
          </p:txBody>
        </p:sp>
        <p:sp>
          <p:nvSpPr>
            <p:cNvPr id="303" name="Google Shape;303;p8"/>
            <p:cNvSpPr/>
            <p:nvPr/>
          </p:nvSpPr>
          <p:spPr>
            <a:xfrm rot="-5400000">
              <a:off x="3630697" y="1760934"/>
              <a:ext cx="464968" cy="35947"/>
            </a:xfrm>
            <a:custGeom>
              <a:rect b="b" l="l" r="r" t="t"/>
              <a:pathLst>
                <a:path extrusionOk="0" h="120000" w="120000">
                  <a:moveTo>
                    <a:pt x="0" y="59998"/>
                  </a:moveTo>
                  <a:lnTo>
                    <a:pt x="120000" y="59998"/>
                  </a:lnTo>
                </a:path>
              </a:pathLst>
            </a:custGeom>
            <a:noFill/>
            <a:ln cap="flat" cmpd="sng" w="254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txBox="1"/>
            <p:nvPr/>
          </p:nvSpPr>
          <p:spPr>
            <a:xfrm rot="-5400000">
              <a:off x="3851557" y="1767283"/>
              <a:ext cx="23248" cy="2324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alibri"/>
                <a:buNone/>
              </a:pPr>
              <a:r>
                <a:t/>
              </a:r>
              <a:endParaRPr b="0" i="0" sz="500" u="none" cap="none" strike="noStrike">
                <a:solidFill>
                  <a:schemeClr val="lt1"/>
                </a:solidFill>
                <a:latin typeface="Calibri"/>
                <a:ea typeface="Calibri"/>
                <a:cs typeface="Calibri"/>
                <a:sym typeface="Calibri"/>
              </a:endParaRPr>
            </a:p>
          </p:txBody>
        </p:sp>
        <p:sp>
          <p:nvSpPr>
            <p:cNvPr id="305" name="Google Shape;305;p8"/>
            <p:cNvSpPr/>
            <p:nvPr/>
          </p:nvSpPr>
          <p:spPr>
            <a:xfrm>
              <a:off x="3091676" y="3414"/>
              <a:ext cx="1543009" cy="1543009"/>
            </a:xfrm>
            <a:prstGeom prst="ellipse">
              <a:avLst/>
            </a:prstGeom>
            <a:solidFill>
              <a:srgbClr val="213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8"/>
            <p:cNvSpPr txBox="1"/>
            <p:nvPr/>
          </p:nvSpPr>
          <p:spPr>
            <a:xfrm>
              <a:off x="3317644" y="229382"/>
              <a:ext cx="1091073" cy="10910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Times New Roman"/>
                <a:buNone/>
              </a:pPr>
              <a:r>
                <a:rPr b="0" i="0" lang="en-US" sz="1200" u="none" cap="none" strike="noStrike">
                  <a:solidFill>
                    <a:schemeClr val="lt1"/>
                  </a:solidFill>
                  <a:latin typeface="Times New Roman"/>
                  <a:ea typeface="Times New Roman"/>
                  <a:cs typeface="Times New Roman"/>
                  <a:sym typeface="Times New Roman"/>
                </a:rPr>
                <a:t>Pengumpulan Data</a:t>
              </a:r>
              <a:endParaRPr b="0" i="0" sz="1200" u="none" cap="none" strike="noStrike">
                <a:solidFill>
                  <a:schemeClr val="lt1"/>
                </a:solidFill>
                <a:latin typeface="Times New Roman"/>
                <a:ea typeface="Times New Roman"/>
                <a:cs typeface="Times New Roman"/>
                <a:sym typeface="Times New Roman"/>
              </a:endParaRPr>
            </a:p>
          </p:txBody>
        </p:sp>
        <p:sp>
          <p:nvSpPr>
            <p:cNvPr id="307" name="Google Shape;307;p8"/>
            <p:cNvSpPr/>
            <p:nvPr/>
          </p:nvSpPr>
          <p:spPr>
            <a:xfrm rot="-1080000">
              <a:off x="4585547" y="2454673"/>
              <a:ext cx="464968" cy="35947"/>
            </a:xfrm>
            <a:custGeom>
              <a:rect b="b" l="l" r="r" t="t"/>
              <a:pathLst>
                <a:path extrusionOk="0" h="120000" w="120000">
                  <a:moveTo>
                    <a:pt x="0" y="59998"/>
                  </a:moveTo>
                  <a:lnTo>
                    <a:pt x="120000" y="59998"/>
                  </a:lnTo>
                </a:path>
              </a:pathLst>
            </a:custGeom>
            <a:noFill/>
            <a:ln cap="flat" cmpd="sng" w="254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8"/>
            <p:cNvSpPr txBox="1"/>
            <p:nvPr/>
          </p:nvSpPr>
          <p:spPr>
            <a:xfrm rot="-1080000">
              <a:off x="4806407" y="2461022"/>
              <a:ext cx="23248" cy="2324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alibri"/>
                <a:buNone/>
              </a:pPr>
              <a:r>
                <a:t/>
              </a:r>
              <a:endParaRPr b="0" i="0" sz="500" u="none" cap="none" strike="noStrike">
                <a:solidFill>
                  <a:schemeClr val="lt1"/>
                </a:solidFill>
                <a:latin typeface="Calibri"/>
                <a:ea typeface="Calibri"/>
                <a:cs typeface="Calibri"/>
                <a:sym typeface="Calibri"/>
              </a:endParaRPr>
            </a:p>
          </p:txBody>
        </p:sp>
        <p:sp>
          <p:nvSpPr>
            <p:cNvPr id="309" name="Google Shape;309;p8"/>
            <p:cNvSpPr/>
            <p:nvPr/>
          </p:nvSpPr>
          <p:spPr>
            <a:xfrm>
              <a:off x="5001376" y="1390893"/>
              <a:ext cx="1543009" cy="1543009"/>
            </a:xfrm>
            <a:prstGeom prst="ellipse">
              <a:avLst/>
            </a:prstGeom>
            <a:solidFill>
              <a:srgbClr val="213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
            <p:cNvSpPr txBox="1"/>
            <p:nvPr/>
          </p:nvSpPr>
          <p:spPr>
            <a:xfrm>
              <a:off x="5227344" y="1616861"/>
              <a:ext cx="1091073" cy="1091073"/>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Times New Roman"/>
                <a:buNone/>
              </a:pPr>
              <a:r>
                <a:rPr b="0" i="0" lang="en-US" sz="1100" u="none" cap="none" strike="noStrike">
                  <a:solidFill>
                    <a:schemeClr val="lt1"/>
                  </a:solidFill>
                  <a:latin typeface="Times New Roman"/>
                  <a:ea typeface="Times New Roman"/>
                  <a:cs typeface="Times New Roman"/>
                  <a:sym typeface="Times New Roman"/>
                </a:rPr>
                <a:t>Penganalisisan</a:t>
              </a:r>
              <a:endParaRPr b="0" i="0" sz="1100" u="none" cap="none" strike="noStrike">
                <a:solidFill>
                  <a:schemeClr val="lt1"/>
                </a:solidFill>
                <a:latin typeface="Times New Roman"/>
                <a:ea typeface="Times New Roman"/>
                <a:cs typeface="Times New Roman"/>
                <a:sym typeface="Times New Roman"/>
              </a:endParaRPr>
            </a:p>
          </p:txBody>
        </p:sp>
        <p:sp>
          <p:nvSpPr>
            <p:cNvPr id="311" name="Google Shape;311;p8"/>
            <p:cNvSpPr/>
            <p:nvPr/>
          </p:nvSpPr>
          <p:spPr>
            <a:xfrm rot="3240000">
              <a:off x="4220827" y="3577167"/>
              <a:ext cx="464968" cy="35947"/>
            </a:xfrm>
            <a:custGeom>
              <a:rect b="b" l="l" r="r" t="t"/>
              <a:pathLst>
                <a:path extrusionOk="0" h="120000" w="120000">
                  <a:moveTo>
                    <a:pt x="0" y="59998"/>
                  </a:moveTo>
                  <a:lnTo>
                    <a:pt x="120000" y="59998"/>
                  </a:lnTo>
                </a:path>
              </a:pathLst>
            </a:custGeom>
            <a:noFill/>
            <a:ln cap="flat" cmpd="sng" w="254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
            <p:cNvSpPr txBox="1"/>
            <p:nvPr/>
          </p:nvSpPr>
          <p:spPr>
            <a:xfrm rot="3240000">
              <a:off x="4441687" y="3583516"/>
              <a:ext cx="23248" cy="2324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alibri"/>
                <a:buNone/>
              </a:pPr>
              <a:r>
                <a:t/>
              </a:r>
              <a:endParaRPr b="0" i="0" sz="500" u="none" cap="none" strike="noStrike">
                <a:solidFill>
                  <a:schemeClr val="lt1"/>
                </a:solidFill>
                <a:latin typeface="Calibri"/>
                <a:ea typeface="Calibri"/>
                <a:cs typeface="Calibri"/>
                <a:sym typeface="Calibri"/>
              </a:endParaRPr>
            </a:p>
          </p:txBody>
        </p:sp>
        <p:sp>
          <p:nvSpPr>
            <p:cNvPr id="313" name="Google Shape;313;p8"/>
            <p:cNvSpPr/>
            <p:nvPr/>
          </p:nvSpPr>
          <p:spPr>
            <a:xfrm>
              <a:off x="4271936" y="3635880"/>
              <a:ext cx="1543009" cy="1543009"/>
            </a:xfrm>
            <a:prstGeom prst="ellipse">
              <a:avLst/>
            </a:prstGeom>
            <a:solidFill>
              <a:srgbClr val="213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txBox="1"/>
            <p:nvPr/>
          </p:nvSpPr>
          <p:spPr>
            <a:xfrm>
              <a:off x="4497904" y="3861848"/>
              <a:ext cx="1091073" cy="10910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Times New Roman"/>
                <a:buNone/>
              </a:pPr>
              <a:r>
                <a:rPr b="0" i="0" lang="en-US" sz="1200" u="none" cap="none" strike="noStrike">
                  <a:solidFill>
                    <a:schemeClr val="lt1"/>
                  </a:solidFill>
                  <a:latin typeface="Times New Roman"/>
                  <a:ea typeface="Times New Roman"/>
                  <a:cs typeface="Times New Roman"/>
                  <a:sym typeface="Times New Roman"/>
                </a:rPr>
                <a:t>Pengklarifikasian</a:t>
              </a:r>
              <a:endParaRPr b="0" i="0" sz="1200" u="none" cap="none" strike="noStrike">
                <a:solidFill>
                  <a:schemeClr val="lt1"/>
                </a:solidFill>
                <a:latin typeface="Times New Roman"/>
                <a:ea typeface="Times New Roman"/>
                <a:cs typeface="Times New Roman"/>
                <a:sym typeface="Times New Roman"/>
              </a:endParaRPr>
            </a:p>
          </p:txBody>
        </p:sp>
        <p:sp>
          <p:nvSpPr>
            <p:cNvPr id="315" name="Google Shape;315;p8"/>
            <p:cNvSpPr/>
            <p:nvPr/>
          </p:nvSpPr>
          <p:spPr>
            <a:xfrm rot="7560000">
              <a:off x="3040567" y="3577167"/>
              <a:ext cx="464968" cy="35947"/>
            </a:xfrm>
            <a:custGeom>
              <a:rect b="b" l="l" r="r" t="t"/>
              <a:pathLst>
                <a:path extrusionOk="0" h="120000" w="120000">
                  <a:moveTo>
                    <a:pt x="0" y="59998"/>
                  </a:moveTo>
                  <a:lnTo>
                    <a:pt x="120000" y="59998"/>
                  </a:lnTo>
                </a:path>
              </a:pathLst>
            </a:custGeom>
            <a:noFill/>
            <a:ln cap="flat" cmpd="sng" w="254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txBox="1"/>
            <p:nvPr/>
          </p:nvSpPr>
          <p:spPr>
            <a:xfrm rot="-3240000">
              <a:off x="3261427" y="3583516"/>
              <a:ext cx="23248" cy="2324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alibri"/>
                <a:buNone/>
              </a:pPr>
              <a:r>
                <a:t/>
              </a:r>
              <a:endParaRPr b="0" i="0" sz="500" u="none" cap="none" strike="noStrike">
                <a:solidFill>
                  <a:schemeClr val="lt1"/>
                </a:solidFill>
                <a:latin typeface="Calibri"/>
                <a:ea typeface="Calibri"/>
                <a:cs typeface="Calibri"/>
                <a:sym typeface="Calibri"/>
              </a:endParaRPr>
            </a:p>
          </p:txBody>
        </p:sp>
        <p:sp>
          <p:nvSpPr>
            <p:cNvPr id="317" name="Google Shape;317;p8"/>
            <p:cNvSpPr/>
            <p:nvPr/>
          </p:nvSpPr>
          <p:spPr>
            <a:xfrm>
              <a:off x="1911417" y="3635880"/>
              <a:ext cx="1543009" cy="1543009"/>
            </a:xfrm>
            <a:prstGeom prst="ellipse">
              <a:avLst/>
            </a:prstGeom>
            <a:solidFill>
              <a:srgbClr val="213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
            <p:cNvSpPr txBox="1"/>
            <p:nvPr/>
          </p:nvSpPr>
          <p:spPr>
            <a:xfrm>
              <a:off x="2137385" y="3861848"/>
              <a:ext cx="1091073" cy="10910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Times New Roman"/>
                <a:buNone/>
              </a:pPr>
              <a:r>
                <a:rPr b="0" i="0" lang="en-US" sz="1200" u="none" cap="none" strike="noStrike">
                  <a:solidFill>
                    <a:schemeClr val="lt1"/>
                  </a:solidFill>
                  <a:latin typeface="Times New Roman"/>
                  <a:ea typeface="Times New Roman"/>
                  <a:cs typeface="Times New Roman"/>
                  <a:sym typeface="Times New Roman"/>
                </a:rPr>
                <a:t>Pencatatan</a:t>
              </a:r>
              <a:endParaRPr b="0" i="0" sz="1200" u="none" cap="none" strike="noStrike">
                <a:solidFill>
                  <a:schemeClr val="lt1"/>
                </a:solidFill>
                <a:latin typeface="Times New Roman"/>
                <a:ea typeface="Times New Roman"/>
                <a:cs typeface="Times New Roman"/>
                <a:sym typeface="Times New Roman"/>
              </a:endParaRPr>
            </a:p>
          </p:txBody>
        </p:sp>
        <p:sp>
          <p:nvSpPr>
            <p:cNvPr id="319" name="Google Shape;319;p8"/>
            <p:cNvSpPr/>
            <p:nvPr/>
          </p:nvSpPr>
          <p:spPr>
            <a:xfrm rot="-9720000">
              <a:off x="2675847" y="2454673"/>
              <a:ext cx="464968" cy="35947"/>
            </a:xfrm>
            <a:custGeom>
              <a:rect b="b" l="l" r="r" t="t"/>
              <a:pathLst>
                <a:path extrusionOk="0" h="120000" w="120000">
                  <a:moveTo>
                    <a:pt x="0" y="59998"/>
                  </a:moveTo>
                  <a:lnTo>
                    <a:pt x="120000" y="59998"/>
                  </a:lnTo>
                </a:path>
              </a:pathLst>
            </a:custGeom>
            <a:noFill/>
            <a:ln cap="flat" cmpd="sng" w="254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8"/>
            <p:cNvSpPr txBox="1"/>
            <p:nvPr/>
          </p:nvSpPr>
          <p:spPr>
            <a:xfrm rot="1080000">
              <a:off x="2896707" y="2461022"/>
              <a:ext cx="23248" cy="2324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alibri"/>
                <a:buNone/>
              </a:pPr>
              <a:r>
                <a:t/>
              </a:r>
              <a:endParaRPr b="0" i="0" sz="500" u="none" cap="none" strike="noStrike">
                <a:solidFill>
                  <a:schemeClr val="lt1"/>
                </a:solidFill>
                <a:latin typeface="Calibri"/>
                <a:ea typeface="Calibri"/>
                <a:cs typeface="Calibri"/>
                <a:sym typeface="Calibri"/>
              </a:endParaRPr>
            </a:p>
          </p:txBody>
        </p:sp>
        <p:sp>
          <p:nvSpPr>
            <p:cNvPr id="321" name="Google Shape;321;p8"/>
            <p:cNvSpPr/>
            <p:nvPr/>
          </p:nvSpPr>
          <p:spPr>
            <a:xfrm>
              <a:off x="1181977" y="1390893"/>
              <a:ext cx="1543009" cy="1543009"/>
            </a:xfrm>
            <a:prstGeom prst="ellipse">
              <a:avLst/>
            </a:prstGeom>
            <a:solidFill>
              <a:srgbClr val="213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8"/>
            <p:cNvSpPr txBox="1"/>
            <p:nvPr/>
          </p:nvSpPr>
          <p:spPr>
            <a:xfrm>
              <a:off x="1407945" y="1616861"/>
              <a:ext cx="1091073" cy="109107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Times New Roman"/>
                <a:buNone/>
              </a:pPr>
              <a:r>
                <a:rPr b="0" i="0" lang="en-US" sz="1200" u="none" cap="none" strike="noStrike">
                  <a:solidFill>
                    <a:schemeClr val="lt1"/>
                  </a:solidFill>
                  <a:latin typeface="Times New Roman"/>
                  <a:ea typeface="Times New Roman"/>
                  <a:cs typeface="Times New Roman"/>
                  <a:sym typeface="Times New Roman"/>
                </a:rPr>
                <a:t>Pelaporan</a:t>
              </a:r>
              <a:endParaRPr b="0" i="0" sz="1200" u="none" cap="none" strike="noStrike">
                <a:solidFill>
                  <a:schemeClr val="lt1"/>
                </a:solidFill>
                <a:latin typeface="Times New Roman"/>
                <a:ea typeface="Times New Roman"/>
                <a:cs typeface="Times New Roman"/>
                <a:sym typeface="Times New Roman"/>
              </a:endParaRPr>
            </a:p>
          </p:txBody>
        </p:sp>
      </p:grpSp>
      <p:grpSp>
        <p:nvGrpSpPr>
          <p:cNvPr id="323" name="Google Shape;323;p8"/>
          <p:cNvGrpSpPr/>
          <p:nvPr/>
        </p:nvGrpSpPr>
        <p:grpSpPr>
          <a:xfrm>
            <a:off x="6858002" y="1685935"/>
            <a:ext cx="2261436" cy="2077873"/>
            <a:chOff x="6657973" y="1400175"/>
            <a:chExt cx="2261436" cy="2077873"/>
          </a:xfrm>
        </p:grpSpPr>
        <p:grpSp>
          <p:nvGrpSpPr>
            <p:cNvPr id="324" name="Google Shape;324;p8"/>
            <p:cNvGrpSpPr/>
            <p:nvPr/>
          </p:nvGrpSpPr>
          <p:grpSpPr>
            <a:xfrm>
              <a:off x="6657973" y="1400175"/>
              <a:ext cx="2261436" cy="2077873"/>
              <a:chOff x="6657973" y="1400175"/>
              <a:chExt cx="2261436" cy="2077873"/>
            </a:xfrm>
          </p:grpSpPr>
          <p:grpSp>
            <p:nvGrpSpPr>
              <p:cNvPr id="325" name="Google Shape;325;p8"/>
              <p:cNvGrpSpPr/>
              <p:nvPr/>
            </p:nvGrpSpPr>
            <p:grpSpPr>
              <a:xfrm>
                <a:off x="6657973" y="1400175"/>
                <a:ext cx="2261436" cy="2077873"/>
                <a:chOff x="6657973" y="1400175"/>
                <a:chExt cx="2261436" cy="2077873"/>
              </a:xfrm>
            </p:grpSpPr>
            <p:grpSp>
              <p:nvGrpSpPr>
                <p:cNvPr id="326" name="Google Shape;326;p8"/>
                <p:cNvGrpSpPr/>
                <p:nvPr/>
              </p:nvGrpSpPr>
              <p:grpSpPr>
                <a:xfrm>
                  <a:off x="6657973" y="1400175"/>
                  <a:ext cx="2000254" cy="2057400"/>
                  <a:chOff x="6657973" y="1400175"/>
                  <a:chExt cx="2000254" cy="2057400"/>
                </a:xfrm>
              </p:grpSpPr>
              <p:sp>
                <p:nvSpPr>
                  <p:cNvPr id="327" name="Google Shape;327;p8"/>
                  <p:cNvSpPr/>
                  <p:nvPr/>
                </p:nvSpPr>
                <p:spPr>
                  <a:xfrm>
                    <a:off x="6672263" y="1400175"/>
                    <a:ext cx="1971675" cy="2028825"/>
                  </a:xfrm>
                  <a:prstGeom prst="roundRect">
                    <a:avLst>
                      <a:gd fmla="val 16667" name="adj"/>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8" name="Google Shape;328;p8"/>
                  <p:cNvSpPr/>
                  <p:nvPr/>
                </p:nvSpPr>
                <p:spPr>
                  <a:xfrm>
                    <a:off x="6672262" y="2643188"/>
                    <a:ext cx="1971675" cy="800998"/>
                  </a:xfrm>
                  <a:prstGeom prst="roundRect">
                    <a:avLst>
                      <a:gd fmla="val 42809"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9" name="Google Shape;329;p8"/>
                  <p:cNvSpPr/>
                  <p:nvPr/>
                </p:nvSpPr>
                <p:spPr>
                  <a:xfrm>
                    <a:off x="6657973" y="2971800"/>
                    <a:ext cx="2000254" cy="485775"/>
                  </a:xfrm>
                  <a:prstGeom prst="roundRect">
                    <a:avLst>
                      <a:gd fmla="val 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30" name="Google Shape;330;p8"/>
                <p:cNvSpPr/>
                <p:nvPr/>
              </p:nvSpPr>
              <p:spPr>
                <a:xfrm>
                  <a:off x="7635937" y="2800350"/>
                  <a:ext cx="1283472" cy="677698"/>
                </a:xfrm>
                <a:prstGeom prst="roundRect">
                  <a:avLst>
                    <a:gd fmla="val 0" name="adj"/>
                  </a:avLst>
                </a:prstGeom>
                <a:blipFill rotWithShape="1">
                  <a:blip r:embed="rId3">
                    <a:alphaModFix amt="92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31" name="Google Shape;331;p8"/>
              <p:cNvSpPr txBox="1"/>
              <p:nvPr/>
            </p:nvSpPr>
            <p:spPr>
              <a:xfrm>
                <a:off x="6827959" y="2845355"/>
                <a:ext cx="125088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Identifikasi</a:t>
                </a:r>
                <a:endParaRPr b="0" i="0" sz="1800" u="none" cap="none" strike="noStrike">
                  <a:solidFill>
                    <a:schemeClr val="lt1"/>
                  </a:solidFill>
                  <a:latin typeface="Times New Roman"/>
                  <a:ea typeface="Times New Roman"/>
                  <a:cs typeface="Times New Roman"/>
                  <a:sym typeface="Times New Roman"/>
                </a:endParaRPr>
              </a:p>
            </p:txBody>
          </p:sp>
        </p:grpSp>
        <p:sp>
          <p:nvSpPr>
            <p:cNvPr id="332" name="Google Shape;332;p8"/>
            <p:cNvSpPr txBox="1"/>
            <p:nvPr/>
          </p:nvSpPr>
          <p:spPr>
            <a:xfrm>
              <a:off x="6686553" y="1436409"/>
              <a:ext cx="197167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213B7D"/>
                  </a:solidFill>
                  <a:latin typeface="Times New Roman"/>
                  <a:ea typeface="Times New Roman"/>
                  <a:cs typeface="Times New Roman"/>
                  <a:sym typeface="Times New Roman"/>
                </a:rPr>
                <a:t>Mengidentifikasi kegiatan ekonomi yang relevan.</a:t>
              </a:r>
              <a:endParaRPr b="0" i="0" sz="1800" u="none" cap="none" strike="noStrike">
                <a:solidFill>
                  <a:srgbClr val="213B7D"/>
                </a:solidFill>
                <a:latin typeface="Times New Roman"/>
                <a:ea typeface="Times New Roman"/>
                <a:cs typeface="Times New Roman"/>
                <a:sym typeface="Times New Roman"/>
              </a:endParaRPr>
            </a:p>
          </p:txBody>
        </p:sp>
      </p:grpSp>
      <p:grpSp>
        <p:nvGrpSpPr>
          <p:cNvPr id="333" name="Google Shape;333;p8"/>
          <p:cNvGrpSpPr/>
          <p:nvPr/>
        </p:nvGrpSpPr>
        <p:grpSpPr>
          <a:xfrm>
            <a:off x="9440282" y="1695736"/>
            <a:ext cx="2261436" cy="2077873"/>
            <a:chOff x="6657973" y="1400175"/>
            <a:chExt cx="2261436" cy="2077873"/>
          </a:xfrm>
        </p:grpSpPr>
        <p:grpSp>
          <p:nvGrpSpPr>
            <p:cNvPr id="334" name="Google Shape;334;p8"/>
            <p:cNvGrpSpPr/>
            <p:nvPr/>
          </p:nvGrpSpPr>
          <p:grpSpPr>
            <a:xfrm>
              <a:off x="6657973" y="1400175"/>
              <a:ext cx="2261436" cy="2077873"/>
              <a:chOff x="6657973" y="1400175"/>
              <a:chExt cx="2261436" cy="2077873"/>
            </a:xfrm>
          </p:grpSpPr>
          <p:grpSp>
            <p:nvGrpSpPr>
              <p:cNvPr id="335" name="Google Shape;335;p8"/>
              <p:cNvGrpSpPr/>
              <p:nvPr/>
            </p:nvGrpSpPr>
            <p:grpSpPr>
              <a:xfrm>
                <a:off x="6657973" y="1400175"/>
                <a:ext cx="2261436" cy="2077873"/>
                <a:chOff x="6657973" y="1400175"/>
                <a:chExt cx="2261436" cy="2077873"/>
              </a:xfrm>
            </p:grpSpPr>
            <p:grpSp>
              <p:nvGrpSpPr>
                <p:cNvPr id="336" name="Google Shape;336;p8"/>
                <p:cNvGrpSpPr/>
                <p:nvPr/>
              </p:nvGrpSpPr>
              <p:grpSpPr>
                <a:xfrm>
                  <a:off x="6657973" y="1400175"/>
                  <a:ext cx="2000254" cy="2057400"/>
                  <a:chOff x="6657973" y="1400175"/>
                  <a:chExt cx="2000254" cy="2057400"/>
                </a:xfrm>
              </p:grpSpPr>
              <p:sp>
                <p:nvSpPr>
                  <p:cNvPr id="337" name="Google Shape;337;p8"/>
                  <p:cNvSpPr/>
                  <p:nvPr/>
                </p:nvSpPr>
                <p:spPr>
                  <a:xfrm>
                    <a:off x="6672263" y="1400175"/>
                    <a:ext cx="1971675" cy="2028825"/>
                  </a:xfrm>
                  <a:prstGeom prst="roundRect">
                    <a:avLst>
                      <a:gd fmla="val 16667" name="adj"/>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8" name="Google Shape;338;p8"/>
                  <p:cNvSpPr/>
                  <p:nvPr/>
                </p:nvSpPr>
                <p:spPr>
                  <a:xfrm>
                    <a:off x="6672262" y="2643188"/>
                    <a:ext cx="1971675" cy="800998"/>
                  </a:xfrm>
                  <a:prstGeom prst="roundRect">
                    <a:avLst>
                      <a:gd fmla="val 42809"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9" name="Google Shape;339;p8"/>
                  <p:cNvSpPr/>
                  <p:nvPr/>
                </p:nvSpPr>
                <p:spPr>
                  <a:xfrm>
                    <a:off x="6657973" y="2971800"/>
                    <a:ext cx="2000254" cy="485775"/>
                  </a:xfrm>
                  <a:prstGeom prst="roundRect">
                    <a:avLst>
                      <a:gd fmla="val 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40" name="Google Shape;340;p8"/>
                <p:cNvSpPr/>
                <p:nvPr/>
              </p:nvSpPr>
              <p:spPr>
                <a:xfrm>
                  <a:off x="7635937" y="2800350"/>
                  <a:ext cx="1283472" cy="677698"/>
                </a:xfrm>
                <a:prstGeom prst="roundRect">
                  <a:avLst>
                    <a:gd fmla="val 0" name="adj"/>
                  </a:avLst>
                </a:prstGeom>
                <a:blipFill rotWithShape="1">
                  <a:blip r:embed="rId3">
                    <a:alphaModFix amt="92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41" name="Google Shape;341;p8"/>
              <p:cNvSpPr txBox="1"/>
              <p:nvPr/>
            </p:nvSpPr>
            <p:spPr>
              <a:xfrm>
                <a:off x="6712468" y="2845355"/>
                <a:ext cx="1931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Pengklasifikasian</a:t>
                </a:r>
                <a:endParaRPr b="0" i="0" sz="1800" u="none" cap="none" strike="noStrike">
                  <a:solidFill>
                    <a:schemeClr val="lt1"/>
                  </a:solidFill>
                  <a:latin typeface="Times New Roman"/>
                  <a:ea typeface="Times New Roman"/>
                  <a:cs typeface="Times New Roman"/>
                  <a:sym typeface="Times New Roman"/>
                </a:endParaRPr>
              </a:p>
            </p:txBody>
          </p:sp>
        </p:grpSp>
        <p:sp>
          <p:nvSpPr>
            <p:cNvPr id="342" name="Google Shape;342;p8"/>
            <p:cNvSpPr txBox="1"/>
            <p:nvPr/>
          </p:nvSpPr>
          <p:spPr>
            <a:xfrm>
              <a:off x="6686553" y="1436409"/>
              <a:ext cx="197167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213B7D"/>
                  </a:solidFill>
                  <a:latin typeface="Times New Roman"/>
                  <a:ea typeface="Times New Roman"/>
                  <a:cs typeface="Times New Roman"/>
                  <a:sym typeface="Times New Roman"/>
                </a:rPr>
                <a:t>Menentukan waktu pengakuan untuk setiap jenis operasi</a:t>
              </a:r>
              <a:endParaRPr b="0" i="0" sz="1800" u="none" cap="none" strike="noStrike">
                <a:solidFill>
                  <a:srgbClr val="213B7D"/>
                </a:solidFill>
                <a:latin typeface="Times New Roman"/>
                <a:ea typeface="Times New Roman"/>
                <a:cs typeface="Times New Roman"/>
                <a:sym typeface="Times New Roman"/>
              </a:endParaRPr>
            </a:p>
          </p:txBody>
        </p:sp>
      </p:grpSp>
      <p:grpSp>
        <p:nvGrpSpPr>
          <p:cNvPr id="343" name="Google Shape;343;p8"/>
          <p:cNvGrpSpPr/>
          <p:nvPr/>
        </p:nvGrpSpPr>
        <p:grpSpPr>
          <a:xfrm>
            <a:off x="6827966" y="3881718"/>
            <a:ext cx="2291472" cy="2549363"/>
            <a:chOff x="6627937" y="1400175"/>
            <a:chExt cx="2291472" cy="2549363"/>
          </a:xfrm>
        </p:grpSpPr>
        <p:grpSp>
          <p:nvGrpSpPr>
            <p:cNvPr id="344" name="Google Shape;344;p8"/>
            <p:cNvGrpSpPr/>
            <p:nvPr/>
          </p:nvGrpSpPr>
          <p:grpSpPr>
            <a:xfrm>
              <a:off x="6627937" y="1400175"/>
              <a:ext cx="2291472" cy="2549363"/>
              <a:chOff x="6627937" y="1400175"/>
              <a:chExt cx="2291472" cy="2549363"/>
            </a:xfrm>
          </p:grpSpPr>
          <p:grpSp>
            <p:nvGrpSpPr>
              <p:cNvPr id="345" name="Google Shape;345;p8"/>
              <p:cNvGrpSpPr/>
              <p:nvPr/>
            </p:nvGrpSpPr>
            <p:grpSpPr>
              <a:xfrm>
                <a:off x="6657974" y="1400175"/>
                <a:ext cx="2261435" cy="2549363"/>
                <a:chOff x="6657974" y="1400175"/>
                <a:chExt cx="2261435" cy="2549363"/>
              </a:xfrm>
            </p:grpSpPr>
            <p:grpSp>
              <p:nvGrpSpPr>
                <p:cNvPr id="346" name="Google Shape;346;p8"/>
                <p:cNvGrpSpPr/>
                <p:nvPr/>
              </p:nvGrpSpPr>
              <p:grpSpPr>
                <a:xfrm>
                  <a:off x="6657974" y="1400175"/>
                  <a:ext cx="1996132" cy="2543180"/>
                  <a:chOff x="6657974" y="1400175"/>
                  <a:chExt cx="1996132" cy="2543180"/>
                </a:xfrm>
              </p:grpSpPr>
              <p:sp>
                <p:nvSpPr>
                  <p:cNvPr id="347" name="Google Shape;347;p8"/>
                  <p:cNvSpPr/>
                  <p:nvPr/>
                </p:nvSpPr>
                <p:spPr>
                  <a:xfrm>
                    <a:off x="6672263" y="1400175"/>
                    <a:ext cx="1971675" cy="2525184"/>
                  </a:xfrm>
                  <a:prstGeom prst="roundRect">
                    <a:avLst>
                      <a:gd fmla="val 16667" name="adj"/>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8" name="Google Shape;348;p8"/>
                  <p:cNvSpPr/>
                  <p:nvPr/>
                </p:nvSpPr>
                <p:spPr>
                  <a:xfrm>
                    <a:off x="6672262" y="3128968"/>
                    <a:ext cx="1971675" cy="800998"/>
                  </a:xfrm>
                  <a:prstGeom prst="roundRect">
                    <a:avLst>
                      <a:gd fmla="val 42809"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9" name="Google Shape;349;p8"/>
                  <p:cNvSpPr/>
                  <p:nvPr/>
                </p:nvSpPr>
                <p:spPr>
                  <a:xfrm>
                    <a:off x="6657974" y="3457580"/>
                    <a:ext cx="1996132" cy="485775"/>
                  </a:xfrm>
                  <a:prstGeom prst="roundRect">
                    <a:avLst>
                      <a:gd fmla="val 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50" name="Google Shape;350;p8"/>
                <p:cNvSpPr/>
                <p:nvPr/>
              </p:nvSpPr>
              <p:spPr>
                <a:xfrm>
                  <a:off x="7635937" y="3271840"/>
                  <a:ext cx="1283472" cy="677698"/>
                </a:xfrm>
                <a:prstGeom prst="roundRect">
                  <a:avLst>
                    <a:gd fmla="val 0" name="adj"/>
                  </a:avLst>
                </a:prstGeom>
                <a:blipFill rotWithShape="1">
                  <a:blip r:embed="rId3">
                    <a:alphaModFix amt="92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51" name="Google Shape;351;p8"/>
              <p:cNvSpPr txBox="1"/>
              <p:nvPr/>
            </p:nvSpPr>
            <p:spPr>
              <a:xfrm>
                <a:off x="6627937" y="3303892"/>
                <a:ext cx="20160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lt1"/>
                    </a:solidFill>
                    <a:latin typeface="Times New Roman"/>
                    <a:ea typeface="Times New Roman"/>
                    <a:cs typeface="Times New Roman"/>
                    <a:sym typeface="Times New Roman"/>
                  </a:rPr>
                  <a:t>Sistem Pengendalian</a:t>
                </a:r>
                <a:endParaRPr b="0" i="0" sz="1600" u="none" cap="none" strike="noStrike">
                  <a:solidFill>
                    <a:schemeClr val="lt1"/>
                  </a:solidFill>
                  <a:latin typeface="Times New Roman"/>
                  <a:ea typeface="Times New Roman"/>
                  <a:cs typeface="Times New Roman"/>
                  <a:sym typeface="Times New Roman"/>
                </a:endParaRPr>
              </a:p>
            </p:txBody>
          </p:sp>
        </p:grpSp>
        <p:sp>
          <p:nvSpPr>
            <p:cNvPr id="352" name="Google Shape;352;p8"/>
            <p:cNvSpPr txBox="1"/>
            <p:nvPr/>
          </p:nvSpPr>
          <p:spPr>
            <a:xfrm>
              <a:off x="6686553" y="1436409"/>
              <a:ext cx="197167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rgbClr val="213B7D"/>
                  </a:solidFill>
                  <a:latin typeface="Times New Roman"/>
                  <a:ea typeface="Times New Roman"/>
                  <a:cs typeface="Times New Roman"/>
                  <a:sym typeface="Times New Roman"/>
                </a:rPr>
                <a:t>Dua (2) komponen system pengendalian untuk menjamin reliabilitas, yaitu</a:t>
              </a:r>
              <a:endParaRPr/>
            </a:p>
            <a:p>
              <a:pPr indent="-285750" lvl="0" marL="285750" marR="0" rtl="0" algn="ctr">
                <a:spcBef>
                  <a:spcPts val="0"/>
                </a:spcBef>
                <a:spcAft>
                  <a:spcPts val="0"/>
                </a:spcAft>
                <a:buClr>
                  <a:srgbClr val="213B7D"/>
                </a:buClr>
                <a:buSzPts val="1600"/>
                <a:buFont typeface="Times New Roman"/>
                <a:buChar char="-"/>
              </a:pPr>
              <a:r>
                <a:rPr b="0" i="0" lang="en-US" sz="1600" u="none" cap="none" strike="noStrike">
                  <a:solidFill>
                    <a:srgbClr val="213B7D"/>
                  </a:solidFill>
                  <a:latin typeface="Times New Roman"/>
                  <a:ea typeface="Times New Roman"/>
                  <a:cs typeface="Times New Roman"/>
                  <a:sym typeface="Times New Roman"/>
                </a:rPr>
                <a:t>Fomal; dan</a:t>
              </a:r>
              <a:endParaRPr/>
            </a:p>
            <a:p>
              <a:pPr indent="-285750" lvl="0" marL="285750" marR="0" rtl="0" algn="ctr">
                <a:spcBef>
                  <a:spcPts val="0"/>
                </a:spcBef>
                <a:spcAft>
                  <a:spcPts val="0"/>
                </a:spcAft>
                <a:buClr>
                  <a:srgbClr val="213B7D"/>
                </a:buClr>
                <a:buSzPts val="1600"/>
                <a:buFont typeface="Times New Roman"/>
                <a:buChar char="-"/>
              </a:pPr>
              <a:r>
                <a:rPr b="0" i="0" lang="en-US" sz="1600" u="none" cap="none" strike="noStrike">
                  <a:solidFill>
                    <a:srgbClr val="213B7D"/>
                  </a:solidFill>
                  <a:latin typeface="Times New Roman"/>
                  <a:ea typeface="Times New Roman"/>
                  <a:cs typeface="Times New Roman"/>
                  <a:sym typeface="Times New Roman"/>
                </a:rPr>
                <a:t>Substansial.</a:t>
              </a:r>
              <a:endParaRPr b="0" i="0" sz="1600" u="none" cap="none" strike="noStrike">
                <a:solidFill>
                  <a:srgbClr val="213B7D"/>
                </a:solidFill>
                <a:latin typeface="Times New Roman"/>
                <a:ea typeface="Times New Roman"/>
                <a:cs typeface="Times New Roman"/>
                <a:sym typeface="Times New Roman"/>
              </a:endParaRPr>
            </a:p>
          </p:txBody>
        </p:sp>
      </p:grpSp>
      <p:grpSp>
        <p:nvGrpSpPr>
          <p:cNvPr id="353" name="Google Shape;353;p8"/>
          <p:cNvGrpSpPr/>
          <p:nvPr/>
        </p:nvGrpSpPr>
        <p:grpSpPr>
          <a:xfrm>
            <a:off x="9440282" y="3917952"/>
            <a:ext cx="2261436" cy="2513129"/>
            <a:chOff x="6657973" y="964919"/>
            <a:chExt cx="2261436" cy="2513129"/>
          </a:xfrm>
        </p:grpSpPr>
        <p:grpSp>
          <p:nvGrpSpPr>
            <p:cNvPr id="354" name="Google Shape;354;p8"/>
            <p:cNvGrpSpPr/>
            <p:nvPr/>
          </p:nvGrpSpPr>
          <p:grpSpPr>
            <a:xfrm>
              <a:off x="6657973" y="964919"/>
              <a:ext cx="2261436" cy="2513129"/>
              <a:chOff x="6657973" y="964919"/>
              <a:chExt cx="2261436" cy="2513129"/>
            </a:xfrm>
          </p:grpSpPr>
          <p:grpSp>
            <p:nvGrpSpPr>
              <p:cNvPr id="355" name="Google Shape;355;p8"/>
              <p:cNvGrpSpPr/>
              <p:nvPr/>
            </p:nvGrpSpPr>
            <p:grpSpPr>
              <a:xfrm>
                <a:off x="6657973" y="964919"/>
                <a:ext cx="2261436" cy="2513129"/>
                <a:chOff x="6657973" y="964919"/>
                <a:chExt cx="2261436" cy="2513129"/>
              </a:xfrm>
            </p:grpSpPr>
            <p:grpSp>
              <p:nvGrpSpPr>
                <p:cNvPr id="356" name="Google Shape;356;p8"/>
                <p:cNvGrpSpPr/>
                <p:nvPr/>
              </p:nvGrpSpPr>
              <p:grpSpPr>
                <a:xfrm>
                  <a:off x="6657973" y="964919"/>
                  <a:ext cx="2000254" cy="2492656"/>
                  <a:chOff x="6657973" y="964919"/>
                  <a:chExt cx="2000254" cy="2492656"/>
                </a:xfrm>
              </p:grpSpPr>
              <p:sp>
                <p:nvSpPr>
                  <p:cNvPr id="357" name="Google Shape;357;p8"/>
                  <p:cNvSpPr/>
                  <p:nvPr/>
                </p:nvSpPr>
                <p:spPr>
                  <a:xfrm>
                    <a:off x="6672263" y="964919"/>
                    <a:ext cx="1971675" cy="2464081"/>
                  </a:xfrm>
                  <a:prstGeom prst="roundRect">
                    <a:avLst>
                      <a:gd fmla="val 16667" name="adj"/>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8" name="Google Shape;358;p8"/>
                  <p:cNvSpPr/>
                  <p:nvPr/>
                </p:nvSpPr>
                <p:spPr>
                  <a:xfrm>
                    <a:off x="6672262" y="2643188"/>
                    <a:ext cx="1971675" cy="800998"/>
                  </a:xfrm>
                  <a:prstGeom prst="roundRect">
                    <a:avLst>
                      <a:gd fmla="val 42809"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9" name="Google Shape;359;p8"/>
                  <p:cNvSpPr/>
                  <p:nvPr/>
                </p:nvSpPr>
                <p:spPr>
                  <a:xfrm>
                    <a:off x="6657973" y="2971800"/>
                    <a:ext cx="2000254" cy="485775"/>
                  </a:xfrm>
                  <a:prstGeom prst="roundRect">
                    <a:avLst>
                      <a:gd fmla="val 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60" name="Google Shape;360;p8"/>
                <p:cNvSpPr/>
                <p:nvPr/>
              </p:nvSpPr>
              <p:spPr>
                <a:xfrm>
                  <a:off x="7635937" y="2800350"/>
                  <a:ext cx="1283472" cy="677698"/>
                </a:xfrm>
                <a:prstGeom prst="roundRect">
                  <a:avLst>
                    <a:gd fmla="val 0" name="adj"/>
                  </a:avLst>
                </a:prstGeom>
                <a:blipFill rotWithShape="1">
                  <a:blip r:embed="rId3">
                    <a:alphaModFix amt="92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61" name="Google Shape;361;p8"/>
              <p:cNvSpPr txBox="1"/>
              <p:nvPr/>
            </p:nvSpPr>
            <p:spPr>
              <a:xfrm>
                <a:off x="6682432" y="2659615"/>
                <a:ext cx="199154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lt1"/>
                    </a:solidFill>
                    <a:latin typeface="Times New Roman"/>
                    <a:ea typeface="Times New Roman"/>
                    <a:cs typeface="Times New Roman"/>
                    <a:sym typeface="Times New Roman"/>
                  </a:rPr>
                  <a:t>Menghitung Pengaruh</a:t>
                </a:r>
                <a:endParaRPr b="0" i="0" sz="1600" u="none" cap="none" strike="noStrike">
                  <a:solidFill>
                    <a:schemeClr val="lt1"/>
                  </a:solidFill>
                  <a:latin typeface="Times New Roman"/>
                  <a:ea typeface="Times New Roman"/>
                  <a:cs typeface="Times New Roman"/>
                  <a:sym typeface="Times New Roman"/>
                </a:endParaRPr>
              </a:p>
            </p:txBody>
          </p:sp>
        </p:grpSp>
        <p:sp>
          <p:nvSpPr>
            <p:cNvPr id="362" name="Google Shape;362;p8"/>
            <p:cNvSpPr txBox="1"/>
            <p:nvPr/>
          </p:nvSpPr>
          <p:spPr>
            <a:xfrm>
              <a:off x="6686553" y="1022063"/>
              <a:ext cx="197167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213B7D"/>
                  </a:solidFill>
                  <a:latin typeface="Times New Roman"/>
                  <a:ea typeface="Times New Roman"/>
                  <a:cs typeface="Times New Roman"/>
                  <a:sym typeface="Times New Roman"/>
                </a:rPr>
                <a:t>Menghitung pengaruh dari masing masing operasi.</a:t>
              </a:r>
              <a:endParaRPr b="0" i="0" sz="1800" u="none" cap="none" strike="noStrike">
                <a:solidFill>
                  <a:srgbClr val="213B7D"/>
                </a:solidFill>
                <a:latin typeface="Times New Roman"/>
                <a:ea typeface="Times New Roman"/>
                <a:cs typeface="Times New Roman"/>
                <a:sym typeface="Times New Roman"/>
              </a:endParaRPr>
            </a:p>
          </p:txBody>
        </p:sp>
      </p:grpSp>
      <p:sp>
        <p:nvSpPr>
          <p:cNvPr id="363" name="Google Shape;363;p8"/>
          <p:cNvSpPr txBox="1"/>
          <p:nvPr/>
        </p:nvSpPr>
        <p:spPr>
          <a:xfrm>
            <a:off x="6401804" y="1030236"/>
            <a:ext cx="573405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rgbClr val="213B7D"/>
                </a:solidFill>
                <a:latin typeface="Times New Roman"/>
                <a:ea typeface="Times New Roman"/>
                <a:cs typeface="Times New Roman"/>
                <a:sym typeface="Times New Roman"/>
              </a:rPr>
              <a:t>Empat (4) Aturan dasar Sistem Akuntansi Keuangan Menurut Masisi (1978) dalam Glynn (1993)</a:t>
            </a:r>
            <a:endParaRPr b="0" i="0" sz="16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9"/>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9" name="Google Shape;369;p9"/>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0" name="Google Shape;370;p9"/>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71" name="Google Shape;371;p9"/>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72" name="Google Shape;372;p9"/>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Standar Akuntansi Sektor Publik</a:t>
            </a:r>
            <a:endParaRPr b="1" i="0" sz="2800" u="none" cap="none" strike="noStrike">
              <a:solidFill>
                <a:schemeClr val="dk1"/>
              </a:solidFill>
              <a:latin typeface="Times New Roman"/>
              <a:ea typeface="Times New Roman"/>
              <a:cs typeface="Times New Roman"/>
              <a:sym typeface="Times New Roman"/>
            </a:endParaRPr>
          </a:p>
        </p:txBody>
      </p:sp>
      <p:sp>
        <p:nvSpPr>
          <p:cNvPr id="373" name="Google Shape;373;p9"/>
          <p:cNvSpPr txBox="1"/>
          <p:nvPr/>
        </p:nvSpPr>
        <p:spPr>
          <a:xfrm>
            <a:off x="2336458" y="1781738"/>
            <a:ext cx="7519084" cy="349035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Standar akuntansi merupakan pedoman yang mengatur pengguna laporan keuangan untuk tujuan pelaporan kepada para pengguna sedangkan prosedur akuntansi ialah praktik khusus untuk mengimplementasikan standar. Standar akuntansi diperlukan untuk menjamin konsistensi dalam pelaporan keuangan.</a:t>
            </a:r>
            <a:endParaRPr/>
          </a:p>
          <a:p>
            <a:pPr indent="0" lvl="0" marL="0" marR="0" rtl="0" algn="just">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Proses penetapan dan pelaksanaan standar masalah yang serius bagi praktik akuntansi, profesi akuntansi, dan pihak-pihak yang berkepentingan. Penentuan mekanisme merupakan faktor standar akuntansi agar dapat diterima dan bermanfaat bagi pengembangan akuntansi sektor publik.</a:t>
            </a:r>
            <a:endParaRPr/>
          </a:p>
        </p:txBody>
      </p:sp>
      <p:sp>
        <p:nvSpPr>
          <p:cNvPr id="374" name="Google Shape;374;p9"/>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2 </a:t>
            </a:r>
            <a:endParaRPr b="0" i="0" sz="1050" u="none" cap="none" strike="noStrike">
              <a:solidFill>
                <a:schemeClr val="dk1"/>
              </a:solidFill>
              <a:latin typeface="Times New Roman"/>
              <a:ea typeface="Times New Roman"/>
              <a:cs typeface="Times New Roman"/>
              <a:sym typeface="Times New Roman"/>
            </a:endParaRPr>
          </a:p>
        </p:txBody>
      </p:sp>
      <p:grpSp>
        <p:nvGrpSpPr>
          <p:cNvPr id="375" name="Google Shape;375;p9"/>
          <p:cNvGrpSpPr/>
          <p:nvPr/>
        </p:nvGrpSpPr>
        <p:grpSpPr>
          <a:xfrm>
            <a:off x="105275" y="105424"/>
            <a:ext cx="1322996" cy="630342"/>
            <a:chOff x="105275" y="105424"/>
            <a:chExt cx="1322996" cy="630342"/>
          </a:xfrm>
        </p:grpSpPr>
        <p:sp>
          <p:nvSpPr>
            <p:cNvPr id="376" name="Google Shape;376;p9"/>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9"/>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2021-11-03T12:55:57Z</dcterms:created>
  <dc:creator>Muhammad Fadjar</dc:creator>
</cp:coreProperties>
</file>