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Arial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B4ixL+JVyH8PjSPqDhUOQlXcN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AA7942-216D-4A58-9C56-D4CDB2F3A7EA}">
  <a:tblStyle styleId="{B8AA7942-216D-4A58-9C56-D4CDB2F3A7E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Black-regular.fntdata"/><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p:nvPr>
            <p:ph idx="2" type="pic"/>
          </p:nvPr>
        </p:nvSpPr>
        <p:spPr>
          <a:xfrm>
            <a:off x="5183188" y="987425"/>
            <a:ext cx="6172200" cy="4873625"/>
          </a:xfrm>
          <a:prstGeom prst="rect">
            <a:avLst/>
          </a:prstGeom>
          <a:noFill/>
          <a:ln>
            <a:noFill/>
          </a:ln>
        </p:spPr>
      </p:sp>
      <p:sp>
        <p:nvSpPr>
          <p:cNvPr id="64" name="Google Shape;64;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35000"/>
          </a:blip>
          <a:stretch>
            <a:fillRect/>
          </a:stretch>
        </a:blip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p:nvPr/>
        </p:nvSpPr>
        <p:spPr>
          <a:xfrm>
            <a:off x="3939525" y="919195"/>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97" name="Google Shape;97;p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grpSp>
        <p:nvGrpSpPr>
          <p:cNvPr id="98" name="Google Shape;98;p1"/>
          <p:cNvGrpSpPr/>
          <p:nvPr/>
        </p:nvGrpSpPr>
        <p:grpSpPr>
          <a:xfrm>
            <a:off x="1455313" y="3167485"/>
            <a:ext cx="9723549" cy="1302385"/>
            <a:chOff x="-340462" y="3168389"/>
            <a:chExt cx="8659451" cy="1809546"/>
          </a:xfrm>
        </p:grpSpPr>
        <p:sp>
          <p:nvSpPr>
            <p:cNvPr id="99" name="Google Shape;99;p1"/>
            <p:cNvSpPr txBox="1"/>
            <p:nvPr/>
          </p:nvSpPr>
          <p:spPr>
            <a:xfrm>
              <a:off x="2283182" y="4592091"/>
              <a:ext cx="3412162" cy="3858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Toni Nurhadianto, S.E., M.Sc</a:t>
              </a:r>
              <a:endParaRPr b="1" i="0" sz="2000" u="none" cap="none" strike="noStrike">
                <a:solidFill>
                  <a:schemeClr val="dk1"/>
                </a:solidFill>
                <a:latin typeface="Times New Roman"/>
                <a:ea typeface="Times New Roman"/>
                <a:cs typeface="Times New Roman"/>
                <a:sym typeface="Times New Roman"/>
              </a:endParaRPr>
            </a:p>
          </p:txBody>
        </p:sp>
        <p:sp>
          <p:nvSpPr>
            <p:cNvPr id="100" name="Google Shape;100;p1"/>
            <p:cNvSpPr txBox="1"/>
            <p:nvPr/>
          </p:nvSpPr>
          <p:spPr>
            <a:xfrm>
              <a:off x="-340462" y="3168389"/>
              <a:ext cx="8659451" cy="83968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Laporan Keuangan Sektor Publik</a:t>
              </a:r>
              <a:endParaRPr b="0" i="0" sz="3600" u="none" cap="none" strike="noStrike">
                <a:solidFill>
                  <a:schemeClr val="dk1"/>
                </a:solidFill>
                <a:latin typeface="Arial"/>
                <a:ea typeface="Arial"/>
                <a:cs typeface="Arial"/>
                <a:sym typeface="Arial"/>
              </a:endParaRPr>
            </a:p>
          </p:txBody>
        </p:sp>
        <p:sp>
          <p:nvSpPr>
            <p:cNvPr id="101" name="Google Shape;101;p1"/>
            <p:cNvSpPr txBox="1"/>
            <p:nvPr/>
          </p:nvSpPr>
          <p:spPr>
            <a:xfrm>
              <a:off x="1839912" y="4247864"/>
              <a:ext cx="4298703" cy="3858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SEMESTER GANJIL T.A 2021/2022</a:t>
              </a:r>
              <a:endParaRPr b="1" i="0" sz="2000" u="none" cap="none" strike="noStrike">
                <a:solidFill>
                  <a:schemeClr val="dk1"/>
                </a:solidFill>
                <a:latin typeface="Times New Roman"/>
                <a:ea typeface="Times New Roman"/>
                <a:cs typeface="Times New Roman"/>
                <a:sym typeface="Times New Roman"/>
              </a:endParaRPr>
            </a:p>
          </p:txBody>
        </p:sp>
      </p:grpSp>
      <p:grpSp>
        <p:nvGrpSpPr>
          <p:cNvPr id="102" name="Google Shape;102;p1"/>
          <p:cNvGrpSpPr/>
          <p:nvPr/>
        </p:nvGrpSpPr>
        <p:grpSpPr>
          <a:xfrm>
            <a:off x="2648921" y="-1345295"/>
            <a:ext cx="6894159" cy="4117131"/>
            <a:chOff x="3472610" y="-1337982"/>
            <a:chExt cx="6894159" cy="4117131"/>
          </a:xfrm>
        </p:grpSpPr>
        <p:sp>
          <p:nvSpPr>
            <p:cNvPr id="103" name="Google Shape;103;p1"/>
            <p:cNvSpPr/>
            <p:nvPr/>
          </p:nvSpPr>
          <p:spPr>
            <a:xfrm>
              <a:off x="3472610" y="-590020"/>
              <a:ext cx="497689" cy="2213226"/>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3957455" y="-1067476"/>
              <a:ext cx="497689" cy="3452985"/>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
            <p:cNvSpPr/>
            <p:nvPr/>
          </p:nvSpPr>
          <p:spPr>
            <a:xfrm>
              <a:off x="4449787" y="-500826"/>
              <a:ext cx="497689" cy="2511734"/>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p:nvPr/>
          </p:nvSpPr>
          <p:spPr>
            <a:xfrm>
              <a:off x="4943880" y="-953172"/>
              <a:ext cx="497689" cy="2662106"/>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5443960" y="-552094"/>
              <a:ext cx="497689" cy="2626118"/>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a:off x="5944040" y="-286507"/>
              <a:ext cx="497689" cy="2914911"/>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p:nvPr/>
          </p:nvSpPr>
          <p:spPr>
            <a:xfrm>
              <a:off x="6430084" y="-224956"/>
              <a:ext cx="497689" cy="2213226"/>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p:nvPr/>
          </p:nvSpPr>
          <p:spPr>
            <a:xfrm>
              <a:off x="6921963" y="-673836"/>
              <a:ext cx="497689" cy="3452985"/>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a:off x="7414295" y="-135762"/>
              <a:ext cx="497689" cy="2511734"/>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
            <p:cNvSpPr/>
            <p:nvPr/>
          </p:nvSpPr>
          <p:spPr>
            <a:xfrm>
              <a:off x="7908388" y="-673836"/>
              <a:ext cx="497689" cy="2662106"/>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p:nvPr/>
          </p:nvSpPr>
          <p:spPr>
            <a:xfrm>
              <a:off x="8399460" y="-401350"/>
              <a:ext cx="497689" cy="2626118"/>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
            <p:cNvSpPr/>
            <p:nvPr/>
          </p:nvSpPr>
          <p:spPr>
            <a:xfrm>
              <a:off x="8890532" y="-135763"/>
              <a:ext cx="497689" cy="2914911"/>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
            <p:cNvSpPr/>
            <p:nvPr/>
          </p:nvSpPr>
          <p:spPr>
            <a:xfrm>
              <a:off x="9374987" y="-401350"/>
              <a:ext cx="497689" cy="2914911"/>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1"/>
            <p:cNvSpPr/>
            <p:nvPr/>
          </p:nvSpPr>
          <p:spPr>
            <a:xfrm>
              <a:off x="9859442" y="-1337982"/>
              <a:ext cx="497689" cy="2914911"/>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1"/>
            <p:cNvSpPr/>
            <p:nvPr/>
          </p:nvSpPr>
          <p:spPr>
            <a:xfrm>
              <a:off x="9869080" y="1677181"/>
              <a:ext cx="497689" cy="698792"/>
            </a:xfrm>
            <a:prstGeom prst="roundRect">
              <a:avLst>
                <a:gd fmla="val 50000" name="adj"/>
              </a:avLst>
            </a:prstGeom>
            <a:blipFill rotWithShape="1">
              <a:blip r:embed="rId3">
                <a:alphaModFix/>
              </a:blip>
              <a:stretch>
                <a:fillRect b="-13000" l="0" r="0" t="15000"/>
              </a:stretch>
            </a:blipFill>
            <a:ln>
              <a:noFill/>
            </a:ln>
            <a:effectLst>
              <a:outerShdw blurRad="50800" sx="106000" rotWithShape="0" algn="t" dir="5400000" dist="38100" sy="10600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0"/>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4" name="Google Shape;344;p10"/>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5" name="Google Shape;345;p10"/>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46" name="Google Shape;346;p10"/>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47" name="Google Shape;347;p10"/>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Tujuan &amp; Fungsi Laporan Keuangan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348" name="Google Shape;348;p10"/>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5 dari 5 </a:t>
            </a:r>
            <a:endParaRPr b="0" i="0" sz="1050" u="none" cap="none" strike="noStrike">
              <a:solidFill>
                <a:schemeClr val="dk1"/>
              </a:solidFill>
              <a:latin typeface="Times New Roman"/>
              <a:ea typeface="Times New Roman"/>
              <a:cs typeface="Times New Roman"/>
              <a:sym typeface="Times New Roman"/>
            </a:endParaRPr>
          </a:p>
        </p:txBody>
      </p:sp>
      <p:grpSp>
        <p:nvGrpSpPr>
          <p:cNvPr id="349" name="Google Shape;349;p10"/>
          <p:cNvGrpSpPr/>
          <p:nvPr/>
        </p:nvGrpSpPr>
        <p:grpSpPr>
          <a:xfrm>
            <a:off x="105275" y="105424"/>
            <a:ext cx="1322996" cy="630342"/>
            <a:chOff x="105275" y="105424"/>
            <a:chExt cx="1322996" cy="630342"/>
          </a:xfrm>
        </p:grpSpPr>
        <p:sp>
          <p:nvSpPr>
            <p:cNvPr id="350" name="Google Shape;350;p10"/>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1" name="Google Shape;351;p10"/>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52" name="Google Shape;352;p10"/>
          <p:cNvSpPr txBox="1"/>
          <p:nvPr/>
        </p:nvSpPr>
        <p:spPr>
          <a:xfrm>
            <a:off x="1561943" y="927767"/>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400"/>
              <a:buFont typeface="Arial"/>
              <a:buNone/>
            </a:pPr>
            <a:r>
              <a:rPr b="1" i="0" lang="en-US" sz="2400" u="none" cap="none" strike="noStrike">
                <a:solidFill>
                  <a:srgbClr val="213B7D"/>
                </a:solidFill>
                <a:latin typeface="Times New Roman"/>
                <a:ea typeface="Times New Roman"/>
                <a:cs typeface="Times New Roman"/>
                <a:sym typeface="Times New Roman"/>
              </a:rPr>
              <a:t>Lima (5) Tujuan akuntansi &amp; LK Organisasi Pemerintah</a:t>
            </a:r>
            <a:endParaRPr b="1" i="0" sz="2400" u="none" cap="none" strike="noStrike">
              <a:solidFill>
                <a:srgbClr val="213B7D"/>
              </a:solidFill>
              <a:latin typeface="Times New Roman"/>
              <a:ea typeface="Times New Roman"/>
              <a:cs typeface="Times New Roman"/>
              <a:sym typeface="Times New Roman"/>
            </a:endParaRPr>
          </a:p>
        </p:txBody>
      </p:sp>
      <p:grpSp>
        <p:nvGrpSpPr>
          <p:cNvPr id="353" name="Google Shape;353;p10"/>
          <p:cNvGrpSpPr/>
          <p:nvPr/>
        </p:nvGrpSpPr>
        <p:grpSpPr>
          <a:xfrm>
            <a:off x="2349263" y="1760372"/>
            <a:ext cx="3668467" cy="3911764"/>
            <a:chOff x="420446" y="1760372"/>
            <a:chExt cx="3668467" cy="3911764"/>
          </a:xfrm>
        </p:grpSpPr>
        <p:sp>
          <p:nvSpPr>
            <p:cNvPr id="354" name="Google Shape;354;p10"/>
            <p:cNvSpPr txBox="1"/>
            <p:nvPr/>
          </p:nvSpPr>
          <p:spPr>
            <a:xfrm>
              <a:off x="420446" y="2523827"/>
              <a:ext cx="3668467" cy="3148309"/>
            </a:xfrm>
            <a:prstGeom prst="rect">
              <a:avLst/>
            </a:prstGeom>
            <a:noFill/>
            <a:ln cap="flat" cmpd="dbl" w="50800">
              <a:solidFill>
                <a:srgbClr val="7D744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Informasi akuntansi diperlukan untuk melakukan perencanaan keuangan, menghitung biaya program dan penganggaran. Anggaran sebagai alat perencanaan mengindikasikan target yang harus dicapai oleh pemerintah, sedangkan anggaran sebagai alat pengendalian mengindikasikan alokasi sumber dana yang disetujui legislative untuk dibelanjakan.</a:t>
              </a:r>
              <a:endParaRPr/>
            </a:p>
          </p:txBody>
        </p:sp>
        <p:sp>
          <p:nvSpPr>
            <p:cNvPr id="355" name="Google Shape;355;p10"/>
            <p:cNvSpPr txBox="1"/>
            <p:nvPr/>
          </p:nvSpPr>
          <p:spPr>
            <a:xfrm>
              <a:off x="578031" y="1760372"/>
              <a:ext cx="3353296" cy="63034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000"/>
                <a:buFont typeface="Arial"/>
                <a:buNone/>
              </a:pPr>
              <a:r>
                <a:rPr b="1" i="0" lang="en-US" sz="2000" u="none" cap="none" strike="noStrike">
                  <a:solidFill>
                    <a:srgbClr val="213B7D"/>
                  </a:solidFill>
                  <a:latin typeface="Times New Roman"/>
                  <a:ea typeface="Times New Roman"/>
                  <a:cs typeface="Times New Roman"/>
                  <a:sym typeface="Times New Roman"/>
                </a:rPr>
                <a:t>4. Perencanaan dan Penganggaran</a:t>
              </a:r>
              <a:endParaRPr b="1" i="0" sz="2000" u="none" cap="none" strike="noStrike">
                <a:solidFill>
                  <a:srgbClr val="213B7D"/>
                </a:solidFill>
                <a:latin typeface="Times New Roman"/>
                <a:ea typeface="Times New Roman"/>
                <a:cs typeface="Times New Roman"/>
                <a:sym typeface="Times New Roman"/>
              </a:endParaRPr>
            </a:p>
          </p:txBody>
        </p:sp>
      </p:grpSp>
      <p:grpSp>
        <p:nvGrpSpPr>
          <p:cNvPr id="356" name="Google Shape;356;p10"/>
          <p:cNvGrpSpPr/>
          <p:nvPr/>
        </p:nvGrpSpPr>
        <p:grpSpPr>
          <a:xfrm>
            <a:off x="6188435" y="1760372"/>
            <a:ext cx="3668467" cy="3911766"/>
            <a:chOff x="420446" y="1760372"/>
            <a:chExt cx="3668467" cy="3911766"/>
          </a:xfrm>
        </p:grpSpPr>
        <p:sp>
          <p:nvSpPr>
            <p:cNvPr id="357" name="Google Shape;357;p10"/>
            <p:cNvSpPr txBox="1"/>
            <p:nvPr/>
          </p:nvSpPr>
          <p:spPr>
            <a:xfrm>
              <a:off x="420446" y="2523828"/>
              <a:ext cx="3668467" cy="3148310"/>
            </a:xfrm>
            <a:prstGeom prst="rect">
              <a:avLst/>
            </a:prstGeom>
            <a:noFill/>
            <a:ln cap="flat" cmpd="dbl" w="50800">
              <a:solidFill>
                <a:srgbClr val="7D744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Kinerja pemerintah tidak dapat dinilai berdasarkan laba yang diperoleh, karena organisasi pemerintah bukan entitas bisnis yang mencari laba. Ukuran kinerja sektor public dapat beripa biaya program, efisiensi &amp; efektivitas program. Pemerintah bertanggungjawab tidak sebatas pada produksi barang &amp; jasa public tetapi terhadap distribusi secara adil &amp; merata.</a:t>
              </a:r>
              <a:endParaRPr/>
            </a:p>
          </p:txBody>
        </p:sp>
        <p:sp>
          <p:nvSpPr>
            <p:cNvPr id="358" name="Google Shape;358;p10"/>
            <p:cNvSpPr txBox="1"/>
            <p:nvPr/>
          </p:nvSpPr>
          <p:spPr>
            <a:xfrm>
              <a:off x="578031" y="1760372"/>
              <a:ext cx="3353296" cy="63034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000"/>
                <a:buFont typeface="Arial"/>
                <a:buNone/>
              </a:pPr>
              <a:r>
                <a:rPr b="1" i="0" lang="en-US" sz="2000" u="none" cap="none" strike="noStrike">
                  <a:solidFill>
                    <a:srgbClr val="213B7D"/>
                  </a:solidFill>
                  <a:latin typeface="Times New Roman"/>
                  <a:ea typeface="Times New Roman"/>
                  <a:cs typeface="Times New Roman"/>
                  <a:sym typeface="Times New Roman"/>
                </a:rPr>
                <a:t>5. Kinerja Manajerial dan Organisasional</a:t>
              </a:r>
              <a:endParaRPr b="1" i="0" sz="2000" u="none" cap="none" strike="noStrike">
                <a:solidFill>
                  <a:srgbClr val="213B7D"/>
                </a:solidFill>
                <a:latin typeface="Times New Roman"/>
                <a:ea typeface="Times New Roman"/>
                <a:cs typeface="Times New Roman"/>
                <a:sym typeface="Times New Roman"/>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4" name="Google Shape;364;p1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5" name="Google Shape;365;p1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66" name="Google Shape;366;p1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67" name="Google Shape;367;p11"/>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Tujuan Laporan Keuangan Menurut SFAC No. 4</a:t>
            </a:r>
            <a:endParaRPr b="1" i="0" sz="2800" u="none" cap="none" strike="noStrike">
              <a:solidFill>
                <a:schemeClr val="dk1"/>
              </a:solidFill>
              <a:latin typeface="Times New Roman"/>
              <a:ea typeface="Times New Roman"/>
              <a:cs typeface="Times New Roman"/>
              <a:sym typeface="Times New Roman"/>
            </a:endParaRPr>
          </a:p>
        </p:txBody>
      </p:sp>
      <p:sp>
        <p:nvSpPr>
          <p:cNvPr id="368" name="Google Shape;368;p11"/>
          <p:cNvSpPr txBox="1"/>
          <p:nvPr/>
        </p:nvSpPr>
        <p:spPr>
          <a:xfrm>
            <a:off x="1827729" y="1054633"/>
            <a:ext cx="8536537" cy="8741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Financial Accounting Standards Board (FASB, 1980) </a:t>
            </a:r>
            <a:r>
              <a:rPr b="0" i="0" lang="en-US" sz="1800" u="none" cap="none" strike="noStrike">
                <a:solidFill>
                  <a:schemeClr val="dk1"/>
                </a:solidFill>
                <a:latin typeface="Times New Roman"/>
                <a:ea typeface="Times New Roman"/>
                <a:cs typeface="Times New Roman"/>
                <a:sym typeface="Times New Roman"/>
              </a:rPr>
              <a:t>mengeluarkan </a:t>
            </a:r>
            <a:r>
              <a:rPr b="0" i="1" lang="en-US" sz="1800" u="none" cap="none" strike="noStrike">
                <a:solidFill>
                  <a:schemeClr val="dk1"/>
                </a:solidFill>
                <a:latin typeface="Times New Roman"/>
                <a:ea typeface="Times New Roman"/>
                <a:cs typeface="Times New Roman"/>
                <a:sym typeface="Times New Roman"/>
              </a:rPr>
              <a:t>Statement of Financial Accounting Concept No. 4 </a:t>
            </a:r>
            <a:r>
              <a:rPr b="0" i="0" lang="en-US" sz="1800" u="none" cap="none" strike="noStrike">
                <a:solidFill>
                  <a:schemeClr val="dk1"/>
                </a:solidFill>
                <a:latin typeface="Times New Roman"/>
                <a:ea typeface="Times New Roman"/>
                <a:cs typeface="Times New Roman"/>
                <a:sym typeface="Times New Roman"/>
              </a:rPr>
              <a:t>mengenai tujuan laporan keuangan untuk organisasi nirlaba atau non-bisnis berupa :</a:t>
            </a:r>
            <a:endParaRPr b="0" i="1" sz="1800" u="none" cap="none" strike="noStrike">
              <a:solidFill>
                <a:schemeClr val="dk1"/>
              </a:solidFill>
              <a:latin typeface="Times New Roman"/>
              <a:ea typeface="Times New Roman"/>
              <a:cs typeface="Times New Roman"/>
              <a:sym typeface="Times New Roman"/>
            </a:endParaRPr>
          </a:p>
        </p:txBody>
      </p:sp>
      <p:sp>
        <p:nvSpPr>
          <p:cNvPr id="369" name="Google Shape;369;p11"/>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370" name="Google Shape;370;p11"/>
          <p:cNvGrpSpPr/>
          <p:nvPr/>
        </p:nvGrpSpPr>
        <p:grpSpPr>
          <a:xfrm>
            <a:off x="105275" y="105424"/>
            <a:ext cx="1322996" cy="630342"/>
            <a:chOff x="105275" y="105424"/>
            <a:chExt cx="1322996" cy="630342"/>
          </a:xfrm>
        </p:grpSpPr>
        <p:sp>
          <p:nvSpPr>
            <p:cNvPr id="371" name="Google Shape;371;p11"/>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2" name="Google Shape;372;p11"/>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73" name="Google Shape;373;p11"/>
          <p:cNvGrpSpPr/>
          <p:nvPr/>
        </p:nvGrpSpPr>
        <p:grpSpPr>
          <a:xfrm>
            <a:off x="2509838" y="2152360"/>
            <a:ext cx="3586162" cy="1978034"/>
            <a:chOff x="500059" y="3971594"/>
            <a:chExt cx="3586162" cy="1978034"/>
          </a:xfrm>
        </p:grpSpPr>
        <p:grpSp>
          <p:nvGrpSpPr>
            <p:cNvPr id="374" name="Google Shape;374;p11"/>
            <p:cNvGrpSpPr/>
            <p:nvPr/>
          </p:nvGrpSpPr>
          <p:grpSpPr>
            <a:xfrm>
              <a:off x="500059" y="3971594"/>
              <a:ext cx="3586162" cy="1978034"/>
              <a:chOff x="614363" y="3957306"/>
              <a:chExt cx="3586162" cy="1978034"/>
            </a:xfrm>
          </p:grpSpPr>
          <p:grpSp>
            <p:nvGrpSpPr>
              <p:cNvPr id="375" name="Google Shape;375;p11"/>
              <p:cNvGrpSpPr/>
              <p:nvPr/>
            </p:nvGrpSpPr>
            <p:grpSpPr>
              <a:xfrm>
                <a:off x="614363" y="3957306"/>
                <a:ext cx="3586162" cy="1978034"/>
                <a:chOff x="614363" y="3957306"/>
                <a:chExt cx="2571750" cy="1978034"/>
              </a:xfrm>
            </p:grpSpPr>
            <p:sp>
              <p:nvSpPr>
                <p:cNvPr id="376" name="Google Shape;376;p11"/>
                <p:cNvSpPr/>
                <p:nvPr/>
              </p:nvSpPr>
              <p:spPr>
                <a:xfrm>
                  <a:off x="614363" y="3957306"/>
                  <a:ext cx="2571750" cy="197803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11"/>
                <p:cNvSpPr/>
                <p:nvPr/>
              </p:nvSpPr>
              <p:spPr>
                <a:xfrm flipH="1">
                  <a:off x="614363" y="3957306"/>
                  <a:ext cx="2571750" cy="1978034"/>
                </a:xfrm>
                <a:prstGeom prst="foldedCorner">
                  <a:avLst>
                    <a:gd fmla="val 4127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78" name="Google Shape;378;p11"/>
              <p:cNvSpPr txBox="1"/>
              <p:nvPr/>
            </p:nvSpPr>
            <p:spPr>
              <a:xfrm>
                <a:off x="634759" y="3957306"/>
                <a:ext cx="3451467"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Memberikan informasi yang bermanfaat bagi penyedia dan calon penyadia serta pamakai dalam pembuatan keputusan.</a:t>
                </a:r>
                <a:endParaRPr b="0" i="0" sz="1600" u="none" cap="none" strike="noStrike">
                  <a:solidFill>
                    <a:schemeClr val="lt1"/>
                  </a:solidFill>
                  <a:latin typeface="Times New Roman"/>
                  <a:ea typeface="Times New Roman"/>
                  <a:cs typeface="Times New Roman"/>
                  <a:sym typeface="Times New Roman"/>
                </a:endParaRPr>
              </a:p>
            </p:txBody>
          </p:sp>
          <p:sp>
            <p:nvSpPr>
              <p:cNvPr id="379" name="Google Shape;379;p11"/>
              <p:cNvSpPr txBox="1"/>
              <p:nvPr/>
            </p:nvSpPr>
            <p:spPr>
              <a:xfrm>
                <a:off x="1428271" y="5476810"/>
                <a:ext cx="27722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400"/>
                  <a:buFont typeface="Times New Roman"/>
                  <a:buNone/>
                </a:pPr>
                <a:r>
                  <a:rPr b="1" i="0" lang="en-US" sz="1400" u="none" cap="none" strike="noStrike">
                    <a:solidFill>
                      <a:srgbClr val="F4BD0C"/>
                    </a:solidFill>
                    <a:latin typeface="Times New Roman"/>
                    <a:ea typeface="Times New Roman"/>
                    <a:cs typeface="Times New Roman"/>
                    <a:sym typeface="Times New Roman"/>
                  </a:rPr>
                  <a:t>Tujuan LK Menurut SFAC No 4</a:t>
                </a:r>
                <a:endParaRPr b="0" i="0" sz="1400" u="none" cap="none" strike="noStrike">
                  <a:solidFill>
                    <a:srgbClr val="F4BD0C"/>
                  </a:solidFill>
                  <a:latin typeface="Times New Roman"/>
                  <a:ea typeface="Times New Roman"/>
                  <a:cs typeface="Times New Roman"/>
                  <a:sym typeface="Times New Roman"/>
                </a:endParaRPr>
              </a:p>
            </p:txBody>
          </p:sp>
        </p:grpSp>
        <p:sp>
          <p:nvSpPr>
            <p:cNvPr id="380" name="Google Shape;380;p11"/>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1</a:t>
              </a:r>
              <a:endParaRPr b="0" i="0" sz="2400" u="none" cap="none" strike="noStrike">
                <a:solidFill>
                  <a:srgbClr val="213B7D"/>
                </a:solidFill>
                <a:latin typeface="Times New Roman"/>
                <a:ea typeface="Times New Roman"/>
                <a:cs typeface="Times New Roman"/>
                <a:sym typeface="Times New Roman"/>
              </a:endParaRPr>
            </a:p>
          </p:txBody>
        </p:sp>
      </p:grpSp>
      <p:grpSp>
        <p:nvGrpSpPr>
          <p:cNvPr id="381" name="Google Shape;381;p11"/>
          <p:cNvGrpSpPr/>
          <p:nvPr/>
        </p:nvGrpSpPr>
        <p:grpSpPr>
          <a:xfrm>
            <a:off x="6215067" y="2160986"/>
            <a:ext cx="3586162" cy="1978034"/>
            <a:chOff x="500059" y="3971594"/>
            <a:chExt cx="3586162" cy="1978034"/>
          </a:xfrm>
        </p:grpSpPr>
        <p:grpSp>
          <p:nvGrpSpPr>
            <p:cNvPr id="382" name="Google Shape;382;p11"/>
            <p:cNvGrpSpPr/>
            <p:nvPr/>
          </p:nvGrpSpPr>
          <p:grpSpPr>
            <a:xfrm>
              <a:off x="500059" y="3971594"/>
              <a:ext cx="3586162" cy="1978034"/>
              <a:chOff x="614363" y="3957306"/>
              <a:chExt cx="3586162" cy="1978034"/>
            </a:xfrm>
          </p:grpSpPr>
          <p:grpSp>
            <p:nvGrpSpPr>
              <p:cNvPr id="383" name="Google Shape;383;p11"/>
              <p:cNvGrpSpPr/>
              <p:nvPr/>
            </p:nvGrpSpPr>
            <p:grpSpPr>
              <a:xfrm>
                <a:off x="614363" y="3957306"/>
                <a:ext cx="3586162" cy="1978034"/>
                <a:chOff x="614363" y="3957306"/>
                <a:chExt cx="2571750" cy="1978034"/>
              </a:xfrm>
            </p:grpSpPr>
            <p:sp>
              <p:nvSpPr>
                <p:cNvPr id="384" name="Google Shape;384;p11"/>
                <p:cNvSpPr/>
                <p:nvPr/>
              </p:nvSpPr>
              <p:spPr>
                <a:xfrm>
                  <a:off x="614363" y="3957306"/>
                  <a:ext cx="2571750" cy="197803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5" name="Google Shape;385;p11"/>
                <p:cNvSpPr/>
                <p:nvPr/>
              </p:nvSpPr>
              <p:spPr>
                <a:xfrm flipH="1">
                  <a:off x="614363" y="3957306"/>
                  <a:ext cx="2571750" cy="1978034"/>
                </a:xfrm>
                <a:prstGeom prst="foldedCorner">
                  <a:avLst>
                    <a:gd fmla="val 4127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86" name="Google Shape;386;p11"/>
              <p:cNvSpPr txBox="1"/>
              <p:nvPr/>
            </p:nvSpPr>
            <p:spPr>
              <a:xfrm>
                <a:off x="634759" y="3957306"/>
                <a:ext cx="3451467"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Memberikan informasi untuk membantu penyedia dan calon penyadia serta pamakai dalam menilai pelayanan yang diberikan oleh organisasi.</a:t>
                </a:r>
                <a:endParaRPr b="0" i="0" sz="1600" u="none" cap="none" strike="noStrike">
                  <a:solidFill>
                    <a:schemeClr val="lt1"/>
                  </a:solidFill>
                  <a:latin typeface="Times New Roman"/>
                  <a:ea typeface="Times New Roman"/>
                  <a:cs typeface="Times New Roman"/>
                  <a:sym typeface="Times New Roman"/>
                </a:endParaRPr>
              </a:p>
            </p:txBody>
          </p:sp>
          <p:sp>
            <p:nvSpPr>
              <p:cNvPr id="387" name="Google Shape;387;p11"/>
              <p:cNvSpPr txBox="1"/>
              <p:nvPr/>
            </p:nvSpPr>
            <p:spPr>
              <a:xfrm>
                <a:off x="1428271" y="5476810"/>
                <a:ext cx="27722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400"/>
                  <a:buFont typeface="Times New Roman"/>
                  <a:buNone/>
                </a:pPr>
                <a:r>
                  <a:rPr b="1" i="0" lang="en-US" sz="1400" u="none" cap="none" strike="noStrike">
                    <a:solidFill>
                      <a:srgbClr val="F4BD0C"/>
                    </a:solidFill>
                    <a:latin typeface="Times New Roman"/>
                    <a:ea typeface="Times New Roman"/>
                    <a:cs typeface="Times New Roman"/>
                    <a:sym typeface="Times New Roman"/>
                  </a:rPr>
                  <a:t>Tujuan LK Menurut SFAC No 4</a:t>
                </a:r>
                <a:endParaRPr b="0" i="0" sz="1400" u="none" cap="none" strike="noStrike">
                  <a:solidFill>
                    <a:srgbClr val="F4BD0C"/>
                  </a:solidFill>
                  <a:latin typeface="Times New Roman"/>
                  <a:ea typeface="Times New Roman"/>
                  <a:cs typeface="Times New Roman"/>
                  <a:sym typeface="Times New Roman"/>
                </a:endParaRPr>
              </a:p>
            </p:txBody>
          </p:sp>
        </p:grpSp>
        <p:sp>
          <p:nvSpPr>
            <p:cNvPr id="388" name="Google Shape;388;p11"/>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2</a:t>
              </a:r>
              <a:endParaRPr b="0" i="0" sz="2400" u="none" cap="none" strike="noStrike">
                <a:solidFill>
                  <a:srgbClr val="213B7D"/>
                </a:solidFill>
                <a:latin typeface="Times New Roman"/>
                <a:ea typeface="Times New Roman"/>
                <a:cs typeface="Times New Roman"/>
                <a:sym typeface="Times New Roman"/>
              </a:endParaRPr>
            </a:p>
          </p:txBody>
        </p:sp>
      </p:grpSp>
      <p:grpSp>
        <p:nvGrpSpPr>
          <p:cNvPr id="389" name="Google Shape;389;p11"/>
          <p:cNvGrpSpPr/>
          <p:nvPr/>
        </p:nvGrpSpPr>
        <p:grpSpPr>
          <a:xfrm>
            <a:off x="2509838" y="4301026"/>
            <a:ext cx="3586162" cy="1978034"/>
            <a:chOff x="500059" y="3971594"/>
            <a:chExt cx="3586162" cy="1978034"/>
          </a:xfrm>
        </p:grpSpPr>
        <p:grpSp>
          <p:nvGrpSpPr>
            <p:cNvPr id="390" name="Google Shape;390;p11"/>
            <p:cNvGrpSpPr/>
            <p:nvPr/>
          </p:nvGrpSpPr>
          <p:grpSpPr>
            <a:xfrm>
              <a:off x="500059" y="3971594"/>
              <a:ext cx="3586162" cy="1978034"/>
              <a:chOff x="614363" y="3957306"/>
              <a:chExt cx="3586162" cy="1978034"/>
            </a:xfrm>
          </p:grpSpPr>
          <p:grpSp>
            <p:nvGrpSpPr>
              <p:cNvPr id="391" name="Google Shape;391;p11"/>
              <p:cNvGrpSpPr/>
              <p:nvPr/>
            </p:nvGrpSpPr>
            <p:grpSpPr>
              <a:xfrm>
                <a:off x="614363" y="3957306"/>
                <a:ext cx="3586162" cy="1978034"/>
                <a:chOff x="614363" y="3957306"/>
                <a:chExt cx="2571750" cy="1978034"/>
              </a:xfrm>
            </p:grpSpPr>
            <p:sp>
              <p:nvSpPr>
                <p:cNvPr id="392" name="Google Shape;392;p11"/>
                <p:cNvSpPr/>
                <p:nvPr/>
              </p:nvSpPr>
              <p:spPr>
                <a:xfrm>
                  <a:off x="614363" y="3957306"/>
                  <a:ext cx="2571750" cy="197803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3" name="Google Shape;393;p11"/>
                <p:cNvSpPr/>
                <p:nvPr/>
              </p:nvSpPr>
              <p:spPr>
                <a:xfrm flipH="1">
                  <a:off x="614363" y="3957306"/>
                  <a:ext cx="2571750" cy="1978034"/>
                </a:xfrm>
                <a:prstGeom prst="foldedCorner">
                  <a:avLst>
                    <a:gd fmla="val 4127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94" name="Google Shape;394;p11"/>
              <p:cNvSpPr txBox="1"/>
              <p:nvPr/>
            </p:nvSpPr>
            <p:spPr>
              <a:xfrm>
                <a:off x="634759" y="3957306"/>
                <a:ext cx="3451467"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Memberikan informasi yang bermanfaat bagi penyedia dan calon penyadia serta pamakai dalam menilai kinerja organisasi atas pertanggungjawaban pengelolaan.</a:t>
                </a:r>
                <a:endParaRPr b="0" i="0" sz="1600" u="none" cap="none" strike="noStrike">
                  <a:solidFill>
                    <a:schemeClr val="lt1"/>
                  </a:solidFill>
                  <a:latin typeface="Times New Roman"/>
                  <a:ea typeface="Times New Roman"/>
                  <a:cs typeface="Times New Roman"/>
                  <a:sym typeface="Times New Roman"/>
                </a:endParaRPr>
              </a:p>
            </p:txBody>
          </p:sp>
          <p:sp>
            <p:nvSpPr>
              <p:cNvPr id="395" name="Google Shape;395;p11"/>
              <p:cNvSpPr txBox="1"/>
              <p:nvPr/>
            </p:nvSpPr>
            <p:spPr>
              <a:xfrm>
                <a:off x="1428271" y="5476810"/>
                <a:ext cx="27722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400"/>
                  <a:buFont typeface="Times New Roman"/>
                  <a:buNone/>
                </a:pPr>
                <a:r>
                  <a:rPr b="1" i="0" lang="en-US" sz="1400" u="none" cap="none" strike="noStrike">
                    <a:solidFill>
                      <a:srgbClr val="F4BD0C"/>
                    </a:solidFill>
                    <a:latin typeface="Times New Roman"/>
                    <a:ea typeface="Times New Roman"/>
                    <a:cs typeface="Times New Roman"/>
                    <a:sym typeface="Times New Roman"/>
                  </a:rPr>
                  <a:t>Tujuan LK Menurut SFAC No 4</a:t>
                </a:r>
                <a:endParaRPr b="0" i="0" sz="1400" u="none" cap="none" strike="noStrike">
                  <a:solidFill>
                    <a:srgbClr val="F4BD0C"/>
                  </a:solidFill>
                  <a:latin typeface="Times New Roman"/>
                  <a:ea typeface="Times New Roman"/>
                  <a:cs typeface="Times New Roman"/>
                  <a:sym typeface="Times New Roman"/>
                </a:endParaRPr>
              </a:p>
            </p:txBody>
          </p:sp>
        </p:grpSp>
        <p:sp>
          <p:nvSpPr>
            <p:cNvPr id="396" name="Google Shape;396;p11"/>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0" i="0" lang="en-US" sz="2400" u="none" cap="none" strike="noStrike">
                  <a:solidFill>
                    <a:srgbClr val="213B7D"/>
                  </a:solidFill>
                  <a:latin typeface="Times New Roman"/>
                  <a:ea typeface="Times New Roman"/>
                  <a:cs typeface="Times New Roman"/>
                  <a:sym typeface="Times New Roman"/>
                </a:rPr>
                <a:t>3</a:t>
              </a:r>
              <a:endParaRPr b="0" i="0" sz="2400" u="none" cap="none" strike="noStrike">
                <a:solidFill>
                  <a:srgbClr val="213B7D"/>
                </a:solidFill>
                <a:latin typeface="Times New Roman"/>
                <a:ea typeface="Times New Roman"/>
                <a:cs typeface="Times New Roman"/>
                <a:sym typeface="Times New Roman"/>
              </a:endParaRPr>
            </a:p>
          </p:txBody>
        </p:sp>
      </p:grpSp>
      <p:grpSp>
        <p:nvGrpSpPr>
          <p:cNvPr id="397" name="Google Shape;397;p11"/>
          <p:cNvGrpSpPr/>
          <p:nvPr/>
        </p:nvGrpSpPr>
        <p:grpSpPr>
          <a:xfrm>
            <a:off x="6235463" y="4309327"/>
            <a:ext cx="3586162" cy="1978034"/>
            <a:chOff x="500059" y="3971594"/>
            <a:chExt cx="3586162" cy="1978034"/>
          </a:xfrm>
        </p:grpSpPr>
        <p:grpSp>
          <p:nvGrpSpPr>
            <p:cNvPr id="398" name="Google Shape;398;p11"/>
            <p:cNvGrpSpPr/>
            <p:nvPr/>
          </p:nvGrpSpPr>
          <p:grpSpPr>
            <a:xfrm>
              <a:off x="500059" y="3971594"/>
              <a:ext cx="3586162" cy="1978034"/>
              <a:chOff x="614363" y="3957306"/>
              <a:chExt cx="3586162" cy="1978034"/>
            </a:xfrm>
          </p:grpSpPr>
          <p:grpSp>
            <p:nvGrpSpPr>
              <p:cNvPr id="399" name="Google Shape;399;p11"/>
              <p:cNvGrpSpPr/>
              <p:nvPr/>
            </p:nvGrpSpPr>
            <p:grpSpPr>
              <a:xfrm>
                <a:off x="614363" y="3957306"/>
                <a:ext cx="3586162" cy="1978034"/>
                <a:chOff x="614363" y="3957306"/>
                <a:chExt cx="2571750" cy="1978034"/>
              </a:xfrm>
            </p:grpSpPr>
            <p:sp>
              <p:nvSpPr>
                <p:cNvPr id="400" name="Google Shape;400;p11"/>
                <p:cNvSpPr/>
                <p:nvPr/>
              </p:nvSpPr>
              <p:spPr>
                <a:xfrm>
                  <a:off x="614363" y="3957306"/>
                  <a:ext cx="2571750" cy="197803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1" name="Google Shape;401;p11"/>
                <p:cNvSpPr/>
                <p:nvPr/>
              </p:nvSpPr>
              <p:spPr>
                <a:xfrm flipH="1">
                  <a:off x="614363" y="3957306"/>
                  <a:ext cx="2571750" cy="1978034"/>
                </a:xfrm>
                <a:prstGeom prst="foldedCorner">
                  <a:avLst>
                    <a:gd fmla="val 4127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02" name="Google Shape;402;p11"/>
              <p:cNvSpPr txBox="1"/>
              <p:nvPr/>
            </p:nvSpPr>
            <p:spPr>
              <a:xfrm>
                <a:off x="634759" y="3957306"/>
                <a:ext cx="3451467"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Memberikan informasi mengenai sumber daya ekonomi, kewajiban dan kekayaan bersih organisasi.</a:t>
                </a:r>
                <a:endParaRPr b="0" i="0" sz="1600" u="none" cap="none" strike="noStrike">
                  <a:solidFill>
                    <a:schemeClr val="lt1"/>
                  </a:solidFill>
                  <a:latin typeface="Times New Roman"/>
                  <a:ea typeface="Times New Roman"/>
                  <a:cs typeface="Times New Roman"/>
                  <a:sym typeface="Times New Roman"/>
                </a:endParaRPr>
              </a:p>
            </p:txBody>
          </p:sp>
          <p:sp>
            <p:nvSpPr>
              <p:cNvPr id="403" name="Google Shape;403;p11"/>
              <p:cNvSpPr txBox="1"/>
              <p:nvPr/>
            </p:nvSpPr>
            <p:spPr>
              <a:xfrm>
                <a:off x="1428271" y="5476810"/>
                <a:ext cx="27722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400"/>
                  <a:buFont typeface="Times New Roman"/>
                  <a:buNone/>
                </a:pPr>
                <a:r>
                  <a:rPr b="1" i="0" lang="en-US" sz="1400" u="none" cap="none" strike="noStrike">
                    <a:solidFill>
                      <a:srgbClr val="F4BD0C"/>
                    </a:solidFill>
                    <a:latin typeface="Times New Roman"/>
                    <a:ea typeface="Times New Roman"/>
                    <a:cs typeface="Times New Roman"/>
                    <a:sym typeface="Times New Roman"/>
                  </a:rPr>
                  <a:t>Tujuan LK Menurut SFAC No 4</a:t>
                </a:r>
                <a:endParaRPr b="0" i="0" sz="1400" u="none" cap="none" strike="noStrike">
                  <a:solidFill>
                    <a:srgbClr val="F4BD0C"/>
                  </a:solidFill>
                  <a:latin typeface="Times New Roman"/>
                  <a:ea typeface="Times New Roman"/>
                  <a:cs typeface="Times New Roman"/>
                  <a:sym typeface="Times New Roman"/>
                </a:endParaRPr>
              </a:p>
            </p:txBody>
          </p:sp>
        </p:grpSp>
        <p:sp>
          <p:nvSpPr>
            <p:cNvPr id="404" name="Google Shape;404;p11"/>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0" i="0" lang="en-US" sz="2400" u="none" cap="none" strike="noStrike">
                  <a:solidFill>
                    <a:srgbClr val="213B7D"/>
                  </a:solidFill>
                  <a:latin typeface="Times New Roman"/>
                  <a:ea typeface="Times New Roman"/>
                  <a:cs typeface="Times New Roman"/>
                  <a:sym typeface="Times New Roman"/>
                </a:rPr>
                <a:t>4</a:t>
              </a:r>
              <a:endParaRPr b="0" i="0" sz="2400" u="none" cap="none" strike="noStrike">
                <a:solidFill>
                  <a:srgbClr val="213B7D"/>
                </a:solidFill>
                <a:latin typeface="Times New Roman"/>
                <a:ea typeface="Times New Roman"/>
                <a:cs typeface="Times New Roman"/>
                <a:sym typeface="Times New Roman"/>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0" name="Google Shape;410;p1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1" name="Google Shape;411;p1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12" name="Google Shape;412;p1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13" name="Google Shape;413;p12"/>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Tujuan Laporan Keuangan Menurut SFAC No. 4</a:t>
            </a:r>
            <a:endParaRPr b="1" i="0" sz="2800" u="none" cap="none" strike="noStrike">
              <a:solidFill>
                <a:schemeClr val="dk1"/>
              </a:solidFill>
              <a:latin typeface="Times New Roman"/>
              <a:ea typeface="Times New Roman"/>
              <a:cs typeface="Times New Roman"/>
              <a:sym typeface="Times New Roman"/>
            </a:endParaRPr>
          </a:p>
        </p:txBody>
      </p:sp>
      <p:sp>
        <p:nvSpPr>
          <p:cNvPr id="414" name="Google Shape;414;p12"/>
          <p:cNvSpPr txBox="1"/>
          <p:nvPr/>
        </p:nvSpPr>
        <p:spPr>
          <a:xfrm>
            <a:off x="1827729" y="1054633"/>
            <a:ext cx="8536537" cy="8741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Financial Accounting Standards Board (FASB, 1980) </a:t>
            </a:r>
            <a:r>
              <a:rPr b="0" i="0" lang="en-US" sz="1800" u="none" cap="none" strike="noStrike">
                <a:solidFill>
                  <a:schemeClr val="dk1"/>
                </a:solidFill>
                <a:latin typeface="Times New Roman"/>
                <a:ea typeface="Times New Roman"/>
                <a:cs typeface="Times New Roman"/>
                <a:sym typeface="Times New Roman"/>
              </a:rPr>
              <a:t>mengeluarkan </a:t>
            </a:r>
            <a:r>
              <a:rPr b="0" i="1" lang="en-US" sz="1800" u="none" cap="none" strike="noStrike">
                <a:solidFill>
                  <a:schemeClr val="dk1"/>
                </a:solidFill>
                <a:latin typeface="Times New Roman"/>
                <a:ea typeface="Times New Roman"/>
                <a:cs typeface="Times New Roman"/>
                <a:sym typeface="Times New Roman"/>
              </a:rPr>
              <a:t>Statement of Financial Accounting Concept No. 4 </a:t>
            </a:r>
            <a:r>
              <a:rPr b="0" i="0" lang="en-US" sz="1800" u="none" cap="none" strike="noStrike">
                <a:solidFill>
                  <a:schemeClr val="dk1"/>
                </a:solidFill>
                <a:latin typeface="Times New Roman"/>
                <a:ea typeface="Times New Roman"/>
                <a:cs typeface="Times New Roman"/>
                <a:sym typeface="Times New Roman"/>
              </a:rPr>
              <a:t>mengenai tujuan laporan keuangan untuk organisasi nirlaba atau non-bisnis berupa :</a:t>
            </a:r>
            <a:endParaRPr b="0" i="1" sz="1800" u="none" cap="none" strike="noStrike">
              <a:solidFill>
                <a:schemeClr val="dk1"/>
              </a:solidFill>
              <a:latin typeface="Times New Roman"/>
              <a:ea typeface="Times New Roman"/>
              <a:cs typeface="Times New Roman"/>
              <a:sym typeface="Times New Roman"/>
            </a:endParaRPr>
          </a:p>
        </p:txBody>
      </p:sp>
      <p:sp>
        <p:nvSpPr>
          <p:cNvPr id="415" name="Google Shape;415;p12"/>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416" name="Google Shape;416;p12"/>
          <p:cNvGrpSpPr/>
          <p:nvPr/>
        </p:nvGrpSpPr>
        <p:grpSpPr>
          <a:xfrm>
            <a:off x="105275" y="105424"/>
            <a:ext cx="1322996" cy="630342"/>
            <a:chOff x="105275" y="105424"/>
            <a:chExt cx="1322996" cy="630342"/>
          </a:xfrm>
        </p:grpSpPr>
        <p:sp>
          <p:nvSpPr>
            <p:cNvPr id="417" name="Google Shape;417;p12"/>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8" name="Google Shape;418;p12"/>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19" name="Google Shape;419;p12"/>
          <p:cNvGrpSpPr/>
          <p:nvPr/>
        </p:nvGrpSpPr>
        <p:grpSpPr>
          <a:xfrm>
            <a:off x="4451829" y="4286867"/>
            <a:ext cx="3586162" cy="1978034"/>
            <a:chOff x="500059" y="3971594"/>
            <a:chExt cx="3586162" cy="1978034"/>
          </a:xfrm>
        </p:grpSpPr>
        <p:grpSp>
          <p:nvGrpSpPr>
            <p:cNvPr id="420" name="Google Shape;420;p12"/>
            <p:cNvGrpSpPr/>
            <p:nvPr/>
          </p:nvGrpSpPr>
          <p:grpSpPr>
            <a:xfrm>
              <a:off x="500059" y="3971594"/>
              <a:ext cx="3586162" cy="1978034"/>
              <a:chOff x="614363" y="3957306"/>
              <a:chExt cx="3586162" cy="1978034"/>
            </a:xfrm>
          </p:grpSpPr>
          <p:grpSp>
            <p:nvGrpSpPr>
              <p:cNvPr id="421" name="Google Shape;421;p12"/>
              <p:cNvGrpSpPr/>
              <p:nvPr/>
            </p:nvGrpSpPr>
            <p:grpSpPr>
              <a:xfrm>
                <a:off x="614363" y="3957306"/>
                <a:ext cx="3586162" cy="1978034"/>
                <a:chOff x="614363" y="3957306"/>
                <a:chExt cx="2571750" cy="1978034"/>
              </a:xfrm>
            </p:grpSpPr>
            <p:sp>
              <p:nvSpPr>
                <p:cNvPr id="422" name="Google Shape;422;p12"/>
                <p:cNvSpPr/>
                <p:nvPr/>
              </p:nvSpPr>
              <p:spPr>
                <a:xfrm>
                  <a:off x="614363" y="3957306"/>
                  <a:ext cx="2571750" cy="197803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3" name="Google Shape;423;p12"/>
                <p:cNvSpPr/>
                <p:nvPr/>
              </p:nvSpPr>
              <p:spPr>
                <a:xfrm flipH="1">
                  <a:off x="614363" y="3957306"/>
                  <a:ext cx="2571750" cy="1978034"/>
                </a:xfrm>
                <a:prstGeom prst="foldedCorner">
                  <a:avLst>
                    <a:gd fmla="val 4127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24" name="Google Shape;424;p12"/>
              <p:cNvSpPr txBox="1"/>
              <p:nvPr/>
            </p:nvSpPr>
            <p:spPr>
              <a:xfrm>
                <a:off x="634759" y="3957306"/>
                <a:ext cx="3451467"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Memberikan penjelasan dan interpretasi untuk membantu pemakai laporan keuangan.</a:t>
                </a:r>
                <a:endParaRPr b="0" i="0" sz="1600" u="none" cap="none" strike="noStrike">
                  <a:solidFill>
                    <a:schemeClr val="lt1"/>
                  </a:solidFill>
                  <a:latin typeface="Times New Roman"/>
                  <a:ea typeface="Times New Roman"/>
                  <a:cs typeface="Times New Roman"/>
                  <a:sym typeface="Times New Roman"/>
                </a:endParaRPr>
              </a:p>
            </p:txBody>
          </p:sp>
          <p:sp>
            <p:nvSpPr>
              <p:cNvPr id="425" name="Google Shape;425;p12"/>
              <p:cNvSpPr txBox="1"/>
              <p:nvPr/>
            </p:nvSpPr>
            <p:spPr>
              <a:xfrm>
                <a:off x="1428271" y="5476810"/>
                <a:ext cx="27722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400"/>
                  <a:buFont typeface="Times New Roman"/>
                  <a:buNone/>
                </a:pPr>
                <a:r>
                  <a:rPr b="1" i="0" lang="en-US" sz="1400" u="none" cap="none" strike="noStrike">
                    <a:solidFill>
                      <a:srgbClr val="F4BD0C"/>
                    </a:solidFill>
                    <a:latin typeface="Times New Roman"/>
                    <a:ea typeface="Times New Roman"/>
                    <a:cs typeface="Times New Roman"/>
                    <a:sym typeface="Times New Roman"/>
                  </a:rPr>
                  <a:t>Tujuan LK Menurut SFAC No 4</a:t>
                </a:r>
                <a:endParaRPr b="0" i="0" sz="1400" u="none" cap="none" strike="noStrike">
                  <a:solidFill>
                    <a:srgbClr val="F4BD0C"/>
                  </a:solidFill>
                  <a:latin typeface="Times New Roman"/>
                  <a:ea typeface="Times New Roman"/>
                  <a:cs typeface="Times New Roman"/>
                  <a:sym typeface="Times New Roman"/>
                </a:endParaRPr>
              </a:p>
            </p:txBody>
          </p:sp>
        </p:grpSp>
        <p:sp>
          <p:nvSpPr>
            <p:cNvPr id="426" name="Google Shape;426;p12"/>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0" i="0" lang="en-US" sz="2400" u="none" cap="none" strike="noStrike">
                  <a:solidFill>
                    <a:srgbClr val="213B7D"/>
                  </a:solidFill>
                  <a:latin typeface="Times New Roman"/>
                  <a:ea typeface="Times New Roman"/>
                  <a:cs typeface="Times New Roman"/>
                  <a:sym typeface="Times New Roman"/>
                </a:rPr>
                <a:t>7</a:t>
              </a:r>
              <a:endParaRPr b="0" i="0" sz="2400" u="none" cap="none" strike="noStrike">
                <a:solidFill>
                  <a:srgbClr val="213B7D"/>
                </a:solidFill>
                <a:latin typeface="Times New Roman"/>
                <a:ea typeface="Times New Roman"/>
                <a:cs typeface="Times New Roman"/>
                <a:sym typeface="Times New Roman"/>
              </a:endParaRPr>
            </a:p>
          </p:txBody>
        </p:sp>
      </p:grpSp>
      <p:grpSp>
        <p:nvGrpSpPr>
          <p:cNvPr id="427" name="Google Shape;427;p12"/>
          <p:cNvGrpSpPr/>
          <p:nvPr/>
        </p:nvGrpSpPr>
        <p:grpSpPr>
          <a:xfrm>
            <a:off x="2509838" y="2128408"/>
            <a:ext cx="3586162" cy="1978034"/>
            <a:chOff x="500059" y="3971594"/>
            <a:chExt cx="3586162" cy="1978034"/>
          </a:xfrm>
        </p:grpSpPr>
        <p:grpSp>
          <p:nvGrpSpPr>
            <p:cNvPr id="428" name="Google Shape;428;p12"/>
            <p:cNvGrpSpPr/>
            <p:nvPr/>
          </p:nvGrpSpPr>
          <p:grpSpPr>
            <a:xfrm>
              <a:off x="500059" y="3971594"/>
              <a:ext cx="3586162" cy="1978034"/>
              <a:chOff x="614363" y="3957306"/>
              <a:chExt cx="3586162" cy="1978034"/>
            </a:xfrm>
          </p:grpSpPr>
          <p:grpSp>
            <p:nvGrpSpPr>
              <p:cNvPr id="429" name="Google Shape;429;p12"/>
              <p:cNvGrpSpPr/>
              <p:nvPr/>
            </p:nvGrpSpPr>
            <p:grpSpPr>
              <a:xfrm>
                <a:off x="614363" y="3957306"/>
                <a:ext cx="3586162" cy="1978034"/>
                <a:chOff x="614363" y="3957306"/>
                <a:chExt cx="2571750" cy="1978034"/>
              </a:xfrm>
            </p:grpSpPr>
            <p:sp>
              <p:nvSpPr>
                <p:cNvPr id="430" name="Google Shape;430;p12"/>
                <p:cNvSpPr/>
                <p:nvPr/>
              </p:nvSpPr>
              <p:spPr>
                <a:xfrm>
                  <a:off x="614363" y="3957306"/>
                  <a:ext cx="2571750" cy="197803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1" name="Google Shape;431;p12"/>
                <p:cNvSpPr/>
                <p:nvPr/>
              </p:nvSpPr>
              <p:spPr>
                <a:xfrm flipH="1">
                  <a:off x="614363" y="3957306"/>
                  <a:ext cx="2571750" cy="1978034"/>
                </a:xfrm>
                <a:prstGeom prst="foldedCorner">
                  <a:avLst>
                    <a:gd fmla="val 4127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32" name="Google Shape;432;p12"/>
              <p:cNvSpPr txBox="1"/>
              <p:nvPr/>
            </p:nvSpPr>
            <p:spPr>
              <a:xfrm>
                <a:off x="634759" y="3957306"/>
                <a:ext cx="3451467"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Memberikan informasi menganai kinerja organisasi selama satu (1) periode.</a:t>
                </a:r>
                <a:endParaRPr b="0" i="0" sz="1600" u="none" cap="none" strike="noStrike">
                  <a:solidFill>
                    <a:schemeClr val="lt1"/>
                  </a:solidFill>
                  <a:latin typeface="Times New Roman"/>
                  <a:ea typeface="Times New Roman"/>
                  <a:cs typeface="Times New Roman"/>
                  <a:sym typeface="Times New Roman"/>
                </a:endParaRPr>
              </a:p>
            </p:txBody>
          </p:sp>
          <p:sp>
            <p:nvSpPr>
              <p:cNvPr id="433" name="Google Shape;433;p12"/>
              <p:cNvSpPr txBox="1"/>
              <p:nvPr/>
            </p:nvSpPr>
            <p:spPr>
              <a:xfrm>
                <a:off x="1428271" y="5476810"/>
                <a:ext cx="27722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400"/>
                  <a:buFont typeface="Times New Roman"/>
                  <a:buNone/>
                </a:pPr>
                <a:r>
                  <a:rPr b="1" i="0" lang="en-US" sz="1400" u="none" cap="none" strike="noStrike">
                    <a:solidFill>
                      <a:srgbClr val="F4BD0C"/>
                    </a:solidFill>
                    <a:latin typeface="Times New Roman"/>
                    <a:ea typeface="Times New Roman"/>
                    <a:cs typeface="Times New Roman"/>
                    <a:sym typeface="Times New Roman"/>
                  </a:rPr>
                  <a:t>Tujuan LK Menurut SFAC No 4</a:t>
                </a:r>
                <a:endParaRPr b="0" i="0" sz="1400" u="none" cap="none" strike="noStrike">
                  <a:solidFill>
                    <a:srgbClr val="F4BD0C"/>
                  </a:solidFill>
                  <a:latin typeface="Times New Roman"/>
                  <a:ea typeface="Times New Roman"/>
                  <a:cs typeface="Times New Roman"/>
                  <a:sym typeface="Times New Roman"/>
                </a:endParaRPr>
              </a:p>
            </p:txBody>
          </p:sp>
        </p:grpSp>
        <p:sp>
          <p:nvSpPr>
            <p:cNvPr id="434" name="Google Shape;434;p12"/>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5</a:t>
              </a:r>
              <a:endParaRPr b="0" i="0" sz="2400" u="none" cap="none" strike="noStrike">
                <a:solidFill>
                  <a:srgbClr val="213B7D"/>
                </a:solidFill>
                <a:latin typeface="Times New Roman"/>
                <a:ea typeface="Times New Roman"/>
                <a:cs typeface="Times New Roman"/>
                <a:sym typeface="Times New Roman"/>
              </a:endParaRPr>
            </a:p>
          </p:txBody>
        </p:sp>
      </p:grpSp>
      <p:grpSp>
        <p:nvGrpSpPr>
          <p:cNvPr id="435" name="Google Shape;435;p12"/>
          <p:cNvGrpSpPr/>
          <p:nvPr/>
        </p:nvGrpSpPr>
        <p:grpSpPr>
          <a:xfrm>
            <a:off x="6224514" y="2128408"/>
            <a:ext cx="3586162" cy="1978034"/>
            <a:chOff x="500059" y="3971594"/>
            <a:chExt cx="3586162" cy="1978034"/>
          </a:xfrm>
        </p:grpSpPr>
        <p:grpSp>
          <p:nvGrpSpPr>
            <p:cNvPr id="436" name="Google Shape;436;p12"/>
            <p:cNvGrpSpPr/>
            <p:nvPr/>
          </p:nvGrpSpPr>
          <p:grpSpPr>
            <a:xfrm>
              <a:off x="500059" y="3971594"/>
              <a:ext cx="3586162" cy="1978034"/>
              <a:chOff x="614363" y="3957306"/>
              <a:chExt cx="3586162" cy="1978034"/>
            </a:xfrm>
          </p:grpSpPr>
          <p:grpSp>
            <p:nvGrpSpPr>
              <p:cNvPr id="437" name="Google Shape;437;p12"/>
              <p:cNvGrpSpPr/>
              <p:nvPr/>
            </p:nvGrpSpPr>
            <p:grpSpPr>
              <a:xfrm>
                <a:off x="614363" y="3957306"/>
                <a:ext cx="3586162" cy="1978034"/>
                <a:chOff x="614363" y="3957306"/>
                <a:chExt cx="2571750" cy="1978034"/>
              </a:xfrm>
            </p:grpSpPr>
            <p:sp>
              <p:nvSpPr>
                <p:cNvPr id="438" name="Google Shape;438;p12"/>
                <p:cNvSpPr/>
                <p:nvPr/>
              </p:nvSpPr>
              <p:spPr>
                <a:xfrm>
                  <a:off x="614363" y="3957306"/>
                  <a:ext cx="2571750" cy="197803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9" name="Google Shape;439;p12"/>
                <p:cNvSpPr/>
                <p:nvPr/>
              </p:nvSpPr>
              <p:spPr>
                <a:xfrm flipH="1">
                  <a:off x="614363" y="3957306"/>
                  <a:ext cx="2571750" cy="1978034"/>
                </a:xfrm>
                <a:prstGeom prst="foldedCorner">
                  <a:avLst>
                    <a:gd fmla="val 4127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40" name="Google Shape;440;p12"/>
              <p:cNvSpPr txBox="1"/>
              <p:nvPr/>
            </p:nvSpPr>
            <p:spPr>
              <a:xfrm>
                <a:off x="634759" y="3957306"/>
                <a:ext cx="3451467"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Memberikan informasi mengenai bagaimana organisasi memperoleh dan membelanjakan kas atau sumber daya kas</a:t>
                </a:r>
                <a:endParaRPr b="0" i="0" sz="1600" u="none" cap="none" strike="noStrike">
                  <a:solidFill>
                    <a:schemeClr val="lt1"/>
                  </a:solidFill>
                  <a:latin typeface="Times New Roman"/>
                  <a:ea typeface="Times New Roman"/>
                  <a:cs typeface="Times New Roman"/>
                  <a:sym typeface="Times New Roman"/>
                </a:endParaRPr>
              </a:p>
            </p:txBody>
          </p:sp>
          <p:sp>
            <p:nvSpPr>
              <p:cNvPr id="441" name="Google Shape;441;p12"/>
              <p:cNvSpPr txBox="1"/>
              <p:nvPr/>
            </p:nvSpPr>
            <p:spPr>
              <a:xfrm>
                <a:off x="1428271" y="5476810"/>
                <a:ext cx="27722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4BD0C"/>
                  </a:buClr>
                  <a:buSzPts val="1400"/>
                  <a:buFont typeface="Times New Roman"/>
                  <a:buNone/>
                </a:pPr>
                <a:r>
                  <a:rPr b="1" i="0" lang="en-US" sz="1400" u="none" cap="none" strike="noStrike">
                    <a:solidFill>
                      <a:srgbClr val="F4BD0C"/>
                    </a:solidFill>
                    <a:latin typeface="Times New Roman"/>
                    <a:ea typeface="Times New Roman"/>
                    <a:cs typeface="Times New Roman"/>
                    <a:sym typeface="Times New Roman"/>
                  </a:rPr>
                  <a:t>Tujuan LK Menurut SFAC No 4</a:t>
                </a:r>
                <a:endParaRPr b="0" i="0" sz="1400" u="none" cap="none" strike="noStrike">
                  <a:solidFill>
                    <a:srgbClr val="F4BD0C"/>
                  </a:solidFill>
                  <a:latin typeface="Times New Roman"/>
                  <a:ea typeface="Times New Roman"/>
                  <a:cs typeface="Times New Roman"/>
                  <a:sym typeface="Times New Roman"/>
                </a:endParaRPr>
              </a:p>
            </p:txBody>
          </p:sp>
        </p:grpSp>
        <p:sp>
          <p:nvSpPr>
            <p:cNvPr id="442" name="Google Shape;442;p12"/>
            <p:cNvSpPr txBox="1"/>
            <p:nvPr/>
          </p:nvSpPr>
          <p:spPr>
            <a:xfrm>
              <a:off x="511008" y="5479662"/>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6</a:t>
              </a:r>
              <a:endParaRPr b="0" i="0" sz="2400" u="none" cap="none" strike="noStrike">
                <a:solidFill>
                  <a:srgbClr val="213B7D"/>
                </a:solidFill>
                <a:latin typeface="Times New Roman"/>
                <a:ea typeface="Times New Roman"/>
                <a:cs typeface="Times New Roman"/>
                <a:sym typeface="Times New Roman"/>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8" name="Google Shape;448;p1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9" name="Google Shape;449;p1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50" name="Google Shape;450;p1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51" name="Google Shape;451;p13"/>
          <p:cNvSpPr txBox="1"/>
          <p:nvPr/>
        </p:nvSpPr>
        <p:spPr>
          <a:xfrm>
            <a:off x="1564091" y="278926"/>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Pemakai Laporan Keuangan Sektor Publik dan Kepentinganya</a:t>
            </a:r>
            <a:endParaRPr b="1" i="0" sz="2800" u="none" cap="none" strike="noStrike">
              <a:solidFill>
                <a:schemeClr val="dk1"/>
              </a:solidFill>
              <a:latin typeface="Times New Roman"/>
              <a:ea typeface="Times New Roman"/>
              <a:cs typeface="Times New Roman"/>
              <a:sym typeface="Times New Roman"/>
            </a:endParaRPr>
          </a:p>
        </p:txBody>
      </p:sp>
      <p:sp>
        <p:nvSpPr>
          <p:cNvPr id="452" name="Google Shape;452;p13"/>
          <p:cNvSpPr txBox="1"/>
          <p:nvPr/>
        </p:nvSpPr>
        <p:spPr>
          <a:xfrm>
            <a:off x="1810505" y="1140803"/>
            <a:ext cx="8570985" cy="75239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Pemakai Laporan Keuangan Sektor Publik didefinisikan sebagai </a:t>
            </a:r>
            <a:r>
              <a:rPr b="0" i="1" lang="en-US" sz="1800" u="none" cap="none" strike="noStrike">
                <a:solidFill>
                  <a:schemeClr val="dk1"/>
                </a:solidFill>
                <a:latin typeface="Times New Roman"/>
                <a:ea typeface="Times New Roman"/>
                <a:cs typeface="Times New Roman"/>
                <a:sym typeface="Times New Roman"/>
              </a:rPr>
              <a:t>stakeholder</a:t>
            </a:r>
            <a:r>
              <a:rPr b="0" i="0" lang="en-US" sz="1800" u="none" cap="none" strike="noStrike">
                <a:solidFill>
                  <a:schemeClr val="dk1"/>
                </a:solidFill>
                <a:latin typeface="Times New Roman"/>
                <a:ea typeface="Times New Roman"/>
                <a:cs typeface="Times New Roman"/>
                <a:sym typeface="Times New Roman"/>
              </a:rPr>
              <a:t>. Ada beberapa peneliti yang mengidentifikasikan kelompok pemakai laporan keuangan , diantaranya :</a:t>
            </a:r>
            <a:endParaRPr/>
          </a:p>
        </p:txBody>
      </p:sp>
      <p:sp>
        <p:nvSpPr>
          <p:cNvPr id="453" name="Google Shape;453;p13"/>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1 </a:t>
            </a:r>
            <a:endParaRPr b="0" i="0" sz="1050" u="none" cap="none" strike="noStrike">
              <a:solidFill>
                <a:schemeClr val="dk1"/>
              </a:solidFill>
              <a:latin typeface="Times New Roman"/>
              <a:ea typeface="Times New Roman"/>
              <a:cs typeface="Times New Roman"/>
              <a:sym typeface="Times New Roman"/>
            </a:endParaRPr>
          </a:p>
        </p:txBody>
      </p:sp>
      <p:grpSp>
        <p:nvGrpSpPr>
          <p:cNvPr id="454" name="Google Shape;454;p13"/>
          <p:cNvGrpSpPr/>
          <p:nvPr/>
        </p:nvGrpSpPr>
        <p:grpSpPr>
          <a:xfrm>
            <a:off x="105275" y="105424"/>
            <a:ext cx="1322996" cy="630342"/>
            <a:chOff x="105275" y="105424"/>
            <a:chExt cx="1322996" cy="630342"/>
          </a:xfrm>
        </p:grpSpPr>
        <p:sp>
          <p:nvSpPr>
            <p:cNvPr id="455" name="Google Shape;455;p13"/>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6" name="Google Shape;456;p13"/>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aphicFrame>
        <p:nvGraphicFramePr>
          <p:cNvPr id="457" name="Google Shape;457;p13"/>
          <p:cNvGraphicFramePr/>
          <p:nvPr/>
        </p:nvGraphicFramePr>
        <p:xfrm>
          <a:off x="278777" y="1987711"/>
          <a:ext cx="3000000" cy="3000000"/>
        </p:xfrm>
        <a:graphic>
          <a:graphicData uri="http://schemas.openxmlformats.org/drawingml/2006/table">
            <a:tbl>
              <a:tblPr bandRow="1" firstRow="1">
                <a:noFill/>
                <a:tableStyleId>{B8AA7942-216D-4A58-9C56-D4CDB2F3A7EA}</a:tableStyleId>
              </a:tblPr>
              <a:tblGrid>
                <a:gridCol w="2249925"/>
                <a:gridCol w="2399825"/>
                <a:gridCol w="2249925"/>
                <a:gridCol w="2497450"/>
                <a:gridCol w="2249925"/>
              </a:tblGrid>
              <a:tr h="370850">
                <a:tc>
                  <a:txBody>
                    <a:bodyPr/>
                    <a:lstStyle/>
                    <a:p>
                      <a:pPr indent="0" lvl="0" marL="0" marR="0" rtl="0" algn="ctr">
                        <a:spcBef>
                          <a:spcPts val="0"/>
                        </a:spcBef>
                        <a:spcAft>
                          <a:spcPts val="0"/>
                        </a:spcAft>
                        <a:buNone/>
                      </a:pPr>
                      <a:r>
                        <a:rPr lang="en-US" sz="1800" u="none" cap="none" strike="noStrike"/>
                        <a:t>Drebin et al (1981)</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Anthony et al (1999)</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Hanley et al (1992)</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Anessi-Pessina (1997)</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GASB (1999, p. B 184)</a:t>
                      </a:r>
                      <a:endParaRPr sz="1800" u="none" cap="none" strike="noStrike"/>
                    </a:p>
                  </a:txBody>
                  <a:tcPr marT="45725" marB="45725" marR="91450" marL="91450"/>
                </a:tc>
              </a:tr>
              <a:tr h="288000">
                <a:tc>
                  <a:txBody>
                    <a:bodyPr/>
                    <a:lstStyle/>
                    <a:p>
                      <a:pPr indent="0" lvl="0" marL="0" marR="0" rtl="0" algn="l">
                        <a:spcBef>
                          <a:spcPts val="0"/>
                        </a:spcBef>
                        <a:spcAft>
                          <a:spcPts val="0"/>
                        </a:spcAft>
                        <a:buNone/>
                      </a:pPr>
                      <a:r>
                        <a:rPr i="1" lang="en-US" sz="1200" u="none" cap="none" strike="noStrike"/>
                        <a:t>1. Pembayar Pajak</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1. Lembaga Pemerintah</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1. Anggota Terpilih</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1. Masyarakat Pengguna Jasa Publik</a:t>
                      </a:r>
                      <a:endParaRPr i="1" sz="1200"/>
                    </a:p>
                  </a:txBody>
                  <a:tcPr marT="45725" marB="45725" marR="91450" marL="91450">
                    <a:solidFill>
                      <a:srgbClr val="CDD4EA">
                        <a:alpha val="75686"/>
                      </a:srgbClr>
                    </a:solidFill>
                  </a:tcPr>
                </a:tc>
                <a:tc rowSpan="2">
                  <a:txBody>
                    <a:bodyPr/>
                    <a:lstStyle/>
                    <a:p>
                      <a:pPr indent="0" lvl="0" marL="0" marR="0" rtl="0" algn="l">
                        <a:spcBef>
                          <a:spcPts val="0"/>
                        </a:spcBef>
                        <a:spcAft>
                          <a:spcPts val="0"/>
                        </a:spcAft>
                        <a:buNone/>
                      </a:pPr>
                      <a:r>
                        <a:rPr i="1" lang="en-US" sz="1200"/>
                        <a:t>1. Masyarakat yang kepadanya pemerintah bertanggungjawab</a:t>
                      </a:r>
                      <a:endParaRPr i="1" sz="1200"/>
                    </a:p>
                  </a:txBody>
                  <a:tcPr marT="45725" marB="45725" marR="91450" marL="91450">
                    <a:solidFill>
                      <a:srgbClr val="CDD4EA">
                        <a:alpha val="75686"/>
                      </a:srgbClr>
                    </a:solidFill>
                  </a:tcPr>
                </a:tc>
              </a:tr>
              <a:tr h="288000">
                <a:tc>
                  <a:txBody>
                    <a:bodyPr/>
                    <a:lstStyle/>
                    <a:p>
                      <a:pPr indent="0" lvl="0" marL="0" marR="0" rtl="0" algn="l">
                        <a:spcBef>
                          <a:spcPts val="0"/>
                        </a:spcBef>
                        <a:spcAft>
                          <a:spcPts val="0"/>
                        </a:spcAft>
                        <a:buNone/>
                      </a:pPr>
                      <a:r>
                        <a:rPr i="1" lang="en-US" sz="1200"/>
                        <a:t>2. Pemberi Dana Bantuan</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2. Investor &amp; Kreditur</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2. Masyarakat Sebagai Pemilih</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2. Masyarakat Pembayar Pajak</a:t>
                      </a:r>
                      <a:endParaRPr i="1" sz="1200"/>
                    </a:p>
                  </a:txBody>
                  <a:tcPr marT="45725" marB="45725" marR="91450" marL="91450">
                    <a:solidFill>
                      <a:srgbClr val="E8EBF5">
                        <a:alpha val="75686"/>
                      </a:srgbClr>
                    </a:solidFill>
                  </a:tcPr>
                </a:tc>
                <a:tc vMerge="1"/>
              </a:tr>
              <a:tr h="288000">
                <a:tc>
                  <a:txBody>
                    <a:bodyPr/>
                    <a:lstStyle/>
                    <a:p>
                      <a:pPr indent="0" lvl="0" marL="0" marR="0" rtl="0" algn="l">
                        <a:spcBef>
                          <a:spcPts val="0"/>
                        </a:spcBef>
                        <a:spcAft>
                          <a:spcPts val="0"/>
                        </a:spcAft>
                        <a:buNone/>
                      </a:pPr>
                      <a:r>
                        <a:rPr i="1" lang="en-US" sz="1200"/>
                        <a:t>3. Investor</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3. Pemberi Sumber Daya</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3. Pelanggan atau Klien</a:t>
                      </a:r>
                      <a:endParaRPr i="1" sz="1200"/>
                    </a:p>
                  </a:txBody>
                  <a:tcPr marT="45725" marB="45725" marR="91450" marL="91450">
                    <a:solidFill>
                      <a:srgbClr val="CDD4EA">
                        <a:alpha val="75686"/>
                      </a:srgbClr>
                    </a:solidFill>
                  </a:tcPr>
                </a:tc>
                <a:tc rowSpan="3">
                  <a:txBody>
                    <a:bodyPr/>
                    <a:lstStyle/>
                    <a:p>
                      <a:pPr indent="0" lvl="0" marL="0" marR="0" rtl="0" algn="l">
                        <a:spcBef>
                          <a:spcPts val="0"/>
                        </a:spcBef>
                        <a:spcAft>
                          <a:spcPts val="0"/>
                        </a:spcAft>
                        <a:buNone/>
                      </a:pPr>
                      <a:r>
                        <a:rPr i="1" lang="en-US" sz="1200"/>
                        <a:t>3. Perusahaan dan organisasi social ekonomi yang menggunakan Pelayanan Publik sebagai input atas aktivitas organisasi</a:t>
                      </a:r>
                      <a:endParaRPr i="1" sz="1200"/>
                    </a:p>
                  </a:txBody>
                  <a:tcPr marT="45725" marB="45725" marR="91450" marL="91450">
                    <a:solidFill>
                      <a:srgbClr val="CDD4EA">
                        <a:alpha val="75686"/>
                      </a:srgbClr>
                    </a:solidFill>
                  </a:tcPr>
                </a:tc>
                <a:tc rowSpan="3">
                  <a:txBody>
                    <a:bodyPr/>
                    <a:lstStyle/>
                    <a:p>
                      <a:pPr indent="0" lvl="0" marL="0" marR="0" rtl="0" algn="l">
                        <a:spcBef>
                          <a:spcPts val="0"/>
                        </a:spcBef>
                        <a:spcAft>
                          <a:spcPts val="0"/>
                        </a:spcAft>
                        <a:buNone/>
                      </a:pPr>
                      <a:r>
                        <a:rPr i="1" lang="en-US" sz="1200"/>
                        <a:t>2. Legislatif dan badan pengawas yang secara langsung mewakili rakyat</a:t>
                      </a:r>
                      <a:endParaRPr i="1" sz="1200"/>
                    </a:p>
                  </a:txBody>
                  <a:tcPr marT="45725" marB="45725" marR="91450" marL="91450">
                    <a:solidFill>
                      <a:srgbClr val="CDD4EA">
                        <a:alpha val="75686"/>
                      </a:srgbClr>
                    </a:solidFill>
                  </a:tcPr>
                </a:tc>
              </a:tr>
              <a:tr h="288000">
                <a:tc>
                  <a:txBody>
                    <a:bodyPr/>
                    <a:lstStyle/>
                    <a:p>
                      <a:pPr indent="0" lvl="0" marL="0" marR="0" rtl="0" algn="l">
                        <a:spcBef>
                          <a:spcPts val="0"/>
                        </a:spcBef>
                        <a:spcAft>
                          <a:spcPts val="0"/>
                        </a:spcAft>
                        <a:buNone/>
                      </a:pPr>
                      <a:r>
                        <a:rPr i="1" lang="en-US" sz="1200"/>
                        <a:t>4. Pengguna Jasa</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4. Badan Pengawas</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4. Karyawan/Pegawai</a:t>
                      </a:r>
                      <a:endParaRPr i="1" sz="1200"/>
                    </a:p>
                  </a:txBody>
                  <a:tcPr marT="45725" marB="45725" marR="91450" marL="91450">
                    <a:solidFill>
                      <a:srgbClr val="E8EBF5">
                        <a:alpha val="75686"/>
                      </a:srgbClr>
                    </a:solidFill>
                  </a:tcPr>
                </a:tc>
                <a:tc vMerge="1"/>
                <a:tc vMerge="1"/>
              </a:tr>
              <a:tr h="288000">
                <a:tc>
                  <a:txBody>
                    <a:bodyPr/>
                    <a:lstStyle/>
                    <a:p>
                      <a:pPr indent="0" lvl="0" marL="0" marR="0" rtl="0" algn="l">
                        <a:spcBef>
                          <a:spcPts val="0"/>
                        </a:spcBef>
                        <a:spcAft>
                          <a:spcPts val="0"/>
                        </a:spcAft>
                        <a:buNone/>
                      </a:pPr>
                      <a:r>
                        <a:rPr i="1" lang="en-US" sz="1200"/>
                        <a:t>5. Karyawan/Pegawai</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5. Konstituen</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5. Pelanggan &amp;Pemasok</a:t>
                      </a:r>
                      <a:endParaRPr i="1" sz="1200"/>
                    </a:p>
                  </a:txBody>
                  <a:tcPr marT="45725" marB="45725" marR="91450" marL="91450">
                    <a:solidFill>
                      <a:srgbClr val="CDD4EA">
                        <a:alpha val="75686"/>
                      </a:srgbClr>
                    </a:solidFill>
                  </a:tcPr>
                </a:tc>
                <a:tc vMerge="1"/>
                <a:tc vMerge="1"/>
              </a:tr>
              <a:tr h="288000">
                <a:tc>
                  <a:txBody>
                    <a:bodyPr/>
                    <a:lstStyle/>
                    <a:p>
                      <a:pPr indent="0" lvl="0" marL="0" marR="0" rtl="0" algn="l">
                        <a:spcBef>
                          <a:spcPts val="0"/>
                        </a:spcBef>
                        <a:spcAft>
                          <a:spcPts val="0"/>
                        </a:spcAft>
                        <a:buNone/>
                      </a:pPr>
                      <a:r>
                        <a:rPr i="1" lang="en-US" sz="1200"/>
                        <a:t>6. Pemasok</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6. Pemerintah</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4. Bank dan masyarakat</a:t>
                      </a:r>
                      <a:endParaRPr i="1" sz="1200"/>
                    </a:p>
                  </a:txBody>
                  <a:tcPr marT="45725" marB="45725" marR="91450" marL="91450">
                    <a:solidFill>
                      <a:srgbClr val="E8EBF5">
                        <a:alpha val="75686"/>
                      </a:srgbClr>
                    </a:solidFill>
                  </a:tcPr>
                </a:tc>
                <a:tc rowSpan="4">
                  <a:txBody>
                    <a:bodyPr/>
                    <a:lstStyle/>
                    <a:p>
                      <a:pPr indent="0" lvl="0" marL="0" marR="0" rtl="0" algn="l">
                        <a:spcBef>
                          <a:spcPts val="0"/>
                        </a:spcBef>
                        <a:spcAft>
                          <a:spcPts val="0"/>
                        </a:spcAft>
                        <a:buNone/>
                      </a:pPr>
                      <a:r>
                        <a:rPr i="1" lang="en-US" sz="1200"/>
                        <a:t>3. Investor dan kreditur yang memberi pinjaman dan/atau berpartisipasi dalamproses pemberian pinjaman</a:t>
                      </a:r>
                      <a:endParaRPr i="1" sz="1200"/>
                    </a:p>
                  </a:txBody>
                  <a:tcPr marT="45725" marB="45725" marR="91450" marL="91450">
                    <a:solidFill>
                      <a:srgbClr val="E8EBF5">
                        <a:alpha val="75686"/>
                      </a:srgbClr>
                    </a:solidFill>
                  </a:tcPr>
                </a:tc>
              </a:tr>
              <a:tr h="288000">
                <a:tc>
                  <a:txBody>
                    <a:bodyPr/>
                    <a:lstStyle/>
                    <a:p>
                      <a:pPr indent="0" lvl="0" marL="0" marR="0" rtl="0" algn="l">
                        <a:spcBef>
                          <a:spcPts val="0"/>
                        </a:spcBef>
                        <a:spcAft>
                          <a:spcPts val="0"/>
                        </a:spcAft>
                        <a:buNone/>
                      </a:pPr>
                      <a:r>
                        <a:rPr i="1" lang="en-US" sz="1200"/>
                        <a:t>7. Dewan Legislatif</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7. Pesaing</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5. Badan-Badan Internasional</a:t>
                      </a:r>
                      <a:endParaRPr i="1" sz="1200"/>
                    </a:p>
                  </a:txBody>
                  <a:tcPr marT="45725" marB="45725" marR="91450" marL="91450">
                    <a:solidFill>
                      <a:srgbClr val="CDD4EA">
                        <a:alpha val="75686"/>
                      </a:srgbClr>
                    </a:solidFill>
                  </a:tcPr>
                </a:tc>
                <a:tc vMerge="1"/>
              </a:tr>
              <a:tr h="288000">
                <a:tc>
                  <a:txBody>
                    <a:bodyPr/>
                    <a:lstStyle/>
                    <a:p>
                      <a:pPr indent="0" lvl="0" marL="0" marR="0" rtl="0" algn="l">
                        <a:spcBef>
                          <a:spcPts val="0"/>
                        </a:spcBef>
                        <a:spcAft>
                          <a:spcPts val="0"/>
                        </a:spcAft>
                        <a:buNone/>
                      </a:pPr>
                      <a:r>
                        <a:rPr i="1" lang="en-US" sz="1200"/>
                        <a:t>8. Manajemen</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8. Regulator</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6. Investor Asing &amp; Country Analyst</a:t>
                      </a:r>
                      <a:endParaRPr i="1" sz="1200"/>
                    </a:p>
                  </a:txBody>
                  <a:tcPr marT="45725" marB="45725" marR="91450" marL="91450">
                    <a:solidFill>
                      <a:srgbClr val="E8EBF5">
                        <a:alpha val="75686"/>
                      </a:srgbClr>
                    </a:solidFill>
                  </a:tcPr>
                </a:tc>
                <a:tc vMerge="1"/>
              </a:tr>
              <a:tr h="288000">
                <a:tc>
                  <a:txBody>
                    <a:bodyPr/>
                    <a:lstStyle/>
                    <a:p>
                      <a:pPr indent="0" lvl="0" marL="0" marR="0" rtl="0" algn="l">
                        <a:spcBef>
                          <a:spcPts val="0"/>
                        </a:spcBef>
                        <a:spcAft>
                          <a:spcPts val="0"/>
                        </a:spcAft>
                        <a:buNone/>
                      </a:pPr>
                      <a:r>
                        <a:rPr i="1" lang="en-US" sz="1200"/>
                        <a:t>9. Pemilih</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9. Pemberi Pinjaman</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7. Genarasi yang akan dating</a:t>
                      </a:r>
                      <a:endParaRPr i="1" sz="1200"/>
                    </a:p>
                  </a:txBody>
                  <a:tcPr marT="45725" marB="45725" marR="91450" marL="91450">
                    <a:solidFill>
                      <a:srgbClr val="CDD4EA">
                        <a:alpha val="75686"/>
                      </a:srgbClr>
                    </a:solidFill>
                  </a:tcPr>
                </a:tc>
                <a:tc vMerge="1"/>
              </a:tr>
              <a:tr h="288000">
                <a:tc>
                  <a:txBody>
                    <a:bodyPr/>
                    <a:lstStyle/>
                    <a:p>
                      <a:pPr indent="0" lvl="0" marL="0" marR="0" rtl="0" algn="l">
                        <a:spcBef>
                          <a:spcPts val="0"/>
                        </a:spcBef>
                        <a:spcAft>
                          <a:spcPts val="0"/>
                        </a:spcAft>
                        <a:buNone/>
                      </a:pPr>
                      <a:r>
                        <a:rPr i="1" lang="en-US" sz="1200"/>
                        <a:t>10. Badan Pengawas</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10. Donor &amp; Sponsor</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8. Lembaga Negara</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E8EBF5">
                        <a:alpha val="75686"/>
                      </a:srgbClr>
                    </a:solidFill>
                  </a:tcPr>
                </a:tc>
              </a:tr>
              <a:tr h="288000">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11. Investor atau Patner Bisnis</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9. Kelompok Politik</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r>
              <a:tr h="288000">
                <a:tc>
                  <a:txBody>
                    <a:bodyPr/>
                    <a:lstStyle/>
                    <a:p>
                      <a:pPr indent="0" lvl="0" marL="0" marR="0" rtl="0" algn="l">
                        <a:spcBef>
                          <a:spcPts val="0"/>
                        </a:spcBef>
                        <a:spcAft>
                          <a:spcPts val="0"/>
                        </a:spcAft>
                        <a:buNone/>
                      </a:pPr>
                      <a:r>
                        <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12. Kelompok Penekan Lainnya</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rPr i="1" lang="en-US" sz="1200"/>
                        <a:t>10. Manajer Publik</a:t>
                      </a:r>
                      <a:endParaRPr i="1" sz="1200"/>
                    </a:p>
                  </a:txBody>
                  <a:tcPr marT="45725" marB="45725" marR="91450" marL="91450">
                    <a:solidFill>
                      <a:srgbClr val="E8EBF5">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E8EBF5">
                        <a:alpha val="75686"/>
                      </a:srgbClr>
                    </a:solidFill>
                  </a:tcPr>
                </a:tc>
              </a:tr>
              <a:tr h="288000">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rPr i="1" lang="en-US" sz="1200"/>
                        <a:t>11. Pegawai Pemerintah</a:t>
                      </a:r>
                      <a:endParaRPr i="1" sz="1200"/>
                    </a:p>
                  </a:txBody>
                  <a:tcPr marT="45725" marB="45725" marR="91450" marL="91450">
                    <a:solidFill>
                      <a:srgbClr val="CDD4EA">
                        <a:alpha val="75686"/>
                      </a:srgbClr>
                    </a:solidFill>
                  </a:tcPr>
                </a:tc>
                <a:tc>
                  <a:txBody>
                    <a:bodyPr/>
                    <a:lstStyle/>
                    <a:p>
                      <a:pPr indent="0" lvl="0" marL="0" marR="0" rtl="0" algn="l">
                        <a:spcBef>
                          <a:spcPts val="0"/>
                        </a:spcBef>
                        <a:spcAft>
                          <a:spcPts val="0"/>
                        </a:spcAft>
                        <a:buNone/>
                      </a:pPr>
                      <a:r>
                        <a:t/>
                      </a:r>
                      <a:endParaRPr i="1" sz="1200"/>
                    </a:p>
                  </a:txBody>
                  <a:tcPr marT="45725" marB="45725" marR="91450" marL="91450">
                    <a:solidFill>
                      <a:srgbClr val="CDD4EA">
                        <a:alpha val="75686"/>
                      </a:srgb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3" name="Google Shape;463;p1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4" name="Google Shape;464;p1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65" name="Google Shape;465;p1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66" name="Google Shape;466;p14"/>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Hak dan Kebutuhan Pemakai Laporan Keuangan</a:t>
            </a:r>
            <a:endParaRPr b="1" i="0" sz="2800" u="none" cap="none" strike="noStrike">
              <a:solidFill>
                <a:schemeClr val="dk1"/>
              </a:solidFill>
              <a:latin typeface="Times New Roman"/>
              <a:ea typeface="Times New Roman"/>
              <a:cs typeface="Times New Roman"/>
              <a:sym typeface="Times New Roman"/>
            </a:endParaRPr>
          </a:p>
        </p:txBody>
      </p:sp>
      <p:sp>
        <p:nvSpPr>
          <p:cNvPr id="467" name="Google Shape;467;p1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3 </a:t>
            </a:r>
            <a:endParaRPr b="0" i="0" sz="1050" u="none" cap="none" strike="noStrike">
              <a:solidFill>
                <a:schemeClr val="dk1"/>
              </a:solidFill>
              <a:latin typeface="Times New Roman"/>
              <a:ea typeface="Times New Roman"/>
              <a:cs typeface="Times New Roman"/>
              <a:sym typeface="Times New Roman"/>
            </a:endParaRPr>
          </a:p>
        </p:txBody>
      </p:sp>
      <p:grpSp>
        <p:nvGrpSpPr>
          <p:cNvPr id="468" name="Google Shape;468;p14"/>
          <p:cNvGrpSpPr/>
          <p:nvPr/>
        </p:nvGrpSpPr>
        <p:grpSpPr>
          <a:xfrm>
            <a:off x="105275" y="105424"/>
            <a:ext cx="1322996" cy="630342"/>
            <a:chOff x="105275" y="105424"/>
            <a:chExt cx="1322996" cy="630342"/>
          </a:xfrm>
        </p:grpSpPr>
        <p:sp>
          <p:nvSpPr>
            <p:cNvPr id="469" name="Google Shape;469;p14"/>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0" name="Google Shape;470;p14"/>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71" name="Google Shape;471;p14"/>
          <p:cNvGrpSpPr/>
          <p:nvPr/>
        </p:nvGrpSpPr>
        <p:grpSpPr>
          <a:xfrm>
            <a:off x="2128639" y="1297273"/>
            <a:ext cx="7519084" cy="2675725"/>
            <a:chOff x="2128639" y="1297273"/>
            <a:chExt cx="7519084" cy="2675725"/>
          </a:xfrm>
        </p:grpSpPr>
        <p:sp>
          <p:nvSpPr>
            <p:cNvPr id="472" name="Google Shape;472;p14"/>
            <p:cNvSpPr txBox="1"/>
            <p:nvPr/>
          </p:nvSpPr>
          <p:spPr>
            <a:xfrm>
              <a:off x="2128639" y="1297273"/>
              <a:ext cx="7519084" cy="213172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Times New Roman"/>
                  <a:ea typeface="Times New Roman"/>
                  <a:cs typeface="Times New Roman"/>
                  <a:sym typeface="Times New Roman"/>
                </a:rPr>
                <a:t>Hak untuk mengetahui :</a:t>
              </a:r>
              <a:endParaRPr/>
            </a:p>
            <a:p>
              <a:pPr indent="-228600" lvl="0" marL="342900" marR="0" rtl="0" algn="just">
                <a:lnSpc>
                  <a:spcPct val="150000"/>
                </a:lnSpc>
                <a:spcBef>
                  <a:spcPts val="1000"/>
                </a:spcBef>
                <a:spcAft>
                  <a:spcPts val="0"/>
                </a:spcAft>
                <a:buClr>
                  <a:schemeClr val="lt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228600" lvl="0" marL="342900" marR="0" rtl="0" algn="just">
                <a:lnSpc>
                  <a:spcPct val="150000"/>
                </a:lnSpc>
                <a:spcBef>
                  <a:spcPts val="1000"/>
                </a:spcBef>
                <a:spcAft>
                  <a:spcPts val="0"/>
                </a:spcAft>
                <a:buClr>
                  <a:schemeClr val="lt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228600" lvl="0" marL="342900" marR="0" rtl="0" algn="just">
                <a:lnSpc>
                  <a:spcPct val="150000"/>
                </a:lnSpc>
                <a:spcBef>
                  <a:spcPts val="1000"/>
                </a:spcBef>
                <a:spcAft>
                  <a:spcPts val="0"/>
                </a:spcAft>
                <a:buClr>
                  <a:schemeClr val="lt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228600" lvl="0" marL="342900" marR="0" rtl="0" algn="just">
                <a:lnSpc>
                  <a:spcPct val="150000"/>
                </a:lnSpc>
                <a:spcBef>
                  <a:spcPts val="1000"/>
                </a:spcBef>
                <a:spcAft>
                  <a:spcPts val="0"/>
                </a:spcAft>
                <a:buClr>
                  <a:schemeClr val="lt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342900" lvl="0" marL="342900" marR="0" rtl="0" algn="just">
                <a:lnSpc>
                  <a:spcPct val="15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Times New Roman"/>
                  <a:ea typeface="Times New Roman"/>
                  <a:cs typeface="Times New Roman"/>
                  <a:sym typeface="Times New Roman"/>
                </a:rPr>
                <a:t>Hak untuk memberikan informasi; dan</a:t>
              </a:r>
              <a:endParaRPr/>
            </a:p>
            <a:p>
              <a:pPr indent="-342900" lvl="0" marL="342900" marR="0" rtl="0" algn="just">
                <a:lnSpc>
                  <a:spcPct val="15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Times New Roman"/>
                  <a:ea typeface="Times New Roman"/>
                  <a:cs typeface="Times New Roman"/>
                  <a:sym typeface="Times New Roman"/>
                </a:rPr>
                <a:t>Hak untuk didengar aspirasinya.</a:t>
              </a:r>
              <a:endParaRPr/>
            </a:p>
          </p:txBody>
        </p:sp>
        <p:grpSp>
          <p:nvGrpSpPr>
            <p:cNvPr id="473" name="Google Shape;473;p14"/>
            <p:cNvGrpSpPr/>
            <p:nvPr/>
          </p:nvGrpSpPr>
          <p:grpSpPr>
            <a:xfrm>
              <a:off x="2646218" y="1773382"/>
              <a:ext cx="6899547" cy="2199616"/>
              <a:chOff x="2646218" y="1773382"/>
              <a:chExt cx="6899547" cy="2199616"/>
            </a:xfrm>
          </p:grpSpPr>
          <p:grpSp>
            <p:nvGrpSpPr>
              <p:cNvPr id="474" name="Google Shape;474;p14"/>
              <p:cNvGrpSpPr/>
              <p:nvPr/>
            </p:nvGrpSpPr>
            <p:grpSpPr>
              <a:xfrm>
                <a:off x="2932208" y="1873827"/>
                <a:ext cx="6613557" cy="2099171"/>
                <a:chOff x="620470" y="1816469"/>
                <a:chExt cx="6613557" cy="2099171"/>
              </a:xfrm>
            </p:grpSpPr>
            <p:sp>
              <p:nvSpPr>
                <p:cNvPr id="475" name="Google Shape;475;p14"/>
                <p:cNvSpPr/>
                <p:nvPr/>
              </p:nvSpPr>
              <p:spPr>
                <a:xfrm>
                  <a:off x="620471" y="1816469"/>
                  <a:ext cx="6609118"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Mengetahui Kebijakan Pemerintah</a:t>
                  </a:r>
                  <a:endParaRPr b="1" sz="1600">
                    <a:solidFill>
                      <a:schemeClr val="dk1"/>
                    </a:solidFill>
                    <a:latin typeface="Calibri"/>
                    <a:ea typeface="Calibri"/>
                    <a:cs typeface="Calibri"/>
                    <a:sym typeface="Calibri"/>
                  </a:endParaRPr>
                </a:p>
              </p:txBody>
            </p:sp>
            <p:sp>
              <p:nvSpPr>
                <p:cNvPr id="476" name="Google Shape;476;p14"/>
                <p:cNvSpPr/>
                <p:nvPr/>
              </p:nvSpPr>
              <p:spPr>
                <a:xfrm>
                  <a:off x="620470" y="2580636"/>
                  <a:ext cx="6609123" cy="546667"/>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Mengetahui Keputusan Yang diambil pemerintah</a:t>
                  </a:r>
                  <a:endParaRPr b="1" sz="1600">
                    <a:solidFill>
                      <a:schemeClr val="dk1"/>
                    </a:solidFill>
                    <a:latin typeface="Calibri"/>
                    <a:ea typeface="Calibri"/>
                    <a:cs typeface="Calibri"/>
                    <a:sym typeface="Calibri"/>
                  </a:endParaRPr>
                </a:p>
              </p:txBody>
            </p:sp>
            <p:sp>
              <p:nvSpPr>
                <p:cNvPr id="477" name="Google Shape;477;p14"/>
                <p:cNvSpPr/>
                <p:nvPr/>
              </p:nvSpPr>
              <p:spPr>
                <a:xfrm>
                  <a:off x="620470" y="3357056"/>
                  <a:ext cx="6613557" cy="558584"/>
                </a:xfrm>
                <a:prstGeom prst="roundRect">
                  <a:avLst>
                    <a:gd fmla="val 50000" name="adj"/>
                  </a:avLst>
                </a:prstGeom>
                <a:noFill/>
                <a:ln cap="flat" cmpd="sng" w="50800">
                  <a:solidFill>
                    <a:srgbClr val="4E5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Mengetahui alasan dilakukanya suatu kebijakan dan keputusan tertentu</a:t>
                  </a:r>
                  <a:endParaRPr b="1" sz="1600">
                    <a:solidFill>
                      <a:schemeClr val="dk1"/>
                    </a:solidFill>
                    <a:latin typeface="Calibri"/>
                    <a:ea typeface="Calibri"/>
                    <a:cs typeface="Calibri"/>
                    <a:sym typeface="Calibri"/>
                  </a:endParaRPr>
                </a:p>
              </p:txBody>
            </p:sp>
          </p:grpSp>
          <p:cxnSp>
            <p:nvCxnSpPr>
              <p:cNvPr id="478" name="Google Shape;478;p14"/>
              <p:cNvCxnSpPr/>
              <p:nvPr/>
            </p:nvCxnSpPr>
            <p:spPr>
              <a:xfrm>
                <a:off x="2646218" y="1773382"/>
                <a:ext cx="0" cy="1920324"/>
              </a:xfrm>
              <a:prstGeom prst="straightConnector1">
                <a:avLst/>
              </a:prstGeom>
              <a:noFill/>
              <a:ln cap="flat" cmpd="sng" w="38100">
                <a:solidFill>
                  <a:srgbClr val="666558"/>
                </a:solidFill>
                <a:prstDash val="solid"/>
                <a:miter lim="800000"/>
                <a:headEnd len="sm" w="sm" type="none"/>
                <a:tailEnd len="sm" w="sm" type="none"/>
              </a:ln>
            </p:spPr>
          </p:cxnSp>
          <p:cxnSp>
            <p:nvCxnSpPr>
              <p:cNvPr id="479" name="Google Shape;479;p14"/>
              <p:cNvCxnSpPr>
                <a:endCxn id="477" idx="1"/>
              </p:cNvCxnSpPr>
              <p:nvPr/>
            </p:nvCxnSpPr>
            <p:spPr>
              <a:xfrm>
                <a:off x="2646308" y="3693706"/>
                <a:ext cx="285900" cy="0"/>
              </a:xfrm>
              <a:prstGeom prst="straightConnector1">
                <a:avLst/>
              </a:prstGeom>
              <a:noFill/>
              <a:ln cap="flat" cmpd="sng" w="38100">
                <a:solidFill>
                  <a:srgbClr val="F4BD0C"/>
                </a:solidFill>
                <a:prstDash val="solid"/>
                <a:miter lim="800000"/>
                <a:headEnd len="sm" w="sm" type="none"/>
                <a:tailEnd len="med" w="med" type="stealth"/>
              </a:ln>
            </p:spPr>
          </p:cxnSp>
          <p:cxnSp>
            <p:nvCxnSpPr>
              <p:cNvPr id="480" name="Google Shape;480;p14"/>
              <p:cNvCxnSpPr/>
              <p:nvPr/>
            </p:nvCxnSpPr>
            <p:spPr>
              <a:xfrm>
                <a:off x="2650667" y="2911327"/>
                <a:ext cx="285991" cy="0"/>
              </a:xfrm>
              <a:prstGeom prst="straightConnector1">
                <a:avLst/>
              </a:prstGeom>
              <a:noFill/>
              <a:ln cap="flat" cmpd="sng" w="38100">
                <a:solidFill>
                  <a:srgbClr val="F4BD0C"/>
                </a:solidFill>
                <a:prstDash val="solid"/>
                <a:miter lim="800000"/>
                <a:headEnd len="sm" w="sm" type="none"/>
                <a:tailEnd len="med" w="med" type="stealth"/>
              </a:ln>
            </p:spPr>
          </p:cxnSp>
          <p:cxnSp>
            <p:nvCxnSpPr>
              <p:cNvPr id="481" name="Google Shape;481;p14"/>
              <p:cNvCxnSpPr/>
              <p:nvPr/>
            </p:nvCxnSpPr>
            <p:spPr>
              <a:xfrm>
                <a:off x="2646218" y="2141702"/>
                <a:ext cx="285991" cy="0"/>
              </a:xfrm>
              <a:prstGeom prst="straightConnector1">
                <a:avLst/>
              </a:prstGeom>
              <a:noFill/>
              <a:ln cap="flat" cmpd="sng" w="38100">
                <a:solidFill>
                  <a:srgbClr val="213B7D"/>
                </a:solidFill>
                <a:prstDash val="solid"/>
                <a:miter lim="800000"/>
                <a:headEnd len="sm" w="sm" type="none"/>
                <a:tailEnd len="med" w="med" type="stealth"/>
              </a:ln>
            </p:spPr>
          </p:cxn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1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1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89" name="Google Shape;489;p1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lang="en-US" sz="2400">
                <a:solidFill>
                  <a:schemeClr val="dk1"/>
                </a:solidFill>
                <a:latin typeface="Times New Roman"/>
                <a:ea typeface="Times New Roman"/>
                <a:cs typeface="Times New Roman"/>
                <a:sym typeface="Times New Roman"/>
              </a:rPr>
              <a:t>Akuntansi – Institut Informatika dan Bisnis Darmajaya, Lampung, Indonesia</a:t>
            </a:r>
            <a:endParaRPr b="1" sz="2400">
              <a:solidFill>
                <a:schemeClr val="dk1"/>
              </a:solidFill>
              <a:latin typeface="Times New Roman"/>
              <a:ea typeface="Times New Roman"/>
              <a:cs typeface="Times New Roman"/>
              <a:sym typeface="Times New Roman"/>
            </a:endParaRPr>
          </a:p>
        </p:txBody>
      </p:sp>
      <p:sp>
        <p:nvSpPr>
          <p:cNvPr id="490" name="Google Shape;490;p15"/>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latin typeface="Times New Roman"/>
                <a:ea typeface="Times New Roman"/>
                <a:cs typeface="Times New Roman"/>
                <a:sym typeface="Times New Roman"/>
              </a:rPr>
              <a:t>Hak dan Kebutuhan Pemakai Laporan Keuangan</a:t>
            </a:r>
            <a:endParaRPr b="1" sz="2800">
              <a:solidFill>
                <a:schemeClr val="dk1"/>
              </a:solidFill>
              <a:latin typeface="Times New Roman"/>
              <a:ea typeface="Times New Roman"/>
              <a:cs typeface="Times New Roman"/>
              <a:sym typeface="Times New Roman"/>
            </a:endParaRPr>
          </a:p>
        </p:txBody>
      </p:sp>
      <p:sp>
        <p:nvSpPr>
          <p:cNvPr id="491" name="Google Shape;491;p15"/>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lang="en-US" sz="1050">
                <a:solidFill>
                  <a:schemeClr val="dk1"/>
                </a:solidFill>
                <a:latin typeface="Times New Roman"/>
                <a:ea typeface="Times New Roman"/>
                <a:cs typeface="Times New Roman"/>
                <a:sym typeface="Times New Roman"/>
              </a:rPr>
              <a:t>Halaman 2 dari 3 </a:t>
            </a:r>
            <a:endParaRPr sz="1050">
              <a:solidFill>
                <a:schemeClr val="dk1"/>
              </a:solidFill>
              <a:latin typeface="Times New Roman"/>
              <a:ea typeface="Times New Roman"/>
              <a:cs typeface="Times New Roman"/>
              <a:sym typeface="Times New Roman"/>
            </a:endParaRPr>
          </a:p>
        </p:txBody>
      </p:sp>
      <p:grpSp>
        <p:nvGrpSpPr>
          <p:cNvPr id="492" name="Google Shape;492;p15"/>
          <p:cNvGrpSpPr/>
          <p:nvPr/>
        </p:nvGrpSpPr>
        <p:grpSpPr>
          <a:xfrm>
            <a:off x="105275" y="105424"/>
            <a:ext cx="1322996" cy="630342"/>
            <a:chOff x="105275" y="105424"/>
            <a:chExt cx="1322996" cy="630342"/>
          </a:xfrm>
        </p:grpSpPr>
        <p:sp>
          <p:nvSpPr>
            <p:cNvPr id="493" name="Google Shape;493;p15"/>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5"/>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5" name="Google Shape;495;p15"/>
          <p:cNvSpPr txBox="1"/>
          <p:nvPr/>
        </p:nvSpPr>
        <p:spPr>
          <a:xfrm>
            <a:off x="1252758" y="999502"/>
            <a:ext cx="10044545" cy="142942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Laporan Keuangan Pemerintah disediakan untuk memberi informasi kepada berbagai kelompok pamakai, meskipun pemakai laporan keuangan memiliki kebutuhan dan kepentingan yang berbeda beda tetapi kebutuhan informasi pemakai laporan keuangan pemerintah dapat diringkas, sebagai berikut :</a:t>
            </a:r>
            <a:endParaRPr/>
          </a:p>
        </p:txBody>
      </p:sp>
      <p:grpSp>
        <p:nvGrpSpPr>
          <p:cNvPr id="496" name="Google Shape;496;p15"/>
          <p:cNvGrpSpPr/>
          <p:nvPr/>
        </p:nvGrpSpPr>
        <p:grpSpPr>
          <a:xfrm>
            <a:off x="2279797" y="2671911"/>
            <a:ext cx="2347267" cy="3174667"/>
            <a:chOff x="2279797" y="2671911"/>
            <a:chExt cx="2347267" cy="3174667"/>
          </a:xfrm>
        </p:grpSpPr>
        <p:grpSp>
          <p:nvGrpSpPr>
            <p:cNvPr id="497" name="Google Shape;497;p15"/>
            <p:cNvGrpSpPr/>
            <p:nvPr/>
          </p:nvGrpSpPr>
          <p:grpSpPr>
            <a:xfrm>
              <a:off x="2279797" y="2671911"/>
              <a:ext cx="2347267" cy="3174666"/>
              <a:chOff x="5015344" y="2810498"/>
              <a:chExt cx="2347267" cy="3174666"/>
            </a:xfrm>
          </p:grpSpPr>
          <p:grpSp>
            <p:nvGrpSpPr>
              <p:cNvPr id="498" name="Google Shape;498;p15"/>
              <p:cNvGrpSpPr/>
              <p:nvPr/>
            </p:nvGrpSpPr>
            <p:grpSpPr>
              <a:xfrm>
                <a:off x="5015345" y="2810498"/>
                <a:ext cx="2347266" cy="3174666"/>
                <a:chOff x="5015345" y="2810498"/>
                <a:chExt cx="2347266" cy="3174666"/>
              </a:xfrm>
            </p:grpSpPr>
            <p:sp>
              <p:nvSpPr>
                <p:cNvPr id="499" name="Google Shape;499;p15"/>
                <p:cNvSpPr/>
                <p:nvPr/>
              </p:nvSpPr>
              <p:spPr>
                <a:xfrm>
                  <a:off x="5132028" y="2810498"/>
                  <a:ext cx="2230583" cy="3061855"/>
                </a:xfrm>
                <a:prstGeom prst="rect">
                  <a:avLst/>
                </a:prstGeom>
                <a:solidFill>
                  <a:srgbClr val="213B7D">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15"/>
                <p:cNvSpPr/>
                <p:nvPr/>
              </p:nvSpPr>
              <p:spPr>
                <a:xfrm>
                  <a:off x="5015345" y="2923309"/>
                  <a:ext cx="2230583" cy="3061855"/>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15"/>
                <p:cNvSpPr/>
                <p:nvPr/>
              </p:nvSpPr>
              <p:spPr>
                <a:xfrm>
                  <a:off x="5015345" y="3079018"/>
                  <a:ext cx="1080655" cy="501297"/>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2" name="Google Shape;502;p15"/>
              <p:cNvSpPr txBox="1"/>
              <p:nvPr/>
            </p:nvSpPr>
            <p:spPr>
              <a:xfrm>
                <a:off x="5015344" y="3580315"/>
                <a:ext cx="2230583" cy="23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Masyarakat pengguna pelayanan public membutuhkan informasi atas biaya, harga dan kualitas pelayanan.</a:t>
                </a:r>
                <a:endParaRPr/>
              </a:p>
            </p:txBody>
          </p:sp>
          <p:sp>
            <p:nvSpPr>
              <p:cNvPr id="503" name="Google Shape;503;p15"/>
              <p:cNvSpPr txBox="1"/>
              <p:nvPr/>
            </p:nvSpPr>
            <p:spPr>
              <a:xfrm>
                <a:off x="5015344" y="3069674"/>
                <a:ext cx="1080656" cy="4862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2400"/>
                  <a:buFont typeface="Arial"/>
                  <a:buNone/>
                </a:pPr>
                <a:r>
                  <a:rPr b="1" lang="en-US" sz="2400">
                    <a:solidFill>
                      <a:srgbClr val="213B7D"/>
                    </a:solidFill>
                    <a:latin typeface="Times New Roman"/>
                    <a:ea typeface="Times New Roman"/>
                    <a:cs typeface="Times New Roman"/>
                    <a:sym typeface="Times New Roman"/>
                  </a:rPr>
                  <a:t>1</a:t>
                </a:r>
                <a:endParaRPr/>
              </a:p>
            </p:txBody>
          </p:sp>
        </p:grpSp>
        <p:pic>
          <p:nvPicPr>
            <p:cNvPr id="504" name="Google Shape;504;p15"/>
            <p:cNvPicPr preferRelativeResize="0"/>
            <p:nvPr/>
          </p:nvPicPr>
          <p:blipFill rotWithShape="1">
            <a:blip r:embed="rId3">
              <a:alphaModFix/>
            </a:blip>
            <a:srcRect b="35025" l="0" r="0" t="0"/>
            <a:stretch/>
          </p:blipFill>
          <p:spPr>
            <a:xfrm>
              <a:off x="2279797" y="5062100"/>
              <a:ext cx="2230582" cy="784478"/>
            </a:xfrm>
            <a:prstGeom prst="rect">
              <a:avLst/>
            </a:prstGeom>
            <a:noFill/>
            <a:ln>
              <a:noFill/>
            </a:ln>
          </p:spPr>
        </p:pic>
      </p:grpSp>
      <p:grpSp>
        <p:nvGrpSpPr>
          <p:cNvPr id="505" name="Google Shape;505;p15"/>
          <p:cNvGrpSpPr/>
          <p:nvPr/>
        </p:nvGrpSpPr>
        <p:grpSpPr>
          <a:xfrm>
            <a:off x="5083891" y="2671911"/>
            <a:ext cx="2347267" cy="3174666"/>
            <a:chOff x="5083891" y="2671911"/>
            <a:chExt cx="2347267" cy="3174666"/>
          </a:xfrm>
        </p:grpSpPr>
        <p:grpSp>
          <p:nvGrpSpPr>
            <p:cNvPr id="506" name="Google Shape;506;p15"/>
            <p:cNvGrpSpPr/>
            <p:nvPr/>
          </p:nvGrpSpPr>
          <p:grpSpPr>
            <a:xfrm>
              <a:off x="5083891" y="2671911"/>
              <a:ext cx="2347267" cy="3174666"/>
              <a:chOff x="5015344" y="2810498"/>
              <a:chExt cx="2347267" cy="3174666"/>
            </a:xfrm>
          </p:grpSpPr>
          <p:grpSp>
            <p:nvGrpSpPr>
              <p:cNvPr id="507" name="Google Shape;507;p15"/>
              <p:cNvGrpSpPr/>
              <p:nvPr/>
            </p:nvGrpSpPr>
            <p:grpSpPr>
              <a:xfrm>
                <a:off x="5015345" y="2810498"/>
                <a:ext cx="2347266" cy="3174666"/>
                <a:chOff x="5015345" y="2810498"/>
                <a:chExt cx="2347266" cy="3174666"/>
              </a:xfrm>
            </p:grpSpPr>
            <p:sp>
              <p:nvSpPr>
                <p:cNvPr id="508" name="Google Shape;508;p15"/>
                <p:cNvSpPr/>
                <p:nvPr/>
              </p:nvSpPr>
              <p:spPr>
                <a:xfrm>
                  <a:off x="5132028" y="2810498"/>
                  <a:ext cx="2230583" cy="3061855"/>
                </a:xfrm>
                <a:prstGeom prst="rect">
                  <a:avLst/>
                </a:prstGeom>
                <a:solidFill>
                  <a:srgbClr val="213B7D">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15"/>
                <p:cNvSpPr/>
                <p:nvPr/>
              </p:nvSpPr>
              <p:spPr>
                <a:xfrm>
                  <a:off x="5015345" y="2923309"/>
                  <a:ext cx="2230583" cy="3061855"/>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15"/>
                <p:cNvSpPr/>
                <p:nvPr/>
              </p:nvSpPr>
              <p:spPr>
                <a:xfrm>
                  <a:off x="5015345" y="3079018"/>
                  <a:ext cx="1080655" cy="501297"/>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11" name="Google Shape;511;p15"/>
              <p:cNvSpPr txBox="1"/>
              <p:nvPr/>
            </p:nvSpPr>
            <p:spPr>
              <a:xfrm>
                <a:off x="5015344" y="3580315"/>
                <a:ext cx="2230583" cy="23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Masyarakat pembayar pajak dan pemberi dana mengetahui keberadaan dan penggunaan dana yang telah diberikan.</a:t>
                </a:r>
                <a:endParaRPr/>
              </a:p>
            </p:txBody>
          </p:sp>
          <p:sp>
            <p:nvSpPr>
              <p:cNvPr id="512" name="Google Shape;512;p15"/>
              <p:cNvSpPr txBox="1"/>
              <p:nvPr/>
            </p:nvSpPr>
            <p:spPr>
              <a:xfrm>
                <a:off x="5015344" y="3069674"/>
                <a:ext cx="1080656" cy="4862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2400"/>
                  <a:buFont typeface="Arial"/>
                  <a:buNone/>
                </a:pPr>
                <a:r>
                  <a:rPr b="1" lang="en-US" sz="2400">
                    <a:solidFill>
                      <a:srgbClr val="213B7D"/>
                    </a:solidFill>
                    <a:latin typeface="Times New Roman"/>
                    <a:ea typeface="Times New Roman"/>
                    <a:cs typeface="Times New Roman"/>
                    <a:sym typeface="Times New Roman"/>
                  </a:rPr>
                  <a:t>2</a:t>
                </a:r>
                <a:endParaRPr/>
              </a:p>
            </p:txBody>
          </p:sp>
        </p:grpSp>
        <p:pic>
          <p:nvPicPr>
            <p:cNvPr id="513" name="Google Shape;513;p15"/>
            <p:cNvPicPr preferRelativeResize="0"/>
            <p:nvPr/>
          </p:nvPicPr>
          <p:blipFill rotWithShape="1">
            <a:blip r:embed="rId3">
              <a:alphaModFix/>
            </a:blip>
            <a:srcRect b="35025" l="0" r="0" t="0"/>
            <a:stretch/>
          </p:blipFill>
          <p:spPr>
            <a:xfrm>
              <a:off x="5083892" y="5062099"/>
              <a:ext cx="2230582" cy="784478"/>
            </a:xfrm>
            <a:prstGeom prst="rect">
              <a:avLst/>
            </a:prstGeom>
            <a:noFill/>
            <a:ln>
              <a:noFill/>
            </a:ln>
          </p:spPr>
        </p:pic>
      </p:grpSp>
      <p:grpSp>
        <p:nvGrpSpPr>
          <p:cNvPr id="514" name="Google Shape;514;p15"/>
          <p:cNvGrpSpPr/>
          <p:nvPr/>
        </p:nvGrpSpPr>
        <p:grpSpPr>
          <a:xfrm>
            <a:off x="7887986" y="2671911"/>
            <a:ext cx="2347267" cy="3174666"/>
            <a:chOff x="7887986" y="2671911"/>
            <a:chExt cx="2347267" cy="3174666"/>
          </a:xfrm>
        </p:grpSpPr>
        <p:grpSp>
          <p:nvGrpSpPr>
            <p:cNvPr id="515" name="Google Shape;515;p15"/>
            <p:cNvGrpSpPr/>
            <p:nvPr/>
          </p:nvGrpSpPr>
          <p:grpSpPr>
            <a:xfrm>
              <a:off x="7887986" y="2671911"/>
              <a:ext cx="2347267" cy="3174666"/>
              <a:chOff x="5015344" y="2810498"/>
              <a:chExt cx="2347267" cy="3174666"/>
            </a:xfrm>
          </p:grpSpPr>
          <p:grpSp>
            <p:nvGrpSpPr>
              <p:cNvPr id="516" name="Google Shape;516;p15"/>
              <p:cNvGrpSpPr/>
              <p:nvPr/>
            </p:nvGrpSpPr>
            <p:grpSpPr>
              <a:xfrm>
                <a:off x="5015345" y="2810498"/>
                <a:ext cx="2347266" cy="3174666"/>
                <a:chOff x="5015345" y="2810498"/>
                <a:chExt cx="2347266" cy="3174666"/>
              </a:xfrm>
            </p:grpSpPr>
            <p:sp>
              <p:nvSpPr>
                <p:cNvPr id="517" name="Google Shape;517;p15"/>
                <p:cNvSpPr/>
                <p:nvPr/>
              </p:nvSpPr>
              <p:spPr>
                <a:xfrm>
                  <a:off x="5132028" y="2810498"/>
                  <a:ext cx="2230583" cy="3061855"/>
                </a:xfrm>
                <a:prstGeom prst="rect">
                  <a:avLst/>
                </a:prstGeom>
                <a:solidFill>
                  <a:srgbClr val="213B7D">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15"/>
                <p:cNvSpPr/>
                <p:nvPr/>
              </p:nvSpPr>
              <p:spPr>
                <a:xfrm>
                  <a:off x="5015345" y="2923309"/>
                  <a:ext cx="2230583" cy="3061855"/>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15"/>
                <p:cNvSpPr/>
                <p:nvPr/>
              </p:nvSpPr>
              <p:spPr>
                <a:xfrm>
                  <a:off x="5015345" y="3079018"/>
                  <a:ext cx="1080655" cy="501297"/>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0" name="Google Shape;520;p15"/>
              <p:cNvSpPr txBox="1"/>
              <p:nvPr/>
            </p:nvSpPr>
            <p:spPr>
              <a:xfrm>
                <a:off x="5015344" y="3580315"/>
                <a:ext cx="2230583" cy="23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Kreditur dan investor membutuhkan informasi untuk menghitung risiko likuiditas dan solvabilitas.</a:t>
                </a:r>
                <a:endParaRPr/>
              </a:p>
            </p:txBody>
          </p:sp>
          <p:sp>
            <p:nvSpPr>
              <p:cNvPr id="521" name="Google Shape;521;p15"/>
              <p:cNvSpPr txBox="1"/>
              <p:nvPr/>
            </p:nvSpPr>
            <p:spPr>
              <a:xfrm>
                <a:off x="5015344" y="3069674"/>
                <a:ext cx="1080656" cy="4862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2400"/>
                  <a:buFont typeface="Arial"/>
                  <a:buNone/>
                </a:pPr>
                <a:r>
                  <a:rPr b="1" lang="en-US" sz="2400">
                    <a:solidFill>
                      <a:srgbClr val="213B7D"/>
                    </a:solidFill>
                    <a:latin typeface="Times New Roman"/>
                    <a:ea typeface="Times New Roman"/>
                    <a:cs typeface="Times New Roman"/>
                    <a:sym typeface="Times New Roman"/>
                  </a:rPr>
                  <a:t>3</a:t>
                </a:r>
                <a:endParaRPr/>
              </a:p>
            </p:txBody>
          </p:sp>
        </p:grpSp>
        <p:pic>
          <p:nvPicPr>
            <p:cNvPr id="522" name="Google Shape;522;p15"/>
            <p:cNvPicPr preferRelativeResize="0"/>
            <p:nvPr/>
          </p:nvPicPr>
          <p:blipFill rotWithShape="1">
            <a:blip r:embed="rId3">
              <a:alphaModFix/>
            </a:blip>
            <a:srcRect b="35025" l="0" r="0" t="0"/>
            <a:stretch/>
          </p:blipFill>
          <p:spPr>
            <a:xfrm>
              <a:off x="7887987" y="5058832"/>
              <a:ext cx="2230582" cy="78447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6"/>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16"/>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16"/>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30" name="Google Shape;530;p16"/>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lang="en-US" sz="2400">
                <a:solidFill>
                  <a:schemeClr val="dk1"/>
                </a:solidFill>
                <a:latin typeface="Times New Roman"/>
                <a:ea typeface="Times New Roman"/>
                <a:cs typeface="Times New Roman"/>
                <a:sym typeface="Times New Roman"/>
              </a:rPr>
              <a:t>Akuntansi – Institut Informatika dan Bisnis Darmajaya, Lampung, Indonesia</a:t>
            </a:r>
            <a:endParaRPr b="1" sz="2400">
              <a:solidFill>
                <a:schemeClr val="dk1"/>
              </a:solidFill>
              <a:latin typeface="Times New Roman"/>
              <a:ea typeface="Times New Roman"/>
              <a:cs typeface="Times New Roman"/>
              <a:sym typeface="Times New Roman"/>
            </a:endParaRPr>
          </a:p>
        </p:txBody>
      </p:sp>
      <p:sp>
        <p:nvSpPr>
          <p:cNvPr id="531" name="Google Shape;531;p16"/>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latin typeface="Times New Roman"/>
                <a:ea typeface="Times New Roman"/>
                <a:cs typeface="Times New Roman"/>
                <a:sym typeface="Times New Roman"/>
              </a:rPr>
              <a:t>Hak dan Kebutuhan Pemakai Laporan Keuangan</a:t>
            </a:r>
            <a:endParaRPr b="1" sz="2800">
              <a:solidFill>
                <a:schemeClr val="dk1"/>
              </a:solidFill>
              <a:latin typeface="Times New Roman"/>
              <a:ea typeface="Times New Roman"/>
              <a:cs typeface="Times New Roman"/>
              <a:sym typeface="Times New Roman"/>
            </a:endParaRPr>
          </a:p>
        </p:txBody>
      </p:sp>
      <p:sp>
        <p:nvSpPr>
          <p:cNvPr id="532" name="Google Shape;532;p16"/>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lang="en-US" sz="1050">
                <a:solidFill>
                  <a:schemeClr val="dk1"/>
                </a:solidFill>
                <a:latin typeface="Times New Roman"/>
                <a:ea typeface="Times New Roman"/>
                <a:cs typeface="Times New Roman"/>
                <a:sym typeface="Times New Roman"/>
              </a:rPr>
              <a:t>Halaman 3 dari 3 </a:t>
            </a:r>
            <a:endParaRPr sz="1050">
              <a:solidFill>
                <a:schemeClr val="dk1"/>
              </a:solidFill>
              <a:latin typeface="Times New Roman"/>
              <a:ea typeface="Times New Roman"/>
              <a:cs typeface="Times New Roman"/>
              <a:sym typeface="Times New Roman"/>
            </a:endParaRPr>
          </a:p>
        </p:txBody>
      </p:sp>
      <p:grpSp>
        <p:nvGrpSpPr>
          <p:cNvPr id="533" name="Google Shape;533;p16"/>
          <p:cNvGrpSpPr/>
          <p:nvPr/>
        </p:nvGrpSpPr>
        <p:grpSpPr>
          <a:xfrm>
            <a:off x="105275" y="105424"/>
            <a:ext cx="1322996" cy="630342"/>
            <a:chOff x="105275" y="105424"/>
            <a:chExt cx="1322996" cy="630342"/>
          </a:xfrm>
        </p:grpSpPr>
        <p:sp>
          <p:nvSpPr>
            <p:cNvPr id="534" name="Google Shape;534;p16"/>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16"/>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6" name="Google Shape;536;p16"/>
          <p:cNvSpPr txBox="1"/>
          <p:nvPr/>
        </p:nvSpPr>
        <p:spPr>
          <a:xfrm>
            <a:off x="1252758" y="999502"/>
            <a:ext cx="10044545" cy="142942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Laporan Keuangan Pemerintah disediakan untuk memberi informasi kepada berbagai kelompok pamakai, meskipun pemakai laporan keuangan memiliki kebutuhan dan kepentingan yang berbeda beda tetapi kebutuhan informasi pemakai laporan keuangan pemerintah dapat diringkas, sebagai berikut :</a:t>
            </a:r>
            <a:endParaRPr/>
          </a:p>
        </p:txBody>
      </p:sp>
      <p:grpSp>
        <p:nvGrpSpPr>
          <p:cNvPr id="537" name="Google Shape;537;p16"/>
          <p:cNvGrpSpPr/>
          <p:nvPr/>
        </p:nvGrpSpPr>
        <p:grpSpPr>
          <a:xfrm>
            <a:off x="2402854" y="2631319"/>
            <a:ext cx="2347267" cy="3174667"/>
            <a:chOff x="2279797" y="2671911"/>
            <a:chExt cx="2347267" cy="3174667"/>
          </a:xfrm>
        </p:grpSpPr>
        <p:grpSp>
          <p:nvGrpSpPr>
            <p:cNvPr id="538" name="Google Shape;538;p16"/>
            <p:cNvGrpSpPr/>
            <p:nvPr/>
          </p:nvGrpSpPr>
          <p:grpSpPr>
            <a:xfrm>
              <a:off x="2279797" y="2671911"/>
              <a:ext cx="2347267" cy="3174666"/>
              <a:chOff x="5015344" y="2810498"/>
              <a:chExt cx="2347267" cy="3174666"/>
            </a:xfrm>
          </p:grpSpPr>
          <p:grpSp>
            <p:nvGrpSpPr>
              <p:cNvPr id="539" name="Google Shape;539;p16"/>
              <p:cNvGrpSpPr/>
              <p:nvPr/>
            </p:nvGrpSpPr>
            <p:grpSpPr>
              <a:xfrm>
                <a:off x="5015345" y="2810498"/>
                <a:ext cx="2347266" cy="3174666"/>
                <a:chOff x="5015345" y="2810498"/>
                <a:chExt cx="2347266" cy="3174666"/>
              </a:xfrm>
            </p:grpSpPr>
            <p:sp>
              <p:nvSpPr>
                <p:cNvPr id="540" name="Google Shape;540;p16"/>
                <p:cNvSpPr/>
                <p:nvPr/>
              </p:nvSpPr>
              <p:spPr>
                <a:xfrm>
                  <a:off x="5132028" y="2810498"/>
                  <a:ext cx="2230583" cy="3061855"/>
                </a:xfrm>
                <a:prstGeom prst="rect">
                  <a:avLst/>
                </a:prstGeom>
                <a:solidFill>
                  <a:srgbClr val="213B7D">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16"/>
                <p:cNvSpPr/>
                <p:nvPr/>
              </p:nvSpPr>
              <p:spPr>
                <a:xfrm>
                  <a:off x="5015345" y="2923309"/>
                  <a:ext cx="2230583" cy="3061855"/>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16"/>
                <p:cNvSpPr/>
                <p:nvPr/>
              </p:nvSpPr>
              <p:spPr>
                <a:xfrm>
                  <a:off x="5015345" y="3079018"/>
                  <a:ext cx="1080655" cy="501297"/>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3" name="Google Shape;543;p16"/>
              <p:cNvSpPr txBox="1"/>
              <p:nvPr/>
            </p:nvSpPr>
            <p:spPr>
              <a:xfrm>
                <a:off x="5015344" y="3580315"/>
                <a:ext cx="2230583" cy="23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Parlemen &amp; Kelompok politik memerlukan informasi guna melakukan fungsi pengawasan.</a:t>
                </a:r>
                <a:endParaRPr/>
              </a:p>
            </p:txBody>
          </p:sp>
          <p:sp>
            <p:nvSpPr>
              <p:cNvPr id="544" name="Google Shape;544;p16"/>
              <p:cNvSpPr txBox="1"/>
              <p:nvPr/>
            </p:nvSpPr>
            <p:spPr>
              <a:xfrm>
                <a:off x="5015344" y="3069674"/>
                <a:ext cx="1080656" cy="4862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2400"/>
                  <a:buFont typeface="Arial"/>
                  <a:buNone/>
                </a:pPr>
                <a:r>
                  <a:rPr b="1" lang="en-US" sz="2400">
                    <a:solidFill>
                      <a:srgbClr val="213B7D"/>
                    </a:solidFill>
                    <a:latin typeface="Times New Roman"/>
                    <a:ea typeface="Times New Roman"/>
                    <a:cs typeface="Times New Roman"/>
                    <a:sym typeface="Times New Roman"/>
                  </a:rPr>
                  <a:t>4</a:t>
                </a:r>
                <a:endParaRPr/>
              </a:p>
            </p:txBody>
          </p:sp>
        </p:grpSp>
        <p:pic>
          <p:nvPicPr>
            <p:cNvPr id="545" name="Google Shape;545;p16"/>
            <p:cNvPicPr preferRelativeResize="0"/>
            <p:nvPr/>
          </p:nvPicPr>
          <p:blipFill rotWithShape="1">
            <a:blip r:embed="rId3">
              <a:alphaModFix/>
            </a:blip>
            <a:srcRect b="35025" l="0" r="0" t="0"/>
            <a:stretch/>
          </p:blipFill>
          <p:spPr>
            <a:xfrm>
              <a:off x="2279797" y="5062100"/>
              <a:ext cx="2230582" cy="784478"/>
            </a:xfrm>
            <a:prstGeom prst="rect">
              <a:avLst/>
            </a:prstGeom>
            <a:noFill/>
            <a:ln>
              <a:noFill/>
            </a:ln>
          </p:spPr>
        </p:pic>
      </p:grpSp>
      <p:grpSp>
        <p:nvGrpSpPr>
          <p:cNvPr id="546" name="Google Shape;546;p16"/>
          <p:cNvGrpSpPr/>
          <p:nvPr/>
        </p:nvGrpSpPr>
        <p:grpSpPr>
          <a:xfrm>
            <a:off x="4911684" y="2631319"/>
            <a:ext cx="2347267" cy="3174666"/>
            <a:chOff x="5083891" y="2671911"/>
            <a:chExt cx="2347267" cy="3174666"/>
          </a:xfrm>
        </p:grpSpPr>
        <p:grpSp>
          <p:nvGrpSpPr>
            <p:cNvPr id="547" name="Google Shape;547;p16"/>
            <p:cNvGrpSpPr/>
            <p:nvPr/>
          </p:nvGrpSpPr>
          <p:grpSpPr>
            <a:xfrm>
              <a:off x="5083891" y="2671911"/>
              <a:ext cx="2347267" cy="3174666"/>
              <a:chOff x="5015344" y="2810498"/>
              <a:chExt cx="2347267" cy="3174666"/>
            </a:xfrm>
          </p:grpSpPr>
          <p:grpSp>
            <p:nvGrpSpPr>
              <p:cNvPr id="548" name="Google Shape;548;p16"/>
              <p:cNvGrpSpPr/>
              <p:nvPr/>
            </p:nvGrpSpPr>
            <p:grpSpPr>
              <a:xfrm>
                <a:off x="5015345" y="2810498"/>
                <a:ext cx="2347266" cy="3174666"/>
                <a:chOff x="5015345" y="2810498"/>
                <a:chExt cx="2347266" cy="3174666"/>
              </a:xfrm>
            </p:grpSpPr>
            <p:sp>
              <p:nvSpPr>
                <p:cNvPr id="549" name="Google Shape;549;p16"/>
                <p:cNvSpPr/>
                <p:nvPr/>
              </p:nvSpPr>
              <p:spPr>
                <a:xfrm>
                  <a:off x="5132028" y="2810498"/>
                  <a:ext cx="2230583" cy="3061855"/>
                </a:xfrm>
                <a:prstGeom prst="rect">
                  <a:avLst/>
                </a:prstGeom>
                <a:solidFill>
                  <a:srgbClr val="213B7D">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16"/>
                <p:cNvSpPr/>
                <p:nvPr/>
              </p:nvSpPr>
              <p:spPr>
                <a:xfrm>
                  <a:off x="5015345" y="2923309"/>
                  <a:ext cx="2230583" cy="3061855"/>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16"/>
                <p:cNvSpPr/>
                <p:nvPr/>
              </p:nvSpPr>
              <p:spPr>
                <a:xfrm>
                  <a:off x="5015345" y="3079018"/>
                  <a:ext cx="1080655" cy="501297"/>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52" name="Google Shape;552;p16"/>
              <p:cNvSpPr txBox="1"/>
              <p:nvPr/>
            </p:nvSpPr>
            <p:spPr>
              <a:xfrm>
                <a:off x="5015344" y="3580315"/>
                <a:ext cx="2230583" cy="23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Manajer public membutuhkan informasi untuk membantu manajemen dalam perencanaan dan pengendalian organisasi.</a:t>
                </a:r>
                <a:endParaRPr/>
              </a:p>
            </p:txBody>
          </p:sp>
          <p:sp>
            <p:nvSpPr>
              <p:cNvPr id="553" name="Google Shape;553;p16"/>
              <p:cNvSpPr txBox="1"/>
              <p:nvPr/>
            </p:nvSpPr>
            <p:spPr>
              <a:xfrm>
                <a:off x="5015344" y="3069674"/>
                <a:ext cx="1080656" cy="4862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2400"/>
                  <a:buFont typeface="Arial"/>
                  <a:buNone/>
                </a:pPr>
                <a:r>
                  <a:rPr b="1" lang="en-US" sz="2400">
                    <a:solidFill>
                      <a:srgbClr val="213B7D"/>
                    </a:solidFill>
                    <a:latin typeface="Times New Roman"/>
                    <a:ea typeface="Times New Roman"/>
                    <a:cs typeface="Times New Roman"/>
                    <a:sym typeface="Times New Roman"/>
                  </a:rPr>
                  <a:t>5</a:t>
                </a:r>
                <a:endParaRPr/>
              </a:p>
            </p:txBody>
          </p:sp>
        </p:grpSp>
        <p:pic>
          <p:nvPicPr>
            <p:cNvPr id="554" name="Google Shape;554;p16"/>
            <p:cNvPicPr preferRelativeResize="0"/>
            <p:nvPr/>
          </p:nvPicPr>
          <p:blipFill rotWithShape="1">
            <a:blip r:embed="rId3">
              <a:alphaModFix/>
            </a:blip>
            <a:srcRect b="35025" l="0" r="0" t="0"/>
            <a:stretch/>
          </p:blipFill>
          <p:spPr>
            <a:xfrm>
              <a:off x="5083892" y="5062099"/>
              <a:ext cx="2230582" cy="784478"/>
            </a:xfrm>
            <a:prstGeom prst="rect">
              <a:avLst/>
            </a:prstGeom>
            <a:noFill/>
            <a:ln>
              <a:noFill/>
            </a:ln>
          </p:spPr>
        </p:pic>
      </p:grpSp>
      <p:grpSp>
        <p:nvGrpSpPr>
          <p:cNvPr id="555" name="Google Shape;555;p16"/>
          <p:cNvGrpSpPr/>
          <p:nvPr/>
        </p:nvGrpSpPr>
        <p:grpSpPr>
          <a:xfrm>
            <a:off x="7420514" y="2631319"/>
            <a:ext cx="2347267" cy="3174666"/>
            <a:chOff x="7887986" y="2671911"/>
            <a:chExt cx="2347267" cy="3174666"/>
          </a:xfrm>
        </p:grpSpPr>
        <p:grpSp>
          <p:nvGrpSpPr>
            <p:cNvPr id="556" name="Google Shape;556;p16"/>
            <p:cNvGrpSpPr/>
            <p:nvPr/>
          </p:nvGrpSpPr>
          <p:grpSpPr>
            <a:xfrm>
              <a:off x="7887986" y="2671911"/>
              <a:ext cx="2347267" cy="3174666"/>
              <a:chOff x="5015344" y="2810498"/>
              <a:chExt cx="2347267" cy="3174666"/>
            </a:xfrm>
          </p:grpSpPr>
          <p:grpSp>
            <p:nvGrpSpPr>
              <p:cNvPr id="557" name="Google Shape;557;p16"/>
              <p:cNvGrpSpPr/>
              <p:nvPr/>
            </p:nvGrpSpPr>
            <p:grpSpPr>
              <a:xfrm>
                <a:off x="5015345" y="2810498"/>
                <a:ext cx="2347266" cy="3174666"/>
                <a:chOff x="5015345" y="2810498"/>
                <a:chExt cx="2347266" cy="3174666"/>
              </a:xfrm>
            </p:grpSpPr>
            <p:sp>
              <p:nvSpPr>
                <p:cNvPr id="558" name="Google Shape;558;p16"/>
                <p:cNvSpPr/>
                <p:nvPr/>
              </p:nvSpPr>
              <p:spPr>
                <a:xfrm>
                  <a:off x="5132028" y="2810498"/>
                  <a:ext cx="2230583" cy="3061855"/>
                </a:xfrm>
                <a:prstGeom prst="rect">
                  <a:avLst/>
                </a:prstGeom>
                <a:solidFill>
                  <a:srgbClr val="213B7D">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16"/>
                <p:cNvSpPr/>
                <p:nvPr/>
              </p:nvSpPr>
              <p:spPr>
                <a:xfrm>
                  <a:off x="5015345" y="2923309"/>
                  <a:ext cx="2230583" cy="3061855"/>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16"/>
                <p:cNvSpPr/>
                <p:nvPr/>
              </p:nvSpPr>
              <p:spPr>
                <a:xfrm>
                  <a:off x="5015345" y="3079018"/>
                  <a:ext cx="1080655" cy="501297"/>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61" name="Google Shape;561;p16"/>
              <p:cNvSpPr txBox="1"/>
              <p:nvPr/>
            </p:nvSpPr>
            <p:spPr>
              <a:xfrm>
                <a:off x="5015344" y="3580315"/>
                <a:ext cx="2230583" cy="23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Pegawai membutuhkan informasi atas gaji dan manajemen kompensasi.</a:t>
                </a:r>
                <a:endParaRPr/>
              </a:p>
            </p:txBody>
          </p:sp>
          <p:sp>
            <p:nvSpPr>
              <p:cNvPr id="562" name="Google Shape;562;p16"/>
              <p:cNvSpPr txBox="1"/>
              <p:nvPr/>
            </p:nvSpPr>
            <p:spPr>
              <a:xfrm>
                <a:off x="5015344" y="3069674"/>
                <a:ext cx="1080656" cy="4862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2400"/>
                  <a:buFont typeface="Arial"/>
                  <a:buNone/>
                </a:pPr>
                <a:r>
                  <a:rPr b="1" lang="en-US" sz="2400">
                    <a:solidFill>
                      <a:srgbClr val="213B7D"/>
                    </a:solidFill>
                    <a:latin typeface="Times New Roman"/>
                    <a:ea typeface="Times New Roman"/>
                    <a:cs typeface="Times New Roman"/>
                    <a:sym typeface="Times New Roman"/>
                  </a:rPr>
                  <a:t>6</a:t>
                </a:r>
                <a:endParaRPr/>
              </a:p>
            </p:txBody>
          </p:sp>
        </p:grpSp>
        <p:pic>
          <p:nvPicPr>
            <p:cNvPr id="563" name="Google Shape;563;p16"/>
            <p:cNvPicPr preferRelativeResize="0"/>
            <p:nvPr/>
          </p:nvPicPr>
          <p:blipFill rotWithShape="1">
            <a:blip r:embed="rId3">
              <a:alphaModFix/>
            </a:blip>
            <a:srcRect b="35025" l="0" r="0" t="0"/>
            <a:stretch/>
          </p:blipFill>
          <p:spPr>
            <a:xfrm>
              <a:off x="7887987" y="5058832"/>
              <a:ext cx="2230582" cy="784478"/>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7"/>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17"/>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17"/>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71" name="Google Shape;571;p17"/>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lang="en-US" sz="2400">
                <a:solidFill>
                  <a:schemeClr val="dk1"/>
                </a:solidFill>
                <a:latin typeface="Times New Roman"/>
                <a:ea typeface="Times New Roman"/>
                <a:cs typeface="Times New Roman"/>
                <a:sym typeface="Times New Roman"/>
              </a:rPr>
              <a:t>Akuntansi – Institut Informatika dan Bisnis Darmajaya, Lampung, Indonesia</a:t>
            </a:r>
            <a:endParaRPr b="1" sz="2400">
              <a:solidFill>
                <a:schemeClr val="dk1"/>
              </a:solidFill>
              <a:latin typeface="Times New Roman"/>
              <a:ea typeface="Times New Roman"/>
              <a:cs typeface="Times New Roman"/>
              <a:sym typeface="Times New Roman"/>
            </a:endParaRPr>
          </a:p>
        </p:txBody>
      </p:sp>
      <p:sp>
        <p:nvSpPr>
          <p:cNvPr id="572" name="Google Shape;572;p17"/>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latin typeface="Times New Roman"/>
                <a:ea typeface="Times New Roman"/>
                <a:cs typeface="Times New Roman"/>
                <a:sym typeface="Times New Roman"/>
              </a:rPr>
              <a:t>Perbedaan Laporan Keuangan Sektor Publik dengan Sektor Swasta</a:t>
            </a:r>
            <a:endParaRPr b="1" sz="2800">
              <a:solidFill>
                <a:schemeClr val="dk1"/>
              </a:solidFill>
              <a:latin typeface="Times New Roman"/>
              <a:ea typeface="Times New Roman"/>
              <a:cs typeface="Times New Roman"/>
              <a:sym typeface="Times New Roman"/>
            </a:endParaRPr>
          </a:p>
        </p:txBody>
      </p:sp>
      <p:sp>
        <p:nvSpPr>
          <p:cNvPr id="573" name="Google Shape;573;p17"/>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lang="en-US" sz="1050">
                <a:solidFill>
                  <a:schemeClr val="dk1"/>
                </a:solidFill>
                <a:latin typeface="Times New Roman"/>
                <a:ea typeface="Times New Roman"/>
                <a:cs typeface="Times New Roman"/>
                <a:sym typeface="Times New Roman"/>
              </a:rPr>
              <a:t>Halaman 1 dari 2 </a:t>
            </a:r>
            <a:endParaRPr sz="1050">
              <a:solidFill>
                <a:schemeClr val="dk1"/>
              </a:solidFill>
              <a:latin typeface="Times New Roman"/>
              <a:ea typeface="Times New Roman"/>
              <a:cs typeface="Times New Roman"/>
              <a:sym typeface="Times New Roman"/>
            </a:endParaRPr>
          </a:p>
        </p:txBody>
      </p:sp>
      <p:grpSp>
        <p:nvGrpSpPr>
          <p:cNvPr id="574" name="Google Shape;574;p17"/>
          <p:cNvGrpSpPr/>
          <p:nvPr/>
        </p:nvGrpSpPr>
        <p:grpSpPr>
          <a:xfrm>
            <a:off x="105275" y="105424"/>
            <a:ext cx="1322996" cy="630342"/>
            <a:chOff x="105275" y="105424"/>
            <a:chExt cx="1322996" cy="630342"/>
          </a:xfrm>
        </p:grpSpPr>
        <p:sp>
          <p:nvSpPr>
            <p:cNvPr id="575" name="Google Shape;575;p17"/>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17"/>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aphicFrame>
        <p:nvGraphicFramePr>
          <p:cNvPr id="577" name="Google Shape;577;p17"/>
          <p:cNvGraphicFramePr/>
          <p:nvPr/>
        </p:nvGraphicFramePr>
        <p:xfrm>
          <a:off x="2031998" y="1551566"/>
          <a:ext cx="3000000" cy="3000000"/>
        </p:xfrm>
        <a:graphic>
          <a:graphicData uri="http://schemas.openxmlformats.org/drawingml/2006/table">
            <a:tbl>
              <a:tblPr bandRow="1" firstRow="1">
                <a:noFill/>
                <a:tableStyleId>{B8AA7942-216D-4A58-9C56-D4CDB2F3A7EA}</a:tableStyleId>
              </a:tblPr>
              <a:tblGrid>
                <a:gridCol w="4064000"/>
                <a:gridCol w="4064000"/>
              </a:tblGrid>
              <a:tr h="370850">
                <a:tc gridSpan="2">
                  <a:txBody>
                    <a:bodyPr/>
                    <a:lstStyle/>
                    <a:p>
                      <a:pPr indent="0" lvl="0" marL="0" marR="0" rtl="0" algn="ctr">
                        <a:spcBef>
                          <a:spcPts val="0"/>
                        </a:spcBef>
                        <a:spcAft>
                          <a:spcPts val="0"/>
                        </a:spcAft>
                        <a:buNone/>
                      </a:pPr>
                      <a:r>
                        <a:rPr lang="en-US" sz="1800"/>
                        <a:t>PERBEDAAN</a:t>
                      </a:r>
                      <a:endParaRPr sz="1800"/>
                    </a:p>
                  </a:txBody>
                  <a:tcPr marT="45725" marB="45725" marR="91450" marL="91450">
                    <a:solidFill>
                      <a:srgbClr val="213B7D"/>
                    </a:solidFill>
                  </a:tcPr>
                </a:tc>
                <a:tc hMerge="1"/>
              </a:tr>
              <a:tr h="370850">
                <a:tc>
                  <a:txBody>
                    <a:bodyPr/>
                    <a:lstStyle/>
                    <a:p>
                      <a:pPr indent="0" lvl="0" marL="0" marR="0" rtl="0" algn="r">
                        <a:spcBef>
                          <a:spcPts val="0"/>
                        </a:spcBef>
                        <a:spcAft>
                          <a:spcPts val="0"/>
                        </a:spcAft>
                        <a:buNone/>
                      </a:pPr>
                      <a:r>
                        <a:rPr b="1" lang="en-US" sz="1800"/>
                        <a:t>LAPORAN KEUANGAN PEMERINTAH</a:t>
                      </a:r>
                      <a:endParaRPr b="1" sz="1800"/>
                    </a:p>
                  </a:txBody>
                  <a:tcPr marT="45725" marB="45725" marR="91450" marL="91450">
                    <a:solidFill>
                      <a:srgbClr val="F4BD0C"/>
                    </a:solidFill>
                  </a:tcPr>
                </a:tc>
                <a:tc>
                  <a:txBody>
                    <a:bodyPr/>
                    <a:lstStyle/>
                    <a:p>
                      <a:pPr indent="0" lvl="0" marL="0" marR="0" rtl="0" algn="ctr">
                        <a:spcBef>
                          <a:spcPts val="0"/>
                        </a:spcBef>
                        <a:spcAft>
                          <a:spcPts val="0"/>
                        </a:spcAft>
                        <a:buNone/>
                      </a:pPr>
                      <a:r>
                        <a:rPr b="1" lang="en-US" sz="1800"/>
                        <a:t>LAPORAN KEUANGAN SEKTOR SWASTA</a:t>
                      </a:r>
                      <a:endParaRPr b="1" sz="1800"/>
                    </a:p>
                  </a:txBody>
                  <a:tcPr marT="45725" marB="45725" marR="91450" marL="91450">
                    <a:solidFill>
                      <a:srgbClr val="F4BD0C"/>
                    </a:solidFill>
                  </a:tcPr>
                </a:tc>
              </a:tr>
              <a:tr h="370850">
                <a:tc>
                  <a:txBody>
                    <a:bodyPr/>
                    <a:lstStyle/>
                    <a:p>
                      <a:pPr indent="0" lvl="0" marL="0" marR="0" rtl="0" algn="r">
                        <a:spcBef>
                          <a:spcPts val="0"/>
                        </a:spcBef>
                        <a:spcAft>
                          <a:spcPts val="0"/>
                        </a:spcAft>
                        <a:buNone/>
                      </a:pPr>
                      <a:r>
                        <a:rPr i="1" lang="en-US" sz="1400"/>
                        <a:t>Kinerja diukur secara finansial dan non-finansial</a:t>
                      </a:r>
                      <a:endParaRPr i="1" sz="1400"/>
                    </a:p>
                  </a:txBody>
                  <a:tcPr marT="45725" marB="45725" marR="91450" marL="91450"/>
                </a:tc>
                <a:tc>
                  <a:txBody>
                    <a:bodyPr/>
                    <a:lstStyle/>
                    <a:p>
                      <a:pPr indent="0" lvl="0" marL="0" marR="0" rtl="0" algn="l">
                        <a:spcBef>
                          <a:spcPts val="0"/>
                        </a:spcBef>
                        <a:spcAft>
                          <a:spcPts val="0"/>
                        </a:spcAft>
                        <a:buNone/>
                      </a:pPr>
                      <a:r>
                        <a:rPr i="1" lang="en-US" sz="1400"/>
                        <a:t>Sebagaimana besar kinerja diukur secara finansial</a:t>
                      </a:r>
                      <a:endParaRPr i="1" sz="1400"/>
                    </a:p>
                  </a:txBody>
                  <a:tcPr marT="45725" marB="45725" marR="91450" marL="91450"/>
                </a:tc>
              </a:tr>
              <a:tr h="370850">
                <a:tc>
                  <a:txBody>
                    <a:bodyPr/>
                    <a:lstStyle/>
                    <a:p>
                      <a:pPr indent="0" lvl="0" marL="0" marR="0" rtl="0" algn="r">
                        <a:spcBef>
                          <a:spcPts val="0"/>
                        </a:spcBef>
                        <a:spcAft>
                          <a:spcPts val="0"/>
                        </a:spcAft>
                        <a:buNone/>
                      </a:pPr>
                      <a:r>
                        <a:rPr i="1" lang="en-US" sz="1400"/>
                        <a:t>Pertanggungjawaban kepada parlemen dan masyarakat luas</a:t>
                      </a:r>
                      <a:endParaRPr i="1" sz="1400"/>
                    </a:p>
                  </a:txBody>
                  <a:tcPr marT="45725" marB="45725" marR="91450" marL="91450"/>
                </a:tc>
                <a:tc>
                  <a:txBody>
                    <a:bodyPr/>
                    <a:lstStyle/>
                    <a:p>
                      <a:pPr indent="0" lvl="0" marL="0" marR="0" rtl="0" algn="l">
                        <a:spcBef>
                          <a:spcPts val="0"/>
                        </a:spcBef>
                        <a:spcAft>
                          <a:spcPts val="0"/>
                        </a:spcAft>
                        <a:buNone/>
                      </a:pPr>
                      <a:r>
                        <a:rPr i="1" lang="en-US" sz="1400"/>
                        <a:t>Pertanggungjawaban kepada pemegang saham dan kreditur</a:t>
                      </a:r>
                      <a:endParaRPr i="1" sz="1400"/>
                    </a:p>
                  </a:txBody>
                  <a:tcPr marT="45725" marB="45725" marR="91450" marL="91450"/>
                </a:tc>
              </a:tr>
              <a:tr h="370850">
                <a:tc>
                  <a:txBody>
                    <a:bodyPr/>
                    <a:lstStyle/>
                    <a:p>
                      <a:pPr indent="0" lvl="0" marL="0" marR="0" rtl="0" algn="r">
                        <a:spcBef>
                          <a:spcPts val="0"/>
                        </a:spcBef>
                        <a:spcAft>
                          <a:spcPts val="0"/>
                        </a:spcAft>
                        <a:buNone/>
                      </a:pPr>
                      <a:r>
                        <a:rPr i="1" lang="en-US" sz="1400"/>
                        <a:t>Berfokus pada bagian organisasi</a:t>
                      </a:r>
                      <a:endParaRPr i="1" sz="1400"/>
                    </a:p>
                  </a:txBody>
                  <a:tcPr marT="45725" marB="45725" marR="91450" marL="91450"/>
                </a:tc>
                <a:tc>
                  <a:txBody>
                    <a:bodyPr/>
                    <a:lstStyle/>
                    <a:p>
                      <a:pPr indent="0" lvl="0" marL="0" marR="0" rtl="0" algn="l">
                        <a:spcBef>
                          <a:spcPts val="0"/>
                        </a:spcBef>
                        <a:spcAft>
                          <a:spcPts val="0"/>
                        </a:spcAft>
                        <a:buNone/>
                      </a:pPr>
                      <a:r>
                        <a:rPr i="1" lang="en-US" sz="1400"/>
                        <a:t>Berfokus pada organisasi secara kesleuruhan</a:t>
                      </a:r>
                      <a:endParaRPr i="1" sz="1400"/>
                    </a:p>
                  </a:txBody>
                  <a:tcPr marT="45725" marB="45725" marR="91450" marL="91450"/>
                </a:tc>
              </a:tr>
              <a:tr h="370850">
                <a:tc>
                  <a:txBody>
                    <a:bodyPr/>
                    <a:lstStyle/>
                    <a:p>
                      <a:pPr indent="0" lvl="0" marL="0" marR="0" rtl="0" algn="r">
                        <a:spcBef>
                          <a:spcPts val="0"/>
                        </a:spcBef>
                        <a:spcAft>
                          <a:spcPts val="0"/>
                        </a:spcAft>
                        <a:buNone/>
                      </a:pPr>
                      <a:r>
                        <a:rPr i="1" lang="en-US" sz="1400"/>
                        <a:t>Melihat kemasa depan secara detail</a:t>
                      </a:r>
                      <a:endParaRPr i="1" sz="1400"/>
                    </a:p>
                  </a:txBody>
                  <a:tcPr marT="45725" marB="45725" marR="91450" marL="91450"/>
                </a:tc>
                <a:tc>
                  <a:txBody>
                    <a:bodyPr/>
                    <a:lstStyle/>
                    <a:p>
                      <a:pPr indent="0" lvl="0" marL="0" marR="0" rtl="0" algn="l">
                        <a:spcBef>
                          <a:spcPts val="0"/>
                        </a:spcBef>
                        <a:spcAft>
                          <a:spcPts val="0"/>
                        </a:spcAft>
                        <a:buNone/>
                      </a:pPr>
                      <a:r>
                        <a:rPr i="1" lang="en-US" sz="1400"/>
                        <a:t>Tidak dapat melihat masa depan secara detail</a:t>
                      </a:r>
                      <a:endParaRPr i="1" sz="1400"/>
                    </a:p>
                  </a:txBody>
                  <a:tcPr marT="45725" marB="45725" marR="91450" marL="91450"/>
                </a:tc>
              </a:tr>
              <a:tr h="370850">
                <a:tc>
                  <a:txBody>
                    <a:bodyPr/>
                    <a:lstStyle/>
                    <a:p>
                      <a:pPr indent="0" lvl="0" marL="0" marR="0" rtl="0" algn="r">
                        <a:spcBef>
                          <a:spcPts val="0"/>
                        </a:spcBef>
                        <a:spcAft>
                          <a:spcPts val="0"/>
                        </a:spcAft>
                        <a:buNone/>
                      </a:pPr>
                      <a:r>
                        <a:rPr i="1" lang="en-US" sz="1400"/>
                        <a:t>Aturan pelaporan ditentukan oleh departemen keuangan</a:t>
                      </a:r>
                      <a:endParaRPr i="1" sz="1400"/>
                    </a:p>
                  </a:txBody>
                  <a:tcPr marT="45725" marB="45725" marR="91450" marL="91450"/>
                </a:tc>
                <a:tc>
                  <a:txBody>
                    <a:bodyPr/>
                    <a:lstStyle/>
                    <a:p>
                      <a:pPr indent="0" lvl="0" marL="0" marR="0" rtl="0" algn="l">
                        <a:spcBef>
                          <a:spcPts val="0"/>
                        </a:spcBef>
                        <a:spcAft>
                          <a:spcPts val="0"/>
                        </a:spcAft>
                        <a:buNone/>
                      </a:pPr>
                      <a:r>
                        <a:rPr i="1" lang="en-US" sz="1400"/>
                        <a:t>Aturan pelaporan ditentukan oleh undang-undang standar akuntansi pasar modal, dan praktik akuntansi</a:t>
                      </a:r>
                      <a:endParaRPr i="1" sz="1400"/>
                    </a:p>
                  </a:txBody>
                  <a:tcPr marT="45725" marB="45725" marR="91450" marL="91450"/>
                </a:tc>
              </a:tr>
              <a:tr h="370850">
                <a:tc gridSpan="2">
                  <a:txBody>
                    <a:bodyPr/>
                    <a:lstStyle/>
                    <a:p>
                      <a:pPr indent="0" lvl="0" marL="0" marR="0" rtl="0" algn="ctr">
                        <a:spcBef>
                          <a:spcPts val="0"/>
                        </a:spcBef>
                        <a:spcAft>
                          <a:spcPts val="0"/>
                        </a:spcAft>
                        <a:buNone/>
                      </a:pPr>
                      <a:r>
                        <a:rPr b="1" i="0" lang="en-US" sz="1800">
                          <a:solidFill>
                            <a:schemeClr val="lt1"/>
                          </a:solidFill>
                        </a:rPr>
                        <a:t>PERSAMAAN</a:t>
                      </a:r>
                      <a:endParaRPr b="1" i="0" sz="1800">
                        <a:solidFill>
                          <a:schemeClr val="lt1"/>
                        </a:solidFill>
                      </a:endParaRPr>
                    </a:p>
                  </a:txBody>
                  <a:tcPr marT="45725" marB="45725" marR="91450" marL="91450">
                    <a:solidFill>
                      <a:srgbClr val="213B7D"/>
                    </a:solidFill>
                  </a:tcPr>
                </a:tc>
                <a:tc hMerge="1"/>
              </a:tr>
              <a:tr h="370850">
                <a:tc gridSpan="2">
                  <a:txBody>
                    <a:bodyPr/>
                    <a:lstStyle/>
                    <a:p>
                      <a:pPr indent="0" lvl="0" marL="0" marR="0" rtl="0" algn="ctr">
                        <a:spcBef>
                          <a:spcPts val="0"/>
                        </a:spcBef>
                        <a:spcAft>
                          <a:spcPts val="0"/>
                        </a:spcAft>
                        <a:buNone/>
                      </a:pPr>
                      <a:r>
                        <a:rPr i="1" lang="en-US" sz="1400"/>
                        <a:t>Dokumen-dokumen sumber</a:t>
                      </a:r>
                      <a:endParaRPr/>
                    </a:p>
                  </a:txBody>
                  <a:tcPr marT="45725" marB="45725" marR="91450" marL="91450"/>
                </a:tc>
                <a:tc hMerge="1"/>
              </a:tr>
              <a:tr h="370850">
                <a:tc gridSpan="2">
                  <a:txBody>
                    <a:bodyPr/>
                    <a:lstStyle/>
                    <a:p>
                      <a:pPr indent="0" lvl="0" marL="0" marR="0" rtl="0" algn="ctr">
                        <a:spcBef>
                          <a:spcPts val="0"/>
                        </a:spcBef>
                        <a:spcAft>
                          <a:spcPts val="0"/>
                        </a:spcAft>
                        <a:buNone/>
                      </a:pPr>
                      <a:r>
                        <a:rPr i="1" lang="en-US" sz="1400"/>
                        <a:t>Berperan sebagai hubungan masyarakat.</a:t>
                      </a:r>
                      <a:endParaRPr/>
                    </a:p>
                  </a:txBody>
                  <a:tcPr marT="45725" marB="45725" marR="91450" marL="91450"/>
                </a:tc>
                <a:tc hMerge="1"/>
              </a:tr>
            </a:tbl>
          </a:graphicData>
        </a:graphic>
      </p:graphicFrame>
      <p:sp>
        <p:nvSpPr>
          <p:cNvPr id="578" name="Google Shape;578;p17"/>
          <p:cNvSpPr txBox="1"/>
          <p:nvPr/>
        </p:nvSpPr>
        <p:spPr>
          <a:xfrm>
            <a:off x="1840754" y="5850692"/>
            <a:ext cx="8510487" cy="6471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1" lang="en-US" sz="1600">
                <a:solidFill>
                  <a:schemeClr val="dk1"/>
                </a:solidFill>
                <a:latin typeface="Times New Roman"/>
                <a:ea typeface="Times New Roman"/>
                <a:cs typeface="Times New Roman"/>
                <a:sym typeface="Times New Roman"/>
              </a:rPr>
              <a:t>Laporan keuangn lemabaga pemerintah tidak berfokus pada organisasi secara keseluruhan tetapi berfokus pada unit-unit kerja pemeirntah sebagai bagian organisasi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8"/>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18"/>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18"/>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86" name="Google Shape;586;p18"/>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lang="en-US" sz="2400">
                <a:solidFill>
                  <a:schemeClr val="dk1"/>
                </a:solidFill>
                <a:latin typeface="Times New Roman"/>
                <a:ea typeface="Times New Roman"/>
                <a:cs typeface="Times New Roman"/>
                <a:sym typeface="Times New Roman"/>
              </a:rPr>
              <a:t>Akuntansi – Institut Informatika dan Bisnis Darmajaya, Lampung, Indonesia</a:t>
            </a:r>
            <a:endParaRPr b="1" sz="2400">
              <a:solidFill>
                <a:schemeClr val="dk1"/>
              </a:solidFill>
              <a:latin typeface="Times New Roman"/>
              <a:ea typeface="Times New Roman"/>
              <a:cs typeface="Times New Roman"/>
              <a:sym typeface="Times New Roman"/>
            </a:endParaRPr>
          </a:p>
        </p:txBody>
      </p:sp>
      <p:sp>
        <p:nvSpPr>
          <p:cNvPr id="587" name="Google Shape;587;p18"/>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lang="en-US" sz="1050">
                <a:solidFill>
                  <a:schemeClr val="dk1"/>
                </a:solidFill>
                <a:latin typeface="Times New Roman"/>
                <a:ea typeface="Times New Roman"/>
                <a:cs typeface="Times New Roman"/>
                <a:sym typeface="Times New Roman"/>
              </a:rPr>
              <a:t>Halaman 2 dari 2 </a:t>
            </a:r>
            <a:endParaRPr sz="1050">
              <a:solidFill>
                <a:schemeClr val="dk1"/>
              </a:solidFill>
              <a:latin typeface="Times New Roman"/>
              <a:ea typeface="Times New Roman"/>
              <a:cs typeface="Times New Roman"/>
              <a:sym typeface="Times New Roman"/>
            </a:endParaRPr>
          </a:p>
        </p:txBody>
      </p:sp>
      <p:grpSp>
        <p:nvGrpSpPr>
          <p:cNvPr id="588" name="Google Shape;588;p18"/>
          <p:cNvGrpSpPr/>
          <p:nvPr/>
        </p:nvGrpSpPr>
        <p:grpSpPr>
          <a:xfrm>
            <a:off x="105275" y="105424"/>
            <a:ext cx="1322996" cy="630342"/>
            <a:chOff x="105275" y="105424"/>
            <a:chExt cx="1322996" cy="630342"/>
          </a:xfrm>
        </p:grpSpPr>
        <p:sp>
          <p:nvSpPr>
            <p:cNvPr id="589" name="Google Shape;589;p18"/>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18"/>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91" name="Google Shape;591;p18"/>
          <p:cNvGrpSpPr/>
          <p:nvPr/>
        </p:nvGrpSpPr>
        <p:grpSpPr>
          <a:xfrm>
            <a:off x="2700042" y="3959589"/>
            <a:ext cx="9301067" cy="2139089"/>
            <a:chOff x="1" y="1199"/>
            <a:chExt cx="9301067" cy="2139089"/>
          </a:xfrm>
        </p:grpSpPr>
        <p:sp>
          <p:nvSpPr>
            <p:cNvPr id="592" name="Google Shape;592;p18"/>
            <p:cNvSpPr/>
            <p:nvPr/>
          </p:nvSpPr>
          <p:spPr>
            <a:xfrm rot="5400000">
              <a:off x="-80227" y="81426"/>
              <a:ext cx="534849" cy="374394"/>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8"/>
            <p:cNvSpPr txBox="1"/>
            <p:nvPr/>
          </p:nvSpPr>
          <p:spPr>
            <a:xfrm>
              <a:off x="1" y="188395"/>
              <a:ext cx="374394" cy="16045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594" name="Google Shape;594;p18"/>
            <p:cNvSpPr/>
            <p:nvPr/>
          </p:nvSpPr>
          <p:spPr>
            <a:xfrm rot="5400000">
              <a:off x="4663814" y="-4288220"/>
              <a:ext cx="347834" cy="8926674"/>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8"/>
            <p:cNvSpPr txBox="1"/>
            <p:nvPr/>
          </p:nvSpPr>
          <p:spPr>
            <a:xfrm>
              <a:off x="374394" y="18180"/>
              <a:ext cx="8909694" cy="313874"/>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Menurunkan kepercayaan masyarakat kepada pengelola dana publik</a:t>
              </a:r>
              <a:endParaRPr b="0" i="0" sz="1800" u="none" cap="none" strike="noStrike">
                <a:solidFill>
                  <a:schemeClr val="lt1"/>
                </a:solidFill>
                <a:latin typeface="Calibri"/>
                <a:ea typeface="Calibri"/>
                <a:cs typeface="Calibri"/>
                <a:sym typeface="Calibri"/>
              </a:endParaRPr>
            </a:p>
          </p:txBody>
        </p:sp>
        <p:sp>
          <p:nvSpPr>
            <p:cNvPr id="596" name="Google Shape;596;p18"/>
            <p:cNvSpPr/>
            <p:nvPr/>
          </p:nvSpPr>
          <p:spPr>
            <a:xfrm rot="5400000">
              <a:off x="-80227" y="482486"/>
              <a:ext cx="534849" cy="374394"/>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8"/>
            <p:cNvSpPr txBox="1"/>
            <p:nvPr/>
          </p:nvSpPr>
          <p:spPr>
            <a:xfrm>
              <a:off x="1" y="589455"/>
              <a:ext cx="374394" cy="16045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598" name="Google Shape;598;p18"/>
            <p:cNvSpPr/>
            <p:nvPr/>
          </p:nvSpPr>
          <p:spPr>
            <a:xfrm rot="5400000">
              <a:off x="4663905" y="-3887251"/>
              <a:ext cx="347651" cy="8926674"/>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8"/>
            <p:cNvSpPr txBox="1"/>
            <p:nvPr/>
          </p:nvSpPr>
          <p:spPr>
            <a:xfrm>
              <a:off x="374394" y="419231"/>
              <a:ext cx="8909703" cy="313709"/>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Investor akan takut menanamkan modalnya karen laporan keuangan tidak dapat diprediksi</a:t>
              </a:r>
              <a:endParaRPr b="0" i="0" sz="1800" u="none" cap="none" strike="noStrike">
                <a:solidFill>
                  <a:schemeClr val="lt1"/>
                </a:solidFill>
                <a:latin typeface="Calibri"/>
                <a:ea typeface="Calibri"/>
                <a:cs typeface="Calibri"/>
                <a:sym typeface="Calibri"/>
              </a:endParaRPr>
            </a:p>
          </p:txBody>
        </p:sp>
        <p:sp>
          <p:nvSpPr>
            <p:cNvPr id="600" name="Google Shape;600;p18"/>
            <p:cNvSpPr/>
            <p:nvPr/>
          </p:nvSpPr>
          <p:spPr>
            <a:xfrm rot="5400000">
              <a:off x="-80227" y="883546"/>
              <a:ext cx="534849" cy="374394"/>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8"/>
            <p:cNvSpPr txBox="1"/>
            <p:nvPr/>
          </p:nvSpPr>
          <p:spPr>
            <a:xfrm>
              <a:off x="1" y="990515"/>
              <a:ext cx="374394" cy="16045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602" name="Google Shape;602;p18"/>
            <p:cNvSpPr/>
            <p:nvPr/>
          </p:nvSpPr>
          <p:spPr>
            <a:xfrm rot="5400000">
              <a:off x="4663905" y="-3486191"/>
              <a:ext cx="347651" cy="8926674"/>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8"/>
            <p:cNvSpPr txBox="1"/>
            <p:nvPr/>
          </p:nvSpPr>
          <p:spPr>
            <a:xfrm>
              <a:off x="374394" y="820291"/>
              <a:ext cx="8909703" cy="313709"/>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Pemberi donor akan mengurangi atau menghentikan bantuan-nya</a:t>
              </a:r>
              <a:endParaRPr b="0" i="0" sz="1800" u="none" cap="none" strike="noStrike">
                <a:solidFill>
                  <a:schemeClr val="lt1"/>
                </a:solidFill>
                <a:latin typeface="Calibri"/>
                <a:ea typeface="Calibri"/>
                <a:cs typeface="Calibri"/>
                <a:sym typeface="Calibri"/>
              </a:endParaRPr>
            </a:p>
          </p:txBody>
        </p:sp>
        <p:sp>
          <p:nvSpPr>
            <p:cNvPr id="604" name="Google Shape;604;p18"/>
            <p:cNvSpPr/>
            <p:nvPr/>
          </p:nvSpPr>
          <p:spPr>
            <a:xfrm rot="5400000">
              <a:off x="-80227" y="1284606"/>
              <a:ext cx="534849" cy="374394"/>
            </a:xfrm>
            <a:prstGeom prst="chevron">
              <a:avLst>
                <a:gd fmla="val 50000" name="adj"/>
              </a:avLst>
            </a:prstGeom>
            <a:solidFill>
              <a:srgbClr val="213B7D"/>
            </a:solidFill>
            <a:ln cap="flat" cmpd="sng" w="9525">
              <a:solidFill>
                <a:srgbClr val="4372C3"/>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8"/>
            <p:cNvSpPr txBox="1"/>
            <p:nvPr/>
          </p:nvSpPr>
          <p:spPr>
            <a:xfrm>
              <a:off x="1" y="1391575"/>
              <a:ext cx="374394" cy="16045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606" name="Google Shape;606;p18"/>
            <p:cNvSpPr/>
            <p:nvPr/>
          </p:nvSpPr>
          <p:spPr>
            <a:xfrm rot="5400000">
              <a:off x="4663905" y="-3085131"/>
              <a:ext cx="347651" cy="8926674"/>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8"/>
            <p:cNvSpPr txBox="1"/>
            <p:nvPr/>
          </p:nvSpPr>
          <p:spPr>
            <a:xfrm>
              <a:off x="374394" y="1221351"/>
              <a:ext cx="8909703" cy="313709"/>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Kualitas keputusan menjadi buruk</a:t>
              </a:r>
              <a:endParaRPr b="0" i="0" sz="1800" u="none" cap="none" strike="noStrike">
                <a:solidFill>
                  <a:schemeClr val="lt1"/>
                </a:solidFill>
                <a:latin typeface="Calibri"/>
                <a:ea typeface="Calibri"/>
                <a:cs typeface="Calibri"/>
                <a:sym typeface="Calibri"/>
              </a:endParaRPr>
            </a:p>
          </p:txBody>
        </p:sp>
        <p:sp>
          <p:nvSpPr>
            <p:cNvPr id="608" name="Google Shape;608;p18"/>
            <p:cNvSpPr/>
            <p:nvPr/>
          </p:nvSpPr>
          <p:spPr>
            <a:xfrm rot="5400000">
              <a:off x="-80227" y="1685666"/>
              <a:ext cx="534849" cy="374394"/>
            </a:xfrm>
            <a:prstGeom prst="chevron">
              <a:avLst>
                <a:gd fmla="val 50000" name="adj"/>
              </a:avLst>
            </a:prstGeom>
            <a:solidFill>
              <a:srgbClr val="213B7D"/>
            </a:solidFill>
            <a:ln cap="flat" cmpd="sng" w="12700">
              <a:solidFill>
                <a:srgbClr val="213B7D"/>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8"/>
            <p:cNvSpPr txBox="1"/>
            <p:nvPr/>
          </p:nvSpPr>
          <p:spPr>
            <a:xfrm>
              <a:off x="1" y="1792635"/>
              <a:ext cx="374394" cy="160455"/>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5</a:t>
              </a:r>
              <a:endParaRPr sz="2000">
                <a:solidFill>
                  <a:schemeClr val="lt1"/>
                </a:solidFill>
                <a:latin typeface="Calibri"/>
                <a:ea typeface="Calibri"/>
                <a:cs typeface="Calibri"/>
                <a:sym typeface="Calibri"/>
              </a:endParaRPr>
            </a:p>
          </p:txBody>
        </p:sp>
        <p:sp>
          <p:nvSpPr>
            <p:cNvPr id="610" name="Google Shape;610;p18"/>
            <p:cNvSpPr/>
            <p:nvPr/>
          </p:nvSpPr>
          <p:spPr>
            <a:xfrm rot="5400000">
              <a:off x="4663905" y="-2684071"/>
              <a:ext cx="347651" cy="8926674"/>
            </a:xfrm>
            <a:prstGeom prst="round2SameRect">
              <a:avLst>
                <a:gd fmla="val 16667" name="adj1"/>
                <a:gd fmla="val 0" name="adj2"/>
              </a:avLst>
            </a:prstGeom>
            <a:noFill/>
            <a:ln cap="flat" cmpd="sng" w="12700">
              <a:solidFill>
                <a:srgbClr val="213B7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8"/>
            <p:cNvSpPr txBox="1"/>
            <p:nvPr/>
          </p:nvSpPr>
          <p:spPr>
            <a:xfrm>
              <a:off x="374394" y="1622411"/>
              <a:ext cx="8909703" cy="313709"/>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Laporan keuangan tidak dapat mencerminkan kinerja aktual</a:t>
              </a:r>
              <a:endParaRPr b="0" i="0" sz="1800" u="none" cap="none" strike="noStrike">
                <a:solidFill>
                  <a:schemeClr val="lt1"/>
                </a:solidFill>
                <a:latin typeface="Calibri"/>
                <a:ea typeface="Calibri"/>
                <a:cs typeface="Calibri"/>
                <a:sym typeface="Calibri"/>
              </a:endParaRPr>
            </a:p>
          </p:txBody>
        </p:sp>
      </p:grpSp>
      <p:grpSp>
        <p:nvGrpSpPr>
          <p:cNvPr id="612" name="Google Shape;612;p18"/>
          <p:cNvGrpSpPr/>
          <p:nvPr/>
        </p:nvGrpSpPr>
        <p:grpSpPr>
          <a:xfrm>
            <a:off x="620471" y="1157034"/>
            <a:ext cx="4591000" cy="2501291"/>
            <a:chOff x="620471" y="1157034"/>
            <a:chExt cx="4591000" cy="2501291"/>
          </a:xfrm>
        </p:grpSpPr>
        <p:sp>
          <p:nvSpPr>
            <p:cNvPr id="613" name="Google Shape;613;p18"/>
            <p:cNvSpPr/>
            <p:nvPr/>
          </p:nvSpPr>
          <p:spPr>
            <a:xfrm>
              <a:off x="729062" y="1157034"/>
              <a:ext cx="4482409" cy="2360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18"/>
            <p:cNvSpPr/>
            <p:nvPr/>
          </p:nvSpPr>
          <p:spPr>
            <a:xfrm>
              <a:off x="620471" y="1298271"/>
              <a:ext cx="4482409" cy="2360054"/>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18"/>
            <p:cNvSpPr/>
            <p:nvPr/>
          </p:nvSpPr>
          <p:spPr>
            <a:xfrm>
              <a:off x="817632" y="1301737"/>
              <a:ext cx="930678" cy="748736"/>
            </a:xfrm>
            <a:prstGeom prst="parallelogram">
              <a:avLst>
                <a:gd fmla="val 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18"/>
            <p:cNvSpPr txBox="1"/>
            <p:nvPr/>
          </p:nvSpPr>
          <p:spPr>
            <a:xfrm>
              <a:off x="817632" y="2074519"/>
              <a:ext cx="4155421" cy="15838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Times New Roman"/>
                  <a:ea typeface="Times New Roman"/>
                  <a:cs typeface="Times New Roman"/>
                  <a:sym typeface="Times New Roman"/>
                </a:rPr>
                <a:t>Laporan Keuangan menggunakan akuntansi berbasis kas dan berorientasi pada jangka panjang karena terkait dengan politik dan kenegaraan, dan pengauditan tidak sekedar audit keuangan dan kepatuhan tetapi juga audit </a:t>
              </a:r>
              <a:r>
                <a:rPr b="1" i="1" lang="en-US" sz="1600">
                  <a:solidFill>
                    <a:schemeClr val="lt1"/>
                  </a:solidFill>
                  <a:latin typeface="Times New Roman"/>
                  <a:ea typeface="Times New Roman"/>
                  <a:cs typeface="Times New Roman"/>
                  <a:sym typeface="Times New Roman"/>
                </a:rPr>
                <a:t>value for money.</a:t>
              </a:r>
              <a:endParaRPr b="1" sz="1600">
                <a:solidFill>
                  <a:schemeClr val="lt1"/>
                </a:solidFill>
                <a:latin typeface="Times New Roman"/>
                <a:ea typeface="Times New Roman"/>
                <a:cs typeface="Times New Roman"/>
                <a:sym typeface="Times New Roman"/>
              </a:endParaRPr>
            </a:p>
          </p:txBody>
        </p:sp>
        <p:sp>
          <p:nvSpPr>
            <p:cNvPr id="617" name="Google Shape;617;p18"/>
            <p:cNvSpPr txBox="1"/>
            <p:nvPr/>
          </p:nvSpPr>
          <p:spPr>
            <a:xfrm>
              <a:off x="1748310" y="1368944"/>
              <a:ext cx="3313314" cy="68152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Times New Roman"/>
                  <a:ea typeface="Times New Roman"/>
                  <a:cs typeface="Times New Roman"/>
                  <a:sym typeface="Times New Roman"/>
                </a:rPr>
                <a:t>Lembaga Pemerintah</a:t>
              </a:r>
              <a:endParaRPr/>
            </a:p>
          </p:txBody>
        </p:sp>
      </p:grpSp>
      <p:grpSp>
        <p:nvGrpSpPr>
          <p:cNvPr id="618" name="Google Shape;618;p18"/>
          <p:cNvGrpSpPr/>
          <p:nvPr/>
        </p:nvGrpSpPr>
        <p:grpSpPr>
          <a:xfrm>
            <a:off x="6623909" y="1157034"/>
            <a:ext cx="4591000" cy="2516477"/>
            <a:chOff x="620471" y="1157034"/>
            <a:chExt cx="4591000" cy="2516477"/>
          </a:xfrm>
        </p:grpSpPr>
        <p:sp>
          <p:nvSpPr>
            <p:cNvPr id="619" name="Google Shape;619;p18"/>
            <p:cNvSpPr/>
            <p:nvPr/>
          </p:nvSpPr>
          <p:spPr>
            <a:xfrm>
              <a:off x="729062" y="1157034"/>
              <a:ext cx="4482409" cy="2360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18"/>
            <p:cNvSpPr/>
            <p:nvPr/>
          </p:nvSpPr>
          <p:spPr>
            <a:xfrm>
              <a:off x="620471" y="1298271"/>
              <a:ext cx="4482409" cy="2360054"/>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1" name="Google Shape;621;p18"/>
            <p:cNvSpPr/>
            <p:nvPr/>
          </p:nvSpPr>
          <p:spPr>
            <a:xfrm>
              <a:off x="817632" y="1301737"/>
              <a:ext cx="930678" cy="748736"/>
            </a:xfrm>
            <a:prstGeom prst="parallelogram">
              <a:avLst>
                <a:gd fmla="val 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18"/>
            <p:cNvSpPr txBox="1"/>
            <p:nvPr/>
          </p:nvSpPr>
          <p:spPr>
            <a:xfrm>
              <a:off x="817632" y="2074519"/>
              <a:ext cx="4155421" cy="159899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Times New Roman"/>
                  <a:ea typeface="Times New Roman"/>
                  <a:cs typeface="Times New Roman"/>
                  <a:sym typeface="Times New Roman"/>
                </a:rPr>
                <a:t>Laporan keuangan menggunakan akuntansi berbasis akrual dan berfokus pada jangka Panjang karena ketidakpastian pasar, dan pengauditas dilakukan oleh auditor independent untuk memberi jaminan kualitas LK terbebas dari salah saji.</a:t>
              </a:r>
              <a:endParaRPr/>
            </a:p>
          </p:txBody>
        </p:sp>
        <p:sp>
          <p:nvSpPr>
            <p:cNvPr id="623" name="Google Shape;623;p18"/>
            <p:cNvSpPr txBox="1"/>
            <p:nvPr/>
          </p:nvSpPr>
          <p:spPr>
            <a:xfrm>
              <a:off x="1748310" y="1368944"/>
              <a:ext cx="3313314" cy="68152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Times New Roman"/>
                  <a:ea typeface="Times New Roman"/>
                  <a:cs typeface="Times New Roman"/>
                  <a:sym typeface="Times New Roman"/>
                </a:rPr>
                <a:t>Sektor Swasta</a:t>
              </a:r>
              <a:endParaRPr/>
            </a:p>
          </p:txBody>
        </p:sp>
      </p:grpSp>
      <p:sp>
        <p:nvSpPr>
          <p:cNvPr id="624" name="Google Shape;624;p18"/>
          <p:cNvSpPr txBox="1"/>
          <p:nvPr/>
        </p:nvSpPr>
        <p:spPr>
          <a:xfrm>
            <a:off x="312929" y="3958390"/>
            <a:ext cx="2387113" cy="197695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600"/>
              <a:buFont typeface="Arial"/>
              <a:buNone/>
            </a:pPr>
            <a:r>
              <a:rPr b="1" lang="en-US" sz="1600">
                <a:solidFill>
                  <a:schemeClr val="dk1"/>
                </a:solidFill>
                <a:latin typeface="Times New Roman"/>
                <a:ea typeface="Times New Roman"/>
                <a:cs typeface="Times New Roman"/>
                <a:sym typeface="Times New Roman"/>
              </a:rPr>
              <a:t>Implikasi negative yang akan timbul apabila laporan keuangan pemerintah buruk :</a:t>
            </a:r>
            <a:endParaRPr/>
          </a:p>
        </p:txBody>
      </p:sp>
      <p:sp>
        <p:nvSpPr>
          <p:cNvPr id="625" name="Google Shape;625;p18"/>
          <p:cNvSpPr txBox="1"/>
          <p:nvPr/>
        </p:nvSpPr>
        <p:spPr>
          <a:xfrm>
            <a:off x="1564091" y="212049"/>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latin typeface="Times New Roman"/>
                <a:ea typeface="Times New Roman"/>
                <a:cs typeface="Times New Roman"/>
                <a:sym typeface="Times New Roman"/>
              </a:rPr>
              <a:t>Perbedaan Laporan Keuangan Sektor Publik dengan Sektor Swasta</a:t>
            </a:r>
            <a:endParaRPr b="1" sz="28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9"/>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19"/>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19"/>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633" name="Google Shape;633;p19"/>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lang="en-US" sz="2400">
                <a:solidFill>
                  <a:schemeClr val="dk1"/>
                </a:solidFill>
                <a:latin typeface="Times New Roman"/>
                <a:ea typeface="Times New Roman"/>
                <a:cs typeface="Times New Roman"/>
                <a:sym typeface="Times New Roman"/>
              </a:rPr>
              <a:t>Akuntansi – Institut Informatika dan Bisnis Darmajaya, Lampung, Indonesia</a:t>
            </a:r>
            <a:endParaRPr b="1" sz="2400">
              <a:solidFill>
                <a:schemeClr val="dk1"/>
              </a:solidFill>
              <a:latin typeface="Times New Roman"/>
              <a:ea typeface="Times New Roman"/>
              <a:cs typeface="Times New Roman"/>
              <a:sym typeface="Times New Roman"/>
            </a:endParaRPr>
          </a:p>
        </p:txBody>
      </p:sp>
      <p:sp>
        <p:nvSpPr>
          <p:cNvPr id="634" name="Google Shape;634;p19"/>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latin typeface="Times New Roman"/>
                <a:ea typeface="Times New Roman"/>
                <a:cs typeface="Times New Roman"/>
                <a:sym typeface="Times New Roman"/>
              </a:rPr>
              <a:t>Luas Pengungkapan (</a:t>
            </a:r>
            <a:r>
              <a:rPr b="1" i="1" lang="en-US" sz="2800">
                <a:solidFill>
                  <a:schemeClr val="dk1"/>
                </a:solidFill>
                <a:latin typeface="Times New Roman"/>
                <a:ea typeface="Times New Roman"/>
                <a:cs typeface="Times New Roman"/>
                <a:sym typeface="Times New Roman"/>
              </a:rPr>
              <a:t>Disclosure</a:t>
            </a:r>
            <a:r>
              <a:rPr b="1" lang="en-US" sz="2800">
                <a:solidFill>
                  <a:schemeClr val="dk1"/>
                </a:solidFill>
                <a:latin typeface="Times New Roman"/>
                <a:ea typeface="Times New Roman"/>
                <a:cs typeface="Times New Roman"/>
                <a:sym typeface="Times New Roman"/>
              </a:rPr>
              <a:t>) yang Diperlukan</a:t>
            </a:r>
            <a:endParaRPr b="1" sz="2800">
              <a:solidFill>
                <a:schemeClr val="dk1"/>
              </a:solidFill>
              <a:latin typeface="Times New Roman"/>
              <a:ea typeface="Times New Roman"/>
              <a:cs typeface="Times New Roman"/>
              <a:sym typeface="Times New Roman"/>
            </a:endParaRPr>
          </a:p>
        </p:txBody>
      </p:sp>
      <p:sp>
        <p:nvSpPr>
          <p:cNvPr id="635" name="Google Shape;635;p19"/>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lang="en-US" sz="1050">
                <a:solidFill>
                  <a:schemeClr val="dk1"/>
                </a:solidFill>
                <a:latin typeface="Times New Roman"/>
                <a:ea typeface="Times New Roman"/>
                <a:cs typeface="Times New Roman"/>
                <a:sym typeface="Times New Roman"/>
              </a:rPr>
              <a:t>Halaman 1 dari 1 </a:t>
            </a:r>
            <a:endParaRPr sz="1050">
              <a:solidFill>
                <a:schemeClr val="dk1"/>
              </a:solidFill>
              <a:latin typeface="Times New Roman"/>
              <a:ea typeface="Times New Roman"/>
              <a:cs typeface="Times New Roman"/>
              <a:sym typeface="Times New Roman"/>
            </a:endParaRPr>
          </a:p>
        </p:txBody>
      </p:sp>
      <p:grpSp>
        <p:nvGrpSpPr>
          <p:cNvPr id="636" name="Google Shape;636;p19"/>
          <p:cNvGrpSpPr/>
          <p:nvPr/>
        </p:nvGrpSpPr>
        <p:grpSpPr>
          <a:xfrm>
            <a:off x="105275" y="105424"/>
            <a:ext cx="1322996" cy="630342"/>
            <a:chOff x="105275" y="105424"/>
            <a:chExt cx="1322996" cy="630342"/>
          </a:xfrm>
        </p:grpSpPr>
        <p:sp>
          <p:nvSpPr>
            <p:cNvPr id="637" name="Google Shape;637;p19"/>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8" name="Google Shape;638;p19"/>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39" name="Google Shape;639;p19"/>
          <p:cNvSpPr txBox="1"/>
          <p:nvPr/>
        </p:nvSpPr>
        <p:spPr>
          <a:xfrm>
            <a:off x="979987" y="1050622"/>
            <a:ext cx="10232021" cy="10235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Informasi – informasi tambahan yang diharapkan dapat dibeirkan, guna menambah sajian informasi yang diperlukan, berupa :</a:t>
            </a:r>
            <a:endParaRPr/>
          </a:p>
        </p:txBody>
      </p:sp>
      <p:grpSp>
        <p:nvGrpSpPr>
          <p:cNvPr id="640" name="Google Shape;640;p19"/>
          <p:cNvGrpSpPr/>
          <p:nvPr/>
        </p:nvGrpSpPr>
        <p:grpSpPr>
          <a:xfrm>
            <a:off x="844969" y="1536547"/>
            <a:ext cx="10502618" cy="4860152"/>
            <a:chOff x="1422481" y="1536547"/>
            <a:chExt cx="10502618" cy="4860152"/>
          </a:xfrm>
        </p:grpSpPr>
        <p:grpSp>
          <p:nvGrpSpPr>
            <p:cNvPr id="641" name="Google Shape;641;p19"/>
            <p:cNvGrpSpPr/>
            <p:nvPr/>
          </p:nvGrpSpPr>
          <p:grpSpPr>
            <a:xfrm>
              <a:off x="1422481" y="4049926"/>
              <a:ext cx="2281456" cy="2346773"/>
              <a:chOff x="2491916" y="3836239"/>
              <a:chExt cx="2281456" cy="2346773"/>
            </a:xfrm>
          </p:grpSpPr>
          <p:sp>
            <p:nvSpPr>
              <p:cNvPr id="642" name="Google Shape;642;p19"/>
              <p:cNvSpPr/>
              <p:nvPr/>
            </p:nvSpPr>
            <p:spPr>
              <a:xfrm>
                <a:off x="2603378" y="3836239"/>
                <a:ext cx="2169994" cy="225239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19"/>
              <p:cNvSpPr/>
              <p:nvPr/>
            </p:nvSpPr>
            <p:spPr>
              <a:xfrm>
                <a:off x="2491916" y="3930620"/>
                <a:ext cx="2169994" cy="2252392"/>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19"/>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3</a:t>
                </a:r>
                <a:endParaRPr b="1" sz="2000">
                  <a:solidFill>
                    <a:schemeClr val="dk1"/>
                  </a:solidFill>
                  <a:latin typeface="Calibri"/>
                  <a:ea typeface="Calibri"/>
                  <a:cs typeface="Calibri"/>
                  <a:sym typeface="Calibri"/>
                </a:endParaRPr>
              </a:p>
            </p:txBody>
          </p:sp>
          <p:sp>
            <p:nvSpPr>
              <p:cNvPr id="645" name="Google Shape;645;p19"/>
              <p:cNvSpPr txBox="1"/>
              <p:nvPr/>
            </p:nvSpPr>
            <p:spPr>
              <a:xfrm>
                <a:off x="2531794" y="4010830"/>
                <a:ext cx="2130115" cy="147684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Kebijakan kapitalisasi aktiva dan menaksir umur ekonomi aktiva-aktiva tersebut untuk menentukan biaya depresiasi-nya.</a:t>
                </a:r>
                <a:endParaRPr/>
              </a:p>
            </p:txBody>
          </p:sp>
        </p:grpSp>
        <p:grpSp>
          <p:nvGrpSpPr>
            <p:cNvPr id="646" name="Google Shape;646;p19"/>
            <p:cNvGrpSpPr/>
            <p:nvPr/>
          </p:nvGrpSpPr>
          <p:grpSpPr>
            <a:xfrm>
              <a:off x="4162868" y="4049926"/>
              <a:ext cx="2281456" cy="2346773"/>
              <a:chOff x="2491916" y="3836239"/>
              <a:chExt cx="2281456" cy="2346773"/>
            </a:xfrm>
          </p:grpSpPr>
          <p:sp>
            <p:nvSpPr>
              <p:cNvPr id="647" name="Google Shape;647;p19"/>
              <p:cNvSpPr/>
              <p:nvPr/>
            </p:nvSpPr>
            <p:spPr>
              <a:xfrm>
                <a:off x="2603378" y="3836239"/>
                <a:ext cx="2169994" cy="225239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19"/>
              <p:cNvSpPr/>
              <p:nvPr/>
            </p:nvSpPr>
            <p:spPr>
              <a:xfrm>
                <a:off x="2491916" y="3930620"/>
                <a:ext cx="2169994" cy="2252392"/>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19"/>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4</a:t>
                </a:r>
                <a:endParaRPr b="1" sz="2000">
                  <a:solidFill>
                    <a:schemeClr val="dk1"/>
                  </a:solidFill>
                  <a:latin typeface="Calibri"/>
                  <a:ea typeface="Calibri"/>
                  <a:cs typeface="Calibri"/>
                  <a:sym typeface="Calibri"/>
                </a:endParaRPr>
              </a:p>
            </p:txBody>
          </p:sp>
          <p:sp>
            <p:nvSpPr>
              <p:cNvPr id="650" name="Google Shape;650;p19"/>
              <p:cNvSpPr txBox="1"/>
              <p:nvPr/>
            </p:nvSpPr>
            <p:spPr>
              <a:xfrm>
                <a:off x="2531794" y="3930620"/>
                <a:ext cx="2130115" cy="147684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Deskripsi mengenai jeni-jenis transaksi yang masuk dalam penerimaan program dan kebijakan untuk mengealokasikan biaya</a:t>
                </a:r>
                <a:endParaRPr/>
              </a:p>
            </p:txBody>
          </p:sp>
        </p:grpSp>
        <p:grpSp>
          <p:nvGrpSpPr>
            <p:cNvPr id="651" name="Google Shape;651;p19"/>
            <p:cNvGrpSpPr/>
            <p:nvPr/>
          </p:nvGrpSpPr>
          <p:grpSpPr>
            <a:xfrm>
              <a:off x="8325620" y="1536547"/>
              <a:ext cx="2281456" cy="2346773"/>
              <a:chOff x="2491916" y="3836239"/>
              <a:chExt cx="2281456" cy="2346773"/>
            </a:xfrm>
          </p:grpSpPr>
          <p:sp>
            <p:nvSpPr>
              <p:cNvPr id="652" name="Google Shape;652;p19"/>
              <p:cNvSpPr/>
              <p:nvPr/>
            </p:nvSpPr>
            <p:spPr>
              <a:xfrm>
                <a:off x="2603378" y="3836239"/>
                <a:ext cx="2169994" cy="225239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19"/>
              <p:cNvSpPr/>
              <p:nvPr/>
            </p:nvSpPr>
            <p:spPr>
              <a:xfrm>
                <a:off x="2491916" y="3930620"/>
                <a:ext cx="2169994" cy="2252392"/>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19"/>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2</a:t>
                </a:r>
                <a:endParaRPr b="1" sz="2000">
                  <a:solidFill>
                    <a:schemeClr val="dk1"/>
                  </a:solidFill>
                  <a:latin typeface="Calibri"/>
                  <a:ea typeface="Calibri"/>
                  <a:cs typeface="Calibri"/>
                  <a:sym typeface="Calibri"/>
                </a:endParaRPr>
              </a:p>
            </p:txBody>
          </p:sp>
          <p:sp>
            <p:nvSpPr>
              <p:cNvPr id="655" name="Google Shape;655;p19"/>
              <p:cNvSpPr txBox="1"/>
              <p:nvPr/>
            </p:nvSpPr>
            <p:spPr>
              <a:xfrm>
                <a:off x="2531794" y="3930620"/>
                <a:ext cx="2130115" cy="147684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Kebijakan menghapus/menghentikan aktivitas internal unit kerja pada laporan aktivitas.</a:t>
                </a:r>
                <a:endParaRPr/>
              </a:p>
            </p:txBody>
          </p:sp>
        </p:grpSp>
        <p:grpSp>
          <p:nvGrpSpPr>
            <p:cNvPr id="656" name="Google Shape;656;p19"/>
            <p:cNvGrpSpPr/>
            <p:nvPr/>
          </p:nvGrpSpPr>
          <p:grpSpPr>
            <a:xfrm>
              <a:off x="6903255" y="4049926"/>
              <a:ext cx="2281456" cy="2346773"/>
              <a:chOff x="2491916" y="3836239"/>
              <a:chExt cx="2281456" cy="2346773"/>
            </a:xfrm>
          </p:grpSpPr>
          <p:sp>
            <p:nvSpPr>
              <p:cNvPr id="657" name="Google Shape;657;p19"/>
              <p:cNvSpPr/>
              <p:nvPr/>
            </p:nvSpPr>
            <p:spPr>
              <a:xfrm>
                <a:off x="2603378" y="3836239"/>
                <a:ext cx="2169994" cy="225239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8" name="Google Shape;658;p19"/>
              <p:cNvSpPr/>
              <p:nvPr/>
            </p:nvSpPr>
            <p:spPr>
              <a:xfrm>
                <a:off x="2491916" y="3930620"/>
                <a:ext cx="2169994" cy="2252392"/>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19"/>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5</a:t>
                </a:r>
                <a:endParaRPr b="1" sz="2000">
                  <a:solidFill>
                    <a:schemeClr val="dk1"/>
                  </a:solidFill>
                  <a:latin typeface="Calibri"/>
                  <a:ea typeface="Calibri"/>
                  <a:cs typeface="Calibri"/>
                  <a:sym typeface="Calibri"/>
                </a:endParaRPr>
              </a:p>
            </p:txBody>
          </p:sp>
          <p:sp>
            <p:nvSpPr>
              <p:cNvPr id="660" name="Google Shape;660;p19"/>
              <p:cNvSpPr txBox="1"/>
              <p:nvPr/>
            </p:nvSpPr>
            <p:spPr>
              <a:xfrm>
                <a:off x="2531794" y="3994788"/>
                <a:ext cx="2130115" cy="147684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Kebijakan pemerintah dalam menentukan pendapatan operasi dan non-operasi.</a:t>
                </a:r>
                <a:endParaRPr/>
              </a:p>
            </p:txBody>
          </p:sp>
        </p:grpSp>
        <p:grpSp>
          <p:nvGrpSpPr>
            <p:cNvPr id="661" name="Google Shape;661;p19"/>
            <p:cNvGrpSpPr/>
            <p:nvPr/>
          </p:nvGrpSpPr>
          <p:grpSpPr>
            <a:xfrm>
              <a:off x="9643643" y="4049926"/>
              <a:ext cx="2281456" cy="2346773"/>
              <a:chOff x="2491916" y="3836239"/>
              <a:chExt cx="2281456" cy="2346773"/>
            </a:xfrm>
          </p:grpSpPr>
          <p:sp>
            <p:nvSpPr>
              <p:cNvPr id="662" name="Google Shape;662;p19"/>
              <p:cNvSpPr/>
              <p:nvPr/>
            </p:nvSpPr>
            <p:spPr>
              <a:xfrm>
                <a:off x="2603378" y="3836239"/>
                <a:ext cx="2169994" cy="225239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19"/>
              <p:cNvSpPr/>
              <p:nvPr/>
            </p:nvSpPr>
            <p:spPr>
              <a:xfrm>
                <a:off x="2491916" y="3930620"/>
                <a:ext cx="2169994" cy="2252392"/>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4" name="Google Shape;664;p19"/>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6</a:t>
                </a:r>
                <a:endParaRPr b="1" sz="2000">
                  <a:solidFill>
                    <a:schemeClr val="dk1"/>
                  </a:solidFill>
                  <a:latin typeface="Calibri"/>
                  <a:ea typeface="Calibri"/>
                  <a:cs typeface="Calibri"/>
                  <a:sym typeface="Calibri"/>
                </a:endParaRPr>
              </a:p>
            </p:txBody>
          </p:sp>
          <p:sp>
            <p:nvSpPr>
              <p:cNvPr id="665" name="Google Shape;665;p19"/>
              <p:cNvSpPr txBox="1"/>
              <p:nvPr/>
            </p:nvSpPr>
            <p:spPr>
              <a:xfrm>
                <a:off x="2531794" y="3994788"/>
                <a:ext cx="2130115" cy="147684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Pemerintah harus mengungkapkan secara detail dalam catatan LK mengenai asset dan hutang jangka panjang.</a:t>
                </a:r>
                <a:endParaRPr/>
              </a:p>
            </p:txBody>
          </p:sp>
        </p:grpSp>
        <p:grpSp>
          <p:nvGrpSpPr>
            <p:cNvPr id="666" name="Google Shape;666;p19"/>
            <p:cNvGrpSpPr/>
            <p:nvPr/>
          </p:nvGrpSpPr>
          <p:grpSpPr>
            <a:xfrm>
              <a:off x="2836755" y="1569804"/>
              <a:ext cx="2281456" cy="2346773"/>
              <a:chOff x="2491916" y="3836239"/>
              <a:chExt cx="2281456" cy="2346773"/>
            </a:xfrm>
          </p:grpSpPr>
          <p:sp>
            <p:nvSpPr>
              <p:cNvPr id="667" name="Google Shape;667;p19"/>
              <p:cNvSpPr/>
              <p:nvPr/>
            </p:nvSpPr>
            <p:spPr>
              <a:xfrm>
                <a:off x="2603378" y="3836239"/>
                <a:ext cx="2169994" cy="225239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19"/>
              <p:cNvSpPr/>
              <p:nvPr/>
            </p:nvSpPr>
            <p:spPr>
              <a:xfrm>
                <a:off x="2491916" y="3930620"/>
                <a:ext cx="2169994" cy="2252392"/>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19"/>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1</a:t>
                </a:r>
                <a:endParaRPr b="1" sz="2000">
                  <a:solidFill>
                    <a:schemeClr val="dk1"/>
                  </a:solidFill>
                  <a:latin typeface="Calibri"/>
                  <a:ea typeface="Calibri"/>
                  <a:cs typeface="Calibri"/>
                  <a:sym typeface="Calibri"/>
                </a:endParaRPr>
              </a:p>
            </p:txBody>
          </p:sp>
          <p:sp>
            <p:nvSpPr>
              <p:cNvPr id="670" name="Google Shape;670;p19"/>
              <p:cNvSpPr txBox="1"/>
              <p:nvPr/>
            </p:nvSpPr>
            <p:spPr>
              <a:xfrm>
                <a:off x="2531794" y="3930620"/>
                <a:ext cx="2130115" cy="147684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Times New Roman"/>
                    <a:ea typeface="Times New Roman"/>
                    <a:cs typeface="Times New Roman"/>
                    <a:sym typeface="Times New Roman"/>
                  </a:rPr>
                  <a:t>Fokus pengukuran dan dasar akuntansi yang digunakan untuk pembuatan laporan.</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25" name="Google Shape;125;p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26" name="Google Shape;126;p2"/>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2"/>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2"/>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2"/>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2"/>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2"/>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2"/>
          <p:cNvSpPr/>
          <p:nvPr/>
        </p:nvSpPr>
        <p:spPr>
          <a:xfrm rot="2700000">
            <a:off x="9069492" y="21203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2"/>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2"/>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2"/>
          <p:cNvSpPr/>
          <p:nvPr/>
        </p:nvSpPr>
        <p:spPr>
          <a:xfrm>
            <a:off x="897875" y="1212438"/>
            <a:ext cx="10746600" cy="4670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Assalamu'alaikum Wr. Wb.</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1"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Hello everyone</a:t>
            </a:r>
            <a:r>
              <a:rPr b="0" i="1"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selamat datang rekan-rekan Mahasiswa yang saya banggakan. Dimanapun anda berada, semoga selalu dalam keadaan sehat walafiat dan dalam Lindungan Allah SWT.</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datang pada mata kuliah </a:t>
            </a:r>
            <a:r>
              <a:rPr b="1" i="0" lang="en-US" sz="1800" u="none" cap="none" strike="noStrike">
                <a:solidFill>
                  <a:schemeClr val="dk1"/>
                </a:solidFill>
                <a:latin typeface="Calibri"/>
                <a:ea typeface="Calibri"/>
                <a:cs typeface="Calibri"/>
                <a:sym typeface="Calibri"/>
              </a:rPr>
              <a:t>“AKUNTANSI SEKTOR PUBLIK”</a:t>
            </a:r>
            <a:r>
              <a:rPr b="0" i="0" lang="en-US" sz="1800" u="none" cap="none" strike="noStrike">
                <a:solidFill>
                  <a:schemeClr val="dk1"/>
                </a:solidFill>
                <a:latin typeface="Calibri"/>
                <a:ea typeface="Calibri"/>
                <a:cs typeface="Calibri"/>
                <a:sym typeface="Calibri"/>
              </a:rPr>
              <a:t>. Mata kuliah ini ditujukan bagi peserta didik yang sedang mengambil program S1 Sarjana pada rumpun Ilmu Akuntansi di Institut Informatika &amp; Bisnis Darmajaya. Ada kutipan bagus untuk penyemangat kita hari ini:</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"Pendidikan bukan cuma pergi ke sekolah dan mendapatkan gelar. Tapi juga soal memperluas pengetahuan dan menyerap ilmu kehidupan."</a:t>
            </a:r>
            <a:r>
              <a:rPr b="1" i="0" lang="en-US" sz="1800" u="none" cap="none" strike="noStrike">
                <a:solidFill>
                  <a:schemeClr val="dk1"/>
                </a:solidFill>
                <a:latin typeface="Calibri"/>
                <a:ea typeface="Calibri"/>
                <a:cs typeface="Calibri"/>
                <a:sym typeface="Calibri"/>
              </a:rPr>
              <a:t> -Shakuntala Devi-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mengikuti perkuliahan ini dengan baik, salam hangat dan tetap semangat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Enjoy Your Process.. !</a:t>
            </a:r>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Wassalamu'alaikum Wr. Wb </a:t>
            </a:r>
            <a:endParaRPr/>
          </a:p>
        </p:txBody>
      </p:sp>
      <p:sp>
        <p:nvSpPr>
          <p:cNvPr id="136" name="Google Shape;136;p2"/>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7" name="Google Shape;137;p2"/>
          <p:cNvGrpSpPr/>
          <p:nvPr/>
        </p:nvGrpSpPr>
        <p:grpSpPr>
          <a:xfrm>
            <a:off x="-972219" y="-834189"/>
            <a:ext cx="2095164" cy="2065625"/>
            <a:chOff x="-972219" y="-834189"/>
            <a:chExt cx="2095164" cy="2065625"/>
          </a:xfrm>
        </p:grpSpPr>
        <p:sp>
          <p:nvSpPr>
            <p:cNvPr id="138" name="Google Shape;138;p2"/>
            <p:cNvSpPr/>
            <p:nvPr/>
          </p:nvSpPr>
          <p:spPr>
            <a:xfrm>
              <a:off x="-834189" y="-834189"/>
              <a:ext cx="1668378" cy="1668378"/>
            </a:xfrm>
            <a:prstGeom prst="ellipse">
              <a:avLst/>
            </a:prstGeom>
            <a:solidFill>
              <a:srgbClr val="213B7D">
                <a:alpha val="7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2"/>
            <p:cNvSpPr/>
            <p:nvPr/>
          </p:nvSpPr>
          <p:spPr>
            <a:xfrm>
              <a:off x="65336" y="252868"/>
              <a:ext cx="978568" cy="97856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2"/>
            <p:cNvSpPr/>
            <p:nvPr/>
          </p:nvSpPr>
          <p:spPr>
            <a:xfrm>
              <a:off x="144377" y="137198"/>
              <a:ext cx="978568" cy="978568"/>
            </a:xfrm>
            <a:prstGeom prst="ellipse">
              <a:avLst/>
            </a:prstGeom>
            <a:solidFill>
              <a:srgbClr val="213B7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2"/>
            <p:cNvSpPr/>
            <p:nvPr/>
          </p:nvSpPr>
          <p:spPr>
            <a:xfrm>
              <a:off x="-972219" y="-639156"/>
              <a:ext cx="1668378" cy="166837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0"/>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p20"/>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20"/>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678" name="Google Shape;678;p20"/>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lang="en-US" sz="2400">
                <a:solidFill>
                  <a:schemeClr val="dk1"/>
                </a:solidFill>
                <a:latin typeface="Times New Roman"/>
                <a:ea typeface="Times New Roman"/>
                <a:cs typeface="Times New Roman"/>
                <a:sym typeface="Times New Roman"/>
              </a:rPr>
              <a:t>Akuntansi – Institut Informatika dan Bisnis Darmajaya, Lampung, Indonesia</a:t>
            </a:r>
            <a:endParaRPr b="1" sz="2400">
              <a:solidFill>
                <a:schemeClr val="dk1"/>
              </a:solidFill>
              <a:latin typeface="Times New Roman"/>
              <a:ea typeface="Times New Roman"/>
              <a:cs typeface="Times New Roman"/>
              <a:sym typeface="Times New Roman"/>
            </a:endParaRPr>
          </a:p>
        </p:txBody>
      </p:sp>
      <p:sp>
        <p:nvSpPr>
          <p:cNvPr id="679" name="Google Shape;679;p20"/>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80" name="Google Shape;680;p20"/>
          <p:cNvGrpSpPr/>
          <p:nvPr/>
        </p:nvGrpSpPr>
        <p:grpSpPr>
          <a:xfrm>
            <a:off x="2857113" y="3050389"/>
            <a:ext cx="1545226" cy="1371404"/>
            <a:chOff x="2857113" y="3050389"/>
            <a:chExt cx="1545226" cy="1371404"/>
          </a:xfrm>
        </p:grpSpPr>
        <p:sp>
          <p:nvSpPr>
            <p:cNvPr id="681" name="Google Shape;681;p20"/>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20"/>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20"/>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4" name="Google Shape;684;p20"/>
          <p:cNvSpPr/>
          <p:nvPr/>
        </p:nvSpPr>
        <p:spPr>
          <a:xfrm>
            <a:off x="9909467" y="2070077"/>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20"/>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20"/>
          <p:cNvSpPr/>
          <p:nvPr/>
        </p:nvSpPr>
        <p:spPr>
          <a:xfrm rot="2700000">
            <a:off x="7889539" y="21342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87" name="Google Shape;687;p20"/>
          <p:cNvGrpSpPr/>
          <p:nvPr/>
        </p:nvGrpSpPr>
        <p:grpSpPr>
          <a:xfrm>
            <a:off x="-972219" y="-834189"/>
            <a:ext cx="2095164" cy="2065625"/>
            <a:chOff x="-972219" y="-834189"/>
            <a:chExt cx="2095164" cy="2065625"/>
          </a:xfrm>
        </p:grpSpPr>
        <p:sp>
          <p:nvSpPr>
            <p:cNvPr id="688" name="Google Shape;688;p20"/>
            <p:cNvSpPr/>
            <p:nvPr/>
          </p:nvSpPr>
          <p:spPr>
            <a:xfrm>
              <a:off x="-834189" y="-834189"/>
              <a:ext cx="1668378" cy="1668378"/>
            </a:xfrm>
            <a:prstGeom prst="ellipse">
              <a:avLst/>
            </a:prstGeom>
            <a:solidFill>
              <a:srgbClr val="213B7D">
                <a:alpha val="7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p20"/>
            <p:cNvSpPr/>
            <p:nvPr/>
          </p:nvSpPr>
          <p:spPr>
            <a:xfrm>
              <a:off x="65336" y="252868"/>
              <a:ext cx="978568" cy="97856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p20"/>
            <p:cNvSpPr/>
            <p:nvPr/>
          </p:nvSpPr>
          <p:spPr>
            <a:xfrm>
              <a:off x="144377" y="137198"/>
              <a:ext cx="978568" cy="978568"/>
            </a:xfrm>
            <a:prstGeom prst="ellipse">
              <a:avLst/>
            </a:prstGeom>
            <a:solidFill>
              <a:srgbClr val="213B7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20"/>
            <p:cNvSpPr/>
            <p:nvPr/>
          </p:nvSpPr>
          <p:spPr>
            <a:xfrm>
              <a:off x="-972219" y="-639156"/>
              <a:ext cx="1668378" cy="166837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92" name="Google Shape;692;p20"/>
          <p:cNvGrpSpPr/>
          <p:nvPr/>
        </p:nvGrpSpPr>
        <p:grpSpPr>
          <a:xfrm>
            <a:off x="216389" y="5756566"/>
            <a:ext cx="694536" cy="713698"/>
            <a:chOff x="216389" y="5665785"/>
            <a:chExt cx="694536" cy="713698"/>
          </a:xfrm>
        </p:grpSpPr>
        <p:sp>
          <p:nvSpPr>
            <p:cNvPr id="693" name="Google Shape;693;p20"/>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20"/>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95" name="Google Shape;695;p20"/>
          <p:cNvGrpSpPr/>
          <p:nvPr/>
        </p:nvGrpSpPr>
        <p:grpSpPr>
          <a:xfrm>
            <a:off x="2171887" y="5756566"/>
            <a:ext cx="694536" cy="713698"/>
            <a:chOff x="216389" y="5665785"/>
            <a:chExt cx="694536" cy="713698"/>
          </a:xfrm>
        </p:grpSpPr>
        <p:sp>
          <p:nvSpPr>
            <p:cNvPr id="696" name="Google Shape;696;p20"/>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p20"/>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98" name="Google Shape;698;p20"/>
          <p:cNvGrpSpPr/>
          <p:nvPr/>
        </p:nvGrpSpPr>
        <p:grpSpPr>
          <a:xfrm>
            <a:off x="1194138" y="5756566"/>
            <a:ext cx="694536" cy="713698"/>
            <a:chOff x="216389" y="5665785"/>
            <a:chExt cx="694536" cy="713698"/>
          </a:xfrm>
        </p:grpSpPr>
        <p:sp>
          <p:nvSpPr>
            <p:cNvPr id="699" name="Google Shape;699;p20"/>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p20"/>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1" name="Google Shape;701;p20"/>
          <p:cNvGrpSpPr/>
          <p:nvPr/>
        </p:nvGrpSpPr>
        <p:grpSpPr>
          <a:xfrm>
            <a:off x="11539121" y="3622655"/>
            <a:ext cx="539715" cy="1176183"/>
            <a:chOff x="11558017" y="93645"/>
            <a:chExt cx="539715" cy="1176183"/>
          </a:xfrm>
        </p:grpSpPr>
        <p:sp>
          <p:nvSpPr>
            <p:cNvPr id="702" name="Google Shape;702;p20"/>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20"/>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p20"/>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5" name="Google Shape;705;p20"/>
          <p:cNvGrpSpPr/>
          <p:nvPr/>
        </p:nvGrpSpPr>
        <p:grpSpPr>
          <a:xfrm>
            <a:off x="11539121" y="1969108"/>
            <a:ext cx="539715" cy="1176183"/>
            <a:chOff x="11558017" y="93645"/>
            <a:chExt cx="539715" cy="1176183"/>
          </a:xfrm>
        </p:grpSpPr>
        <p:sp>
          <p:nvSpPr>
            <p:cNvPr id="706" name="Google Shape;706;p20"/>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20"/>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20"/>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9" name="Google Shape;709;p20"/>
          <p:cNvGrpSpPr/>
          <p:nvPr/>
        </p:nvGrpSpPr>
        <p:grpSpPr>
          <a:xfrm>
            <a:off x="11539121" y="315561"/>
            <a:ext cx="539715" cy="1176183"/>
            <a:chOff x="11558017" y="93645"/>
            <a:chExt cx="539715" cy="1176183"/>
          </a:xfrm>
        </p:grpSpPr>
        <p:sp>
          <p:nvSpPr>
            <p:cNvPr id="710" name="Google Shape;710;p20"/>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20"/>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20"/>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3" name="Google Shape;713;p20"/>
          <p:cNvGrpSpPr/>
          <p:nvPr/>
        </p:nvGrpSpPr>
        <p:grpSpPr>
          <a:xfrm>
            <a:off x="11539121" y="5276203"/>
            <a:ext cx="539715" cy="1176183"/>
            <a:chOff x="11558017" y="93645"/>
            <a:chExt cx="539715" cy="1176183"/>
          </a:xfrm>
        </p:grpSpPr>
        <p:sp>
          <p:nvSpPr>
            <p:cNvPr id="714" name="Google Shape;714;p20"/>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5" name="Google Shape;715;p20"/>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20"/>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7" name="Google Shape;717;p20"/>
          <p:cNvGrpSpPr/>
          <p:nvPr/>
        </p:nvGrpSpPr>
        <p:grpSpPr>
          <a:xfrm flipH="1">
            <a:off x="8755243" y="3093605"/>
            <a:ext cx="1545226" cy="1371404"/>
            <a:chOff x="2857113" y="3050389"/>
            <a:chExt cx="1545226" cy="1371404"/>
          </a:xfrm>
        </p:grpSpPr>
        <p:sp>
          <p:nvSpPr>
            <p:cNvPr id="718" name="Google Shape;718;p20"/>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p20"/>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20"/>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21" name="Google Shape;721;p20"/>
          <p:cNvGrpSpPr/>
          <p:nvPr/>
        </p:nvGrpSpPr>
        <p:grpSpPr>
          <a:xfrm>
            <a:off x="2874272" y="2832743"/>
            <a:ext cx="7357595" cy="1186075"/>
            <a:chOff x="2874272" y="2041170"/>
            <a:chExt cx="7357595" cy="1186075"/>
          </a:xfrm>
        </p:grpSpPr>
        <p:grpSp>
          <p:nvGrpSpPr>
            <p:cNvPr id="722" name="Google Shape;722;p20"/>
            <p:cNvGrpSpPr/>
            <p:nvPr/>
          </p:nvGrpSpPr>
          <p:grpSpPr>
            <a:xfrm>
              <a:off x="2874272" y="2041170"/>
              <a:ext cx="7357595" cy="818129"/>
              <a:chOff x="2874272" y="2041170"/>
              <a:chExt cx="7357595" cy="818129"/>
            </a:xfrm>
          </p:grpSpPr>
          <p:sp>
            <p:nvSpPr>
              <p:cNvPr id="723" name="Google Shape;723;p20"/>
              <p:cNvSpPr txBox="1"/>
              <p:nvPr/>
            </p:nvSpPr>
            <p:spPr>
              <a:xfrm>
                <a:off x="2945855" y="2041170"/>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5400"/>
                  <a:buFont typeface="Arial"/>
                  <a:buNone/>
                </a:pPr>
                <a:r>
                  <a:rPr b="1" lang="en-US" sz="5400">
                    <a:solidFill>
                      <a:schemeClr val="lt1"/>
                    </a:solidFill>
                    <a:latin typeface="Arial Black"/>
                    <a:ea typeface="Arial Black"/>
                    <a:cs typeface="Arial Black"/>
                    <a:sym typeface="Arial Black"/>
                  </a:rPr>
                  <a:t>TERIMA KASIH</a:t>
                </a:r>
                <a:endParaRPr b="1" sz="5400">
                  <a:solidFill>
                    <a:schemeClr val="lt1"/>
                  </a:solidFill>
                  <a:latin typeface="Arial Black"/>
                  <a:ea typeface="Arial Black"/>
                  <a:cs typeface="Arial Black"/>
                  <a:sym typeface="Arial Black"/>
                </a:endParaRPr>
              </a:p>
            </p:txBody>
          </p:sp>
          <p:sp>
            <p:nvSpPr>
              <p:cNvPr id="724" name="Google Shape;724;p20"/>
              <p:cNvSpPr txBox="1"/>
              <p:nvPr/>
            </p:nvSpPr>
            <p:spPr>
              <a:xfrm>
                <a:off x="2874272" y="2116776"/>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5400"/>
                  <a:buFont typeface="Arial"/>
                  <a:buNone/>
                </a:pPr>
                <a:r>
                  <a:rPr b="1" lang="en-US" sz="5400">
                    <a:solidFill>
                      <a:srgbClr val="213B7D"/>
                    </a:solidFill>
                    <a:latin typeface="Arial Black"/>
                    <a:ea typeface="Arial Black"/>
                    <a:cs typeface="Arial Black"/>
                    <a:sym typeface="Arial Black"/>
                  </a:rPr>
                  <a:t>TERIMA KASIH</a:t>
                </a:r>
                <a:endParaRPr b="1" sz="5400">
                  <a:solidFill>
                    <a:srgbClr val="213B7D"/>
                  </a:solidFill>
                  <a:latin typeface="Arial Black"/>
                  <a:ea typeface="Arial Black"/>
                  <a:cs typeface="Arial Black"/>
                  <a:sym typeface="Arial Black"/>
                </a:endParaRPr>
              </a:p>
            </p:txBody>
          </p:sp>
        </p:grpSp>
        <p:sp>
          <p:nvSpPr>
            <p:cNvPr id="725" name="Google Shape;725;p20"/>
            <p:cNvSpPr txBox="1"/>
            <p:nvPr/>
          </p:nvSpPr>
          <p:spPr>
            <a:xfrm>
              <a:off x="4725196" y="2812398"/>
              <a:ext cx="3486529" cy="4148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400"/>
                <a:buFont typeface="Arial"/>
                <a:buNone/>
              </a:pPr>
              <a:r>
                <a:rPr b="1" lang="en-US" sz="2400">
                  <a:solidFill>
                    <a:srgbClr val="213B7D"/>
                  </a:solidFill>
                  <a:latin typeface="Arial Black"/>
                  <a:ea typeface="Arial Black"/>
                  <a:cs typeface="Arial Black"/>
                  <a:sym typeface="Arial Black"/>
                </a:rPr>
                <a:t>ANY QUESTIONS ?</a:t>
              </a:r>
              <a:endParaRPr b="1" sz="2400">
                <a:solidFill>
                  <a:srgbClr val="213B7D"/>
                </a:solidFill>
                <a:latin typeface="Arial Black"/>
                <a:ea typeface="Arial Black"/>
                <a:cs typeface="Arial Black"/>
                <a:sym typeface="Arial Black"/>
              </a:endParaRPr>
            </a:p>
          </p:txBody>
        </p:sp>
      </p:grpSp>
      <p:sp>
        <p:nvSpPr>
          <p:cNvPr id="726" name="Google Shape;726;p20"/>
          <p:cNvSpPr/>
          <p:nvPr/>
        </p:nvSpPr>
        <p:spPr>
          <a:xfrm>
            <a:off x="4225952" y="1246830"/>
            <a:ext cx="4681182" cy="1689724"/>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blipFill rotWithShape="1">
            <a:blip r:embed="rId3">
              <a:alphaModFix/>
            </a:blip>
            <a:stretch>
              <a:fillRect b="12987" l="6921" r="-6921" t="-12987"/>
            </a:stretch>
          </a:blipFill>
          <a:ln cap="flat" cmpd="sng" w="9525">
            <a:solidFill>
              <a:srgbClr val="213B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800"/>
              <a:buFont typeface="Calibri"/>
              <a:buNone/>
            </a:pPr>
            <a:r>
              <a:t/>
            </a:r>
            <a:endParaRPr sz="1800">
              <a:solidFill>
                <a:schemeClr val="lt1"/>
              </a:solidFill>
              <a:latin typeface="Calibri"/>
              <a:ea typeface="Calibri"/>
              <a:cs typeface="Calibri"/>
              <a:sym typeface="Calibri"/>
            </a:endParaRPr>
          </a:p>
        </p:txBody>
      </p:sp>
      <p:sp>
        <p:nvSpPr>
          <p:cNvPr id="727" name="Google Shape;727;p20"/>
          <p:cNvSpPr/>
          <p:nvPr/>
        </p:nvSpPr>
        <p:spPr>
          <a:xfrm>
            <a:off x="2460820" y="962493"/>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p20"/>
          <p:cNvSpPr/>
          <p:nvPr/>
        </p:nvSpPr>
        <p:spPr>
          <a:xfrm>
            <a:off x="1194138" y="299313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49" name="Google Shape;149;p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50" name="Google Shape;150;p3"/>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Laporan Keuangan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151" name="Google Shape;151;p3"/>
          <p:cNvSpPr txBox="1"/>
          <p:nvPr/>
        </p:nvSpPr>
        <p:spPr>
          <a:xfrm>
            <a:off x="2336458" y="1610283"/>
            <a:ext cx="7519084" cy="1461530"/>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Komponen penting untuk menciptakan akuntabilitas sektor public berimplikasi pada manajemen public untuk memberi informasi kepada public, salah satunya adalah informasi akuntansi yag berupa laporan keuangan.</a:t>
            </a:r>
            <a:endParaRPr/>
          </a:p>
        </p:txBody>
      </p:sp>
      <p:grpSp>
        <p:nvGrpSpPr>
          <p:cNvPr id="152" name="Google Shape;152;p3"/>
          <p:cNvGrpSpPr/>
          <p:nvPr/>
        </p:nvGrpSpPr>
        <p:grpSpPr>
          <a:xfrm>
            <a:off x="1564091" y="1339757"/>
            <a:ext cx="722468" cy="1974006"/>
            <a:chOff x="3953468" y="51957"/>
            <a:chExt cx="722468" cy="1974006"/>
          </a:xfrm>
        </p:grpSpPr>
        <p:grpSp>
          <p:nvGrpSpPr>
            <p:cNvPr id="153" name="Google Shape;153;p3"/>
            <p:cNvGrpSpPr/>
            <p:nvPr/>
          </p:nvGrpSpPr>
          <p:grpSpPr>
            <a:xfrm>
              <a:off x="3953468" y="51957"/>
              <a:ext cx="721157" cy="630428"/>
              <a:chOff x="3639565" y="311268"/>
              <a:chExt cx="721157" cy="630428"/>
            </a:xfrm>
          </p:grpSpPr>
          <p:sp>
            <p:nvSpPr>
              <p:cNvPr id="154" name="Google Shape;154;p3"/>
              <p:cNvSpPr/>
              <p:nvPr/>
            </p:nvSpPr>
            <p:spPr>
              <a:xfrm>
                <a:off x="3639565" y="311268"/>
                <a:ext cx="630428" cy="63042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3"/>
              <p:cNvSpPr/>
              <p:nvPr/>
            </p:nvSpPr>
            <p:spPr>
              <a:xfrm>
                <a:off x="3730294" y="311268"/>
                <a:ext cx="630428" cy="630428"/>
              </a:xfrm>
              <a:prstGeom prst="ellipse">
                <a:avLst/>
              </a:prstGeom>
              <a:no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56" name="Google Shape;156;p3"/>
            <p:cNvGrpSpPr/>
            <p:nvPr/>
          </p:nvGrpSpPr>
          <p:grpSpPr>
            <a:xfrm>
              <a:off x="3953468" y="718399"/>
              <a:ext cx="721157" cy="630428"/>
              <a:chOff x="3639565" y="311268"/>
              <a:chExt cx="721157" cy="630428"/>
            </a:xfrm>
          </p:grpSpPr>
          <p:sp>
            <p:nvSpPr>
              <p:cNvPr id="157" name="Google Shape;157;p3"/>
              <p:cNvSpPr/>
              <p:nvPr/>
            </p:nvSpPr>
            <p:spPr>
              <a:xfrm>
                <a:off x="3639565" y="311268"/>
                <a:ext cx="630428" cy="63042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3"/>
              <p:cNvSpPr/>
              <p:nvPr/>
            </p:nvSpPr>
            <p:spPr>
              <a:xfrm>
                <a:off x="3730294" y="311268"/>
                <a:ext cx="630428" cy="630428"/>
              </a:xfrm>
              <a:prstGeom prst="ellipse">
                <a:avLst/>
              </a:prstGeom>
              <a:no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59" name="Google Shape;159;p3"/>
            <p:cNvGrpSpPr/>
            <p:nvPr/>
          </p:nvGrpSpPr>
          <p:grpSpPr>
            <a:xfrm>
              <a:off x="3954779" y="1395535"/>
              <a:ext cx="721157" cy="630428"/>
              <a:chOff x="3639565" y="311268"/>
              <a:chExt cx="721157" cy="630428"/>
            </a:xfrm>
          </p:grpSpPr>
          <p:sp>
            <p:nvSpPr>
              <p:cNvPr id="160" name="Google Shape;160;p3"/>
              <p:cNvSpPr/>
              <p:nvPr/>
            </p:nvSpPr>
            <p:spPr>
              <a:xfrm>
                <a:off x="3639565" y="311268"/>
                <a:ext cx="630428" cy="63042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3"/>
              <p:cNvSpPr/>
              <p:nvPr/>
            </p:nvSpPr>
            <p:spPr>
              <a:xfrm>
                <a:off x="3730294" y="311268"/>
                <a:ext cx="630428" cy="630428"/>
              </a:xfrm>
              <a:prstGeom prst="ellipse">
                <a:avLst/>
              </a:prstGeom>
              <a:no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7" name="Google Shape;167;p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69" name="Google Shape;169;p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70" name="Google Shape;170;p4"/>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Pendahuluan</a:t>
            </a:r>
            <a:endParaRPr b="1" i="0" sz="2800" u="none" cap="none" strike="noStrike">
              <a:solidFill>
                <a:schemeClr val="dk1"/>
              </a:solidFill>
              <a:latin typeface="Times New Roman"/>
              <a:ea typeface="Times New Roman"/>
              <a:cs typeface="Times New Roman"/>
              <a:sym typeface="Times New Roman"/>
            </a:endParaRPr>
          </a:p>
        </p:txBody>
      </p:sp>
      <p:sp>
        <p:nvSpPr>
          <p:cNvPr id="171" name="Google Shape;171;p4"/>
          <p:cNvSpPr txBox="1"/>
          <p:nvPr/>
        </p:nvSpPr>
        <p:spPr>
          <a:xfrm>
            <a:off x="4079533" y="1269908"/>
            <a:ext cx="7519084" cy="18187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Akuntansi sektor public memiliki peran utama untuk menyiapkan laporan keuangan sebagai salah satu bentuk pelaksanaan akuntabilitas sektor public. Menurut langenderfer (1973) dalam Glynn, J. J (1993) menyatakan bahwa akuntansi secara normative memiliki tiga (3) aspek, yaitu :</a:t>
            </a:r>
            <a:endParaRPr/>
          </a:p>
        </p:txBody>
      </p:sp>
      <p:sp>
        <p:nvSpPr>
          <p:cNvPr id="172" name="Google Shape;172;p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173" name="Google Shape;173;p4"/>
          <p:cNvGrpSpPr/>
          <p:nvPr/>
        </p:nvGrpSpPr>
        <p:grpSpPr>
          <a:xfrm>
            <a:off x="105275" y="105424"/>
            <a:ext cx="1322996" cy="630342"/>
            <a:chOff x="105275" y="105424"/>
            <a:chExt cx="1322996" cy="630342"/>
          </a:xfrm>
        </p:grpSpPr>
        <p:sp>
          <p:nvSpPr>
            <p:cNvPr id="174" name="Google Shape;174;p4"/>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4"/>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76" name="Google Shape;176;p4"/>
          <p:cNvSpPr/>
          <p:nvPr/>
        </p:nvSpPr>
        <p:spPr>
          <a:xfrm>
            <a:off x="4079533" y="3260074"/>
            <a:ext cx="4662267" cy="630342"/>
          </a:xfrm>
          <a:prstGeom prst="roundRect">
            <a:avLst>
              <a:gd fmla="val 50000" name="adj"/>
            </a:avLst>
          </a:prstGeom>
          <a:noFill/>
          <a:ln cap="flat" cmpd="sng" w="38100">
            <a:solidFill>
              <a:srgbClr val="6464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13B7D"/>
                </a:solidFill>
                <a:latin typeface="Calibri"/>
                <a:ea typeface="Calibri"/>
                <a:cs typeface="Calibri"/>
                <a:sym typeface="Calibri"/>
              </a:rPr>
              <a:t>1. Sifat informasi yang diberikan</a:t>
            </a:r>
            <a:endParaRPr b="1" i="0" sz="1800" u="none" cap="none" strike="noStrike">
              <a:solidFill>
                <a:srgbClr val="213B7D"/>
              </a:solidFill>
              <a:latin typeface="Calibri"/>
              <a:ea typeface="Calibri"/>
              <a:cs typeface="Calibri"/>
              <a:sym typeface="Calibri"/>
            </a:endParaRPr>
          </a:p>
        </p:txBody>
      </p:sp>
      <p:sp>
        <p:nvSpPr>
          <p:cNvPr id="177" name="Google Shape;177;p4"/>
          <p:cNvSpPr/>
          <p:nvPr/>
        </p:nvSpPr>
        <p:spPr>
          <a:xfrm>
            <a:off x="5300130" y="4160615"/>
            <a:ext cx="4662267" cy="630342"/>
          </a:xfrm>
          <a:prstGeom prst="roundRect">
            <a:avLst>
              <a:gd fmla="val 50000" name="adj"/>
            </a:avLst>
          </a:prstGeom>
          <a:noFill/>
          <a:ln cap="flat" cmpd="sng" w="38100">
            <a:solidFill>
              <a:srgbClr val="6464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13B7D"/>
                </a:solidFill>
                <a:latin typeface="Calibri"/>
                <a:ea typeface="Calibri"/>
                <a:cs typeface="Calibri"/>
                <a:sym typeface="Calibri"/>
              </a:rPr>
              <a:t>2. Kepada siapa informasi tersebut diberikan</a:t>
            </a:r>
            <a:endParaRPr b="1" i="0" sz="1800" u="none" cap="none" strike="noStrike">
              <a:solidFill>
                <a:srgbClr val="213B7D"/>
              </a:solidFill>
              <a:latin typeface="Calibri"/>
              <a:ea typeface="Calibri"/>
              <a:cs typeface="Calibri"/>
              <a:sym typeface="Calibri"/>
            </a:endParaRPr>
          </a:p>
        </p:txBody>
      </p:sp>
      <p:sp>
        <p:nvSpPr>
          <p:cNvPr id="178" name="Google Shape;178;p4"/>
          <p:cNvSpPr/>
          <p:nvPr/>
        </p:nvSpPr>
        <p:spPr>
          <a:xfrm>
            <a:off x="6977062" y="5035968"/>
            <a:ext cx="4662267" cy="630342"/>
          </a:xfrm>
          <a:prstGeom prst="roundRect">
            <a:avLst>
              <a:gd fmla="val 50000" name="adj"/>
            </a:avLst>
          </a:prstGeom>
          <a:noFill/>
          <a:ln cap="flat" cmpd="sng" w="38100">
            <a:solidFill>
              <a:srgbClr val="6464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13B7D"/>
                </a:solidFill>
                <a:latin typeface="Calibri"/>
                <a:ea typeface="Calibri"/>
                <a:cs typeface="Calibri"/>
                <a:sym typeface="Calibri"/>
              </a:rPr>
              <a:t>3. Tujuan informasi tersebut diberikan </a:t>
            </a:r>
            <a:endParaRPr b="1" i="0" sz="1800" u="none" cap="none" strike="noStrike">
              <a:solidFill>
                <a:srgbClr val="213B7D"/>
              </a:solidFill>
              <a:latin typeface="Calibri"/>
              <a:ea typeface="Calibri"/>
              <a:cs typeface="Calibri"/>
              <a:sym typeface="Calibri"/>
            </a:endParaRPr>
          </a:p>
        </p:txBody>
      </p:sp>
      <p:sp>
        <p:nvSpPr>
          <p:cNvPr id="179" name="Google Shape;179;p4"/>
          <p:cNvSpPr txBox="1"/>
          <p:nvPr/>
        </p:nvSpPr>
        <p:spPr>
          <a:xfrm>
            <a:off x="126577" y="1226851"/>
            <a:ext cx="3709488" cy="4951380"/>
          </a:xfrm>
          <a:prstGeom prst="rect">
            <a:avLst/>
          </a:prstGeom>
          <a:noFill/>
          <a:ln cap="flat" cmpd="sng" w="25400">
            <a:solidFill>
              <a:srgbClr val="354772"/>
            </a:solidFill>
            <a:prstDash val="dot"/>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Organisasi Sektor Publik dituntut untuk dapat membuat laporan keuangan eksternal yang meliputi :</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Laporan keuangan formal;</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Laporan realisasi anggaran;</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Laporan laba/rugi;</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Laporan aliran kas;</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Neraca; dan </a:t>
            </a:r>
            <a:endParaRPr/>
          </a:p>
          <a:p>
            <a:pPr indent="-285750" lvl="0" marL="285750" marR="0" rtl="0" algn="just">
              <a:lnSpc>
                <a:spcPct val="15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Laporan kinerja dalam finansial dan non-finansial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87" name="Google Shape;187;p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88" name="Google Shape;188;p5"/>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Pendahuluan</a:t>
            </a:r>
            <a:endParaRPr b="1" i="0" sz="2800" u="none" cap="none" strike="noStrike">
              <a:solidFill>
                <a:schemeClr val="dk1"/>
              </a:solidFill>
              <a:latin typeface="Times New Roman"/>
              <a:ea typeface="Times New Roman"/>
              <a:cs typeface="Times New Roman"/>
              <a:sym typeface="Times New Roman"/>
            </a:endParaRPr>
          </a:p>
        </p:txBody>
      </p:sp>
      <p:sp>
        <p:nvSpPr>
          <p:cNvPr id="189" name="Google Shape;189;p5"/>
          <p:cNvSpPr txBox="1"/>
          <p:nvPr/>
        </p:nvSpPr>
        <p:spPr>
          <a:xfrm>
            <a:off x="2336456" y="1462806"/>
            <a:ext cx="7519084" cy="608882"/>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Terdapat beberapa alasan perlunya laporan keuangan, yaitu :</a:t>
            </a:r>
            <a:endParaRPr/>
          </a:p>
        </p:txBody>
      </p:sp>
      <p:sp>
        <p:nvSpPr>
          <p:cNvPr id="190" name="Google Shape;190;p5"/>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191" name="Google Shape;191;p5"/>
          <p:cNvGrpSpPr/>
          <p:nvPr/>
        </p:nvGrpSpPr>
        <p:grpSpPr>
          <a:xfrm>
            <a:off x="105275" y="105424"/>
            <a:ext cx="1322996" cy="630342"/>
            <a:chOff x="105275" y="105424"/>
            <a:chExt cx="1322996" cy="630342"/>
          </a:xfrm>
        </p:grpSpPr>
        <p:sp>
          <p:nvSpPr>
            <p:cNvPr id="192" name="Google Shape;192;p5"/>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5"/>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94" name="Google Shape;194;p5"/>
          <p:cNvGrpSpPr/>
          <p:nvPr/>
        </p:nvGrpSpPr>
        <p:grpSpPr>
          <a:xfrm>
            <a:off x="2279304" y="2643182"/>
            <a:ext cx="3650010" cy="3006406"/>
            <a:chOff x="436211" y="2075074"/>
            <a:chExt cx="3650010" cy="3874554"/>
          </a:xfrm>
        </p:grpSpPr>
        <p:grpSp>
          <p:nvGrpSpPr>
            <p:cNvPr id="195" name="Google Shape;195;p5"/>
            <p:cNvGrpSpPr/>
            <p:nvPr/>
          </p:nvGrpSpPr>
          <p:grpSpPr>
            <a:xfrm>
              <a:off x="500059" y="2075074"/>
              <a:ext cx="3586162" cy="3874554"/>
              <a:chOff x="614363" y="2060786"/>
              <a:chExt cx="3586162" cy="3874554"/>
            </a:xfrm>
          </p:grpSpPr>
          <p:grpSp>
            <p:nvGrpSpPr>
              <p:cNvPr id="196" name="Google Shape;196;p5"/>
              <p:cNvGrpSpPr/>
              <p:nvPr/>
            </p:nvGrpSpPr>
            <p:grpSpPr>
              <a:xfrm>
                <a:off x="614363" y="2060786"/>
                <a:ext cx="3586162" cy="3874554"/>
                <a:chOff x="614363" y="2060786"/>
                <a:chExt cx="2571750" cy="3874554"/>
              </a:xfrm>
            </p:grpSpPr>
            <p:sp>
              <p:nvSpPr>
                <p:cNvPr id="197" name="Google Shape;197;p5"/>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5"/>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99" name="Google Shape;199;p5"/>
              <p:cNvSpPr txBox="1"/>
              <p:nvPr/>
            </p:nvSpPr>
            <p:spPr>
              <a:xfrm>
                <a:off x="634759" y="2979250"/>
                <a:ext cx="3451467"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Dari sisi manajemen Laporan Keuangan merupakan alat pengendalian dan evaluasi kinerja manajerial dan organisasi.</a:t>
                </a:r>
                <a:endParaRPr b="0" i="0" sz="1600" u="none" cap="none" strike="noStrike">
                  <a:solidFill>
                    <a:schemeClr val="lt1"/>
                  </a:solidFill>
                  <a:latin typeface="Times New Roman"/>
                  <a:ea typeface="Times New Roman"/>
                  <a:cs typeface="Times New Roman"/>
                  <a:sym typeface="Times New Roman"/>
                </a:endParaRPr>
              </a:p>
            </p:txBody>
          </p:sp>
        </p:grpSp>
        <p:sp>
          <p:nvSpPr>
            <p:cNvPr id="200" name="Google Shape;200;p5"/>
            <p:cNvSpPr txBox="1"/>
            <p:nvPr/>
          </p:nvSpPr>
          <p:spPr>
            <a:xfrm>
              <a:off x="436211" y="5303905"/>
              <a:ext cx="569593" cy="4616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1</a:t>
              </a:r>
              <a:endParaRPr b="0" i="0" sz="2400" u="none" cap="none" strike="noStrike">
                <a:solidFill>
                  <a:srgbClr val="213B7D"/>
                </a:solidFill>
                <a:latin typeface="Times New Roman"/>
                <a:ea typeface="Times New Roman"/>
                <a:cs typeface="Times New Roman"/>
                <a:sym typeface="Times New Roman"/>
              </a:endParaRPr>
            </a:p>
          </p:txBody>
        </p:sp>
      </p:grpSp>
      <p:grpSp>
        <p:nvGrpSpPr>
          <p:cNvPr id="201" name="Google Shape;201;p5"/>
          <p:cNvGrpSpPr/>
          <p:nvPr/>
        </p:nvGrpSpPr>
        <p:grpSpPr>
          <a:xfrm>
            <a:off x="6057897" y="2643182"/>
            <a:ext cx="3662369" cy="3006405"/>
            <a:chOff x="4214804" y="2075074"/>
            <a:chExt cx="3662369" cy="3874554"/>
          </a:xfrm>
        </p:grpSpPr>
        <p:grpSp>
          <p:nvGrpSpPr>
            <p:cNvPr id="202" name="Google Shape;202;p5"/>
            <p:cNvGrpSpPr/>
            <p:nvPr/>
          </p:nvGrpSpPr>
          <p:grpSpPr>
            <a:xfrm>
              <a:off x="4291011" y="2075074"/>
              <a:ext cx="3586162" cy="3874554"/>
              <a:chOff x="614363" y="2060786"/>
              <a:chExt cx="3586162" cy="3874554"/>
            </a:xfrm>
          </p:grpSpPr>
          <p:grpSp>
            <p:nvGrpSpPr>
              <p:cNvPr id="203" name="Google Shape;203;p5"/>
              <p:cNvGrpSpPr/>
              <p:nvPr/>
            </p:nvGrpSpPr>
            <p:grpSpPr>
              <a:xfrm>
                <a:off x="614363" y="2060786"/>
                <a:ext cx="3586162" cy="3874554"/>
                <a:chOff x="614363" y="2060786"/>
                <a:chExt cx="2571750" cy="3874554"/>
              </a:xfrm>
            </p:grpSpPr>
            <p:sp>
              <p:nvSpPr>
                <p:cNvPr id="204" name="Google Shape;204;p5"/>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5"/>
                <p:cNvSpPr/>
                <p:nvPr/>
              </p:nvSpPr>
              <p:spPr>
                <a:xfrm flipH="1">
                  <a:off x="614363" y="2060786"/>
                  <a:ext cx="2571750" cy="3874554"/>
                </a:xfrm>
                <a:prstGeom prst="foldedCorner">
                  <a:avLst>
                    <a:gd fmla="val 25000"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06" name="Google Shape;206;p5"/>
              <p:cNvSpPr txBox="1"/>
              <p:nvPr/>
            </p:nvSpPr>
            <p:spPr>
              <a:xfrm>
                <a:off x="634759" y="2955262"/>
                <a:ext cx="3451467"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Dari sisi eksternal Laporan Keuangan merupakan salah satu bentuk mekanisme pertanggungjawaban dan sebagai dasar untuk mengambil keputusan.</a:t>
                </a:r>
                <a:endParaRPr b="0" i="0" sz="1600" u="none" cap="none" strike="noStrike">
                  <a:solidFill>
                    <a:schemeClr val="lt1"/>
                  </a:solidFill>
                  <a:latin typeface="Times New Roman"/>
                  <a:ea typeface="Times New Roman"/>
                  <a:cs typeface="Times New Roman"/>
                  <a:sym typeface="Times New Roman"/>
                </a:endParaRPr>
              </a:p>
            </p:txBody>
          </p:sp>
        </p:grpSp>
        <p:sp>
          <p:nvSpPr>
            <p:cNvPr id="207" name="Google Shape;207;p5"/>
            <p:cNvSpPr txBox="1"/>
            <p:nvPr/>
          </p:nvSpPr>
          <p:spPr>
            <a:xfrm>
              <a:off x="4214804" y="5303906"/>
              <a:ext cx="56959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2</a:t>
              </a:r>
              <a:endParaRPr b="0" i="0" sz="2400" u="none" cap="none" strike="noStrike">
                <a:solidFill>
                  <a:srgbClr val="213B7D"/>
                </a:solidFill>
                <a:latin typeface="Times New Roman"/>
                <a:ea typeface="Times New Roman"/>
                <a:cs typeface="Times New Roman"/>
                <a:sym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p6"/>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4" name="Google Shape;214;p6"/>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15" name="Google Shape;215;p6"/>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16" name="Google Shape;216;p6"/>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Tujuan &amp; Fungsi Laporan Keuangan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217" name="Google Shape;217;p6"/>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5 </a:t>
            </a:r>
            <a:endParaRPr b="0" i="0" sz="1050" u="none" cap="none" strike="noStrike">
              <a:solidFill>
                <a:schemeClr val="dk1"/>
              </a:solidFill>
              <a:latin typeface="Times New Roman"/>
              <a:ea typeface="Times New Roman"/>
              <a:cs typeface="Times New Roman"/>
              <a:sym typeface="Times New Roman"/>
            </a:endParaRPr>
          </a:p>
        </p:txBody>
      </p:sp>
      <p:grpSp>
        <p:nvGrpSpPr>
          <p:cNvPr id="218" name="Google Shape;218;p6"/>
          <p:cNvGrpSpPr/>
          <p:nvPr/>
        </p:nvGrpSpPr>
        <p:grpSpPr>
          <a:xfrm>
            <a:off x="105275" y="105424"/>
            <a:ext cx="1322996" cy="630342"/>
            <a:chOff x="105275" y="105424"/>
            <a:chExt cx="1322996" cy="630342"/>
          </a:xfrm>
        </p:grpSpPr>
        <p:sp>
          <p:nvSpPr>
            <p:cNvPr id="219" name="Google Shape;219;p6"/>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p6"/>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21" name="Google Shape;221;p6"/>
          <p:cNvGrpSpPr/>
          <p:nvPr/>
        </p:nvGrpSpPr>
        <p:grpSpPr>
          <a:xfrm>
            <a:off x="296439" y="2500547"/>
            <a:ext cx="5472203" cy="3073012"/>
            <a:chOff x="707602" y="1501"/>
            <a:chExt cx="5472203" cy="3073012"/>
          </a:xfrm>
        </p:grpSpPr>
        <p:sp>
          <p:nvSpPr>
            <p:cNvPr id="222" name="Google Shape;222;p6"/>
            <p:cNvSpPr/>
            <p:nvPr/>
          </p:nvSpPr>
          <p:spPr>
            <a:xfrm rot="5400000">
              <a:off x="3579317" y="-1706821"/>
              <a:ext cx="793035" cy="4407941"/>
            </a:xfrm>
            <a:prstGeom prst="round2SameRect">
              <a:avLst>
                <a:gd fmla="val 16667" name="adj1"/>
                <a:gd fmla="val 0" name="adj2"/>
              </a:avLst>
            </a:prstGeom>
            <a:solidFill>
              <a:srgbClr val="F4BD0C">
                <a:alpha val="69803"/>
              </a:srgbClr>
            </a:solidFill>
            <a:ln cap="flat" cmpd="sng" w="12700">
              <a:solidFill>
                <a:srgbClr val="B7C1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txBox="1"/>
            <p:nvPr/>
          </p:nvSpPr>
          <p:spPr>
            <a:xfrm>
              <a:off x="1771865" y="139344"/>
              <a:ext cx="4369228" cy="715609"/>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lt1"/>
                </a:buClr>
                <a:buSzPts val="1500"/>
                <a:buFont typeface="Arial"/>
                <a:buChar char="•"/>
              </a:pPr>
              <a:r>
                <a:rPr b="1" i="0" lang="en-US" sz="1500" u="none" cap="none" strike="noStrike">
                  <a:solidFill>
                    <a:schemeClr val="lt1"/>
                  </a:solidFill>
                  <a:latin typeface="Times New Roman"/>
                  <a:ea typeface="Times New Roman"/>
                  <a:cs typeface="Times New Roman"/>
                  <a:sym typeface="Times New Roman"/>
                </a:rPr>
                <a:t>Kepatuhan dan Pengelolaan</a:t>
              </a:r>
              <a:r>
                <a:rPr b="0" i="0" lang="en-US" sz="1500" u="none" cap="none" strike="noStrike">
                  <a:solidFill>
                    <a:schemeClr val="lt1"/>
                  </a:solidFill>
                  <a:latin typeface="Times New Roman"/>
                  <a:ea typeface="Times New Roman"/>
                  <a:cs typeface="Times New Roman"/>
                  <a:sym typeface="Times New Roman"/>
                </a:rPr>
                <a:t> dengan memberikan jaminan keada pengguna LK bahwa LK telah sesuai dengan ketentuan hukum dan peraturan yang berlaku.</a:t>
              </a:r>
              <a:endParaRPr b="0" i="0" sz="1500" u="none" cap="none" strike="noStrike">
                <a:solidFill>
                  <a:schemeClr val="lt1"/>
                </a:solidFill>
                <a:latin typeface="Times New Roman"/>
                <a:ea typeface="Times New Roman"/>
                <a:cs typeface="Times New Roman"/>
                <a:sym typeface="Times New Roman"/>
              </a:endParaRPr>
            </a:p>
          </p:txBody>
        </p:sp>
        <p:sp>
          <p:nvSpPr>
            <p:cNvPr id="224" name="Google Shape;224;p6"/>
            <p:cNvSpPr/>
            <p:nvPr/>
          </p:nvSpPr>
          <p:spPr>
            <a:xfrm>
              <a:off x="707602" y="1501"/>
              <a:ext cx="1064261" cy="991294"/>
            </a:xfrm>
            <a:prstGeom prst="roundRect">
              <a:avLst>
                <a:gd fmla="val 16667" name="adj"/>
              </a:avLst>
            </a:prstGeom>
            <a:solidFill>
              <a:srgbClr val="213B7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txBox="1"/>
            <p:nvPr/>
          </p:nvSpPr>
          <p:spPr>
            <a:xfrm>
              <a:off x="755993" y="49892"/>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1</a:t>
              </a:r>
              <a:endParaRPr b="0" i="0" sz="5200" u="none" cap="none" strike="noStrike">
                <a:solidFill>
                  <a:schemeClr val="lt1"/>
                </a:solidFill>
                <a:latin typeface="Times New Roman"/>
                <a:ea typeface="Times New Roman"/>
                <a:cs typeface="Times New Roman"/>
                <a:sym typeface="Times New Roman"/>
              </a:endParaRPr>
            </a:p>
          </p:txBody>
        </p:sp>
        <p:sp>
          <p:nvSpPr>
            <p:cNvPr id="226" name="Google Shape;226;p6"/>
            <p:cNvSpPr/>
            <p:nvPr/>
          </p:nvSpPr>
          <p:spPr>
            <a:xfrm rot="5400000">
              <a:off x="3579317" y="-665962"/>
              <a:ext cx="793035" cy="4407941"/>
            </a:xfrm>
            <a:prstGeom prst="round2SameRect">
              <a:avLst>
                <a:gd fmla="val 16667" name="adj1"/>
                <a:gd fmla="val 0" name="adj2"/>
              </a:avLst>
            </a:prstGeom>
            <a:solidFill>
              <a:srgbClr val="F4BD0C">
                <a:alpha val="69803"/>
              </a:srgbClr>
            </a:solidFill>
            <a:ln cap="flat" cmpd="sng" w="12700">
              <a:solidFill>
                <a:srgbClr val="B7C1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
            <p:cNvSpPr txBox="1"/>
            <p:nvPr/>
          </p:nvSpPr>
          <p:spPr>
            <a:xfrm>
              <a:off x="1771865" y="1180203"/>
              <a:ext cx="4369228" cy="715609"/>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lt1"/>
                </a:buClr>
                <a:buSzPts val="1500"/>
                <a:buFont typeface="Arial"/>
                <a:buChar char="•"/>
              </a:pPr>
              <a:r>
                <a:rPr b="1" i="0" lang="en-US" sz="1500" u="none" cap="none" strike="noStrike">
                  <a:solidFill>
                    <a:schemeClr val="lt1"/>
                  </a:solidFill>
                  <a:latin typeface="Times New Roman"/>
                  <a:ea typeface="Times New Roman"/>
                  <a:cs typeface="Times New Roman"/>
                  <a:sym typeface="Times New Roman"/>
                </a:rPr>
                <a:t>Akuntabilitas dan Pelaporan Retrospektif </a:t>
              </a:r>
              <a:r>
                <a:rPr b="0" i="0" lang="en-US" sz="1500" u="none" cap="none" strike="noStrike">
                  <a:solidFill>
                    <a:schemeClr val="lt1"/>
                  </a:solidFill>
                  <a:latin typeface="Times New Roman"/>
                  <a:ea typeface="Times New Roman"/>
                  <a:cs typeface="Times New Roman"/>
                  <a:sym typeface="Times New Roman"/>
                </a:rPr>
                <a:t>adalah bentuk pertanggungjawaban kepada public, dengan memonitoring dan mengevaluasi manajemen.</a:t>
              </a:r>
              <a:endParaRPr b="0" i="0" sz="1500" u="none" cap="none" strike="noStrike">
                <a:solidFill>
                  <a:schemeClr val="lt1"/>
                </a:solidFill>
                <a:latin typeface="Times New Roman"/>
                <a:ea typeface="Times New Roman"/>
                <a:cs typeface="Times New Roman"/>
                <a:sym typeface="Times New Roman"/>
              </a:endParaRPr>
            </a:p>
          </p:txBody>
        </p:sp>
        <p:sp>
          <p:nvSpPr>
            <p:cNvPr id="228" name="Google Shape;228;p6"/>
            <p:cNvSpPr/>
            <p:nvPr/>
          </p:nvSpPr>
          <p:spPr>
            <a:xfrm>
              <a:off x="707602" y="1042360"/>
              <a:ext cx="1064261" cy="991294"/>
            </a:xfrm>
            <a:prstGeom prst="roundRect">
              <a:avLst>
                <a:gd fmla="val 16667" name="adj"/>
              </a:avLst>
            </a:prstGeom>
            <a:solidFill>
              <a:srgbClr val="213B7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txBox="1"/>
            <p:nvPr/>
          </p:nvSpPr>
          <p:spPr>
            <a:xfrm>
              <a:off x="755993" y="1090751"/>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2</a:t>
              </a:r>
              <a:endParaRPr b="0" i="0" sz="5200" u="none" cap="none" strike="noStrike">
                <a:solidFill>
                  <a:schemeClr val="lt1"/>
                </a:solidFill>
                <a:latin typeface="Times New Roman"/>
                <a:ea typeface="Times New Roman"/>
                <a:cs typeface="Times New Roman"/>
                <a:sym typeface="Times New Roman"/>
              </a:endParaRPr>
            </a:p>
          </p:txBody>
        </p:sp>
        <p:sp>
          <p:nvSpPr>
            <p:cNvPr id="230" name="Google Shape;230;p6"/>
            <p:cNvSpPr/>
            <p:nvPr/>
          </p:nvSpPr>
          <p:spPr>
            <a:xfrm rot="5400000">
              <a:off x="3579317" y="374896"/>
              <a:ext cx="793035" cy="4407941"/>
            </a:xfrm>
            <a:prstGeom prst="round2SameRect">
              <a:avLst>
                <a:gd fmla="val 16667" name="adj1"/>
                <a:gd fmla="val 0" name="adj2"/>
              </a:avLst>
            </a:prstGeom>
            <a:solidFill>
              <a:srgbClr val="F4BD0C">
                <a:alpha val="69803"/>
              </a:srgbClr>
            </a:solidFill>
            <a:ln cap="flat" cmpd="sng" w="12700">
              <a:solidFill>
                <a:srgbClr val="B7C1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6"/>
            <p:cNvSpPr txBox="1"/>
            <p:nvPr/>
          </p:nvSpPr>
          <p:spPr>
            <a:xfrm>
              <a:off x="1771865" y="2221062"/>
              <a:ext cx="4369228" cy="715609"/>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lt1"/>
                </a:buClr>
                <a:buSzPts val="1500"/>
                <a:buFont typeface="Arial"/>
                <a:buChar char="•"/>
              </a:pPr>
              <a:r>
                <a:rPr b="1" i="0" lang="en-US" sz="1500" u="none" cap="none" strike="noStrike">
                  <a:solidFill>
                    <a:schemeClr val="lt1"/>
                  </a:solidFill>
                  <a:latin typeface="Times New Roman"/>
                  <a:ea typeface="Times New Roman"/>
                  <a:cs typeface="Times New Roman"/>
                  <a:sym typeface="Times New Roman"/>
                </a:rPr>
                <a:t>Perencanaan dan Informasi Otorisasi</a:t>
              </a:r>
              <a:r>
                <a:rPr b="0" i="0" lang="en-US" sz="1500" u="none" cap="none" strike="noStrike">
                  <a:solidFill>
                    <a:schemeClr val="lt1"/>
                  </a:solidFill>
                  <a:latin typeface="Times New Roman"/>
                  <a:ea typeface="Times New Roman"/>
                  <a:cs typeface="Times New Roman"/>
                  <a:sym typeface="Times New Roman"/>
                </a:rPr>
                <a:t> berfungsi memberikan dasar perencanaan kebijakan dan akivitas dimasa yang akan dating.</a:t>
              </a:r>
              <a:endParaRPr b="0" i="0" sz="1500" u="none" cap="none" strike="noStrike">
                <a:solidFill>
                  <a:schemeClr val="lt1"/>
                </a:solidFill>
                <a:latin typeface="Times New Roman"/>
                <a:ea typeface="Times New Roman"/>
                <a:cs typeface="Times New Roman"/>
                <a:sym typeface="Times New Roman"/>
              </a:endParaRPr>
            </a:p>
          </p:txBody>
        </p:sp>
        <p:sp>
          <p:nvSpPr>
            <p:cNvPr id="232" name="Google Shape;232;p6"/>
            <p:cNvSpPr/>
            <p:nvPr/>
          </p:nvSpPr>
          <p:spPr>
            <a:xfrm>
              <a:off x="707602" y="2083219"/>
              <a:ext cx="1064261" cy="991294"/>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txBox="1"/>
            <p:nvPr/>
          </p:nvSpPr>
          <p:spPr>
            <a:xfrm>
              <a:off x="755993" y="2131610"/>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3</a:t>
              </a:r>
              <a:endParaRPr b="0" i="0" sz="5200" u="none" cap="none" strike="noStrike">
                <a:solidFill>
                  <a:schemeClr val="lt1"/>
                </a:solidFill>
                <a:latin typeface="Times New Roman"/>
                <a:ea typeface="Times New Roman"/>
                <a:cs typeface="Times New Roman"/>
                <a:sym typeface="Times New Roman"/>
              </a:endParaRPr>
            </a:p>
          </p:txBody>
        </p:sp>
      </p:grpSp>
      <p:grpSp>
        <p:nvGrpSpPr>
          <p:cNvPr id="234" name="Google Shape;234;p6"/>
          <p:cNvGrpSpPr/>
          <p:nvPr/>
        </p:nvGrpSpPr>
        <p:grpSpPr>
          <a:xfrm>
            <a:off x="6354341" y="2521020"/>
            <a:ext cx="5472203" cy="3073012"/>
            <a:chOff x="707602" y="1501"/>
            <a:chExt cx="5472203" cy="3073012"/>
          </a:xfrm>
        </p:grpSpPr>
        <p:sp>
          <p:nvSpPr>
            <p:cNvPr id="235" name="Google Shape;235;p6"/>
            <p:cNvSpPr/>
            <p:nvPr/>
          </p:nvSpPr>
          <p:spPr>
            <a:xfrm rot="-5400000">
              <a:off x="2515055" y="-1706821"/>
              <a:ext cx="793035" cy="4407941"/>
            </a:xfrm>
            <a:prstGeom prst="round2SameRect">
              <a:avLst>
                <a:gd fmla="val 16667" name="adj1"/>
                <a:gd fmla="val 0" name="adj2"/>
              </a:avLst>
            </a:prstGeom>
            <a:solidFill>
              <a:srgbClr val="213B7D">
                <a:alpha val="6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txBox="1"/>
            <p:nvPr/>
          </p:nvSpPr>
          <p:spPr>
            <a:xfrm>
              <a:off x="746316" y="139344"/>
              <a:ext cx="4369228" cy="715609"/>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lt1"/>
                </a:buClr>
                <a:buSzPts val="1500"/>
                <a:buFont typeface="Arial"/>
                <a:buChar char="•"/>
              </a:pPr>
              <a:r>
                <a:rPr b="1" i="0" lang="en-US" sz="1500" u="none" cap="none" strike="noStrike">
                  <a:solidFill>
                    <a:schemeClr val="lt1"/>
                  </a:solidFill>
                  <a:latin typeface="Times New Roman"/>
                  <a:ea typeface="Times New Roman"/>
                  <a:cs typeface="Times New Roman"/>
                  <a:sym typeface="Times New Roman"/>
                </a:rPr>
                <a:t>Kelangsungan Organisasi </a:t>
              </a:r>
              <a:r>
                <a:rPr b="0" i="0" lang="en-US" sz="1500" u="none" cap="none" strike="noStrike">
                  <a:solidFill>
                    <a:schemeClr val="lt1"/>
                  </a:solidFill>
                  <a:latin typeface="Times New Roman"/>
                  <a:ea typeface="Times New Roman"/>
                  <a:cs typeface="Times New Roman"/>
                  <a:sym typeface="Times New Roman"/>
                </a:rPr>
                <a:t>berfungsi membantu pembaca dalam menentukan apakah organisasi menyediakan barang atau jasa dimasa yang dating.</a:t>
              </a:r>
              <a:endParaRPr b="0" i="0" sz="1500" u="none" cap="none" strike="noStrike">
                <a:solidFill>
                  <a:schemeClr val="lt1"/>
                </a:solidFill>
                <a:latin typeface="Times New Roman"/>
                <a:ea typeface="Times New Roman"/>
                <a:cs typeface="Times New Roman"/>
                <a:sym typeface="Times New Roman"/>
              </a:endParaRPr>
            </a:p>
          </p:txBody>
        </p:sp>
        <p:sp>
          <p:nvSpPr>
            <p:cNvPr id="237" name="Google Shape;237;p6"/>
            <p:cNvSpPr/>
            <p:nvPr/>
          </p:nvSpPr>
          <p:spPr>
            <a:xfrm>
              <a:off x="5115544" y="1501"/>
              <a:ext cx="1064261" cy="991294"/>
            </a:xfrm>
            <a:prstGeom prst="roundRect">
              <a:avLst>
                <a:gd fmla="val 16667" name="adj"/>
              </a:avLst>
            </a:prstGeom>
            <a:solidFill>
              <a:srgbClr val="F4BD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txBox="1"/>
            <p:nvPr/>
          </p:nvSpPr>
          <p:spPr>
            <a:xfrm>
              <a:off x="5163935" y="49892"/>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4</a:t>
              </a:r>
              <a:endParaRPr b="0" i="0" sz="5200" u="none" cap="none" strike="noStrike">
                <a:solidFill>
                  <a:schemeClr val="lt1"/>
                </a:solidFill>
                <a:latin typeface="Times New Roman"/>
                <a:ea typeface="Times New Roman"/>
                <a:cs typeface="Times New Roman"/>
                <a:sym typeface="Times New Roman"/>
              </a:endParaRPr>
            </a:p>
          </p:txBody>
        </p:sp>
        <p:sp>
          <p:nvSpPr>
            <p:cNvPr id="239" name="Google Shape;239;p6"/>
            <p:cNvSpPr/>
            <p:nvPr/>
          </p:nvSpPr>
          <p:spPr>
            <a:xfrm rot="-5400000">
              <a:off x="2515055" y="-665962"/>
              <a:ext cx="793035" cy="4407941"/>
            </a:xfrm>
            <a:prstGeom prst="round2SameRect">
              <a:avLst>
                <a:gd fmla="val 16667" name="adj1"/>
                <a:gd fmla="val 0" name="adj2"/>
              </a:avLst>
            </a:prstGeom>
            <a:solidFill>
              <a:srgbClr val="213B7D">
                <a:alpha val="6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txBox="1"/>
            <p:nvPr/>
          </p:nvSpPr>
          <p:spPr>
            <a:xfrm>
              <a:off x="746316" y="1180203"/>
              <a:ext cx="4369228" cy="715609"/>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lt1"/>
                </a:buClr>
                <a:buSzPts val="1500"/>
                <a:buFont typeface="Arial"/>
                <a:buChar char="•"/>
              </a:pPr>
              <a:r>
                <a:rPr b="1" i="0" lang="en-US" sz="1500" u="none" cap="none" strike="noStrike">
                  <a:solidFill>
                    <a:schemeClr val="lt1"/>
                  </a:solidFill>
                  <a:latin typeface="Times New Roman"/>
                  <a:ea typeface="Times New Roman"/>
                  <a:cs typeface="Times New Roman"/>
                  <a:sym typeface="Times New Roman"/>
                </a:rPr>
                <a:t>Hubungan Masyarakat </a:t>
              </a:r>
              <a:r>
                <a:rPr b="0" i="0" lang="en-US" sz="1500" u="none" cap="none" strike="noStrike">
                  <a:solidFill>
                    <a:schemeClr val="lt1"/>
                  </a:solidFill>
                  <a:latin typeface="Times New Roman"/>
                  <a:ea typeface="Times New Roman"/>
                  <a:cs typeface="Times New Roman"/>
                  <a:sym typeface="Times New Roman"/>
                </a:rPr>
                <a:t>berfungsi memberikan kesempatan kepada organisasi untuk mengemukakan prestasi yang dicapai kepada masyarakat.</a:t>
              </a:r>
              <a:endParaRPr b="0" i="0" sz="1500" u="none" cap="none" strike="noStrike">
                <a:solidFill>
                  <a:schemeClr val="lt1"/>
                </a:solidFill>
                <a:latin typeface="Times New Roman"/>
                <a:ea typeface="Times New Roman"/>
                <a:cs typeface="Times New Roman"/>
                <a:sym typeface="Times New Roman"/>
              </a:endParaRPr>
            </a:p>
          </p:txBody>
        </p:sp>
        <p:sp>
          <p:nvSpPr>
            <p:cNvPr id="241" name="Google Shape;241;p6"/>
            <p:cNvSpPr/>
            <p:nvPr/>
          </p:nvSpPr>
          <p:spPr>
            <a:xfrm>
              <a:off x="5115544" y="1042360"/>
              <a:ext cx="1064261" cy="991294"/>
            </a:xfrm>
            <a:prstGeom prst="roundRect">
              <a:avLst>
                <a:gd fmla="val 16667" name="adj"/>
              </a:avLst>
            </a:prstGeom>
            <a:solidFill>
              <a:srgbClr val="F4BD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txBox="1"/>
            <p:nvPr/>
          </p:nvSpPr>
          <p:spPr>
            <a:xfrm>
              <a:off x="5163935" y="1090751"/>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5</a:t>
              </a:r>
              <a:endParaRPr b="0" i="0" sz="5200" u="none" cap="none" strike="noStrike">
                <a:solidFill>
                  <a:schemeClr val="lt1"/>
                </a:solidFill>
                <a:latin typeface="Times New Roman"/>
                <a:ea typeface="Times New Roman"/>
                <a:cs typeface="Times New Roman"/>
                <a:sym typeface="Times New Roman"/>
              </a:endParaRPr>
            </a:p>
          </p:txBody>
        </p:sp>
        <p:sp>
          <p:nvSpPr>
            <p:cNvPr id="243" name="Google Shape;243;p6"/>
            <p:cNvSpPr/>
            <p:nvPr/>
          </p:nvSpPr>
          <p:spPr>
            <a:xfrm rot="-5400000">
              <a:off x="2515055" y="374896"/>
              <a:ext cx="793035" cy="4407941"/>
            </a:xfrm>
            <a:prstGeom prst="round2SameRect">
              <a:avLst>
                <a:gd fmla="val 16667" name="adj1"/>
                <a:gd fmla="val 0" name="adj2"/>
              </a:avLst>
            </a:prstGeom>
            <a:solidFill>
              <a:srgbClr val="213B7D">
                <a:alpha val="6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6"/>
            <p:cNvSpPr txBox="1"/>
            <p:nvPr/>
          </p:nvSpPr>
          <p:spPr>
            <a:xfrm>
              <a:off x="746316" y="2221062"/>
              <a:ext cx="4369228" cy="715609"/>
            </a:xfrm>
            <a:prstGeom prst="rect">
              <a:avLst/>
            </a:prstGeom>
            <a:noFill/>
            <a:ln>
              <a:noFill/>
            </a:ln>
          </p:spPr>
          <p:txBody>
            <a:bodyPr anchorCtr="0" anchor="ctr" bIns="28575" lIns="57150" spcFirstLastPara="1" rIns="57150" wrap="square" tIns="28575">
              <a:noAutofit/>
            </a:bodyPr>
            <a:lstStyle/>
            <a:p>
              <a:pPr indent="-114300" lvl="1" marL="114300" marR="0" rtl="0" algn="l">
                <a:lnSpc>
                  <a:spcPct val="90000"/>
                </a:lnSpc>
                <a:spcBef>
                  <a:spcPts val="0"/>
                </a:spcBef>
                <a:spcAft>
                  <a:spcPts val="0"/>
                </a:spcAft>
                <a:buClr>
                  <a:schemeClr val="lt1"/>
                </a:buClr>
                <a:buSzPts val="1500"/>
                <a:buFont typeface="Arial"/>
                <a:buChar char="•"/>
              </a:pPr>
              <a:r>
                <a:rPr b="1" i="0" lang="en-US" sz="1500" u="none" cap="none" strike="noStrike">
                  <a:solidFill>
                    <a:schemeClr val="lt1"/>
                  </a:solidFill>
                  <a:latin typeface="Times New Roman"/>
                  <a:ea typeface="Times New Roman"/>
                  <a:cs typeface="Times New Roman"/>
                  <a:sym typeface="Times New Roman"/>
                </a:rPr>
                <a:t>Sumber Fakta dan Gambaran </a:t>
              </a:r>
              <a:r>
                <a:rPr b="0" i="0" lang="en-US" sz="1500" u="none" cap="none" strike="noStrike">
                  <a:solidFill>
                    <a:schemeClr val="lt1"/>
                  </a:solidFill>
                  <a:latin typeface="Times New Roman"/>
                  <a:ea typeface="Times New Roman"/>
                  <a:cs typeface="Times New Roman"/>
                  <a:sym typeface="Times New Roman"/>
                </a:rPr>
                <a:t>bertujuan memberikan informasi kepada kelompok kepentingan yang ingin mengetahui organisasi lebih dalam.</a:t>
              </a:r>
              <a:endParaRPr b="0" i="0" sz="1500" u="none" cap="none" strike="noStrike">
                <a:solidFill>
                  <a:schemeClr val="lt1"/>
                </a:solidFill>
                <a:latin typeface="Times New Roman"/>
                <a:ea typeface="Times New Roman"/>
                <a:cs typeface="Times New Roman"/>
                <a:sym typeface="Times New Roman"/>
              </a:endParaRPr>
            </a:p>
          </p:txBody>
        </p:sp>
        <p:sp>
          <p:nvSpPr>
            <p:cNvPr id="245" name="Google Shape;245;p6"/>
            <p:cNvSpPr/>
            <p:nvPr/>
          </p:nvSpPr>
          <p:spPr>
            <a:xfrm>
              <a:off x="5115544" y="2083219"/>
              <a:ext cx="1064261" cy="991294"/>
            </a:xfrm>
            <a:prstGeom prst="roundRect">
              <a:avLst>
                <a:gd fmla="val 16667" name="adj"/>
              </a:avLst>
            </a:prstGeom>
            <a:solidFill>
              <a:srgbClr val="F4BD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
            <p:cNvSpPr txBox="1"/>
            <p:nvPr/>
          </p:nvSpPr>
          <p:spPr>
            <a:xfrm>
              <a:off x="5163935" y="2131610"/>
              <a:ext cx="967479" cy="894512"/>
            </a:xfrm>
            <a:prstGeom prst="rect">
              <a:avLst/>
            </a:prstGeom>
            <a:noFill/>
            <a:ln>
              <a:noFill/>
            </a:ln>
          </p:spPr>
          <p:txBody>
            <a:bodyPr anchorCtr="0" anchor="ctr" bIns="99050" lIns="198100" spcFirstLastPara="1" rIns="198100" wrap="square" tIns="99050">
              <a:noAutofit/>
            </a:bodyPr>
            <a:lstStyle/>
            <a:p>
              <a:pPr indent="0" lvl="0" marL="0" marR="0" rtl="0" algn="ctr">
                <a:lnSpc>
                  <a:spcPct val="90000"/>
                </a:lnSpc>
                <a:spcBef>
                  <a:spcPts val="0"/>
                </a:spcBef>
                <a:spcAft>
                  <a:spcPts val="0"/>
                </a:spcAft>
                <a:buClr>
                  <a:schemeClr val="lt1"/>
                </a:buClr>
                <a:buSzPts val="5200"/>
                <a:buFont typeface="Times New Roman"/>
                <a:buNone/>
              </a:pPr>
              <a:r>
                <a:rPr b="0" i="0" lang="en-US" sz="5200" u="none" cap="none" strike="noStrike">
                  <a:solidFill>
                    <a:schemeClr val="lt1"/>
                  </a:solidFill>
                  <a:latin typeface="Times New Roman"/>
                  <a:ea typeface="Times New Roman"/>
                  <a:cs typeface="Times New Roman"/>
                  <a:sym typeface="Times New Roman"/>
                </a:rPr>
                <a:t>6</a:t>
              </a:r>
              <a:endParaRPr b="0" i="0" sz="5200" u="none" cap="none" strike="noStrike">
                <a:solidFill>
                  <a:schemeClr val="lt1"/>
                </a:solidFill>
                <a:latin typeface="Times New Roman"/>
                <a:ea typeface="Times New Roman"/>
                <a:cs typeface="Times New Roman"/>
                <a:sym typeface="Times New Roman"/>
              </a:endParaRPr>
            </a:p>
          </p:txBody>
        </p:sp>
      </p:grpSp>
      <p:sp>
        <p:nvSpPr>
          <p:cNvPr id="247" name="Google Shape;247;p6"/>
          <p:cNvSpPr txBox="1"/>
          <p:nvPr/>
        </p:nvSpPr>
        <p:spPr>
          <a:xfrm>
            <a:off x="288756" y="1659398"/>
            <a:ext cx="11698252" cy="56141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Ada Enam (6) Tujuan &amp; Fungsi Laporan Keuangan Sektor Publik, yaitu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7"/>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7"/>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4" name="Google Shape;254;p7"/>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55" name="Google Shape;255;p7"/>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56" name="Google Shape;256;p7"/>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Tujuan &amp; Fungsi Laporan Keuangan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257" name="Google Shape;257;p7"/>
          <p:cNvSpPr txBox="1"/>
          <p:nvPr/>
        </p:nvSpPr>
        <p:spPr>
          <a:xfrm>
            <a:off x="1827729" y="1054633"/>
            <a:ext cx="8536537" cy="8741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Bagi organisasi pemerintah memiliki dua (2) tujuan umum akuntansi dan laporan keuangan, yaitu :</a:t>
            </a:r>
            <a:endParaRPr/>
          </a:p>
        </p:txBody>
      </p:sp>
      <p:sp>
        <p:nvSpPr>
          <p:cNvPr id="258" name="Google Shape;258;p7"/>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5 </a:t>
            </a:r>
            <a:endParaRPr b="0" i="0" sz="1050" u="none" cap="none" strike="noStrike">
              <a:solidFill>
                <a:schemeClr val="dk1"/>
              </a:solidFill>
              <a:latin typeface="Times New Roman"/>
              <a:ea typeface="Times New Roman"/>
              <a:cs typeface="Times New Roman"/>
              <a:sym typeface="Times New Roman"/>
            </a:endParaRPr>
          </a:p>
        </p:txBody>
      </p:sp>
      <p:grpSp>
        <p:nvGrpSpPr>
          <p:cNvPr id="259" name="Google Shape;259;p7"/>
          <p:cNvGrpSpPr/>
          <p:nvPr/>
        </p:nvGrpSpPr>
        <p:grpSpPr>
          <a:xfrm>
            <a:off x="105275" y="105424"/>
            <a:ext cx="1322996" cy="630342"/>
            <a:chOff x="105275" y="105424"/>
            <a:chExt cx="1322996" cy="630342"/>
          </a:xfrm>
        </p:grpSpPr>
        <p:sp>
          <p:nvSpPr>
            <p:cNvPr id="260" name="Google Shape;260;p7"/>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1" name="Google Shape;261;p7"/>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62" name="Google Shape;262;p7"/>
          <p:cNvGrpSpPr/>
          <p:nvPr/>
        </p:nvGrpSpPr>
        <p:grpSpPr>
          <a:xfrm>
            <a:off x="6348414" y="2139544"/>
            <a:ext cx="3682668" cy="1806253"/>
            <a:chOff x="4194505" y="2075074"/>
            <a:chExt cx="3682668" cy="3874554"/>
          </a:xfrm>
        </p:grpSpPr>
        <p:grpSp>
          <p:nvGrpSpPr>
            <p:cNvPr id="263" name="Google Shape;263;p7"/>
            <p:cNvGrpSpPr/>
            <p:nvPr/>
          </p:nvGrpSpPr>
          <p:grpSpPr>
            <a:xfrm>
              <a:off x="4291011" y="2075074"/>
              <a:ext cx="3586162" cy="3874554"/>
              <a:chOff x="614363" y="2060786"/>
              <a:chExt cx="3586162" cy="3874554"/>
            </a:xfrm>
          </p:grpSpPr>
          <p:grpSp>
            <p:nvGrpSpPr>
              <p:cNvPr id="264" name="Google Shape;264;p7"/>
              <p:cNvGrpSpPr/>
              <p:nvPr/>
            </p:nvGrpSpPr>
            <p:grpSpPr>
              <a:xfrm>
                <a:off x="614363" y="2060786"/>
                <a:ext cx="3586162" cy="3874554"/>
                <a:chOff x="614363" y="2060786"/>
                <a:chExt cx="2571750" cy="3874554"/>
              </a:xfrm>
            </p:grpSpPr>
            <p:sp>
              <p:nvSpPr>
                <p:cNvPr id="265" name="Google Shape;265;p7"/>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6" name="Google Shape;266;p7"/>
                <p:cNvSpPr/>
                <p:nvPr/>
              </p:nvSpPr>
              <p:spPr>
                <a:xfrm flipH="1">
                  <a:off x="614363" y="2060786"/>
                  <a:ext cx="2571750" cy="3874554"/>
                </a:xfrm>
                <a:prstGeom prst="foldedCorner">
                  <a:avLst>
                    <a:gd fmla="val 36074"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67" name="Google Shape;267;p7"/>
              <p:cNvSpPr txBox="1"/>
              <p:nvPr/>
            </p:nvSpPr>
            <p:spPr>
              <a:xfrm>
                <a:off x="681710" y="2800645"/>
                <a:ext cx="3451467" cy="1782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Untuk memberikan informasi yang digunakan untuk mengevaluasi kinerja manajerial dan organisasional</a:t>
                </a:r>
                <a:endParaRPr b="0" i="0" sz="1600" u="none" cap="none" strike="noStrike">
                  <a:solidFill>
                    <a:schemeClr val="lt1"/>
                  </a:solidFill>
                  <a:latin typeface="Times New Roman"/>
                  <a:ea typeface="Times New Roman"/>
                  <a:cs typeface="Times New Roman"/>
                  <a:sym typeface="Times New Roman"/>
                </a:endParaRPr>
              </a:p>
            </p:txBody>
          </p:sp>
        </p:grpSp>
        <p:sp>
          <p:nvSpPr>
            <p:cNvPr id="268" name="Google Shape;268;p7"/>
            <p:cNvSpPr txBox="1"/>
            <p:nvPr/>
          </p:nvSpPr>
          <p:spPr>
            <a:xfrm>
              <a:off x="4194505" y="4934689"/>
              <a:ext cx="569593" cy="4616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2</a:t>
              </a:r>
              <a:endParaRPr b="0" i="0" sz="2400" u="none" cap="none" strike="noStrike">
                <a:solidFill>
                  <a:srgbClr val="213B7D"/>
                </a:solidFill>
                <a:latin typeface="Times New Roman"/>
                <a:ea typeface="Times New Roman"/>
                <a:cs typeface="Times New Roman"/>
                <a:sym typeface="Times New Roman"/>
              </a:endParaRPr>
            </a:p>
          </p:txBody>
        </p:sp>
      </p:grpSp>
      <p:grpSp>
        <p:nvGrpSpPr>
          <p:cNvPr id="269" name="Google Shape;269;p7"/>
          <p:cNvGrpSpPr/>
          <p:nvPr/>
        </p:nvGrpSpPr>
        <p:grpSpPr>
          <a:xfrm>
            <a:off x="2160918" y="2139544"/>
            <a:ext cx="3682668" cy="1806253"/>
            <a:chOff x="4194505" y="2075074"/>
            <a:chExt cx="3682668" cy="3874554"/>
          </a:xfrm>
        </p:grpSpPr>
        <p:grpSp>
          <p:nvGrpSpPr>
            <p:cNvPr id="270" name="Google Shape;270;p7"/>
            <p:cNvGrpSpPr/>
            <p:nvPr/>
          </p:nvGrpSpPr>
          <p:grpSpPr>
            <a:xfrm>
              <a:off x="4291011" y="2075074"/>
              <a:ext cx="3586162" cy="3874554"/>
              <a:chOff x="614363" y="2060786"/>
              <a:chExt cx="3586162" cy="3874554"/>
            </a:xfrm>
          </p:grpSpPr>
          <p:grpSp>
            <p:nvGrpSpPr>
              <p:cNvPr id="271" name="Google Shape;271;p7"/>
              <p:cNvGrpSpPr/>
              <p:nvPr/>
            </p:nvGrpSpPr>
            <p:grpSpPr>
              <a:xfrm>
                <a:off x="614363" y="2060786"/>
                <a:ext cx="3586162" cy="3874554"/>
                <a:chOff x="614363" y="2060786"/>
                <a:chExt cx="2571750" cy="3874554"/>
              </a:xfrm>
            </p:grpSpPr>
            <p:sp>
              <p:nvSpPr>
                <p:cNvPr id="272" name="Google Shape;272;p7"/>
                <p:cNvSpPr/>
                <p:nvPr/>
              </p:nvSpPr>
              <p:spPr>
                <a:xfrm>
                  <a:off x="614363" y="2060786"/>
                  <a:ext cx="2571750" cy="3874554"/>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p7"/>
                <p:cNvSpPr/>
                <p:nvPr/>
              </p:nvSpPr>
              <p:spPr>
                <a:xfrm flipH="1">
                  <a:off x="614363" y="2060786"/>
                  <a:ext cx="2571750" cy="3874554"/>
                </a:xfrm>
                <a:prstGeom prst="foldedCorner">
                  <a:avLst>
                    <a:gd fmla="val 36074"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74" name="Google Shape;274;p7"/>
              <p:cNvSpPr txBox="1"/>
              <p:nvPr/>
            </p:nvSpPr>
            <p:spPr>
              <a:xfrm>
                <a:off x="681710" y="2065089"/>
                <a:ext cx="3451467" cy="283888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Untuk memberikan informasi yang digunakan dalam pebuatan keputusan ekonomi, social dan politik serta sebagai bukti pertanggungjawaban dan pengelolaan.</a:t>
                </a:r>
                <a:endParaRPr b="0" i="0" sz="1600" u="none" cap="none" strike="noStrike">
                  <a:solidFill>
                    <a:schemeClr val="lt1"/>
                  </a:solidFill>
                  <a:latin typeface="Times New Roman"/>
                  <a:ea typeface="Times New Roman"/>
                  <a:cs typeface="Times New Roman"/>
                  <a:sym typeface="Times New Roman"/>
                </a:endParaRPr>
              </a:p>
            </p:txBody>
          </p:sp>
        </p:grpSp>
        <p:sp>
          <p:nvSpPr>
            <p:cNvPr id="275" name="Google Shape;275;p7"/>
            <p:cNvSpPr txBox="1"/>
            <p:nvPr/>
          </p:nvSpPr>
          <p:spPr>
            <a:xfrm>
              <a:off x="4194505" y="4934689"/>
              <a:ext cx="569593" cy="9903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3B7D"/>
                </a:buClr>
                <a:buSzPts val="2400"/>
                <a:buFont typeface="Times New Roman"/>
                <a:buNone/>
              </a:pPr>
              <a:r>
                <a:rPr b="1" i="0" lang="en-US" sz="2400" u="none" cap="none" strike="noStrike">
                  <a:solidFill>
                    <a:srgbClr val="213B7D"/>
                  </a:solidFill>
                  <a:latin typeface="Times New Roman"/>
                  <a:ea typeface="Times New Roman"/>
                  <a:cs typeface="Times New Roman"/>
                  <a:sym typeface="Times New Roman"/>
                </a:rPr>
                <a:t>1</a:t>
              </a:r>
              <a:endParaRPr b="0" i="0" sz="2400" u="none" cap="none" strike="noStrike">
                <a:solidFill>
                  <a:srgbClr val="213B7D"/>
                </a:solidFill>
                <a:latin typeface="Times New Roman"/>
                <a:ea typeface="Times New Roman"/>
                <a:cs typeface="Times New Roman"/>
                <a:sym typeface="Times New Roman"/>
              </a:endParaRPr>
            </a:p>
          </p:txBody>
        </p:sp>
      </p:grpSp>
      <p:sp>
        <p:nvSpPr>
          <p:cNvPr id="276" name="Google Shape;276;p7"/>
          <p:cNvSpPr txBox="1"/>
          <p:nvPr/>
        </p:nvSpPr>
        <p:spPr>
          <a:xfrm>
            <a:off x="1837249" y="4264562"/>
            <a:ext cx="8536537" cy="199060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Pemerintah berwajiban untuk memberikan informasi keuangan yang akan digunakan untuk pengambilan keputusan ekonomi, social dan politik oleh pihak-pihak yang berkepentingan.</a:t>
            </a:r>
            <a:endParaRPr/>
          </a:p>
          <a:p>
            <a:pPr indent="0" lvl="0" marL="0" marR="0" rtl="0" algn="just">
              <a:lnSpc>
                <a:spcPct val="100000"/>
              </a:lnSpc>
              <a:spcBef>
                <a:spcPts val="1000"/>
              </a:spcBef>
              <a:spcAft>
                <a:spcPts val="0"/>
              </a:spcAft>
              <a:buClr>
                <a:schemeClr val="dk1"/>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Governmental Accounting Standards Board (GASB) </a:t>
            </a:r>
            <a:r>
              <a:rPr b="0" i="0" lang="en-US" sz="1800" u="none" cap="none" strike="noStrike">
                <a:solidFill>
                  <a:schemeClr val="dk1"/>
                </a:solidFill>
                <a:latin typeface="Times New Roman"/>
                <a:ea typeface="Times New Roman"/>
                <a:cs typeface="Times New Roman"/>
                <a:sym typeface="Times New Roman"/>
              </a:rPr>
              <a:t>dalam </a:t>
            </a:r>
            <a:r>
              <a:rPr b="0" i="1" lang="en-US" sz="1800" u="none" cap="none" strike="noStrike">
                <a:solidFill>
                  <a:schemeClr val="dk1"/>
                </a:solidFill>
                <a:latin typeface="Times New Roman"/>
                <a:ea typeface="Times New Roman"/>
                <a:cs typeface="Times New Roman"/>
                <a:sym typeface="Times New Roman"/>
              </a:rPr>
              <a:t>Concepts Statement No. 1 </a:t>
            </a:r>
            <a:r>
              <a:rPr b="0" i="0" lang="en-US" sz="1800" u="none" cap="none" strike="noStrike">
                <a:solidFill>
                  <a:schemeClr val="dk1"/>
                </a:solidFill>
                <a:latin typeface="Times New Roman"/>
                <a:ea typeface="Times New Roman"/>
                <a:cs typeface="Times New Roman"/>
                <a:sym typeface="Times New Roman"/>
              </a:rPr>
              <a:t>Tentang </a:t>
            </a:r>
            <a:r>
              <a:rPr b="0" i="1" lang="en-US" sz="1800" u="none" cap="none" strike="noStrike">
                <a:solidFill>
                  <a:schemeClr val="dk1"/>
                </a:solidFill>
                <a:latin typeface="Times New Roman"/>
                <a:ea typeface="Times New Roman"/>
                <a:cs typeface="Times New Roman"/>
                <a:sym typeface="Times New Roman"/>
              </a:rPr>
              <a:t>Objectives of Financial Reporting </a:t>
            </a:r>
            <a:r>
              <a:rPr b="0" i="0" lang="en-US" sz="1800" u="none" cap="none" strike="noStrike">
                <a:solidFill>
                  <a:schemeClr val="dk1"/>
                </a:solidFill>
                <a:latin typeface="Times New Roman"/>
                <a:ea typeface="Times New Roman"/>
                <a:cs typeface="Times New Roman"/>
                <a:sym typeface="Times New Roman"/>
              </a:rPr>
              <a:t>menyatakan bahwa akuntabilitas merupakan dasar dari pelaporan keuangan pemerintahan. Akuntabilitas merupakan tujuan tertinggi pelaporan keuangan pemerintah.</a:t>
            </a:r>
            <a:endParaRPr b="0" i="1"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8"/>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2" name="Google Shape;282;p8"/>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3" name="Google Shape;283;p8"/>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84" name="Google Shape;284;p8"/>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85" name="Google Shape;285;p8"/>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Tujuan &amp; Fungsi Laporan Keuangan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286" name="Google Shape;286;p8"/>
          <p:cNvSpPr txBox="1"/>
          <p:nvPr/>
        </p:nvSpPr>
        <p:spPr>
          <a:xfrm>
            <a:off x="1827729" y="1054633"/>
            <a:ext cx="8536537" cy="87418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Laporan Keuangan sebagai sumber informasi finansial memiliki pengaruh yang sangat besar terhadap kualitas keputusan yang dihasilkan. Secara rinci tujuan akuntansi dan laporan keuangan organisasi pemerintah adalah :</a:t>
            </a:r>
            <a:endParaRPr/>
          </a:p>
        </p:txBody>
      </p:sp>
      <p:sp>
        <p:nvSpPr>
          <p:cNvPr id="287" name="Google Shape;287;p8"/>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3 dari 5 </a:t>
            </a:r>
            <a:endParaRPr b="0" i="0" sz="1050" u="none" cap="none" strike="noStrike">
              <a:solidFill>
                <a:schemeClr val="dk1"/>
              </a:solidFill>
              <a:latin typeface="Times New Roman"/>
              <a:ea typeface="Times New Roman"/>
              <a:cs typeface="Times New Roman"/>
              <a:sym typeface="Times New Roman"/>
            </a:endParaRPr>
          </a:p>
        </p:txBody>
      </p:sp>
      <p:grpSp>
        <p:nvGrpSpPr>
          <p:cNvPr id="288" name="Google Shape;288;p8"/>
          <p:cNvGrpSpPr/>
          <p:nvPr/>
        </p:nvGrpSpPr>
        <p:grpSpPr>
          <a:xfrm>
            <a:off x="105275" y="105424"/>
            <a:ext cx="1322996" cy="630342"/>
            <a:chOff x="105275" y="105424"/>
            <a:chExt cx="1322996" cy="630342"/>
          </a:xfrm>
        </p:grpSpPr>
        <p:sp>
          <p:nvSpPr>
            <p:cNvPr id="289" name="Google Shape;289;p8"/>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0" name="Google Shape;290;p8"/>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91" name="Google Shape;291;p8"/>
          <p:cNvGrpSpPr/>
          <p:nvPr/>
        </p:nvGrpSpPr>
        <p:grpSpPr>
          <a:xfrm>
            <a:off x="4964706" y="2676465"/>
            <a:ext cx="2281456" cy="3132625"/>
            <a:chOff x="2491916" y="3050388"/>
            <a:chExt cx="2281456" cy="3132625"/>
          </a:xfrm>
        </p:grpSpPr>
        <p:sp>
          <p:nvSpPr>
            <p:cNvPr id="292" name="Google Shape;292;p8"/>
            <p:cNvSpPr/>
            <p:nvPr/>
          </p:nvSpPr>
          <p:spPr>
            <a:xfrm>
              <a:off x="2603378" y="3050388"/>
              <a:ext cx="2169994" cy="303824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8"/>
            <p:cNvSpPr/>
            <p:nvPr/>
          </p:nvSpPr>
          <p:spPr>
            <a:xfrm>
              <a:off x="2491916" y="3144769"/>
              <a:ext cx="2169994" cy="3038244"/>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8"/>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3</a:t>
              </a:r>
              <a:endParaRPr b="1" i="0" sz="1400" u="none" cap="none" strike="noStrike">
                <a:solidFill>
                  <a:schemeClr val="dk1"/>
                </a:solidFill>
                <a:latin typeface="Calibri"/>
                <a:ea typeface="Calibri"/>
                <a:cs typeface="Calibri"/>
                <a:sym typeface="Calibri"/>
              </a:endParaRPr>
            </a:p>
          </p:txBody>
        </p:sp>
        <p:sp>
          <p:nvSpPr>
            <p:cNvPr id="295" name="Google Shape;295;p8"/>
            <p:cNvSpPr txBox="1"/>
            <p:nvPr/>
          </p:nvSpPr>
          <p:spPr>
            <a:xfrm>
              <a:off x="2531794" y="3185908"/>
              <a:ext cx="2130115" cy="2221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Memberikan informasi keuangan untuk memonitor kinerja, kesesuaiannya dengan </a:t>
              </a:r>
              <a:r>
                <a:rPr b="1" i="0" lang="en-US" sz="1600" u="none" cap="none" strike="noStrike">
                  <a:solidFill>
                    <a:schemeClr val="lt1"/>
                  </a:solidFill>
                  <a:latin typeface="Times New Roman"/>
                  <a:ea typeface="Times New Roman"/>
                  <a:cs typeface="Times New Roman"/>
                  <a:sym typeface="Times New Roman"/>
                </a:rPr>
                <a:t>peraturan perundang-undangan, kontrak yang telah disepakati dan ketentuan lain </a:t>
              </a:r>
              <a:r>
                <a:rPr b="0" i="0" lang="en-US" sz="1600" u="none" cap="none" strike="noStrike">
                  <a:solidFill>
                    <a:schemeClr val="lt1"/>
                  </a:solidFill>
                  <a:latin typeface="Times New Roman"/>
                  <a:ea typeface="Times New Roman"/>
                  <a:cs typeface="Times New Roman"/>
                  <a:sym typeface="Times New Roman"/>
                </a:rPr>
                <a:t>yang disyaratkan.</a:t>
              </a:r>
              <a:endParaRPr/>
            </a:p>
          </p:txBody>
        </p:sp>
      </p:grpSp>
      <p:grpSp>
        <p:nvGrpSpPr>
          <p:cNvPr id="296" name="Google Shape;296;p8"/>
          <p:cNvGrpSpPr/>
          <p:nvPr/>
        </p:nvGrpSpPr>
        <p:grpSpPr>
          <a:xfrm>
            <a:off x="7369193" y="2676465"/>
            <a:ext cx="2281456" cy="3132625"/>
            <a:chOff x="2491916" y="3050388"/>
            <a:chExt cx="2281456" cy="3132625"/>
          </a:xfrm>
        </p:grpSpPr>
        <p:sp>
          <p:nvSpPr>
            <p:cNvPr id="297" name="Google Shape;297;p8"/>
            <p:cNvSpPr/>
            <p:nvPr/>
          </p:nvSpPr>
          <p:spPr>
            <a:xfrm>
              <a:off x="2603378" y="3050388"/>
              <a:ext cx="2169994" cy="303824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8" name="Google Shape;298;p8"/>
            <p:cNvSpPr/>
            <p:nvPr/>
          </p:nvSpPr>
          <p:spPr>
            <a:xfrm>
              <a:off x="2491916" y="3144769"/>
              <a:ext cx="2169994" cy="3038244"/>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9" name="Google Shape;299;p8"/>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4</a:t>
              </a:r>
              <a:endParaRPr b="1" i="0" sz="1400" u="none" cap="none" strike="noStrike">
                <a:solidFill>
                  <a:schemeClr val="dk1"/>
                </a:solidFill>
                <a:latin typeface="Calibri"/>
                <a:ea typeface="Calibri"/>
                <a:cs typeface="Calibri"/>
                <a:sym typeface="Calibri"/>
              </a:endParaRPr>
            </a:p>
          </p:txBody>
        </p:sp>
        <p:sp>
          <p:nvSpPr>
            <p:cNvPr id="300" name="Google Shape;300;p8"/>
            <p:cNvSpPr txBox="1"/>
            <p:nvPr/>
          </p:nvSpPr>
          <p:spPr>
            <a:xfrm>
              <a:off x="2531794" y="3185908"/>
              <a:ext cx="2130115" cy="2221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Memberikan informasi untuk </a:t>
              </a:r>
              <a:r>
                <a:rPr b="1" i="0" lang="en-US" sz="1600" u="none" cap="none" strike="noStrike">
                  <a:solidFill>
                    <a:schemeClr val="lt1"/>
                  </a:solidFill>
                  <a:latin typeface="Times New Roman"/>
                  <a:ea typeface="Times New Roman"/>
                  <a:cs typeface="Times New Roman"/>
                  <a:sym typeface="Times New Roman"/>
                </a:rPr>
                <a:t>perencanaan dan penganggaran</a:t>
              </a:r>
              <a:r>
                <a:rPr b="0" i="0" lang="en-US" sz="1600" u="none" cap="none" strike="noStrike">
                  <a:solidFill>
                    <a:schemeClr val="lt1"/>
                  </a:solidFill>
                  <a:latin typeface="Times New Roman"/>
                  <a:ea typeface="Times New Roman"/>
                  <a:cs typeface="Times New Roman"/>
                  <a:sym typeface="Times New Roman"/>
                </a:rPr>
                <a:t>, serta untuk memprediksi pengaruh akuisisi dan alokasi sumber daya terhadap pencapaian tujuan operasional.</a:t>
              </a:r>
              <a:endParaRPr/>
            </a:p>
          </p:txBody>
        </p:sp>
      </p:grpSp>
      <p:grpSp>
        <p:nvGrpSpPr>
          <p:cNvPr id="301" name="Google Shape;301;p8"/>
          <p:cNvGrpSpPr/>
          <p:nvPr/>
        </p:nvGrpSpPr>
        <p:grpSpPr>
          <a:xfrm>
            <a:off x="9773679" y="2676465"/>
            <a:ext cx="2281456" cy="3132625"/>
            <a:chOff x="2491916" y="3050388"/>
            <a:chExt cx="2281456" cy="3132625"/>
          </a:xfrm>
        </p:grpSpPr>
        <p:sp>
          <p:nvSpPr>
            <p:cNvPr id="302" name="Google Shape;302;p8"/>
            <p:cNvSpPr/>
            <p:nvPr/>
          </p:nvSpPr>
          <p:spPr>
            <a:xfrm>
              <a:off x="2603378" y="3050388"/>
              <a:ext cx="2169994" cy="303824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3" name="Google Shape;303;p8"/>
            <p:cNvSpPr/>
            <p:nvPr/>
          </p:nvSpPr>
          <p:spPr>
            <a:xfrm>
              <a:off x="2491916" y="3144769"/>
              <a:ext cx="2169994" cy="3038244"/>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4" name="Google Shape;304;p8"/>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5</a:t>
              </a:r>
              <a:endParaRPr b="1" i="0" sz="1400" u="none" cap="none" strike="noStrike">
                <a:solidFill>
                  <a:schemeClr val="dk1"/>
                </a:solidFill>
                <a:latin typeface="Calibri"/>
                <a:ea typeface="Calibri"/>
                <a:cs typeface="Calibri"/>
                <a:sym typeface="Calibri"/>
              </a:endParaRPr>
            </a:p>
          </p:txBody>
        </p:sp>
        <p:sp>
          <p:nvSpPr>
            <p:cNvPr id="305" name="Google Shape;305;p8"/>
            <p:cNvSpPr txBox="1"/>
            <p:nvPr/>
          </p:nvSpPr>
          <p:spPr>
            <a:xfrm>
              <a:off x="2531794" y="3185908"/>
              <a:ext cx="2130115" cy="2221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Memberikan informasi untuk mengevaluasi </a:t>
              </a:r>
              <a:r>
                <a:rPr b="1" i="0" lang="en-US" sz="1600" u="none" cap="none" strike="noStrike">
                  <a:solidFill>
                    <a:schemeClr val="lt1"/>
                  </a:solidFill>
                  <a:latin typeface="Times New Roman"/>
                  <a:ea typeface="Times New Roman"/>
                  <a:cs typeface="Times New Roman"/>
                  <a:sym typeface="Times New Roman"/>
                </a:rPr>
                <a:t>kinerja manajerial dan organisasional</a:t>
              </a:r>
              <a:r>
                <a:rPr b="0" i="0" lang="en-US" sz="1600" u="none" cap="none" strike="noStrike">
                  <a:solidFill>
                    <a:schemeClr val="lt1"/>
                  </a:solidFill>
                  <a:latin typeface="Times New Roman"/>
                  <a:ea typeface="Times New Roman"/>
                  <a:cs typeface="Times New Roman"/>
                  <a:sym typeface="Times New Roman"/>
                </a:rPr>
                <a:t>.</a:t>
              </a:r>
              <a:endParaRPr/>
            </a:p>
          </p:txBody>
        </p:sp>
      </p:grpSp>
      <p:grpSp>
        <p:nvGrpSpPr>
          <p:cNvPr id="306" name="Google Shape;306;p8"/>
          <p:cNvGrpSpPr/>
          <p:nvPr/>
        </p:nvGrpSpPr>
        <p:grpSpPr>
          <a:xfrm>
            <a:off x="2560219" y="2676465"/>
            <a:ext cx="2281456" cy="3132625"/>
            <a:chOff x="2491916" y="3050388"/>
            <a:chExt cx="2281456" cy="3132625"/>
          </a:xfrm>
        </p:grpSpPr>
        <p:sp>
          <p:nvSpPr>
            <p:cNvPr id="307" name="Google Shape;307;p8"/>
            <p:cNvSpPr/>
            <p:nvPr/>
          </p:nvSpPr>
          <p:spPr>
            <a:xfrm>
              <a:off x="2603378" y="3050388"/>
              <a:ext cx="2169994" cy="303824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8" name="Google Shape;308;p8"/>
            <p:cNvSpPr/>
            <p:nvPr/>
          </p:nvSpPr>
          <p:spPr>
            <a:xfrm>
              <a:off x="2491916" y="3144769"/>
              <a:ext cx="2169994" cy="3038244"/>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9" name="Google Shape;309;p8"/>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2</a:t>
              </a:r>
              <a:endParaRPr b="1" i="0" sz="1400" u="none" cap="none" strike="noStrike">
                <a:solidFill>
                  <a:schemeClr val="dk1"/>
                </a:solidFill>
                <a:latin typeface="Calibri"/>
                <a:ea typeface="Calibri"/>
                <a:cs typeface="Calibri"/>
                <a:sym typeface="Calibri"/>
              </a:endParaRPr>
            </a:p>
          </p:txBody>
        </p:sp>
        <p:sp>
          <p:nvSpPr>
            <p:cNvPr id="310" name="Google Shape;310;p8"/>
            <p:cNvSpPr txBox="1"/>
            <p:nvPr/>
          </p:nvSpPr>
          <p:spPr>
            <a:xfrm>
              <a:off x="2531794" y="3185908"/>
              <a:ext cx="2130115" cy="2221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Memberikan informasi keuangan untuk menentukan dan memprediksi </a:t>
              </a:r>
              <a:r>
                <a:rPr b="1" i="0" lang="en-US" sz="1600" u="none" cap="none" strike="noStrike">
                  <a:solidFill>
                    <a:schemeClr val="lt1"/>
                  </a:solidFill>
                  <a:latin typeface="Times New Roman"/>
                  <a:ea typeface="Times New Roman"/>
                  <a:cs typeface="Times New Roman"/>
                  <a:sym typeface="Times New Roman"/>
                </a:rPr>
                <a:t>kondisi ekonomi </a:t>
              </a:r>
              <a:r>
                <a:rPr b="0" i="0" lang="en-US" sz="1600" u="none" cap="none" strike="noStrike">
                  <a:solidFill>
                    <a:schemeClr val="lt1"/>
                  </a:solidFill>
                  <a:latin typeface="Times New Roman"/>
                  <a:ea typeface="Times New Roman"/>
                  <a:cs typeface="Times New Roman"/>
                  <a:sym typeface="Times New Roman"/>
                </a:rPr>
                <a:t>suatu unit pemerintah dan perubahan-perubahan yang terjadi di dalamnya.</a:t>
              </a:r>
              <a:endParaRPr/>
            </a:p>
          </p:txBody>
        </p:sp>
      </p:grpSp>
      <p:grpSp>
        <p:nvGrpSpPr>
          <p:cNvPr id="311" name="Google Shape;311;p8"/>
          <p:cNvGrpSpPr/>
          <p:nvPr/>
        </p:nvGrpSpPr>
        <p:grpSpPr>
          <a:xfrm>
            <a:off x="155732" y="2676465"/>
            <a:ext cx="2281456" cy="3132625"/>
            <a:chOff x="2491916" y="3050388"/>
            <a:chExt cx="2281456" cy="3132625"/>
          </a:xfrm>
        </p:grpSpPr>
        <p:sp>
          <p:nvSpPr>
            <p:cNvPr id="312" name="Google Shape;312;p8"/>
            <p:cNvSpPr/>
            <p:nvPr/>
          </p:nvSpPr>
          <p:spPr>
            <a:xfrm>
              <a:off x="2603378" y="3050388"/>
              <a:ext cx="2169994" cy="303824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3" name="Google Shape;313;p8"/>
            <p:cNvSpPr/>
            <p:nvPr/>
          </p:nvSpPr>
          <p:spPr>
            <a:xfrm>
              <a:off x="2491916" y="3144769"/>
              <a:ext cx="2169994" cy="3038244"/>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4" name="Google Shape;314;p8"/>
            <p:cNvSpPr/>
            <p:nvPr/>
          </p:nvSpPr>
          <p:spPr>
            <a:xfrm>
              <a:off x="2555256" y="5514185"/>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1</a:t>
              </a:r>
              <a:endParaRPr b="1" i="0" sz="1400" u="none" cap="none" strike="noStrike">
                <a:solidFill>
                  <a:schemeClr val="dk1"/>
                </a:solidFill>
                <a:latin typeface="Calibri"/>
                <a:ea typeface="Calibri"/>
                <a:cs typeface="Calibri"/>
                <a:sym typeface="Calibri"/>
              </a:endParaRPr>
            </a:p>
          </p:txBody>
        </p:sp>
        <p:sp>
          <p:nvSpPr>
            <p:cNvPr id="315" name="Google Shape;315;p8"/>
            <p:cNvSpPr txBox="1"/>
            <p:nvPr/>
          </p:nvSpPr>
          <p:spPr>
            <a:xfrm>
              <a:off x="2531794" y="3185908"/>
              <a:ext cx="2130115" cy="2221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Times New Roman"/>
                  <a:ea typeface="Times New Roman"/>
                  <a:cs typeface="Times New Roman"/>
                  <a:sym typeface="Times New Roman"/>
                </a:rPr>
                <a:t>Memberikan informasi keuangan untuk menentukan dan memprediksi aliran kas, saldo neraca, dan kebutuhan </a:t>
              </a:r>
              <a:r>
                <a:rPr b="1" i="0" lang="en-US" sz="1600" u="none" cap="none" strike="noStrike">
                  <a:solidFill>
                    <a:schemeClr val="lt1"/>
                  </a:solidFill>
                  <a:latin typeface="Times New Roman"/>
                  <a:ea typeface="Times New Roman"/>
                  <a:cs typeface="Times New Roman"/>
                  <a:sym typeface="Times New Roman"/>
                </a:rPr>
                <a:t>sumber daya finansial jangka pendek </a:t>
              </a:r>
              <a:r>
                <a:rPr b="0" i="0" lang="en-US" sz="1600" u="none" cap="none" strike="noStrike">
                  <a:solidFill>
                    <a:schemeClr val="lt1"/>
                  </a:solidFill>
                  <a:latin typeface="Times New Roman"/>
                  <a:ea typeface="Times New Roman"/>
                  <a:cs typeface="Times New Roman"/>
                  <a:sym typeface="Times New Roman"/>
                </a:rPr>
                <a:t>unit pemerintah.</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9"/>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1" name="Google Shape;321;p9"/>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2" name="Google Shape;322;p9"/>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23" name="Google Shape;323;p9"/>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24" name="Google Shape;324;p9"/>
          <p:cNvSpPr txBox="1"/>
          <p:nvPr/>
        </p:nvSpPr>
        <p:spPr>
          <a:xfrm>
            <a:off x="1564091" y="420595"/>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Tujuan &amp; Fungsi Laporan Keuangan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325" name="Google Shape;325;p9"/>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4 dari 5 </a:t>
            </a:r>
            <a:endParaRPr b="0" i="0" sz="1050" u="none" cap="none" strike="noStrike">
              <a:solidFill>
                <a:schemeClr val="dk1"/>
              </a:solidFill>
              <a:latin typeface="Times New Roman"/>
              <a:ea typeface="Times New Roman"/>
              <a:cs typeface="Times New Roman"/>
              <a:sym typeface="Times New Roman"/>
            </a:endParaRPr>
          </a:p>
        </p:txBody>
      </p:sp>
      <p:grpSp>
        <p:nvGrpSpPr>
          <p:cNvPr id="326" name="Google Shape;326;p9"/>
          <p:cNvGrpSpPr/>
          <p:nvPr/>
        </p:nvGrpSpPr>
        <p:grpSpPr>
          <a:xfrm>
            <a:off x="105275" y="105424"/>
            <a:ext cx="1322996" cy="630342"/>
            <a:chOff x="105275" y="105424"/>
            <a:chExt cx="1322996" cy="630342"/>
          </a:xfrm>
        </p:grpSpPr>
        <p:sp>
          <p:nvSpPr>
            <p:cNvPr id="327" name="Google Shape;327;p9"/>
            <p:cNvSpPr/>
            <p:nvPr/>
          </p:nvSpPr>
          <p:spPr>
            <a:xfrm>
              <a:off x="105275" y="105424"/>
              <a:ext cx="630342" cy="630342"/>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8" name="Google Shape;328;p9"/>
            <p:cNvSpPr/>
            <p:nvPr/>
          </p:nvSpPr>
          <p:spPr>
            <a:xfrm>
              <a:off x="797929" y="105424"/>
              <a:ext cx="630342" cy="630342"/>
            </a:xfrm>
            <a:prstGeom prst="ellipse">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29" name="Google Shape;329;p9"/>
          <p:cNvSpPr txBox="1"/>
          <p:nvPr/>
        </p:nvSpPr>
        <p:spPr>
          <a:xfrm>
            <a:off x="1561943" y="927767"/>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400"/>
              <a:buFont typeface="Arial"/>
              <a:buNone/>
            </a:pPr>
            <a:r>
              <a:rPr b="1" i="0" lang="en-US" sz="2400" u="none" cap="none" strike="noStrike">
                <a:solidFill>
                  <a:srgbClr val="213B7D"/>
                </a:solidFill>
                <a:latin typeface="Times New Roman"/>
                <a:ea typeface="Times New Roman"/>
                <a:cs typeface="Times New Roman"/>
                <a:sym typeface="Times New Roman"/>
              </a:rPr>
              <a:t>Lima (5) Tujuan akuntansi &amp; LK Organisasi Pemerintah</a:t>
            </a:r>
            <a:endParaRPr b="1" i="0" sz="2400" u="none" cap="none" strike="noStrike">
              <a:solidFill>
                <a:srgbClr val="213B7D"/>
              </a:solidFill>
              <a:latin typeface="Times New Roman"/>
              <a:ea typeface="Times New Roman"/>
              <a:cs typeface="Times New Roman"/>
              <a:sym typeface="Times New Roman"/>
            </a:endParaRPr>
          </a:p>
        </p:txBody>
      </p:sp>
      <p:grpSp>
        <p:nvGrpSpPr>
          <p:cNvPr id="330" name="Google Shape;330;p9"/>
          <p:cNvGrpSpPr/>
          <p:nvPr/>
        </p:nvGrpSpPr>
        <p:grpSpPr>
          <a:xfrm>
            <a:off x="420446" y="1760372"/>
            <a:ext cx="3668467" cy="3768890"/>
            <a:chOff x="420446" y="1760372"/>
            <a:chExt cx="3668467" cy="3768890"/>
          </a:xfrm>
        </p:grpSpPr>
        <p:sp>
          <p:nvSpPr>
            <p:cNvPr id="331" name="Google Shape;331;p9"/>
            <p:cNvSpPr txBox="1"/>
            <p:nvPr/>
          </p:nvSpPr>
          <p:spPr>
            <a:xfrm>
              <a:off x="420446" y="2523828"/>
              <a:ext cx="3668467" cy="3005434"/>
            </a:xfrm>
            <a:prstGeom prst="rect">
              <a:avLst/>
            </a:prstGeom>
            <a:noFill/>
            <a:ln cap="flat" cmpd="dbl" w="50800">
              <a:solidFill>
                <a:srgbClr val="7D744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Sumber daya finansial jangka pendek sangat penting bagi pemerintah untuk melakukan transaksi rutin. Contoh sumber daya finansial jangka pendek adalah “kas”. Cara untuk menutupi kebutuhan finansial jangka pendek dengan menggunakan pinjaman.</a:t>
              </a:r>
              <a:endParaRPr/>
            </a:p>
          </p:txBody>
        </p:sp>
        <p:sp>
          <p:nvSpPr>
            <p:cNvPr id="332" name="Google Shape;332;p9"/>
            <p:cNvSpPr txBox="1"/>
            <p:nvPr/>
          </p:nvSpPr>
          <p:spPr>
            <a:xfrm>
              <a:off x="578031" y="1760372"/>
              <a:ext cx="3353296" cy="63034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000"/>
                <a:buFont typeface="Arial"/>
                <a:buNone/>
              </a:pPr>
              <a:r>
                <a:rPr b="1" i="0" lang="en-US" sz="2000" u="none" cap="none" strike="noStrike">
                  <a:solidFill>
                    <a:srgbClr val="213B7D"/>
                  </a:solidFill>
                  <a:latin typeface="Times New Roman"/>
                  <a:ea typeface="Times New Roman"/>
                  <a:cs typeface="Times New Roman"/>
                  <a:sym typeface="Times New Roman"/>
                </a:rPr>
                <a:t>1. Sumber Daya Finansial Jangka Pendek</a:t>
              </a:r>
              <a:endParaRPr b="1" i="0" sz="2000" u="none" cap="none" strike="noStrike">
                <a:solidFill>
                  <a:srgbClr val="213B7D"/>
                </a:solidFill>
                <a:latin typeface="Times New Roman"/>
                <a:ea typeface="Times New Roman"/>
                <a:cs typeface="Times New Roman"/>
                <a:sym typeface="Times New Roman"/>
              </a:endParaRPr>
            </a:p>
          </p:txBody>
        </p:sp>
      </p:grpSp>
      <p:grpSp>
        <p:nvGrpSpPr>
          <p:cNvPr id="333" name="Google Shape;333;p9"/>
          <p:cNvGrpSpPr/>
          <p:nvPr/>
        </p:nvGrpSpPr>
        <p:grpSpPr>
          <a:xfrm>
            <a:off x="4259618" y="1760372"/>
            <a:ext cx="3668467" cy="3768890"/>
            <a:chOff x="420446" y="1760372"/>
            <a:chExt cx="3668467" cy="3768890"/>
          </a:xfrm>
        </p:grpSpPr>
        <p:sp>
          <p:nvSpPr>
            <p:cNvPr id="334" name="Google Shape;334;p9"/>
            <p:cNvSpPr txBox="1"/>
            <p:nvPr/>
          </p:nvSpPr>
          <p:spPr>
            <a:xfrm>
              <a:off x="420446" y="2523828"/>
              <a:ext cx="3668467" cy="3005434"/>
            </a:xfrm>
            <a:prstGeom prst="rect">
              <a:avLst/>
            </a:prstGeom>
            <a:noFill/>
            <a:ln cap="flat" cmpd="dbl" w="50800">
              <a:solidFill>
                <a:srgbClr val="7D744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Kondisi ekonomi suatu entitas mengacu pada seberaa bagus nilai ekonomi suatu entitas pada waktu tertentu. Nilai ekonomi merupakan nilai bersih entitas “total asset – total hutang”.</a:t>
              </a:r>
              <a:endParaRPr/>
            </a:p>
            <a:p>
              <a:pPr indent="0" lvl="0" marL="0" marR="0" rtl="0" algn="just">
                <a:lnSpc>
                  <a:spcPct val="10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Informasi akuntansi dibutuhkan untuk memprediksi nilai bersih unit pemerintah dan mengukur kondisi ekonomi pemerintah.</a:t>
              </a:r>
              <a:endParaRPr/>
            </a:p>
          </p:txBody>
        </p:sp>
        <p:sp>
          <p:nvSpPr>
            <p:cNvPr id="335" name="Google Shape;335;p9"/>
            <p:cNvSpPr txBox="1"/>
            <p:nvPr/>
          </p:nvSpPr>
          <p:spPr>
            <a:xfrm>
              <a:off x="578031" y="1760372"/>
              <a:ext cx="3353296" cy="63034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000"/>
                <a:buFont typeface="Arial"/>
                <a:buNone/>
              </a:pPr>
              <a:r>
                <a:rPr b="1" i="0" lang="en-US" sz="2000" u="none" cap="none" strike="noStrike">
                  <a:solidFill>
                    <a:srgbClr val="213B7D"/>
                  </a:solidFill>
                  <a:latin typeface="Times New Roman"/>
                  <a:ea typeface="Times New Roman"/>
                  <a:cs typeface="Times New Roman"/>
                  <a:sym typeface="Times New Roman"/>
                </a:rPr>
                <a:t>2. Kondisi Ekonomi</a:t>
              </a:r>
              <a:endParaRPr b="1" i="0" sz="2000" u="none" cap="none" strike="noStrike">
                <a:solidFill>
                  <a:srgbClr val="213B7D"/>
                </a:solidFill>
                <a:latin typeface="Times New Roman"/>
                <a:ea typeface="Times New Roman"/>
                <a:cs typeface="Times New Roman"/>
                <a:sym typeface="Times New Roman"/>
              </a:endParaRPr>
            </a:p>
          </p:txBody>
        </p:sp>
      </p:grpSp>
      <p:grpSp>
        <p:nvGrpSpPr>
          <p:cNvPr id="336" name="Google Shape;336;p9"/>
          <p:cNvGrpSpPr/>
          <p:nvPr/>
        </p:nvGrpSpPr>
        <p:grpSpPr>
          <a:xfrm>
            <a:off x="8103087" y="1775321"/>
            <a:ext cx="3668467" cy="3768890"/>
            <a:chOff x="420446" y="1760372"/>
            <a:chExt cx="3668467" cy="3768890"/>
          </a:xfrm>
        </p:grpSpPr>
        <p:sp>
          <p:nvSpPr>
            <p:cNvPr id="337" name="Google Shape;337;p9"/>
            <p:cNvSpPr txBox="1"/>
            <p:nvPr/>
          </p:nvSpPr>
          <p:spPr>
            <a:xfrm>
              <a:off x="420446" y="2523828"/>
              <a:ext cx="3668467" cy="3005434"/>
            </a:xfrm>
            <a:prstGeom prst="rect">
              <a:avLst/>
            </a:prstGeom>
            <a:noFill/>
            <a:ln cap="flat" cmpd="dbl" w="50800">
              <a:solidFill>
                <a:srgbClr val="7D744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Kendala khusus dalam melakukan aktivitas organisasi pemerintah adalah peraturan hukum dan perundang-undangan serta ketentuan lainnya yang harus di patuhi oleh organisasi.</a:t>
              </a:r>
              <a:endParaRPr/>
            </a:p>
          </p:txBody>
        </p:sp>
        <p:sp>
          <p:nvSpPr>
            <p:cNvPr id="338" name="Google Shape;338;p9"/>
            <p:cNvSpPr txBox="1"/>
            <p:nvPr/>
          </p:nvSpPr>
          <p:spPr>
            <a:xfrm>
              <a:off x="578031" y="1760372"/>
              <a:ext cx="3353296" cy="63034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000"/>
                <a:buFont typeface="Arial"/>
                <a:buNone/>
              </a:pPr>
              <a:r>
                <a:rPr b="1" i="0" lang="en-US" sz="2000" u="none" cap="none" strike="noStrike">
                  <a:solidFill>
                    <a:srgbClr val="213B7D"/>
                  </a:solidFill>
                  <a:latin typeface="Times New Roman"/>
                  <a:ea typeface="Times New Roman"/>
                  <a:cs typeface="Times New Roman"/>
                  <a:sym typeface="Times New Roman"/>
                </a:rPr>
                <a:t>3. Ketentuan Hukum, Kontraktual dan ketentuan lainnya.</a:t>
              </a:r>
              <a:endParaRPr b="1" i="0" sz="2000" u="none" cap="none" strike="noStrike">
                <a:solidFill>
                  <a:srgbClr val="213B7D"/>
                </a:solidFill>
                <a:latin typeface="Times New Roman"/>
                <a:ea typeface="Times New Roman"/>
                <a:cs typeface="Times New Roman"/>
                <a:sym typeface="Times New Roman"/>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2021-11-03T12:55:57Z</dcterms:created>
  <dc:creator>Muhammad Fadjar</dc:creator>
</cp:coreProperties>
</file>