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embeddedFontLst>
    <p:embeddedFont>
      <p:font typeface="Arial Black"/>
      <p:regular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1" roundtripDataSignature="AMtx7mgrGvYRajKi2CV88skR4rM0V7/t9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ArialBlack-regular.fntdata"/><Relationship Id="rId11" Type="http://schemas.openxmlformats.org/officeDocument/2006/relationships/slide" Target="slides/slide7.xml"/><Relationship Id="rId10" Type="http://schemas.openxmlformats.org/officeDocument/2006/relationships/slide" Target="slides/slide6.xml"/><Relationship Id="rId21"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14" name="Google Shape;14;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71" name="Google Shape;71;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77" name="Google Shape;77;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0" name="Google Shape;20;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1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sz="2400">
                <a:solidFill>
                  <a:schemeClr val="lt1"/>
                </a:solidFill>
              </a:defRPr>
            </a:lvl1pPr>
            <a:lvl2pPr indent="-228600" lvl="1" marL="914400" algn="l">
              <a:lnSpc>
                <a:spcPct val="90000"/>
              </a:lnSpc>
              <a:spcBef>
                <a:spcPts val="500"/>
              </a:spcBef>
              <a:spcAft>
                <a:spcPts val="0"/>
              </a:spcAft>
              <a:buClr>
                <a:schemeClr val="lt1"/>
              </a:buClr>
              <a:buSzPts val="2000"/>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sp>
        <p:nvSpPr>
          <p:cNvPr id="26" name="Google Shape;26;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2" name="Google Shape;32;p2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3" name="Google Shape;33;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2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39" name="Google Shape;39;p2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0" name="Google Shape;40;p2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41" name="Google Shape;41;p2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2" name="Google Shape;4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lt1"/>
              </a:buClr>
              <a:buSzPts val="3200"/>
              <a:buChar char="•"/>
              <a:defRPr sz="3200"/>
            </a:lvl1pPr>
            <a:lvl2pPr indent="-406400" lvl="1" marL="914400" algn="l">
              <a:lnSpc>
                <a:spcPct val="90000"/>
              </a:lnSpc>
              <a:spcBef>
                <a:spcPts val="500"/>
              </a:spcBef>
              <a:spcAft>
                <a:spcPts val="0"/>
              </a:spcAft>
              <a:buClr>
                <a:schemeClr val="lt1"/>
              </a:buClr>
              <a:buSzPts val="2800"/>
              <a:buChar char="•"/>
              <a:defRPr sz="2800"/>
            </a:lvl2pPr>
            <a:lvl3pPr indent="-381000" lvl="2" marL="1371600" algn="l">
              <a:lnSpc>
                <a:spcPct val="90000"/>
              </a:lnSpc>
              <a:spcBef>
                <a:spcPts val="500"/>
              </a:spcBef>
              <a:spcAft>
                <a:spcPts val="0"/>
              </a:spcAft>
              <a:buClr>
                <a:schemeClr val="lt1"/>
              </a:buClr>
              <a:buSzPts val="2400"/>
              <a:buChar char="•"/>
              <a:defRPr sz="2400"/>
            </a:lvl3pPr>
            <a:lvl4pPr indent="-355600" lvl="3" marL="1828800" algn="l">
              <a:lnSpc>
                <a:spcPct val="90000"/>
              </a:lnSpc>
              <a:spcBef>
                <a:spcPts val="500"/>
              </a:spcBef>
              <a:spcAft>
                <a:spcPts val="0"/>
              </a:spcAft>
              <a:buClr>
                <a:schemeClr val="lt1"/>
              </a:buClr>
              <a:buSzPts val="2000"/>
              <a:buChar char="•"/>
              <a:defRPr sz="2000"/>
            </a:lvl4pPr>
            <a:lvl5pPr indent="-355600" lvl="4" marL="2286000" algn="l">
              <a:lnSpc>
                <a:spcPct val="90000"/>
              </a:lnSpc>
              <a:spcBef>
                <a:spcPts val="500"/>
              </a:spcBef>
              <a:spcAft>
                <a:spcPts val="0"/>
              </a:spcAft>
              <a:buClr>
                <a:schemeClr val="lt1"/>
              </a:buClr>
              <a:buSzPts val="2000"/>
              <a:buChar char="•"/>
              <a:defRPr sz="2000"/>
            </a:lvl5pPr>
            <a:lvl6pPr indent="-355600" lvl="5" marL="2743200" algn="l">
              <a:lnSpc>
                <a:spcPct val="90000"/>
              </a:lnSpc>
              <a:spcBef>
                <a:spcPts val="500"/>
              </a:spcBef>
              <a:spcAft>
                <a:spcPts val="0"/>
              </a:spcAft>
              <a:buClr>
                <a:schemeClr val="lt1"/>
              </a:buClr>
              <a:buSzPts val="2000"/>
              <a:buChar char="•"/>
              <a:defRPr sz="2000"/>
            </a:lvl6pPr>
            <a:lvl7pPr indent="-355600" lvl="6" marL="3200400" algn="l">
              <a:lnSpc>
                <a:spcPct val="90000"/>
              </a:lnSpc>
              <a:spcBef>
                <a:spcPts val="500"/>
              </a:spcBef>
              <a:spcAft>
                <a:spcPts val="0"/>
              </a:spcAft>
              <a:buClr>
                <a:schemeClr val="lt1"/>
              </a:buClr>
              <a:buSzPts val="2000"/>
              <a:buChar char="•"/>
              <a:defRPr sz="2000"/>
            </a:lvl7pPr>
            <a:lvl8pPr indent="-355600" lvl="7" marL="3657600" algn="l">
              <a:lnSpc>
                <a:spcPct val="90000"/>
              </a:lnSpc>
              <a:spcBef>
                <a:spcPts val="500"/>
              </a:spcBef>
              <a:spcAft>
                <a:spcPts val="0"/>
              </a:spcAft>
              <a:buClr>
                <a:schemeClr val="lt1"/>
              </a:buClr>
              <a:buSzPts val="2000"/>
              <a:buChar char="•"/>
              <a:defRPr sz="2000"/>
            </a:lvl8pPr>
            <a:lvl9pPr indent="-355600" lvl="8" marL="4114800" algn="l">
              <a:lnSpc>
                <a:spcPct val="90000"/>
              </a:lnSpc>
              <a:spcBef>
                <a:spcPts val="500"/>
              </a:spcBef>
              <a:spcAft>
                <a:spcPts val="0"/>
              </a:spcAft>
              <a:buClr>
                <a:schemeClr val="lt1"/>
              </a:buClr>
              <a:buSzPts val="2000"/>
              <a:buChar char="•"/>
              <a:defRPr sz="2000"/>
            </a:lvl9pPr>
          </a:lstStyle>
          <a:p/>
        </p:txBody>
      </p:sp>
      <p:sp>
        <p:nvSpPr>
          <p:cNvPr id="57" name="Google Shape;57;p2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58" name="Google Shape;58;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5"/>
          <p:cNvSpPr/>
          <p:nvPr>
            <p:ph idx="2" type="pic"/>
          </p:nvPr>
        </p:nvSpPr>
        <p:spPr>
          <a:xfrm>
            <a:off x="5183188" y="987425"/>
            <a:ext cx="6172200" cy="4873625"/>
          </a:xfrm>
          <a:prstGeom prst="rect">
            <a:avLst/>
          </a:prstGeom>
          <a:noFill/>
          <a:ln>
            <a:noFill/>
          </a:ln>
        </p:spPr>
      </p:sp>
      <p:sp>
        <p:nvSpPr>
          <p:cNvPr id="64" name="Google Shape;64;p2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65" name="Google Shape;65;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2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25000"/>
          </a:blip>
          <a:stretch>
            <a:fillRect/>
          </a:stretch>
        </a:blip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8" name="Google Shape;8;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 name="Google Shape;9;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0" name="Google Shape;10;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sp>
        <p:nvSpPr>
          <p:cNvPr id="84" name="Google Shape;84;p1"/>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5" name="Google Shape;85;p1"/>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6" name="Google Shape;86;p1"/>
          <p:cNvSpPr/>
          <p:nvPr/>
        </p:nvSpPr>
        <p:spPr>
          <a:xfrm>
            <a:off x="3507218" y="4761090"/>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7" name="Google Shape;87;p1"/>
          <p:cNvSpPr/>
          <p:nvPr/>
        </p:nvSpPr>
        <p:spPr>
          <a:xfrm>
            <a:off x="3939525" y="919195"/>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8" name="Google Shape;88;p1"/>
          <p:cNvSpPr/>
          <p:nvPr/>
        </p:nvSpPr>
        <p:spPr>
          <a:xfrm>
            <a:off x="633661" y="2001648"/>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9" name="Google Shape;89;p1"/>
          <p:cNvSpPr/>
          <p:nvPr/>
        </p:nvSpPr>
        <p:spPr>
          <a:xfrm>
            <a:off x="6994925" y="3891739"/>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0" name="Google Shape;90;p1"/>
          <p:cNvSpPr/>
          <p:nvPr/>
        </p:nvSpPr>
        <p:spPr>
          <a:xfrm>
            <a:off x="505322" y="5550878"/>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1" name="Google Shape;91;p1"/>
          <p:cNvSpPr/>
          <p:nvPr/>
        </p:nvSpPr>
        <p:spPr>
          <a:xfrm rot="-2200064">
            <a:off x="3303056" y="3422380"/>
            <a:ext cx="657734" cy="615474"/>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2" name="Google Shape;92;p1"/>
          <p:cNvSpPr/>
          <p:nvPr/>
        </p:nvSpPr>
        <p:spPr>
          <a:xfrm rot="-2200064">
            <a:off x="2975807" y="3670826"/>
            <a:ext cx="657734" cy="615474"/>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3" name="Google Shape;93;p1"/>
          <p:cNvSpPr/>
          <p:nvPr/>
        </p:nvSpPr>
        <p:spPr>
          <a:xfrm rot="-2200064">
            <a:off x="3625912" y="3185882"/>
            <a:ext cx="657734" cy="615474"/>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4" name="Google Shape;94;p1"/>
          <p:cNvSpPr/>
          <p:nvPr/>
        </p:nvSpPr>
        <p:spPr>
          <a:xfrm>
            <a:off x="9156393" y="5293504"/>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5" name="Google Shape;95;p1"/>
          <p:cNvSpPr/>
          <p:nvPr/>
        </p:nvSpPr>
        <p:spPr>
          <a:xfrm>
            <a:off x="10708107" y="3220538"/>
            <a:ext cx="653898" cy="65389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6" name="Google Shape;96;p1"/>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97" name="Google Shape;97;p1"/>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grpSp>
        <p:nvGrpSpPr>
          <p:cNvPr id="98" name="Google Shape;98;p1"/>
          <p:cNvGrpSpPr/>
          <p:nvPr/>
        </p:nvGrpSpPr>
        <p:grpSpPr>
          <a:xfrm>
            <a:off x="1455313" y="4053319"/>
            <a:ext cx="9723549" cy="1701633"/>
            <a:chOff x="-340462" y="3168389"/>
            <a:chExt cx="8659451" cy="2364260"/>
          </a:xfrm>
        </p:grpSpPr>
        <p:sp>
          <p:nvSpPr>
            <p:cNvPr id="99" name="Google Shape;99;p1"/>
            <p:cNvSpPr txBox="1"/>
            <p:nvPr/>
          </p:nvSpPr>
          <p:spPr>
            <a:xfrm>
              <a:off x="2283182" y="5146805"/>
              <a:ext cx="3412162" cy="38584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Arial"/>
                <a:buNone/>
              </a:pPr>
              <a:r>
                <a:rPr b="1" i="0" lang="en-US" sz="2000" u="none" cap="none" strike="noStrike">
                  <a:solidFill>
                    <a:schemeClr val="dk1"/>
                  </a:solidFill>
                  <a:latin typeface="Times New Roman"/>
                  <a:ea typeface="Times New Roman"/>
                  <a:cs typeface="Times New Roman"/>
                  <a:sym typeface="Times New Roman"/>
                </a:rPr>
                <a:t>Toni Nurhadianto, S.E., M.Sc</a:t>
              </a:r>
              <a:endParaRPr b="1" i="0" sz="2000" u="none" cap="none" strike="noStrike">
                <a:solidFill>
                  <a:schemeClr val="dk1"/>
                </a:solidFill>
                <a:latin typeface="Times New Roman"/>
                <a:ea typeface="Times New Roman"/>
                <a:cs typeface="Times New Roman"/>
                <a:sym typeface="Times New Roman"/>
              </a:endParaRPr>
            </a:p>
          </p:txBody>
        </p:sp>
        <p:sp>
          <p:nvSpPr>
            <p:cNvPr id="100" name="Google Shape;100;p1"/>
            <p:cNvSpPr txBox="1"/>
            <p:nvPr/>
          </p:nvSpPr>
          <p:spPr>
            <a:xfrm>
              <a:off x="-340462" y="3168389"/>
              <a:ext cx="8659451" cy="83968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Arial"/>
                <a:buNone/>
              </a:pPr>
              <a:r>
                <a:rPr b="0" i="0" lang="en-US" sz="3600" u="none" cap="none" strike="noStrike">
                  <a:solidFill>
                    <a:schemeClr val="dk1"/>
                  </a:solidFill>
                  <a:latin typeface="Arial"/>
                  <a:ea typeface="Arial"/>
                  <a:cs typeface="Arial"/>
                  <a:sym typeface="Arial"/>
                </a:rPr>
                <a:t>Urgensi Perkembangan </a:t>
              </a:r>
              <a:endParaRPr/>
            </a:p>
            <a:p>
              <a:pPr indent="0" lvl="0" marL="0" marR="0" rtl="0" algn="ctr">
                <a:lnSpc>
                  <a:spcPct val="90000"/>
                </a:lnSpc>
                <a:spcBef>
                  <a:spcPts val="1000"/>
                </a:spcBef>
                <a:spcAft>
                  <a:spcPts val="0"/>
                </a:spcAft>
                <a:buClr>
                  <a:schemeClr val="dk1"/>
                </a:buClr>
                <a:buSzPts val="3600"/>
                <a:buFont typeface="Arial"/>
                <a:buNone/>
              </a:pPr>
              <a:r>
                <a:rPr b="0" i="0" lang="en-US" sz="3600" u="none" cap="none" strike="noStrike">
                  <a:solidFill>
                    <a:schemeClr val="dk1"/>
                  </a:solidFill>
                  <a:latin typeface="Arial"/>
                  <a:ea typeface="Arial"/>
                  <a:cs typeface="Arial"/>
                  <a:sym typeface="Arial"/>
                </a:rPr>
                <a:t>Akuntansi Keuangan Sektor Publik </a:t>
              </a:r>
              <a:endParaRPr b="0" i="0" sz="3600" u="none" cap="none" strike="noStrike">
                <a:solidFill>
                  <a:schemeClr val="dk1"/>
                </a:solidFill>
                <a:latin typeface="Arial"/>
                <a:ea typeface="Arial"/>
                <a:cs typeface="Arial"/>
                <a:sym typeface="Arial"/>
              </a:endParaRPr>
            </a:p>
          </p:txBody>
        </p:sp>
        <p:sp>
          <p:nvSpPr>
            <p:cNvPr id="101" name="Google Shape;101;p1"/>
            <p:cNvSpPr txBox="1"/>
            <p:nvPr/>
          </p:nvSpPr>
          <p:spPr>
            <a:xfrm>
              <a:off x="1839912" y="4802577"/>
              <a:ext cx="4298703" cy="38584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Arial"/>
                <a:buNone/>
              </a:pPr>
              <a:r>
                <a:rPr b="1" i="0" lang="en-US" sz="2000" u="none" cap="none" strike="noStrike">
                  <a:solidFill>
                    <a:schemeClr val="dk1"/>
                  </a:solidFill>
                  <a:latin typeface="Times New Roman"/>
                  <a:ea typeface="Times New Roman"/>
                  <a:cs typeface="Times New Roman"/>
                  <a:sym typeface="Times New Roman"/>
                </a:rPr>
                <a:t>SEMESTER GANJIL T.A 2021/2022</a:t>
              </a:r>
              <a:endParaRPr b="1" i="0" sz="2000" u="none" cap="none" strike="noStrike">
                <a:solidFill>
                  <a:schemeClr val="dk1"/>
                </a:solidFill>
                <a:latin typeface="Times New Roman"/>
                <a:ea typeface="Times New Roman"/>
                <a:cs typeface="Times New Roman"/>
                <a:sym typeface="Times New Roman"/>
              </a:endParaRPr>
            </a:p>
          </p:txBody>
        </p:sp>
      </p:grpSp>
      <p:grpSp>
        <p:nvGrpSpPr>
          <p:cNvPr id="102" name="Google Shape;102;p1"/>
          <p:cNvGrpSpPr/>
          <p:nvPr/>
        </p:nvGrpSpPr>
        <p:grpSpPr>
          <a:xfrm>
            <a:off x="2648921" y="-1345295"/>
            <a:ext cx="6904372" cy="5518643"/>
            <a:chOff x="2648921" y="-1345295"/>
            <a:chExt cx="6904372" cy="5518643"/>
          </a:xfrm>
        </p:grpSpPr>
        <p:sp>
          <p:nvSpPr>
            <p:cNvPr id="103" name="Google Shape;103;p1"/>
            <p:cNvSpPr/>
            <p:nvPr/>
          </p:nvSpPr>
          <p:spPr>
            <a:xfrm>
              <a:off x="2648921" y="-597334"/>
              <a:ext cx="497689" cy="3052379"/>
            </a:xfrm>
            <a:prstGeom prst="roundRect">
              <a:avLst>
                <a:gd fmla="val 50000" name="adj"/>
              </a:avLst>
            </a:prstGeom>
            <a:blipFill rotWithShape="1">
              <a:blip r:embed="rId3">
                <a:alphaModFix/>
              </a:blip>
              <a:stretch>
                <a:fillRect b="0" l="-1000" r="0" t="22000"/>
              </a:stretch>
            </a:blipFill>
            <a:ln>
              <a:noFill/>
            </a:ln>
            <a:effectLst>
              <a:outerShdw blurRad="203200" sx="104000" rotWithShape="0" algn="ctr" dir="4020000" dist="114300" sy="104000">
                <a:srgbClr val="595959">
                  <a:alpha val="84705"/>
                </a:srgbClr>
              </a:outerShdw>
              <a:reflection blurRad="0" dir="0" dist="0" endA="300" endPos="55000" kx="0" rotWithShape="0" algn="bl" stA="50000" stPos="0" sy="-100000" ky="0"/>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4" name="Google Shape;104;p1"/>
            <p:cNvSpPr/>
            <p:nvPr/>
          </p:nvSpPr>
          <p:spPr>
            <a:xfrm>
              <a:off x="3133766" y="-1074789"/>
              <a:ext cx="497689" cy="4775252"/>
            </a:xfrm>
            <a:prstGeom prst="roundRect">
              <a:avLst>
                <a:gd fmla="val 50000" name="adj"/>
              </a:avLst>
            </a:prstGeom>
            <a:blipFill rotWithShape="1">
              <a:blip r:embed="rId3">
                <a:alphaModFix/>
              </a:blip>
              <a:stretch>
                <a:fillRect b="0" l="-1000" r="0" t="22000"/>
              </a:stretch>
            </a:blipFill>
            <a:ln>
              <a:noFill/>
            </a:ln>
            <a:effectLst>
              <a:outerShdw blurRad="203200" sx="104000" rotWithShape="0" algn="ctr" dir="4020000" dist="114300" sy="104000">
                <a:srgbClr val="595959">
                  <a:alpha val="84705"/>
                </a:srgbClr>
              </a:outerShdw>
              <a:reflection blurRad="0" dir="0" dist="0" endA="300" endPos="55000" kx="0" rotWithShape="0" algn="bl" stA="50000" stPos="0" sy="-100000" ky="0"/>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5" name="Google Shape;105;p1"/>
            <p:cNvSpPr/>
            <p:nvPr/>
          </p:nvSpPr>
          <p:spPr>
            <a:xfrm>
              <a:off x="3626098" y="-508139"/>
              <a:ext cx="497689" cy="2511734"/>
            </a:xfrm>
            <a:prstGeom prst="roundRect">
              <a:avLst>
                <a:gd fmla="val 50000" name="adj"/>
              </a:avLst>
            </a:prstGeom>
            <a:blipFill rotWithShape="1">
              <a:blip r:embed="rId3">
                <a:alphaModFix/>
              </a:blip>
              <a:stretch>
                <a:fillRect b="0" l="-1000" r="0" t="22000"/>
              </a:stretch>
            </a:blipFill>
            <a:ln>
              <a:noFill/>
            </a:ln>
            <a:effectLst>
              <a:outerShdw blurRad="203200" sx="104000" rotWithShape="0" algn="ctr" dir="4020000" dist="114300" sy="104000">
                <a:srgbClr val="595959">
                  <a:alpha val="84705"/>
                </a:srgbClr>
              </a:outerShdw>
              <a:reflection blurRad="0" dir="0" dist="0" endA="300" endPos="55000" kx="0" rotWithShape="0" algn="bl" stA="50000" stPos="0" sy="-100000" ky="0"/>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6" name="Google Shape;106;p1"/>
            <p:cNvSpPr/>
            <p:nvPr/>
          </p:nvSpPr>
          <p:spPr>
            <a:xfrm>
              <a:off x="4120191" y="-960485"/>
              <a:ext cx="497689" cy="2662106"/>
            </a:xfrm>
            <a:prstGeom prst="roundRect">
              <a:avLst>
                <a:gd fmla="val 50000" name="adj"/>
              </a:avLst>
            </a:prstGeom>
            <a:blipFill rotWithShape="1">
              <a:blip r:embed="rId3">
                <a:alphaModFix/>
              </a:blip>
              <a:stretch>
                <a:fillRect b="0" l="-1000" r="0" t="22000"/>
              </a:stretch>
            </a:blipFill>
            <a:ln>
              <a:noFill/>
            </a:ln>
            <a:effectLst>
              <a:outerShdw blurRad="203200" sx="104000" rotWithShape="0" algn="ctr" dir="4020000" dist="114300" sy="104000">
                <a:srgbClr val="595959">
                  <a:alpha val="84705"/>
                </a:srgbClr>
              </a:outerShdw>
              <a:reflection blurRad="0" dir="0" dist="0" endA="300" endPos="55000" kx="0" rotWithShape="0" algn="bl" stA="50000" stPos="0" sy="-100000" ky="0"/>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7" name="Google Shape;107;p1"/>
            <p:cNvSpPr/>
            <p:nvPr/>
          </p:nvSpPr>
          <p:spPr>
            <a:xfrm>
              <a:off x="4620271" y="-559407"/>
              <a:ext cx="497689" cy="2626118"/>
            </a:xfrm>
            <a:prstGeom prst="roundRect">
              <a:avLst>
                <a:gd fmla="val 50000" name="adj"/>
              </a:avLst>
            </a:prstGeom>
            <a:blipFill rotWithShape="1">
              <a:blip r:embed="rId3">
                <a:alphaModFix/>
              </a:blip>
              <a:stretch>
                <a:fillRect b="0" l="-1000" r="0" t="22000"/>
              </a:stretch>
            </a:blipFill>
            <a:ln>
              <a:noFill/>
            </a:ln>
            <a:effectLst>
              <a:outerShdw blurRad="203200" sx="104000" rotWithShape="0" algn="ctr" dir="4020000" dist="114300" sy="104000">
                <a:srgbClr val="595959">
                  <a:alpha val="84705"/>
                </a:srgbClr>
              </a:outerShdw>
              <a:reflection blurRad="0" dir="0" dist="0" endA="300" endPos="55000" kx="0" rotWithShape="0" algn="bl" stA="50000" stPos="0" sy="-100000" ky="0"/>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8" name="Google Shape;108;p1"/>
            <p:cNvSpPr/>
            <p:nvPr/>
          </p:nvSpPr>
          <p:spPr>
            <a:xfrm>
              <a:off x="5120351" y="-293820"/>
              <a:ext cx="497689" cy="3300346"/>
            </a:xfrm>
            <a:prstGeom prst="roundRect">
              <a:avLst>
                <a:gd fmla="val 50000" name="adj"/>
              </a:avLst>
            </a:prstGeom>
            <a:blipFill rotWithShape="1">
              <a:blip r:embed="rId3">
                <a:alphaModFix/>
              </a:blip>
              <a:stretch>
                <a:fillRect b="0" l="-1000" r="0" t="22000"/>
              </a:stretch>
            </a:blipFill>
            <a:ln>
              <a:noFill/>
            </a:ln>
            <a:effectLst>
              <a:outerShdw blurRad="203200" sx="104000" rotWithShape="0" algn="ctr" dir="4020000" dist="114300" sy="104000">
                <a:srgbClr val="595959">
                  <a:alpha val="84705"/>
                </a:srgbClr>
              </a:outerShdw>
              <a:reflection blurRad="0" dir="0" dist="0" endA="300" endPos="55000" kx="0" rotWithShape="0" algn="bl" stA="50000" stPos="0" sy="-100000" ky="0"/>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9" name="Google Shape;109;p1"/>
            <p:cNvSpPr/>
            <p:nvPr/>
          </p:nvSpPr>
          <p:spPr>
            <a:xfrm>
              <a:off x="5606395" y="-232269"/>
              <a:ext cx="497689" cy="2213226"/>
            </a:xfrm>
            <a:prstGeom prst="roundRect">
              <a:avLst>
                <a:gd fmla="val 50000" name="adj"/>
              </a:avLst>
            </a:prstGeom>
            <a:blipFill rotWithShape="1">
              <a:blip r:embed="rId3">
                <a:alphaModFix/>
              </a:blip>
              <a:stretch>
                <a:fillRect b="0" l="-1000" r="0" t="22000"/>
              </a:stretch>
            </a:blipFill>
            <a:ln>
              <a:noFill/>
            </a:ln>
            <a:effectLst>
              <a:outerShdw blurRad="203200" sx="104000" rotWithShape="0" algn="ctr" dir="4020000" dist="114300" sy="104000">
                <a:srgbClr val="595959">
                  <a:alpha val="84705"/>
                </a:srgbClr>
              </a:outerShdw>
              <a:reflection blurRad="0" dir="0" dist="0" endA="300" endPos="55000" kx="0" rotWithShape="0" algn="bl" stA="50000" stPos="0" sy="-100000" ky="0"/>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0" name="Google Shape;110;p1"/>
            <p:cNvSpPr/>
            <p:nvPr/>
          </p:nvSpPr>
          <p:spPr>
            <a:xfrm>
              <a:off x="6098274" y="-681149"/>
              <a:ext cx="497689" cy="4381612"/>
            </a:xfrm>
            <a:prstGeom prst="roundRect">
              <a:avLst>
                <a:gd fmla="val 50000" name="adj"/>
              </a:avLst>
            </a:prstGeom>
            <a:blipFill rotWithShape="1">
              <a:blip r:embed="rId3">
                <a:alphaModFix/>
              </a:blip>
              <a:stretch>
                <a:fillRect b="0" l="-1000" r="0" t="22000"/>
              </a:stretch>
            </a:blipFill>
            <a:ln>
              <a:noFill/>
            </a:ln>
            <a:effectLst>
              <a:outerShdw blurRad="203200" sx="104000" rotWithShape="0" algn="ctr" dir="4020000" dist="114300" sy="104000">
                <a:srgbClr val="595959">
                  <a:alpha val="84705"/>
                </a:srgbClr>
              </a:outerShdw>
              <a:reflection blurRad="0" dir="0" dist="0" endA="300" endPos="55000" kx="0" rotWithShape="0" algn="bl" stA="50000" stPos="0" sy="-100000" ky="0"/>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1" name="Google Shape;111;p1"/>
            <p:cNvSpPr/>
            <p:nvPr/>
          </p:nvSpPr>
          <p:spPr>
            <a:xfrm>
              <a:off x="6590606" y="-271668"/>
              <a:ext cx="497689" cy="3363613"/>
            </a:xfrm>
            <a:prstGeom prst="roundRect">
              <a:avLst>
                <a:gd fmla="val 50000" name="adj"/>
              </a:avLst>
            </a:prstGeom>
            <a:blipFill rotWithShape="1">
              <a:blip r:embed="rId3">
                <a:alphaModFix/>
              </a:blip>
              <a:stretch>
                <a:fillRect b="0" l="-1000" r="0" t="22000"/>
              </a:stretch>
            </a:blipFill>
            <a:ln>
              <a:noFill/>
            </a:ln>
            <a:effectLst>
              <a:outerShdw blurRad="203200" sx="104000" rotWithShape="0" algn="ctr" dir="4020000" dist="114300" sy="104000">
                <a:srgbClr val="595959">
                  <a:alpha val="84705"/>
                </a:srgbClr>
              </a:outerShdw>
              <a:reflection blurRad="0" dir="0" dist="0" endA="300" endPos="55000" kx="0" rotWithShape="0" algn="bl" stA="50000" stPos="0" sy="-100000" ky="0"/>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2" name="Google Shape;112;p1"/>
            <p:cNvSpPr/>
            <p:nvPr/>
          </p:nvSpPr>
          <p:spPr>
            <a:xfrm>
              <a:off x="7084699" y="-681149"/>
              <a:ext cx="497689" cy="2662106"/>
            </a:xfrm>
            <a:prstGeom prst="roundRect">
              <a:avLst>
                <a:gd fmla="val 50000" name="adj"/>
              </a:avLst>
            </a:prstGeom>
            <a:blipFill rotWithShape="1">
              <a:blip r:embed="rId3">
                <a:alphaModFix/>
              </a:blip>
              <a:stretch>
                <a:fillRect b="0" l="-1000" r="0" t="22000"/>
              </a:stretch>
            </a:blipFill>
            <a:ln>
              <a:noFill/>
            </a:ln>
            <a:effectLst>
              <a:outerShdw blurRad="203200" sx="104000" rotWithShape="0" algn="ctr" dir="4020000" dist="114300" sy="104000">
                <a:srgbClr val="595959">
                  <a:alpha val="84705"/>
                </a:srgbClr>
              </a:outerShdw>
              <a:reflection blurRad="0" dir="0" dist="0" endA="300" endPos="55000" kx="0" rotWithShape="0" algn="bl" stA="50000" stPos="0" sy="-100000" ky="0"/>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3" name="Google Shape;113;p1"/>
            <p:cNvSpPr/>
            <p:nvPr/>
          </p:nvSpPr>
          <p:spPr>
            <a:xfrm>
              <a:off x="7575771" y="-408663"/>
              <a:ext cx="497689" cy="2626118"/>
            </a:xfrm>
            <a:prstGeom prst="roundRect">
              <a:avLst>
                <a:gd fmla="val 50000" name="adj"/>
              </a:avLst>
            </a:prstGeom>
            <a:blipFill rotWithShape="1">
              <a:blip r:embed="rId3">
                <a:alphaModFix/>
              </a:blip>
              <a:stretch>
                <a:fillRect b="0" l="-1000" r="0" t="22000"/>
              </a:stretch>
            </a:blipFill>
            <a:ln>
              <a:noFill/>
            </a:ln>
            <a:effectLst>
              <a:outerShdw blurRad="203200" sx="104000" rotWithShape="0" algn="ctr" dir="4020000" dist="114300" sy="104000">
                <a:srgbClr val="595959">
                  <a:alpha val="84705"/>
                </a:srgbClr>
              </a:outerShdw>
              <a:reflection blurRad="0" dir="0" dist="0" endA="300" endPos="55000" kx="0" rotWithShape="0" algn="bl" stA="50000" stPos="0" sy="-100000" ky="0"/>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4" name="Google Shape;114;p1"/>
            <p:cNvSpPr/>
            <p:nvPr/>
          </p:nvSpPr>
          <p:spPr>
            <a:xfrm>
              <a:off x="8066843" y="-285956"/>
              <a:ext cx="497689" cy="4459304"/>
            </a:xfrm>
            <a:prstGeom prst="roundRect">
              <a:avLst>
                <a:gd fmla="val 50000" name="adj"/>
              </a:avLst>
            </a:prstGeom>
            <a:blipFill rotWithShape="1">
              <a:blip r:embed="rId3">
                <a:alphaModFix/>
              </a:blip>
              <a:stretch>
                <a:fillRect b="0" l="-1000" r="0" t="22000"/>
              </a:stretch>
            </a:blipFill>
            <a:ln>
              <a:noFill/>
            </a:ln>
            <a:effectLst>
              <a:outerShdw blurRad="203200" sx="104000" rotWithShape="0" algn="ctr" dir="4020000" dist="114300" sy="104000">
                <a:srgbClr val="595959">
                  <a:alpha val="84705"/>
                </a:srgbClr>
              </a:outerShdw>
              <a:reflection blurRad="0" dir="0" dist="0" endA="300" endPos="55000" kx="0" rotWithShape="0" algn="bl" stA="50000" stPos="0" sy="-100000" ky="0"/>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5" name="Google Shape;115;p1"/>
            <p:cNvSpPr/>
            <p:nvPr/>
          </p:nvSpPr>
          <p:spPr>
            <a:xfrm>
              <a:off x="8551298" y="-408663"/>
              <a:ext cx="497689" cy="3213344"/>
            </a:xfrm>
            <a:prstGeom prst="roundRect">
              <a:avLst>
                <a:gd fmla="val 50000" name="adj"/>
              </a:avLst>
            </a:prstGeom>
            <a:blipFill rotWithShape="1">
              <a:blip r:embed="rId3">
                <a:alphaModFix/>
              </a:blip>
              <a:stretch>
                <a:fillRect b="0" l="-1000" r="0" t="22000"/>
              </a:stretch>
            </a:blipFill>
            <a:ln>
              <a:noFill/>
            </a:ln>
            <a:effectLst>
              <a:outerShdw blurRad="203200" sx="104000" rotWithShape="0" algn="ctr" dir="4020000" dist="114300" sy="104000">
                <a:srgbClr val="595959">
                  <a:alpha val="84705"/>
                </a:srgbClr>
              </a:outerShdw>
              <a:reflection blurRad="0" dir="0" dist="0" endA="300" endPos="55000" kx="0" rotWithShape="0" algn="bl" stA="50000" stPos="0" sy="-100000" ky="0"/>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6" name="Google Shape;116;p1"/>
            <p:cNvSpPr/>
            <p:nvPr/>
          </p:nvSpPr>
          <p:spPr>
            <a:xfrm>
              <a:off x="9035753" y="-1345295"/>
              <a:ext cx="497689" cy="2914911"/>
            </a:xfrm>
            <a:prstGeom prst="roundRect">
              <a:avLst>
                <a:gd fmla="val 50000" name="adj"/>
              </a:avLst>
            </a:prstGeom>
            <a:blipFill rotWithShape="1">
              <a:blip r:embed="rId3">
                <a:alphaModFix/>
              </a:blip>
              <a:stretch>
                <a:fillRect b="0" l="-1000" r="0" t="22000"/>
              </a:stretch>
            </a:blipFill>
            <a:ln>
              <a:noFill/>
            </a:ln>
            <a:effectLst>
              <a:outerShdw blurRad="203200" sx="104000" rotWithShape="0" algn="ctr" dir="4020000" dist="114300" sy="104000">
                <a:srgbClr val="595959">
                  <a:alpha val="84705"/>
                </a:srgbClr>
              </a:outerShdw>
              <a:reflection blurRad="0" dir="0" dist="0" endA="300" endPos="55000" kx="0" rotWithShape="0" algn="bl" stA="50000" stPos="0" sy="-100000" ky="0"/>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7" name="Google Shape;117;p1"/>
            <p:cNvSpPr/>
            <p:nvPr/>
          </p:nvSpPr>
          <p:spPr>
            <a:xfrm>
              <a:off x="9045391" y="1669868"/>
              <a:ext cx="497689" cy="698792"/>
            </a:xfrm>
            <a:prstGeom prst="roundRect">
              <a:avLst>
                <a:gd fmla="val 50000" name="adj"/>
              </a:avLst>
            </a:prstGeom>
            <a:blipFill rotWithShape="1">
              <a:blip r:embed="rId3">
                <a:alphaModFix/>
              </a:blip>
              <a:stretch>
                <a:fillRect b="0" l="-1000" r="0" t="22000"/>
              </a:stretch>
            </a:blipFill>
            <a:ln>
              <a:noFill/>
            </a:ln>
            <a:effectLst>
              <a:outerShdw blurRad="203200" sx="104000" rotWithShape="0" algn="ctr" dir="4020000" dist="114300" sy="104000">
                <a:srgbClr val="595959">
                  <a:alpha val="84705"/>
                </a:srgbClr>
              </a:outerShdw>
              <a:reflection blurRad="0" dir="0" dist="0" endA="300" endPos="55000" kx="0" rotWithShape="0" algn="bl" stA="50000" stPos="0" sy="-100000" ky="0"/>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8" name="Google Shape;118;p1"/>
            <p:cNvSpPr/>
            <p:nvPr/>
          </p:nvSpPr>
          <p:spPr>
            <a:xfrm>
              <a:off x="7084698" y="2093022"/>
              <a:ext cx="497689" cy="631625"/>
            </a:xfrm>
            <a:prstGeom prst="roundRect">
              <a:avLst>
                <a:gd fmla="val 50000" name="adj"/>
              </a:avLst>
            </a:prstGeom>
            <a:blipFill rotWithShape="1">
              <a:blip r:embed="rId3">
                <a:alphaModFix/>
              </a:blip>
              <a:stretch>
                <a:fillRect b="0" l="-1000" r="0" t="22000"/>
              </a:stretch>
            </a:blipFill>
            <a:ln>
              <a:noFill/>
            </a:ln>
            <a:effectLst>
              <a:outerShdw blurRad="203200" sx="104000" rotWithShape="0" algn="ctr" dir="4020000" dist="114300" sy="104000">
                <a:srgbClr val="595959">
                  <a:alpha val="84705"/>
                </a:srgbClr>
              </a:outerShdw>
              <a:reflection blurRad="0" dir="0" dist="0" endA="300" endPos="55000" kx="0" rotWithShape="0" algn="bl" stA="50000" stPos="0" sy="-100000" ky="0"/>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9" name="Google Shape;119;p1"/>
            <p:cNvSpPr/>
            <p:nvPr/>
          </p:nvSpPr>
          <p:spPr>
            <a:xfrm>
              <a:off x="4110552" y="1806816"/>
              <a:ext cx="497689" cy="921345"/>
            </a:xfrm>
            <a:prstGeom prst="roundRect">
              <a:avLst>
                <a:gd fmla="val 50000" name="adj"/>
              </a:avLst>
            </a:prstGeom>
            <a:blipFill rotWithShape="1">
              <a:blip r:embed="rId3">
                <a:alphaModFix/>
              </a:blip>
              <a:stretch>
                <a:fillRect b="0" l="-1000" r="0" t="22000"/>
              </a:stretch>
            </a:blipFill>
            <a:ln>
              <a:noFill/>
            </a:ln>
            <a:effectLst>
              <a:outerShdw blurRad="203200" sx="104000" rotWithShape="0" algn="ctr" dir="4020000" dist="114300" sy="104000">
                <a:srgbClr val="595959">
                  <a:alpha val="84705"/>
                </a:srgbClr>
              </a:outerShdw>
              <a:reflection blurRad="0" dir="0" dist="0" endA="300" endPos="55000" kx="0" rotWithShape="0" algn="bl" stA="50000" stPos="0" sy="-100000" ky="0"/>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0" name="Google Shape;120;p1"/>
            <p:cNvSpPr/>
            <p:nvPr/>
          </p:nvSpPr>
          <p:spPr>
            <a:xfrm>
              <a:off x="9055604" y="2455046"/>
              <a:ext cx="497689" cy="1080285"/>
            </a:xfrm>
            <a:prstGeom prst="roundRect">
              <a:avLst>
                <a:gd fmla="val 50000" name="adj"/>
              </a:avLst>
            </a:prstGeom>
            <a:blipFill rotWithShape="1">
              <a:blip r:embed="rId3">
                <a:alphaModFix/>
              </a:blip>
              <a:stretch>
                <a:fillRect b="0" l="-1000" r="0" t="22000"/>
              </a:stretch>
            </a:blipFill>
            <a:ln>
              <a:noFill/>
            </a:ln>
            <a:effectLst>
              <a:outerShdw blurRad="203200" sx="104000" rotWithShape="0" algn="ctr" dir="4020000" dist="114300" sy="104000">
                <a:srgbClr val="595959">
                  <a:alpha val="84705"/>
                </a:srgbClr>
              </a:outerShdw>
              <a:reflection blurRad="0" dir="0" dist="0" endA="300" endPos="55000" kx="0" rotWithShape="0" algn="bl" stA="50000" stPos="0" sy="-100000" ky="0"/>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1" name="Google Shape;121;p1"/>
            <p:cNvSpPr/>
            <p:nvPr/>
          </p:nvSpPr>
          <p:spPr>
            <a:xfrm>
              <a:off x="4120191" y="2808932"/>
              <a:ext cx="497689" cy="304572"/>
            </a:xfrm>
            <a:prstGeom prst="roundRect">
              <a:avLst>
                <a:gd fmla="val 50000" name="adj"/>
              </a:avLst>
            </a:prstGeom>
            <a:blipFill rotWithShape="1">
              <a:blip r:embed="rId3">
                <a:alphaModFix/>
              </a:blip>
              <a:stretch>
                <a:fillRect b="0" l="-1000" r="0" t="22000"/>
              </a:stretch>
            </a:blipFill>
            <a:ln>
              <a:noFill/>
            </a:ln>
            <a:effectLst>
              <a:outerShdw blurRad="203200" sx="104000" rotWithShape="0" algn="ctr" dir="4020000" dist="114300" sy="104000">
                <a:srgbClr val="595959">
                  <a:alpha val="84705"/>
                </a:srgbClr>
              </a:outerShdw>
              <a:reflection blurRad="0" dir="0" dist="0" endA="300" endPos="55000" kx="0" rotWithShape="0" algn="bl" stA="50000" stPos="0" sy="-100000" ky="0"/>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2" name="Google Shape;122;p1"/>
            <p:cNvSpPr/>
            <p:nvPr/>
          </p:nvSpPr>
          <p:spPr>
            <a:xfrm>
              <a:off x="7100061" y="2832841"/>
              <a:ext cx="497689" cy="1080285"/>
            </a:xfrm>
            <a:prstGeom prst="roundRect">
              <a:avLst>
                <a:gd fmla="val 50000" name="adj"/>
              </a:avLst>
            </a:prstGeom>
            <a:blipFill rotWithShape="1">
              <a:blip r:embed="rId3">
                <a:alphaModFix/>
              </a:blip>
              <a:stretch>
                <a:fillRect b="0" l="-1000" r="0" t="22000"/>
              </a:stretch>
            </a:blipFill>
            <a:ln>
              <a:noFill/>
            </a:ln>
            <a:effectLst>
              <a:outerShdw blurRad="203200" sx="104000" rotWithShape="0" algn="ctr" dir="4020000" dist="114300" sy="104000">
                <a:srgbClr val="595959">
                  <a:alpha val="84705"/>
                </a:srgbClr>
              </a:outerShdw>
              <a:reflection blurRad="0" dir="0" dist="0" endA="300" endPos="55000" kx="0" rotWithShape="0" algn="bl" stA="50000" stPos="0" sy="-100000" ky="0"/>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3" name="Google Shape;123;p1"/>
            <p:cNvSpPr/>
            <p:nvPr/>
          </p:nvSpPr>
          <p:spPr>
            <a:xfrm>
              <a:off x="5120350" y="3090558"/>
              <a:ext cx="497689" cy="921816"/>
            </a:xfrm>
            <a:prstGeom prst="roundRect">
              <a:avLst>
                <a:gd fmla="val 50000" name="adj"/>
              </a:avLst>
            </a:prstGeom>
            <a:blipFill rotWithShape="1">
              <a:blip r:embed="rId3">
                <a:alphaModFix/>
              </a:blip>
              <a:stretch>
                <a:fillRect b="0" l="-1000" r="0" t="22000"/>
              </a:stretch>
            </a:blipFill>
            <a:ln>
              <a:noFill/>
            </a:ln>
            <a:effectLst>
              <a:outerShdw blurRad="203200" sx="104000" rotWithShape="0" algn="ctr" dir="4020000" dist="114300" sy="104000">
                <a:srgbClr val="595959">
                  <a:alpha val="84705"/>
                </a:srgbClr>
              </a:outerShdw>
              <a:reflection blurRad="0" dir="0" dist="0" endA="300" endPos="55000" kx="0" rotWithShape="0" algn="bl" stA="50000" stPos="0" sy="-100000" ky="0"/>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10"/>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8" name="Google Shape;318;p10"/>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9" name="Google Shape;319;p10"/>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320" name="Google Shape;320;p10"/>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321" name="Google Shape;321;p10"/>
          <p:cNvSpPr txBox="1"/>
          <p:nvPr/>
        </p:nvSpPr>
        <p:spPr>
          <a:xfrm>
            <a:off x="1564091" y="420595"/>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Urgensi dan Arah Pengembangan ASP di Indonesia</a:t>
            </a:r>
            <a:endParaRPr b="1" i="0" sz="2800" u="none" cap="none" strike="noStrike">
              <a:solidFill>
                <a:schemeClr val="dk1"/>
              </a:solidFill>
              <a:latin typeface="Times New Roman"/>
              <a:ea typeface="Times New Roman"/>
              <a:cs typeface="Times New Roman"/>
              <a:sym typeface="Times New Roman"/>
            </a:endParaRPr>
          </a:p>
        </p:txBody>
      </p:sp>
      <p:sp>
        <p:nvSpPr>
          <p:cNvPr id="322" name="Google Shape;322;p10"/>
          <p:cNvSpPr txBox="1"/>
          <p:nvPr/>
        </p:nvSpPr>
        <p:spPr>
          <a:xfrm>
            <a:off x="2124075" y="2196075"/>
            <a:ext cx="7943850" cy="3097141"/>
          </a:xfrm>
          <a:prstGeom prst="rect">
            <a:avLst/>
          </a:prstGeom>
          <a:noFill/>
          <a:ln cap="flat" cmpd="sng" w="25400">
            <a:solidFill>
              <a:srgbClr val="354772"/>
            </a:solidFill>
            <a:prstDash val="dot"/>
            <a:round/>
            <a:headEnd len="sm" w="sm" type="none"/>
            <a:tailEnd len="sm" w="sm" type="none"/>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Pengembangan akuntansi keuangan sector publik harus terus berlanjut untuk mewujudkan tata kelola pemeritahan yang baik. Kebijakan pemerintah dapat menimbulkan konsekuensi perlunya standar akuntansi dan system akuntansi khusus, Misalnya dalam pengelolaan dana desa.</a:t>
            </a:r>
            <a:endParaRPr/>
          </a:p>
          <a:p>
            <a:pPr indent="0" lvl="0" marL="0" marR="0" rtl="0" algn="just">
              <a:lnSpc>
                <a:spcPct val="150000"/>
              </a:lnSpc>
              <a:spcBef>
                <a:spcPts val="100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Pembentukan  lembaga baru seperti BLU/BLUD dengan pola pengelolaan keuangan yang khusus memerlukan standar Akunatansi dan system akuntansi tersendiri sebagai pedoman dalam penyusunan laporan keuangannya.</a:t>
            </a:r>
            <a:endParaRPr/>
          </a:p>
        </p:txBody>
      </p:sp>
      <p:sp>
        <p:nvSpPr>
          <p:cNvPr id="323" name="Google Shape;323;p10"/>
          <p:cNvSpPr txBox="1"/>
          <p:nvPr/>
        </p:nvSpPr>
        <p:spPr>
          <a:xfrm>
            <a:off x="-11815" y="6264901"/>
            <a:ext cx="1264573" cy="2635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050"/>
              <a:buFont typeface="Arial"/>
              <a:buNone/>
            </a:pPr>
            <a:r>
              <a:rPr b="0" i="0" lang="en-US" sz="1050" u="none" cap="none" strike="noStrike">
                <a:solidFill>
                  <a:schemeClr val="dk1"/>
                </a:solidFill>
                <a:latin typeface="Times New Roman"/>
                <a:ea typeface="Times New Roman"/>
                <a:cs typeface="Times New Roman"/>
                <a:sym typeface="Times New Roman"/>
              </a:rPr>
              <a:t>Halaman 1 dari 5 </a:t>
            </a:r>
            <a:endParaRPr b="0" i="0" sz="1050" u="none" cap="none" strike="noStrike">
              <a:solidFill>
                <a:schemeClr val="dk1"/>
              </a:solidFill>
              <a:latin typeface="Times New Roman"/>
              <a:ea typeface="Times New Roman"/>
              <a:cs typeface="Times New Roman"/>
              <a:sym typeface="Times New Roman"/>
            </a:endParaRPr>
          </a:p>
        </p:txBody>
      </p:sp>
      <p:grpSp>
        <p:nvGrpSpPr>
          <p:cNvPr id="324" name="Google Shape;324;p10"/>
          <p:cNvGrpSpPr/>
          <p:nvPr/>
        </p:nvGrpSpPr>
        <p:grpSpPr>
          <a:xfrm>
            <a:off x="89102" y="41673"/>
            <a:ext cx="811012" cy="894523"/>
            <a:chOff x="89102" y="41673"/>
            <a:chExt cx="811012" cy="894523"/>
          </a:xfrm>
        </p:grpSpPr>
        <p:grpSp>
          <p:nvGrpSpPr>
            <p:cNvPr id="325" name="Google Shape;325;p10"/>
            <p:cNvGrpSpPr/>
            <p:nvPr/>
          </p:nvGrpSpPr>
          <p:grpSpPr>
            <a:xfrm>
              <a:off x="89102" y="41673"/>
              <a:ext cx="811012" cy="426789"/>
              <a:chOff x="89102" y="41673"/>
              <a:chExt cx="811012" cy="426789"/>
            </a:xfrm>
          </p:grpSpPr>
          <p:sp>
            <p:nvSpPr>
              <p:cNvPr id="326" name="Google Shape;326;p10"/>
              <p:cNvSpPr/>
              <p:nvPr/>
            </p:nvSpPr>
            <p:spPr>
              <a:xfrm>
                <a:off x="128588" y="82618"/>
                <a:ext cx="771526" cy="385844"/>
              </a:xfrm>
              <a:prstGeom prst="roundRect">
                <a:avLst>
                  <a:gd fmla="val 50000" name="adj"/>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7" name="Google Shape;327;p10"/>
              <p:cNvSpPr/>
              <p:nvPr/>
            </p:nvSpPr>
            <p:spPr>
              <a:xfrm>
                <a:off x="89102" y="41673"/>
                <a:ext cx="771526" cy="385844"/>
              </a:xfrm>
              <a:prstGeom prst="roundRect">
                <a:avLst>
                  <a:gd fmla="val 50000"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328" name="Google Shape;328;p10"/>
            <p:cNvGrpSpPr/>
            <p:nvPr/>
          </p:nvGrpSpPr>
          <p:grpSpPr>
            <a:xfrm>
              <a:off x="89102" y="509407"/>
              <a:ext cx="811012" cy="426789"/>
              <a:chOff x="89102" y="41673"/>
              <a:chExt cx="811012" cy="426789"/>
            </a:xfrm>
          </p:grpSpPr>
          <p:sp>
            <p:nvSpPr>
              <p:cNvPr id="329" name="Google Shape;329;p10"/>
              <p:cNvSpPr/>
              <p:nvPr/>
            </p:nvSpPr>
            <p:spPr>
              <a:xfrm>
                <a:off x="128588" y="82618"/>
                <a:ext cx="771526" cy="385844"/>
              </a:xfrm>
              <a:prstGeom prst="roundRect">
                <a:avLst>
                  <a:gd fmla="val 50000" name="adj"/>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0" name="Google Shape;330;p10"/>
              <p:cNvSpPr/>
              <p:nvPr/>
            </p:nvSpPr>
            <p:spPr>
              <a:xfrm>
                <a:off x="89102" y="41673"/>
                <a:ext cx="771526" cy="385844"/>
              </a:xfrm>
              <a:prstGeom prst="roundRect">
                <a:avLst>
                  <a:gd fmla="val 50000"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sp>
        <p:nvSpPr>
          <p:cNvPr id="331" name="Google Shape;331;p10"/>
          <p:cNvSpPr txBox="1"/>
          <p:nvPr/>
        </p:nvSpPr>
        <p:spPr>
          <a:xfrm>
            <a:off x="853595" y="987328"/>
            <a:ext cx="10484810"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213B7D"/>
              </a:buClr>
              <a:buSzPts val="2800"/>
              <a:buFont typeface="Arial"/>
              <a:buNone/>
            </a:pPr>
            <a:r>
              <a:rPr b="1" i="0" lang="en-US" sz="2800" u="none" cap="none" strike="noStrike">
                <a:solidFill>
                  <a:srgbClr val="213B7D"/>
                </a:solidFill>
                <a:latin typeface="Times New Roman"/>
                <a:ea typeface="Times New Roman"/>
                <a:cs typeface="Times New Roman"/>
                <a:sym typeface="Times New Roman"/>
              </a:rPr>
              <a:t>Tantangan dan Permasalahan yang menuntut pengembangan</a:t>
            </a:r>
            <a:endParaRPr b="1" i="0" sz="2800" u="none" cap="none" strike="noStrike">
              <a:solidFill>
                <a:srgbClr val="213B7D"/>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11"/>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7" name="Google Shape;337;p11"/>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8" name="Google Shape;338;p11"/>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339" name="Google Shape;339;p11"/>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340" name="Google Shape;340;p11"/>
          <p:cNvSpPr txBox="1"/>
          <p:nvPr/>
        </p:nvSpPr>
        <p:spPr>
          <a:xfrm>
            <a:off x="1564091" y="420595"/>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Urgensi dan Arah Pengembangan ASP di Indonesia</a:t>
            </a:r>
            <a:endParaRPr b="1" i="0" sz="2800" u="none" cap="none" strike="noStrike">
              <a:solidFill>
                <a:schemeClr val="dk1"/>
              </a:solidFill>
              <a:latin typeface="Times New Roman"/>
              <a:ea typeface="Times New Roman"/>
              <a:cs typeface="Times New Roman"/>
              <a:sym typeface="Times New Roman"/>
            </a:endParaRPr>
          </a:p>
        </p:txBody>
      </p:sp>
      <p:sp>
        <p:nvSpPr>
          <p:cNvPr id="341" name="Google Shape;341;p11"/>
          <p:cNvSpPr txBox="1"/>
          <p:nvPr/>
        </p:nvSpPr>
        <p:spPr>
          <a:xfrm>
            <a:off x="2124075" y="2196075"/>
            <a:ext cx="7943850" cy="3518925"/>
          </a:xfrm>
          <a:prstGeom prst="rect">
            <a:avLst/>
          </a:prstGeom>
          <a:noFill/>
          <a:ln cap="flat" cmpd="sng" w="25400">
            <a:solidFill>
              <a:srgbClr val="354772"/>
            </a:solidFill>
            <a:prstDash val="dot"/>
            <a:round/>
            <a:headEnd len="sm" w="sm" type="none"/>
            <a:tailEnd len="sm" w="sm" type="none"/>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Pengembangan akuntansi sector publik perlu melibatkan dan perhatian dari berbagai pihak yang kompeten, seperti akademis dari berbagai perguruan tinggi dan praktis akuntansi, serta organisasi profesi akuntansi.</a:t>
            </a:r>
            <a:endParaRPr/>
          </a:p>
          <a:p>
            <a:pPr indent="0" lvl="0" marL="0" marR="0" rtl="0" algn="just">
              <a:lnSpc>
                <a:spcPct val="150000"/>
              </a:lnSpc>
              <a:spcBef>
                <a:spcPts val="100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Salah satu bentuk keterlibatan organisasi profesi akuntan yang berkontribusi positif terhadap pengembangan akuntansi sector publik adalah seperti yang dilakukan oleh Ikatan Akuntan Indonesia (IAI). Sebagai organisasi profesi yang menaungi seluruh akuntan profisional Indonesia, IAI merupakan </a:t>
            </a:r>
            <a:r>
              <a:rPr b="0" i="1" lang="en-US" sz="1800" u="none" cap="none" strike="noStrike">
                <a:solidFill>
                  <a:schemeClr val="dk1"/>
                </a:solidFill>
                <a:latin typeface="Times New Roman"/>
                <a:ea typeface="Times New Roman"/>
                <a:cs typeface="Times New Roman"/>
                <a:sym typeface="Times New Roman"/>
              </a:rPr>
              <a:t>standard setter </a:t>
            </a:r>
            <a:r>
              <a:rPr b="0" i="0" lang="en-US" sz="1800" u="none" cap="none" strike="noStrike">
                <a:solidFill>
                  <a:schemeClr val="dk1"/>
                </a:solidFill>
                <a:latin typeface="Times New Roman"/>
                <a:ea typeface="Times New Roman"/>
                <a:cs typeface="Times New Roman"/>
                <a:sym typeface="Times New Roman"/>
              </a:rPr>
              <a:t>akuntansi keuangan sector privat.</a:t>
            </a:r>
            <a:endParaRPr/>
          </a:p>
        </p:txBody>
      </p:sp>
      <p:sp>
        <p:nvSpPr>
          <p:cNvPr id="342" name="Google Shape;342;p11"/>
          <p:cNvSpPr txBox="1"/>
          <p:nvPr/>
        </p:nvSpPr>
        <p:spPr>
          <a:xfrm>
            <a:off x="-11815" y="6264901"/>
            <a:ext cx="1264573" cy="2635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050"/>
              <a:buFont typeface="Arial"/>
              <a:buNone/>
            </a:pPr>
            <a:r>
              <a:rPr b="0" i="0" lang="en-US" sz="1050" u="none" cap="none" strike="noStrike">
                <a:solidFill>
                  <a:schemeClr val="dk1"/>
                </a:solidFill>
                <a:latin typeface="Times New Roman"/>
                <a:ea typeface="Times New Roman"/>
                <a:cs typeface="Times New Roman"/>
                <a:sym typeface="Times New Roman"/>
              </a:rPr>
              <a:t>Halaman 2 dari 5 </a:t>
            </a:r>
            <a:endParaRPr b="0" i="0" sz="1050" u="none" cap="none" strike="noStrike">
              <a:solidFill>
                <a:schemeClr val="dk1"/>
              </a:solidFill>
              <a:latin typeface="Times New Roman"/>
              <a:ea typeface="Times New Roman"/>
              <a:cs typeface="Times New Roman"/>
              <a:sym typeface="Times New Roman"/>
            </a:endParaRPr>
          </a:p>
        </p:txBody>
      </p:sp>
      <p:grpSp>
        <p:nvGrpSpPr>
          <p:cNvPr id="343" name="Google Shape;343;p11"/>
          <p:cNvGrpSpPr/>
          <p:nvPr/>
        </p:nvGrpSpPr>
        <p:grpSpPr>
          <a:xfrm>
            <a:off x="89102" y="41673"/>
            <a:ext cx="811012" cy="894523"/>
            <a:chOff x="89102" y="41673"/>
            <a:chExt cx="811012" cy="894523"/>
          </a:xfrm>
        </p:grpSpPr>
        <p:grpSp>
          <p:nvGrpSpPr>
            <p:cNvPr id="344" name="Google Shape;344;p11"/>
            <p:cNvGrpSpPr/>
            <p:nvPr/>
          </p:nvGrpSpPr>
          <p:grpSpPr>
            <a:xfrm>
              <a:off x="89102" y="41673"/>
              <a:ext cx="811012" cy="426789"/>
              <a:chOff x="89102" y="41673"/>
              <a:chExt cx="811012" cy="426789"/>
            </a:xfrm>
          </p:grpSpPr>
          <p:sp>
            <p:nvSpPr>
              <p:cNvPr id="345" name="Google Shape;345;p11"/>
              <p:cNvSpPr/>
              <p:nvPr/>
            </p:nvSpPr>
            <p:spPr>
              <a:xfrm>
                <a:off x="128588" y="82618"/>
                <a:ext cx="771526" cy="385844"/>
              </a:xfrm>
              <a:prstGeom prst="roundRect">
                <a:avLst>
                  <a:gd fmla="val 50000" name="adj"/>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6" name="Google Shape;346;p11"/>
              <p:cNvSpPr/>
              <p:nvPr/>
            </p:nvSpPr>
            <p:spPr>
              <a:xfrm>
                <a:off x="89102" y="41673"/>
                <a:ext cx="771526" cy="385844"/>
              </a:xfrm>
              <a:prstGeom prst="roundRect">
                <a:avLst>
                  <a:gd fmla="val 50000"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347" name="Google Shape;347;p11"/>
            <p:cNvGrpSpPr/>
            <p:nvPr/>
          </p:nvGrpSpPr>
          <p:grpSpPr>
            <a:xfrm>
              <a:off x="89102" y="509407"/>
              <a:ext cx="811012" cy="426789"/>
              <a:chOff x="89102" y="41673"/>
              <a:chExt cx="811012" cy="426789"/>
            </a:xfrm>
          </p:grpSpPr>
          <p:sp>
            <p:nvSpPr>
              <p:cNvPr id="348" name="Google Shape;348;p11"/>
              <p:cNvSpPr/>
              <p:nvPr/>
            </p:nvSpPr>
            <p:spPr>
              <a:xfrm>
                <a:off x="128588" y="82618"/>
                <a:ext cx="771526" cy="385844"/>
              </a:xfrm>
              <a:prstGeom prst="roundRect">
                <a:avLst>
                  <a:gd fmla="val 50000" name="adj"/>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9" name="Google Shape;349;p11"/>
              <p:cNvSpPr/>
              <p:nvPr/>
            </p:nvSpPr>
            <p:spPr>
              <a:xfrm>
                <a:off x="89102" y="41673"/>
                <a:ext cx="771526" cy="385844"/>
              </a:xfrm>
              <a:prstGeom prst="roundRect">
                <a:avLst>
                  <a:gd fmla="val 50000"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sp>
        <p:nvSpPr>
          <p:cNvPr id="350" name="Google Shape;350;p11"/>
          <p:cNvSpPr txBox="1"/>
          <p:nvPr/>
        </p:nvSpPr>
        <p:spPr>
          <a:xfrm>
            <a:off x="853595" y="987328"/>
            <a:ext cx="10484810"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213B7D"/>
              </a:buClr>
              <a:buSzPts val="2800"/>
              <a:buFont typeface="Arial"/>
              <a:buNone/>
            </a:pPr>
            <a:r>
              <a:rPr b="1" i="0" lang="en-US" sz="2800" u="none" cap="none" strike="noStrike">
                <a:solidFill>
                  <a:srgbClr val="213B7D"/>
                </a:solidFill>
                <a:latin typeface="Times New Roman"/>
                <a:ea typeface="Times New Roman"/>
                <a:cs typeface="Times New Roman"/>
                <a:sym typeface="Times New Roman"/>
              </a:rPr>
              <a:t>Upaya &amp; Arah Pengembangan AKSP di Indonesia</a:t>
            </a:r>
            <a:endParaRPr b="1" i="0" sz="2800" u="none" cap="none" strike="noStrike">
              <a:solidFill>
                <a:srgbClr val="213B7D"/>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12"/>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6" name="Google Shape;356;p12"/>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7" name="Google Shape;357;p12"/>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358" name="Google Shape;358;p12"/>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359" name="Google Shape;359;p12"/>
          <p:cNvSpPr txBox="1"/>
          <p:nvPr/>
        </p:nvSpPr>
        <p:spPr>
          <a:xfrm>
            <a:off x="1564091" y="420595"/>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Urgensi dan Arah Pengembangan ASP di Indonesia</a:t>
            </a:r>
            <a:endParaRPr b="1" i="0" sz="2800" u="none" cap="none" strike="noStrike">
              <a:solidFill>
                <a:schemeClr val="dk1"/>
              </a:solidFill>
              <a:latin typeface="Times New Roman"/>
              <a:ea typeface="Times New Roman"/>
              <a:cs typeface="Times New Roman"/>
              <a:sym typeface="Times New Roman"/>
            </a:endParaRPr>
          </a:p>
        </p:txBody>
      </p:sp>
      <p:sp>
        <p:nvSpPr>
          <p:cNvPr id="360" name="Google Shape;360;p12"/>
          <p:cNvSpPr txBox="1"/>
          <p:nvPr/>
        </p:nvSpPr>
        <p:spPr>
          <a:xfrm>
            <a:off x="2124075" y="1981758"/>
            <a:ext cx="7943850" cy="3961838"/>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Selain itu,  IAI secara aktif terlibat dengan para </a:t>
            </a:r>
            <a:r>
              <a:rPr b="0" i="1" lang="en-US" sz="1800" u="none" cap="none" strike="noStrike">
                <a:solidFill>
                  <a:schemeClr val="dk1"/>
                </a:solidFill>
                <a:latin typeface="Times New Roman"/>
                <a:ea typeface="Times New Roman"/>
                <a:cs typeface="Times New Roman"/>
                <a:sym typeface="Times New Roman"/>
              </a:rPr>
              <a:t>stakeholder</a:t>
            </a:r>
            <a:r>
              <a:rPr b="0" i="0" lang="en-US" sz="1800" u="none" cap="none" strike="noStrike">
                <a:solidFill>
                  <a:schemeClr val="dk1"/>
                </a:solidFill>
                <a:latin typeface="Times New Roman"/>
                <a:ea typeface="Times New Roman"/>
                <a:cs typeface="Times New Roman"/>
                <a:sym typeface="Times New Roman"/>
              </a:rPr>
              <a:t>-nya dalam merumuskan berbagai panduan bagi sector publik, antara lain:</a:t>
            </a:r>
            <a:endParaRPr/>
          </a:p>
          <a:p>
            <a:pPr indent="-285750" lvl="0" marL="285750" marR="0" rtl="0" algn="just">
              <a:lnSpc>
                <a:spcPct val="150000"/>
              </a:lnSpc>
              <a:spcBef>
                <a:spcPts val="1000"/>
              </a:spcBef>
              <a:spcAft>
                <a:spcPts val="0"/>
              </a:spcAft>
              <a:buClr>
                <a:srgbClr val="213B7D"/>
              </a:buClr>
              <a:buSzPts val="1800"/>
              <a:buFont typeface="Noto Sans Symbols"/>
              <a:buChar char="❑"/>
            </a:pPr>
            <a:r>
              <a:rPr b="0" i="0" lang="en-US" sz="1800" u="none" cap="none" strike="noStrike">
                <a:solidFill>
                  <a:schemeClr val="dk1"/>
                </a:solidFill>
                <a:latin typeface="Times New Roman"/>
                <a:ea typeface="Times New Roman"/>
                <a:cs typeface="Times New Roman"/>
                <a:sym typeface="Times New Roman"/>
              </a:rPr>
              <a:t>Pedoman Akuntansi Dana Desa;</a:t>
            </a:r>
            <a:endParaRPr/>
          </a:p>
          <a:p>
            <a:pPr indent="-285750" lvl="0" marL="285750" marR="0" rtl="0" algn="just">
              <a:lnSpc>
                <a:spcPct val="150000"/>
              </a:lnSpc>
              <a:spcBef>
                <a:spcPts val="1000"/>
              </a:spcBef>
              <a:spcAft>
                <a:spcPts val="0"/>
              </a:spcAft>
              <a:buClr>
                <a:srgbClr val="213B7D"/>
              </a:buClr>
              <a:buSzPts val="1800"/>
              <a:buFont typeface="Noto Sans Symbols"/>
              <a:buChar char="❑"/>
            </a:pPr>
            <a:r>
              <a:rPr b="0" i="0" lang="en-US" sz="1800" u="none" cap="none" strike="noStrike">
                <a:solidFill>
                  <a:schemeClr val="dk1"/>
                </a:solidFill>
                <a:latin typeface="Times New Roman"/>
                <a:ea typeface="Times New Roman"/>
                <a:cs typeface="Times New Roman"/>
                <a:sym typeface="Times New Roman"/>
              </a:rPr>
              <a:t>Pedoman Pelaporan Dana Kampanye;</a:t>
            </a:r>
            <a:endParaRPr/>
          </a:p>
          <a:p>
            <a:pPr indent="-285750" lvl="0" marL="285750" marR="0" rtl="0" algn="just">
              <a:lnSpc>
                <a:spcPct val="150000"/>
              </a:lnSpc>
              <a:spcBef>
                <a:spcPts val="1000"/>
              </a:spcBef>
              <a:spcAft>
                <a:spcPts val="0"/>
              </a:spcAft>
              <a:buClr>
                <a:srgbClr val="213B7D"/>
              </a:buClr>
              <a:buSzPts val="1800"/>
              <a:buFont typeface="Noto Sans Symbols"/>
              <a:buChar char="❑"/>
            </a:pPr>
            <a:r>
              <a:rPr b="0" i="0" lang="en-US" sz="1800" u="none" cap="none" strike="noStrike">
                <a:solidFill>
                  <a:schemeClr val="dk1"/>
                </a:solidFill>
                <a:latin typeface="Times New Roman"/>
                <a:ea typeface="Times New Roman"/>
                <a:cs typeface="Times New Roman"/>
                <a:sym typeface="Times New Roman"/>
              </a:rPr>
              <a:t>Pedoman Akuntansi Pesantren; dan</a:t>
            </a:r>
            <a:endParaRPr/>
          </a:p>
          <a:p>
            <a:pPr indent="-285750" lvl="0" marL="285750" marR="0" rtl="0" algn="just">
              <a:lnSpc>
                <a:spcPct val="150000"/>
              </a:lnSpc>
              <a:spcBef>
                <a:spcPts val="1000"/>
              </a:spcBef>
              <a:spcAft>
                <a:spcPts val="0"/>
              </a:spcAft>
              <a:buClr>
                <a:srgbClr val="213B7D"/>
              </a:buClr>
              <a:buSzPts val="1800"/>
              <a:buFont typeface="Noto Sans Symbols"/>
              <a:buChar char="❑"/>
            </a:pPr>
            <a:r>
              <a:rPr b="0" i="1" lang="en-US" sz="1800" u="none" cap="none" strike="noStrike">
                <a:solidFill>
                  <a:schemeClr val="dk1"/>
                </a:solidFill>
                <a:latin typeface="Times New Roman"/>
                <a:ea typeface="Times New Roman"/>
                <a:cs typeface="Times New Roman"/>
                <a:sym typeface="Times New Roman"/>
              </a:rPr>
              <a:t>Policy Brief  </a:t>
            </a:r>
            <a:r>
              <a:rPr b="0" i="0" lang="en-US" sz="1800" u="none" cap="none" strike="noStrike">
                <a:solidFill>
                  <a:schemeClr val="dk1"/>
                </a:solidFill>
                <a:latin typeface="Times New Roman"/>
                <a:ea typeface="Times New Roman"/>
                <a:cs typeface="Times New Roman"/>
                <a:sym typeface="Times New Roman"/>
              </a:rPr>
              <a:t>pengelolaan BLU/BLUD</a:t>
            </a:r>
            <a:endParaRPr/>
          </a:p>
          <a:p>
            <a:pPr indent="0" lvl="0" marL="0" marR="0" rtl="0" algn="just">
              <a:lnSpc>
                <a:spcPct val="150000"/>
              </a:lnSpc>
              <a:spcBef>
                <a:spcPts val="100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Hal-hal tersebut menunjukan bahwa IAI, sebagai organisasi profesi, memiliki kontribusi positif dalam pengembangan akuntansi sector publik di Indonesia.</a:t>
            </a:r>
            <a:endParaRPr/>
          </a:p>
        </p:txBody>
      </p:sp>
      <p:sp>
        <p:nvSpPr>
          <p:cNvPr id="361" name="Google Shape;361;p12"/>
          <p:cNvSpPr txBox="1"/>
          <p:nvPr/>
        </p:nvSpPr>
        <p:spPr>
          <a:xfrm>
            <a:off x="-11815" y="6264901"/>
            <a:ext cx="1264573" cy="2635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050"/>
              <a:buFont typeface="Arial"/>
              <a:buNone/>
            </a:pPr>
            <a:r>
              <a:rPr b="0" i="0" lang="en-US" sz="1050" u="none" cap="none" strike="noStrike">
                <a:solidFill>
                  <a:schemeClr val="dk1"/>
                </a:solidFill>
                <a:latin typeface="Times New Roman"/>
                <a:ea typeface="Times New Roman"/>
                <a:cs typeface="Times New Roman"/>
                <a:sym typeface="Times New Roman"/>
              </a:rPr>
              <a:t>Halaman 3 dari 5 </a:t>
            </a:r>
            <a:endParaRPr b="0" i="0" sz="1050" u="none" cap="none" strike="noStrike">
              <a:solidFill>
                <a:schemeClr val="dk1"/>
              </a:solidFill>
              <a:latin typeface="Times New Roman"/>
              <a:ea typeface="Times New Roman"/>
              <a:cs typeface="Times New Roman"/>
              <a:sym typeface="Times New Roman"/>
            </a:endParaRPr>
          </a:p>
        </p:txBody>
      </p:sp>
      <p:grpSp>
        <p:nvGrpSpPr>
          <p:cNvPr id="362" name="Google Shape;362;p12"/>
          <p:cNvGrpSpPr/>
          <p:nvPr/>
        </p:nvGrpSpPr>
        <p:grpSpPr>
          <a:xfrm>
            <a:off x="89102" y="41673"/>
            <a:ext cx="811012" cy="894523"/>
            <a:chOff x="89102" y="41673"/>
            <a:chExt cx="811012" cy="894523"/>
          </a:xfrm>
        </p:grpSpPr>
        <p:grpSp>
          <p:nvGrpSpPr>
            <p:cNvPr id="363" name="Google Shape;363;p12"/>
            <p:cNvGrpSpPr/>
            <p:nvPr/>
          </p:nvGrpSpPr>
          <p:grpSpPr>
            <a:xfrm>
              <a:off x="89102" y="41673"/>
              <a:ext cx="811012" cy="426789"/>
              <a:chOff x="89102" y="41673"/>
              <a:chExt cx="811012" cy="426789"/>
            </a:xfrm>
          </p:grpSpPr>
          <p:sp>
            <p:nvSpPr>
              <p:cNvPr id="364" name="Google Shape;364;p12"/>
              <p:cNvSpPr/>
              <p:nvPr/>
            </p:nvSpPr>
            <p:spPr>
              <a:xfrm>
                <a:off x="128588" y="82618"/>
                <a:ext cx="771526" cy="385844"/>
              </a:xfrm>
              <a:prstGeom prst="roundRect">
                <a:avLst>
                  <a:gd fmla="val 50000" name="adj"/>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5" name="Google Shape;365;p12"/>
              <p:cNvSpPr/>
              <p:nvPr/>
            </p:nvSpPr>
            <p:spPr>
              <a:xfrm>
                <a:off x="89102" y="41673"/>
                <a:ext cx="771526" cy="385844"/>
              </a:xfrm>
              <a:prstGeom prst="roundRect">
                <a:avLst>
                  <a:gd fmla="val 50000"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366" name="Google Shape;366;p12"/>
            <p:cNvGrpSpPr/>
            <p:nvPr/>
          </p:nvGrpSpPr>
          <p:grpSpPr>
            <a:xfrm>
              <a:off x="89102" y="509407"/>
              <a:ext cx="811012" cy="426789"/>
              <a:chOff x="89102" y="41673"/>
              <a:chExt cx="811012" cy="426789"/>
            </a:xfrm>
          </p:grpSpPr>
          <p:sp>
            <p:nvSpPr>
              <p:cNvPr id="367" name="Google Shape;367;p12"/>
              <p:cNvSpPr/>
              <p:nvPr/>
            </p:nvSpPr>
            <p:spPr>
              <a:xfrm>
                <a:off x="128588" y="82618"/>
                <a:ext cx="771526" cy="385844"/>
              </a:xfrm>
              <a:prstGeom prst="roundRect">
                <a:avLst>
                  <a:gd fmla="val 50000" name="adj"/>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8" name="Google Shape;368;p12"/>
              <p:cNvSpPr/>
              <p:nvPr/>
            </p:nvSpPr>
            <p:spPr>
              <a:xfrm>
                <a:off x="89102" y="41673"/>
                <a:ext cx="771526" cy="385844"/>
              </a:xfrm>
              <a:prstGeom prst="roundRect">
                <a:avLst>
                  <a:gd fmla="val 50000"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sp>
        <p:nvSpPr>
          <p:cNvPr id="369" name="Google Shape;369;p12"/>
          <p:cNvSpPr txBox="1"/>
          <p:nvPr/>
        </p:nvSpPr>
        <p:spPr>
          <a:xfrm>
            <a:off x="853595" y="987328"/>
            <a:ext cx="10484810"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213B7D"/>
              </a:buClr>
              <a:buSzPts val="2800"/>
              <a:buFont typeface="Arial"/>
              <a:buNone/>
            </a:pPr>
            <a:r>
              <a:rPr b="1" i="0" lang="en-US" sz="2800" u="none" cap="none" strike="noStrike">
                <a:solidFill>
                  <a:srgbClr val="213B7D"/>
                </a:solidFill>
                <a:latin typeface="Times New Roman"/>
                <a:ea typeface="Times New Roman"/>
                <a:cs typeface="Times New Roman"/>
                <a:sym typeface="Times New Roman"/>
              </a:rPr>
              <a:t>Upaya &amp; Arah Pengembangan AKSP di Indonesia</a:t>
            </a:r>
            <a:endParaRPr b="1" i="0" sz="2800" u="none" cap="none" strike="noStrike">
              <a:solidFill>
                <a:srgbClr val="213B7D"/>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13"/>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5" name="Google Shape;375;p13"/>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6" name="Google Shape;376;p13"/>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377" name="Google Shape;377;p13"/>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378" name="Google Shape;378;p13"/>
          <p:cNvSpPr txBox="1"/>
          <p:nvPr/>
        </p:nvSpPr>
        <p:spPr>
          <a:xfrm>
            <a:off x="1564091" y="420595"/>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Urgensi dan Arah Pengembangan ASP di Indonesia</a:t>
            </a:r>
            <a:endParaRPr b="1" i="0" sz="2800" u="none" cap="none" strike="noStrike">
              <a:solidFill>
                <a:schemeClr val="dk1"/>
              </a:solidFill>
              <a:latin typeface="Times New Roman"/>
              <a:ea typeface="Times New Roman"/>
              <a:cs typeface="Times New Roman"/>
              <a:sym typeface="Times New Roman"/>
            </a:endParaRPr>
          </a:p>
        </p:txBody>
      </p:sp>
      <p:sp>
        <p:nvSpPr>
          <p:cNvPr id="379" name="Google Shape;379;p13"/>
          <p:cNvSpPr txBox="1"/>
          <p:nvPr/>
        </p:nvSpPr>
        <p:spPr>
          <a:xfrm>
            <a:off x="848713" y="1752031"/>
            <a:ext cx="3783182" cy="4194331"/>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Dinamika perekonomian semakin medekatkan sector privat dan sector publik, yang juga mepengaruhi perlakuan akuntansi yang diterapkan pada entitas di kedua sector. Sinergi  antara IAI dan KSAP sangat diperlakukan agar diperoleh penerapan akuntansi yang tepat terhadap suatu aktivitas yang melibatkan entitas pada sector privat dan sector publik.</a:t>
            </a:r>
            <a:endParaRPr/>
          </a:p>
        </p:txBody>
      </p:sp>
      <p:sp>
        <p:nvSpPr>
          <p:cNvPr id="380" name="Google Shape;380;p13"/>
          <p:cNvSpPr txBox="1"/>
          <p:nvPr/>
        </p:nvSpPr>
        <p:spPr>
          <a:xfrm>
            <a:off x="-11815" y="6264901"/>
            <a:ext cx="1264573" cy="2635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050"/>
              <a:buFont typeface="Arial"/>
              <a:buNone/>
            </a:pPr>
            <a:r>
              <a:rPr b="0" i="0" lang="en-US" sz="1050" u="none" cap="none" strike="noStrike">
                <a:solidFill>
                  <a:schemeClr val="dk1"/>
                </a:solidFill>
                <a:latin typeface="Times New Roman"/>
                <a:ea typeface="Times New Roman"/>
                <a:cs typeface="Times New Roman"/>
                <a:sym typeface="Times New Roman"/>
              </a:rPr>
              <a:t>Halaman 4 dari 5 </a:t>
            </a:r>
            <a:endParaRPr b="0" i="0" sz="1050" u="none" cap="none" strike="noStrike">
              <a:solidFill>
                <a:schemeClr val="dk1"/>
              </a:solidFill>
              <a:latin typeface="Times New Roman"/>
              <a:ea typeface="Times New Roman"/>
              <a:cs typeface="Times New Roman"/>
              <a:sym typeface="Times New Roman"/>
            </a:endParaRPr>
          </a:p>
        </p:txBody>
      </p:sp>
      <p:grpSp>
        <p:nvGrpSpPr>
          <p:cNvPr id="381" name="Google Shape;381;p13"/>
          <p:cNvGrpSpPr/>
          <p:nvPr/>
        </p:nvGrpSpPr>
        <p:grpSpPr>
          <a:xfrm>
            <a:off x="89102" y="41673"/>
            <a:ext cx="811012" cy="894523"/>
            <a:chOff x="89102" y="41673"/>
            <a:chExt cx="811012" cy="894523"/>
          </a:xfrm>
        </p:grpSpPr>
        <p:grpSp>
          <p:nvGrpSpPr>
            <p:cNvPr id="382" name="Google Shape;382;p13"/>
            <p:cNvGrpSpPr/>
            <p:nvPr/>
          </p:nvGrpSpPr>
          <p:grpSpPr>
            <a:xfrm>
              <a:off x="89102" y="41673"/>
              <a:ext cx="811012" cy="426789"/>
              <a:chOff x="89102" y="41673"/>
              <a:chExt cx="811012" cy="426789"/>
            </a:xfrm>
          </p:grpSpPr>
          <p:sp>
            <p:nvSpPr>
              <p:cNvPr id="383" name="Google Shape;383;p13"/>
              <p:cNvSpPr/>
              <p:nvPr/>
            </p:nvSpPr>
            <p:spPr>
              <a:xfrm>
                <a:off x="128588" y="82618"/>
                <a:ext cx="771526" cy="385844"/>
              </a:xfrm>
              <a:prstGeom prst="roundRect">
                <a:avLst>
                  <a:gd fmla="val 50000" name="adj"/>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4" name="Google Shape;384;p13"/>
              <p:cNvSpPr/>
              <p:nvPr/>
            </p:nvSpPr>
            <p:spPr>
              <a:xfrm>
                <a:off x="89102" y="41673"/>
                <a:ext cx="771526" cy="385844"/>
              </a:xfrm>
              <a:prstGeom prst="roundRect">
                <a:avLst>
                  <a:gd fmla="val 50000"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385" name="Google Shape;385;p13"/>
            <p:cNvGrpSpPr/>
            <p:nvPr/>
          </p:nvGrpSpPr>
          <p:grpSpPr>
            <a:xfrm>
              <a:off x="89102" y="509407"/>
              <a:ext cx="811012" cy="426789"/>
              <a:chOff x="89102" y="41673"/>
              <a:chExt cx="811012" cy="426789"/>
            </a:xfrm>
          </p:grpSpPr>
          <p:sp>
            <p:nvSpPr>
              <p:cNvPr id="386" name="Google Shape;386;p13"/>
              <p:cNvSpPr/>
              <p:nvPr/>
            </p:nvSpPr>
            <p:spPr>
              <a:xfrm>
                <a:off x="128588" y="82618"/>
                <a:ext cx="771526" cy="385844"/>
              </a:xfrm>
              <a:prstGeom prst="roundRect">
                <a:avLst>
                  <a:gd fmla="val 50000" name="adj"/>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7" name="Google Shape;387;p13"/>
              <p:cNvSpPr/>
              <p:nvPr/>
            </p:nvSpPr>
            <p:spPr>
              <a:xfrm>
                <a:off x="89102" y="41673"/>
                <a:ext cx="771526" cy="385844"/>
              </a:xfrm>
              <a:prstGeom prst="roundRect">
                <a:avLst>
                  <a:gd fmla="val 50000"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sp>
        <p:nvSpPr>
          <p:cNvPr id="388" name="Google Shape;388;p13"/>
          <p:cNvSpPr txBox="1"/>
          <p:nvPr/>
        </p:nvSpPr>
        <p:spPr>
          <a:xfrm>
            <a:off x="853595" y="987328"/>
            <a:ext cx="10484810"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213B7D"/>
              </a:buClr>
              <a:buSzPts val="2800"/>
              <a:buFont typeface="Arial"/>
              <a:buNone/>
            </a:pPr>
            <a:r>
              <a:rPr b="1" i="0" lang="en-US" sz="2800" u="none" cap="none" strike="noStrike">
                <a:solidFill>
                  <a:srgbClr val="213B7D"/>
                </a:solidFill>
                <a:latin typeface="Times New Roman"/>
                <a:ea typeface="Times New Roman"/>
                <a:cs typeface="Times New Roman"/>
                <a:sym typeface="Times New Roman"/>
              </a:rPr>
              <a:t>Upaya &amp; Arah Pengembangan AKSP di Indonesia</a:t>
            </a:r>
            <a:endParaRPr b="1" i="0" sz="2800" u="none" cap="none" strike="noStrike">
              <a:solidFill>
                <a:srgbClr val="213B7D"/>
              </a:solidFill>
              <a:latin typeface="Times New Roman"/>
              <a:ea typeface="Times New Roman"/>
              <a:cs typeface="Times New Roman"/>
              <a:sym typeface="Times New Roman"/>
            </a:endParaRPr>
          </a:p>
        </p:txBody>
      </p:sp>
      <p:grpSp>
        <p:nvGrpSpPr>
          <p:cNvPr descr="C_Ilustrasi Sinergi IAI dan KSAP_pcfdjr" id="389" name="Google Shape;389;p13"/>
          <p:cNvGrpSpPr/>
          <p:nvPr/>
        </p:nvGrpSpPr>
        <p:grpSpPr>
          <a:xfrm>
            <a:off x="5203765" y="2124520"/>
            <a:ext cx="6602464" cy="3658644"/>
            <a:chOff x="5560960" y="1738754"/>
            <a:chExt cx="6602464" cy="3658644"/>
          </a:xfrm>
        </p:grpSpPr>
        <p:pic>
          <p:nvPicPr>
            <p:cNvPr id="390" name="Google Shape;390;p13"/>
            <p:cNvPicPr preferRelativeResize="0"/>
            <p:nvPr/>
          </p:nvPicPr>
          <p:blipFill rotWithShape="1">
            <a:blip r:embed="rId3">
              <a:alphaModFix/>
            </a:blip>
            <a:srcRect b="0" l="0" r="0" t="0"/>
            <a:stretch/>
          </p:blipFill>
          <p:spPr>
            <a:xfrm>
              <a:off x="5560960" y="1738754"/>
              <a:ext cx="1670166" cy="914324"/>
            </a:xfrm>
            <a:prstGeom prst="rect">
              <a:avLst/>
            </a:prstGeom>
            <a:noFill/>
            <a:ln>
              <a:noFill/>
            </a:ln>
          </p:spPr>
        </p:pic>
        <p:pic>
          <p:nvPicPr>
            <p:cNvPr id="391" name="Google Shape;391;p13"/>
            <p:cNvPicPr preferRelativeResize="0"/>
            <p:nvPr/>
          </p:nvPicPr>
          <p:blipFill rotWithShape="1">
            <a:blip r:embed="rId4">
              <a:alphaModFix/>
            </a:blip>
            <a:srcRect b="0" l="0" r="0" t="0"/>
            <a:stretch/>
          </p:blipFill>
          <p:spPr>
            <a:xfrm>
              <a:off x="10728565" y="1738754"/>
              <a:ext cx="1219679" cy="721784"/>
            </a:xfrm>
            <a:prstGeom prst="rect">
              <a:avLst/>
            </a:prstGeom>
            <a:noFill/>
            <a:ln>
              <a:noFill/>
            </a:ln>
          </p:spPr>
        </p:pic>
        <p:cxnSp>
          <p:nvCxnSpPr>
            <p:cNvPr id="392" name="Google Shape;392;p13"/>
            <p:cNvCxnSpPr/>
            <p:nvPr/>
          </p:nvCxnSpPr>
          <p:spPr>
            <a:xfrm>
              <a:off x="7300913" y="2099646"/>
              <a:ext cx="3114675" cy="0"/>
            </a:xfrm>
            <a:prstGeom prst="straightConnector1">
              <a:avLst/>
            </a:prstGeom>
            <a:noFill/>
            <a:ln cap="flat" cmpd="sng" w="38100">
              <a:solidFill>
                <a:schemeClr val="dk1"/>
              </a:solidFill>
              <a:prstDash val="dot"/>
              <a:miter lim="800000"/>
              <a:headEnd len="med" w="med" type="triangle"/>
              <a:tailEnd len="med" w="med" type="triangle"/>
            </a:ln>
          </p:spPr>
        </p:cxnSp>
        <p:sp>
          <p:nvSpPr>
            <p:cNvPr id="393" name="Google Shape;393;p13"/>
            <p:cNvSpPr/>
            <p:nvPr/>
          </p:nvSpPr>
          <p:spPr>
            <a:xfrm rot="2700000">
              <a:off x="9986963" y="2805513"/>
              <a:ext cx="857250" cy="1028692"/>
            </a:xfrm>
            <a:prstGeom prst="downArrow">
              <a:avLst>
                <a:gd fmla="val 50000" name="adj1"/>
                <a:gd fmla="val 50000" name="adj2"/>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4" name="Google Shape;394;p13"/>
            <p:cNvSpPr/>
            <p:nvPr/>
          </p:nvSpPr>
          <p:spPr>
            <a:xfrm flipH="1" rot="-2700000">
              <a:off x="6969569" y="2805513"/>
              <a:ext cx="857250" cy="1028692"/>
            </a:xfrm>
            <a:prstGeom prst="downArrow">
              <a:avLst>
                <a:gd fmla="val 50000" name="adj1"/>
                <a:gd fmla="val 50000" name="adj2"/>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5" name="Google Shape;395;p13"/>
            <p:cNvSpPr/>
            <p:nvPr/>
          </p:nvSpPr>
          <p:spPr>
            <a:xfrm>
              <a:off x="7790204" y="3808294"/>
              <a:ext cx="1589104" cy="1589104"/>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6" name="Google Shape;396;p13"/>
            <p:cNvSpPr/>
            <p:nvPr/>
          </p:nvSpPr>
          <p:spPr>
            <a:xfrm>
              <a:off x="8826484" y="3808294"/>
              <a:ext cx="1589104" cy="1589104"/>
            </a:xfrm>
            <a:prstGeom prst="ellipse">
              <a:avLst/>
            </a:prstGeom>
            <a:solidFill>
              <a:srgbClr val="213B7D">
                <a:alpha val="5372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7" name="Google Shape;397;p13"/>
            <p:cNvSpPr txBox="1"/>
            <p:nvPr/>
          </p:nvSpPr>
          <p:spPr>
            <a:xfrm>
              <a:off x="5755635" y="3065251"/>
              <a:ext cx="1244485" cy="1200329"/>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chemeClr val="dk1"/>
                </a:buClr>
                <a:buSzPts val="1800"/>
                <a:buFont typeface="Arial"/>
                <a:buChar char="•"/>
              </a:pPr>
              <a:r>
                <a:rPr b="1" i="0" lang="en-US" sz="1800" u="none" cap="none" strike="noStrike">
                  <a:solidFill>
                    <a:schemeClr val="dk1"/>
                  </a:solidFill>
                  <a:latin typeface="Times New Roman"/>
                  <a:ea typeface="Times New Roman"/>
                  <a:cs typeface="Times New Roman"/>
                  <a:sym typeface="Times New Roman"/>
                </a:rPr>
                <a:t>PSAK</a:t>
              </a:r>
              <a:endParaRPr/>
            </a:p>
            <a:p>
              <a:pPr indent="-285750" lvl="0" marL="285750" marR="0" rtl="0" algn="just">
                <a:lnSpc>
                  <a:spcPct val="100000"/>
                </a:lnSpc>
                <a:spcBef>
                  <a:spcPts val="0"/>
                </a:spcBef>
                <a:spcAft>
                  <a:spcPts val="0"/>
                </a:spcAft>
                <a:buClr>
                  <a:schemeClr val="dk1"/>
                </a:buClr>
                <a:buSzPts val="1800"/>
                <a:buFont typeface="Arial"/>
                <a:buChar char="•"/>
              </a:pPr>
              <a:r>
                <a:rPr b="1" i="0" lang="en-US" sz="1800" u="none" cap="none" strike="noStrike">
                  <a:solidFill>
                    <a:schemeClr val="dk1"/>
                  </a:solidFill>
                  <a:latin typeface="Times New Roman"/>
                  <a:ea typeface="Times New Roman"/>
                  <a:cs typeface="Times New Roman"/>
                  <a:sym typeface="Times New Roman"/>
                </a:rPr>
                <a:t>ISAK</a:t>
              </a:r>
              <a:endParaRPr/>
            </a:p>
            <a:p>
              <a:pPr indent="-285750" lvl="0" marL="285750" marR="0" rtl="0" algn="just">
                <a:lnSpc>
                  <a:spcPct val="100000"/>
                </a:lnSpc>
                <a:spcBef>
                  <a:spcPts val="0"/>
                </a:spcBef>
                <a:spcAft>
                  <a:spcPts val="0"/>
                </a:spcAft>
                <a:buClr>
                  <a:schemeClr val="dk1"/>
                </a:buClr>
                <a:buSzPts val="1800"/>
                <a:buFont typeface="Arial"/>
                <a:buChar char="•"/>
              </a:pPr>
              <a:r>
                <a:rPr b="1" i="0" lang="en-US" sz="1800" u="none" cap="none" strike="noStrike">
                  <a:solidFill>
                    <a:schemeClr val="dk1"/>
                  </a:solidFill>
                  <a:latin typeface="Times New Roman"/>
                  <a:ea typeface="Times New Roman"/>
                  <a:cs typeface="Times New Roman"/>
                  <a:sym typeface="Times New Roman"/>
                </a:rPr>
                <a:t>Bultek</a:t>
              </a:r>
              <a:endParaRPr/>
            </a:p>
            <a:p>
              <a:pPr indent="-285750" lvl="0" marL="285750" marR="0" rtl="0" algn="just">
                <a:lnSpc>
                  <a:spcPct val="100000"/>
                </a:lnSpc>
                <a:spcBef>
                  <a:spcPts val="0"/>
                </a:spcBef>
                <a:spcAft>
                  <a:spcPts val="0"/>
                </a:spcAft>
                <a:buClr>
                  <a:schemeClr val="dk1"/>
                </a:buClr>
                <a:buSzPts val="1800"/>
                <a:buFont typeface="Arial"/>
                <a:buChar char="•"/>
              </a:pPr>
              <a:r>
                <a:rPr b="1" i="0" lang="en-US" sz="1800" u="none" cap="none" strike="noStrike">
                  <a:solidFill>
                    <a:schemeClr val="dk1"/>
                  </a:solidFill>
                  <a:latin typeface="Times New Roman"/>
                  <a:ea typeface="Times New Roman"/>
                  <a:cs typeface="Times New Roman"/>
                  <a:sym typeface="Times New Roman"/>
                </a:rPr>
                <a:t>dll</a:t>
              </a:r>
              <a:endParaRPr/>
            </a:p>
          </p:txBody>
        </p:sp>
        <p:sp>
          <p:nvSpPr>
            <p:cNvPr id="398" name="Google Shape;398;p13"/>
            <p:cNvSpPr txBox="1"/>
            <p:nvPr/>
          </p:nvSpPr>
          <p:spPr>
            <a:xfrm>
              <a:off x="10918939" y="3065251"/>
              <a:ext cx="1244485" cy="1200329"/>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chemeClr val="dk1"/>
                </a:buClr>
                <a:buSzPts val="1800"/>
                <a:buFont typeface="Arial"/>
                <a:buChar char="•"/>
              </a:pPr>
              <a:r>
                <a:rPr b="1" i="0" lang="en-US" sz="1800" u="none" cap="none" strike="noStrike">
                  <a:solidFill>
                    <a:schemeClr val="dk1"/>
                  </a:solidFill>
                  <a:latin typeface="Times New Roman"/>
                  <a:ea typeface="Times New Roman"/>
                  <a:cs typeface="Times New Roman"/>
                  <a:sym typeface="Times New Roman"/>
                </a:rPr>
                <a:t>PSAK</a:t>
              </a:r>
              <a:endParaRPr/>
            </a:p>
            <a:p>
              <a:pPr indent="-285750" lvl="0" marL="285750" marR="0" rtl="0" algn="just">
                <a:lnSpc>
                  <a:spcPct val="100000"/>
                </a:lnSpc>
                <a:spcBef>
                  <a:spcPts val="0"/>
                </a:spcBef>
                <a:spcAft>
                  <a:spcPts val="0"/>
                </a:spcAft>
                <a:buClr>
                  <a:schemeClr val="dk1"/>
                </a:buClr>
                <a:buSzPts val="1800"/>
                <a:buFont typeface="Arial"/>
                <a:buChar char="•"/>
              </a:pPr>
              <a:r>
                <a:rPr b="1" i="0" lang="en-US" sz="1800" u="none" cap="none" strike="noStrike">
                  <a:solidFill>
                    <a:schemeClr val="dk1"/>
                  </a:solidFill>
                  <a:latin typeface="Times New Roman"/>
                  <a:ea typeface="Times New Roman"/>
                  <a:cs typeface="Times New Roman"/>
                  <a:sym typeface="Times New Roman"/>
                </a:rPr>
                <a:t>ISAK</a:t>
              </a:r>
              <a:endParaRPr/>
            </a:p>
            <a:p>
              <a:pPr indent="-285750" lvl="0" marL="285750" marR="0" rtl="0" algn="just">
                <a:lnSpc>
                  <a:spcPct val="100000"/>
                </a:lnSpc>
                <a:spcBef>
                  <a:spcPts val="0"/>
                </a:spcBef>
                <a:spcAft>
                  <a:spcPts val="0"/>
                </a:spcAft>
                <a:buClr>
                  <a:schemeClr val="dk1"/>
                </a:buClr>
                <a:buSzPts val="1800"/>
                <a:buFont typeface="Arial"/>
                <a:buChar char="•"/>
              </a:pPr>
              <a:r>
                <a:rPr b="1" i="0" lang="en-US" sz="1800" u="none" cap="none" strike="noStrike">
                  <a:solidFill>
                    <a:schemeClr val="dk1"/>
                  </a:solidFill>
                  <a:latin typeface="Times New Roman"/>
                  <a:ea typeface="Times New Roman"/>
                  <a:cs typeface="Times New Roman"/>
                  <a:sym typeface="Times New Roman"/>
                </a:rPr>
                <a:t>Bultek</a:t>
              </a:r>
              <a:endParaRPr/>
            </a:p>
            <a:p>
              <a:pPr indent="-285750" lvl="0" marL="285750" marR="0" rtl="0" algn="just">
                <a:lnSpc>
                  <a:spcPct val="100000"/>
                </a:lnSpc>
                <a:spcBef>
                  <a:spcPts val="0"/>
                </a:spcBef>
                <a:spcAft>
                  <a:spcPts val="0"/>
                </a:spcAft>
                <a:buClr>
                  <a:schemeClr val="dk1"/>
                </a:buClr>
                <a:buSzPts val="1800"/>
                <a:buFont typeface="Arial"/>
                <a:buChar char="•"/>
              </a:pPr>
              <a:r>
                <a:rPr b="1" i="0" lang="en-US" sz="1800" u="none" cap="none" strike="noStrike">
                  <a:solidFill>
                    <a:schemeClr val="dk1"/>
                  </a:solidFill>
                  <a:latin typeface="Times New Roman"/>
                  <a:ea typeface="Times New Roman"/>
                  <a:cs typeface="Times New Roman"/>
                  <a:sym typeface="Times New Roman"/>
                </a:rPr>
                <a:t>dll</a:t>
              </a:r>
              <a:endParaRPr/>
            </a:p>
          </p:txBody>
        </p:sp>
        <p:sp>
          <p:nvSpPr>
            <p:cNvPr id="399" name="Google Shape;399;p13"/>
            <p:cNvSpPr txBox="1"/>
            <p:nvPr/>
          </p:nvSpPr>
          <p:spPr>
            <a:xfrm>
              <a:off x="7880641" y="4331051"/>
              <a:ext cx="1002996" cy="64633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lt1"/>
                </a:buClr>
                <a:buSzPts val="1800"/>
                <a:buFont typeface="Arial"/>
                <a:buNone/>
              </a:pPr>
              <a:r>
                <a:rPr b="1" i="0" lang="en-US" sz="1800" u="none" cap="none" strike="noStrike">
                  <a:solidFill>
                    <a:schemeClr val="lt1"/>
                  </a:solidFill>
                  <a:latin typeface="Times New Roman"/>
                  <a:ea typeface="Times New Roman"/>
                  <a:cs typeface="Times New Roman"/>
                  <a:sym typeface="Times New Roman"/>
                </a:rPr>
                <a:t>Sektor Privat</a:t>
              </a:r>
              <a:endParaRPr/>
            </a:p>
          </p:txBody>
        </p:sp>
        <p:sp>
          <p:nvSpPr>
            <p:cNvPr id="400" name="Google Shape;400;p13"/>
            <p:cNvSpPr txBox="1"/>
            <p:nvPr/>
          </p:nvSpPr>
          <p:spPr>
            <a:xfrm>
              <a:off x="9352249" y="4331051"/>
              <a:ext cx="1002996" cy="646331"/>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800"/>
                <a:buFont typeface="Arial"/>
                <a:buNone/>
              </a:pPr>
              <a:r>
                <a:rPr b="1" i="0" lang="en-US" sz="1800" u="none" cap="none" strike="noStrike">
                  <a:solidFill>
                    <a:schemeClr val="dk1"/>
                  </a:solidFill>
                  <a:latin typeface="Times New Roman"/>
                  <a:ea typeface="Times New Roman"/>
                  <a:cs typeface="Times New Roman"/>
                  <a:sym typeface="Times New Roman"/>
                </a:rPr>
                <a:t>Sektor Publik</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14"/>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6" name="Google Shape;406;p14"/>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7" name="Google Shape;407;p14"/>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408" name="Google Shape;408;p14"/>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409" name="Google Shape;409;p14"/>
          <p:cNvSpPr txBox="1"/>
          <p:nvPr/>
        </p:nvSpPr>
        <p:spPr>
          <a:xfrm>
            <a:off x="1564091" y="420595"/>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Urgensi dan Arah Pengembangan ASP di Indonesia</a:t>
            </a:r>
            <a:endParaRPr b="1" i="0" sz="2800" u="none" cap="none" strike="noStrike">
              <a:solidFill>
                <a:schemeClr val="dk1"/>
              </a:solidFill>
              <a:latin typeface="Times New Roman"/>
              <a:ea typeface="Times New Roman"/>
              <a:cs typeface="Times New Roman"/>
              <a:sym typeface="Times New Roman"/>
            </a:endParaRPr>
          </a:p>
        </p:txBody>
      </p:sp>
      <p:sp>
        <p:nvSpPr>
          <p:cNvPr id="410" name="Google Shape;410;p14"/>
          <p:cNvSpPr txBox="1"/>
          <p:nvPr/>
        </p:nvSpPr>
        <p:spPr>
          <a:xfrm>
            <a:off x="7219803" y="2466406"/>
            <a:ext cx="3783182" cy="2534219"/>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Akuntansi sector privat dan akuntansi sector publik pada akhirnya akan merge dan menjadi </a:t>
            </a:r>
            <a:r>
              <a:rPr b="0" i="1" lang="en-US" sz="1800" u="none" cap="none" strike="noStrike">
                <a:solidFill>
                  <a:schemeClr val="dk1"/>
                </a:solidFill>
                <a:latin typeface="Times New Roman"/>
                <a:ea typeface="Times New Roman"/>
                <a:cs typeface="Times New Roman"/>
                <a:sym typeface="Times New Roman"/>
              </a:rPr>
              <a:t>milestone</a:t>
            </a:r>
            <a:r>
              <a:rPr b="0" i="0" lang="en-US" sz="1800" u="none" cap="none" strike="noStrike">
                <a:solidFill>
                  <a:schemeClr val="dk1"/>
                </a:solidFill>
                <a:latin typeface="Times New Roman"/>
                <a:ea typeface="Times New Roman"/>
                <a:cs typeface="Times New Roman"/>
                <a:sym typeface="Times New Roman"/>
              </a:rPr>
              <a:t> pengembangan akuntansi dimasa dating, sehingga dapat mewujudkan sebuah </a:t>
            </a:r>
            <a:r>
              <a:rPr b="0" i="1" lang="en-US" sz="1800" u="none" cap="none" strike="noStrike">
                <a:solidFill>
                  <a:schemeClr val="dk1"/>
                </a:solidFill>
                <a:latin typeface="Times New Roman"/>
                <a:ea typeface="Times New Roman"/>
                <a:cs typeface="Times New Roman"/>
                <a:sym typeface="Times New Roman"/>
              </a:rPr>
              <a:t>welfare state</a:t>
            </a:r>
            <a:r>
              <a:rPr b="0" i="0" lang="en-US" sz="1800" u="none" cap="none" strike="noStrike">
                <a:solidFill>
                  <a:schemeClr val="dk1"/>
                </a:solidFill>
                <a:latin typeface="Times New Roman"/>
                <a:ea typeface="Times New Roman"/>
                <a:cs typeface="Times New Roman"/>
                <a:sym typeface="Times New Roman"/>
              </a:rPr>
              <a:t>.</a:t>
            </a:r>
            <a:endParaRPr/>
          </a:p>
        </p:txBody>
      </p:sp>
      <p:sp>
        <p:nvSpPr>
          <p:cNvPr id="411" name="Google Shape;411;p14"/>
          <p:cNvSpPr txBox="1"/>
          <p:nvPr/>
        </p:nvSpPr>
        <p:spPr>
          <a:xfrm>
            <a:off x="-11815" y="6264901"/>
            <a:ext cx="1264573" cy="2635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050"/>
              <a:buFont typeface="Arial"/>
              <a:buNone/>
            </a:pPr>
            <a:r>
              <a:rPr b="0" i="0" lang="en-US" sz="1050" u="none" cap="none" strike="noStrike">
                <a:solidFill>
                  <a:schemeClr val="dk1"/>
                </a:solidFill>
                <a:latin typeface="Times New Roman"/>
                <a:ea typeface="Times New Roman"/>
                <a:cs typeface="Times New Roman"/>
                <a:sym typeface="Times New Roman"/>
              </a:rPr>
              <a:t>Halaman 5 dari 5 </a:t>
            </a:r>
            <a:endParaRPr b="0" i="0" sz="1050" u="none" cap="none" strike="noStrike">
              <a:solidFill>
                <a:schemeClr val="dk1"/>
              </a:solidFill>
              <a:latin typeface="Times New Roman"/>
              <a:ea typeface="Times New Roman"/>
              <a:cs typeface="Times New Roman"/>
              <a:sym typeface="Times New Roman"/>
            </a:endParaRPr>
          </a:p>
        </p:txBody>
      </p:sp>
      <p:grpSp>
        <p:nvGrpSpPr>
          <p:cNvPr id="412" name="Google Shape;412;p14"/>
          <p:cNvGrpSpPr/>
          <p:nvPr/>
        </p:nvGrpSpPr>
        <p:grpSpPr>
          <a:xfrm>
            <a:off x="89102" y="41673"/>
            <a:ext cx="811012" cy="894523"/>
            <a:chOff x="89102" y="41673"/>
            <a:chExt cx="811012" cy="894523"/>
          </a:xfrm>
        </p:grpSpPr>
        <p:grpSp>
          <p:nvGrpSpPr>
            <p:cNvPr id="413" name="Google Shape;413;p14"/>
            <p:cNvGrpSpPr/>
            <p:nvPr/>
          </p:nvGrpSpPr>
          <p:grpSpPr>
            <a:xfrm>
              <a:off x="89102" y="41673"/>
              <a:ext cx="811012" cy="426789"/>
              <a:chOff x="89102" y="41673"/>
              <a:chExt cx="811012" cy="426789"/>
            </a:xfrm>
          </p:grpSpPr>
          <p:sp>
            <p:nvSpPr>
              <p:cNvPr id="414" name="Google Shape;414;p14"/>
              <p:cNvSpPr/>
              <p:nvPr/>
            </p:nvSpPr>
            <p:spPr>
              <a:xfrm>
                <a:off x="128588" y="82618"/>
                <a:ext cx="771526" cy="385844"/>
              </a:xfrm>
              <a:prstGeom prst="roundRect">
                <a:avLst>
                  <a:gd fmla="val 50000" name="adj"/>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5" name="Google Shape;415;p14"/>
              <p:cNvSpPr/>
              <p:nvPr/>
            </p:nvSpPr>
            <p:spPr>
              <a:xfrm>
                <a:off x="89102" y="41673"/>
                <a:ext cx="771526" cy="385844"/>
              </a:xfrm>
              <a:prstGeom prst="roundRect">
                <a:avLst>
                  <a:gd fmla="val 50000"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416" name="Google Shape;416;p14"/>
            <p:cNvGrpSpPr/>
            <p:nvPr/>
          </p:nvGrpSpPr>
          <p:grpSpPr>
            <a:xfrm>
              <a:off x="89102" y="509407"/>
              <a:ext cx="811012" cy="426789"/>
              <a:chOff x="89102" y="41673"/>
              <a:chExt cx="811012" cy="426789"/>
            </a:xfrm>
          </p:grpSpPr>
          <p:sp>
            <p:nvSpPr>
              <p:cNvPr id="417" name="Google Shape;417;p14"/>
              <p:cNvSpPr/>
              <p:nvPr/>
            </p:nvSpPr>
            <p:spPr>
              <a:xfrm>
                <a:off x="128588" y="82618"/>
                <a:ext cx="771526" cy="385844"/>
              </a:xfrm>
              <a:prstGeom prst="roundRect">
                <a:avLst>
                  <a:gd fmla="val 50000" name="adj"/>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8" name="Google Shape;418;p14"/>
              <p:cNvSpPr/>
              <p:nvPr/>
            </p:nvSpPr>
            <p:spPr>
              <a:xfrm>
                <a:off x="89102" y="41673"/>
                <a:ext cx="771526" cy="385844"/>
              </a:xfrm>
              <a:prstGeom prst="roundRect">
                <a:avLst>
                  <a:gd fmla="val 50000"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sp>
        <p:nvSpPr>
          <p:cNvPr id="419" name="Google Shape;419;p14"/>
          <p:cNvSpPr txBox="1"/>
          <p:nvPr/>
        </p:nvSpPr>
        <p:spPr>
          <a:xfrm>
            <a:off x="853595" y="987328"/>
            <a:ext cx="10484810"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213B7D"/>
              </a:buClr>
              <a:buSzPts val="2800"/>
              <a:buFont typeface="Arial"/>
              <a:buNone/>
            </a:pPr>
            <a:r>
              <a:rPr b="1" i="0" lang="en-US" sz="2800" u="none" cap="none" strike="noStrike">
                <a:solidFill>
                  <a:srgbClr val="213B7D"/>
                </a:solidFill>
                <a:latin typeface="Times New Roman"/>
                <a:ea typeface="Times New Roman"/>
                <a:cs typeface="Times New Roman"/>
                <a:sym typeface="Times New Roman"/>
              </a:rPr>
              <a:t>Upaya &amp; Arah Pengembangan AKSP di Indonesia</a:t>
            </a:r>
            <a:endParaRPr b="1" i="0" sz="2800" u="none" cap="none" strike="noStrike">
              <a:solidFill>
                <a:srgbClr val="213B7D"/>
              </a:solidFill>
              <a:latin typeface="Times New Roman"/>
              <a:ea typeface="Times New Roman"/>
              <a:cs typeface="Times New Roman"/>
              <a:sym typeface="Times New Roman"/>
            </a:endParaRPr>
          </a:p>
        </p:txBody>
      </p:sp>
      <p:cxnSp>
        <p:nvCxnSpPr>
          <p:cNvPr id="420" name="Google Shape;420;p14"/>
          <p:cNvCxnSpPr/>
          <p:nvPr/>
        </p:nvCxnSpPr>
        <p:spPr>
          <a:xfrm>
            <a:off x="3178952" y="4115074"/>
            <a:ext cx="252000" cy="0"/>
          </a:xfrm>
          <a:prstGeom prst="straightConnector1">
            <a:avLst/>
          </a:prstGeom>
          <a:noFill/>
          <a:ln cap="flat" cmpd="sng" w="25400">
            <a:solidFill>
              <a:srgbClr val="C55A11"/>
            </a:solidFill>
            <a:prstDash val="solid"/>
            <a:miter lim="800000"/>
            <a:headEnd len="sm" w="sm" type="none"/>
            <a:tailEnd len="med" w="med" type="triangle"/>
          </a:ln>
        </p:spPr>
      </p:cxnSp>
      <p:grpSp>
        <p:nvGrpSpPr>
          <p:cNvPr descr="C_Ilustrasi Merge AS.Privat dan AS. Publik_pcfdjr" id="421" name="Google Shape;421;p14"/>
          <p:cNvGrpSpPr/>
          <p:nvPr/>
        </p:nvGrpSpPr>
        <p:grpSpPr>
          <a:xfrm>
            <a:off x="474865" y="1756649"/>
            <a:ext cx="6448449" cy="4241272"/>
            <a:chOff x="474865" y="2134021"/>
            <a:chExt cx="6448449" cy="4241272"/>
          </a:xfrm>
        </p:grpSpPr>
        <p:sp>
          <p:nvSpPr>
            <p:cNvPr id="422" name="Google Shape;422;p14"/>
            <p:cNvSpPr/>
            <p:nvPr/>
          </p:nvSpPr>
          <p:spPr>
            <a:xfrm>
              <a:off x="1944914" y="2483884"/>
              <a:ext cx="3483429" cy="33867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423" name="Google Shape;423;p14"/>
            <p:cNvGrpSpPr/>
            <p:nvPr/>
          </p:nvGrpSpPr>
          <p:grpSpPr>
            <a:xfrm>
              <a:off x="2745115" y="2579915"/>
              <a:ext cx="1821177" cy="3386790"/>
              <a:chOff x="2745115" y="2579915"/>
              <a:chExt cx="1821177" cy="3386790"/>
            </a:xfrm>
          </p:grpSpPr>
          <p:grpSp>
            <p:nvGrpSpPr>
              <p:cNvPr id="424" name="Google Shape;424;p14"/>
              <p:cNvGrpSpPr/>
              <p:nvPr/>
            </p:nvGrpSpPr>
            <p:grpSpPr>
              <a:xfrm rot="5400000">
                <a:off x="2010325" y="3314705"/>
                <a:ext cx="3290758" cy="1821177"/>
                <a:chOff x="-26673" y="2807773"/>
                <a:chExt cx="6537727" cy="2920709"/>
              </a:xfrm>
            </p:grpSpPr>
            <p:grpSp>
              <p:nvGrpSpPr>
                <p:cNvPr id="425" name="Google Shape;425;p14"/>
                <p:cNvGrpSpPr/>
                <p:nvPr/>
              </p:nvGrpSpPr>
              <p:grpSpPr>
                <a:xfrm flipH="1" rot="10800000">
                  <a:off x="1270529" y="3855848"/>
                  <a:ext cx="4767915" cy="1872634"/>
                  <a:chOff x="1219201" y="2804154"/>
                  <a:chExt cx="4767915" cy="1872634"/>
                </a:xfrm>
              </p:grpSpPr>
              <p:sp>
                <p:nvSpPr>
                  <p:cNvPr id="426" name="Google Shape;426;p14"/>
                  <p:cNvSpPr/>
                  <p:nvPr/>
                </p:nvSpPr>
                <p:spPr>
                  <a:xfrm>
                    <a:off x="2823981" y="2849641"/>
                    <a:ext cx="1646332" cy="54435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7" name="Google Shape;427;p14"/>
                  <p:cNvSpPr/>
                  <p:nvPr/>
                </p:nvSpPr>
                <p:spPr>
                  <a:xfrm rot="2700000">
                    <a:off x="4094391" y="3408204"/>
                    <a:ext cx="1962988" cy="61436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8" name="Google Shape;428;p14"/>
                  <p:cNvSpPr/>
                  <p:nvPr/>
                </p:nvSpPr>
                <p:spPr>
                  <a:xfrm flipH="1" rot="-2700000">
                    <a:off x="1139296" y="3435099"/>
                    <a:ext cx="2028825" cy="61436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429" name="Google Shape;429;p14"/>
                <p:cNvGrpSpPr/>
                <p:nvPr/>
              </p:nvGrpSpPr>
              <p:grpSpPr>
                <a:xfrm>
                  <a:off x="-26674" y="2807773"/>
                  <a:ext cx="6537727" cy="2075063"/>
                  <a:chOff x="-26673" y="2807773"/>
                  <a:chExt cx="6537727" cy="2075063"/>
                </a:xfrm>
              </p:grpSpPr>
              <p:grpSp>
                <p:nvGrpSpPr>
                  <p:cNvPr id="430" name="Google Shape;430;p14"/>
                  <p:cNvGrpSpPr/>
                  <p:nvPr/>
                </p:nvGrpSpPr>
                <p:grpSpPr>
                  <a:xfrm>
                    <a:off x="1270417" y="2807773"/>
                    <a:ext cx="4773471" cy="1823185"/>
                    <a:chOff x="1270417" y="2807773"/>
                    <a:chExt cx="4773471" cy="1823185"/>
                  </a:xfrm>
                </p:grpSpPr>
                <p:sp>
                  <p:nvSpPr>
                    <p:cNvPr id="431" name="Google Shape;431;p14"/>
                    <p:cNvSpPr/>
                    <p:nvPr/>
                  </p:nvSpPr>
                  <p:spPr>
                    <a:xfrm>
                      <a:off x="2823979" y="2849640"/>
                      <a:ext cx="1646330" cy="57936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2" name="Google Shape;432;p14"/>
                    <p:cNvSpPr/>
                    <p:nvPr/>
                  </p:nvSpPr>
                  <p:spPr>
                    <a:xfrm rot="2700000">
                      <a:off x="4151162" y="3411823"/>
                      <a:ext cx="1962989" cy="61436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3" name="Google Shape;433;p14"/>
                    <p:cNvSpPr/>
                    <p:nvPr/>
                  </p:nvSpPr>
                  <p:spPr>
                    <a:xfrm flipH="1" rot="-2700000">
                      <a:off x="1200153" y="3412547"/>
                      <a:ext cx="1962988" cy="614361"/>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434" name="Google Shape;434;p14"/>
                  <p:cNvSpPr/>
                  <p:nvPr/>
                </p:nvSpPr>
                <p:spPr>
                  <a:xfrm rot="-5400000">
                    <a:off x="301194" y="3284798"/>
                    <a:ext cx="1270170" cy="1925905"/>
                  </a:xfrm>
                  <a:prstGeom prst="upArrow">
                    <a:avLst>
                      <a:gd fmla="val 50000" name="adj1"/>
                      <a:gd fmla="val 51519" name="adj2"/>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5" name="Google Shape;435;p14"/>
                  <p:cNvSpPr/>
                  <p:nvPr/>
                </p:nvSpPr>
                <p:spPr>
                  <a:xfrm>
                    <a:off x="5456673" y="3959867"/>
                    <a:ext cx="1054380" cy="61436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sp>
            <p:nvSpPr>
              <p:cNvPr id="436" name="Google Shape;436;p14"/>
              <p:cNvSpPr txBox="1"/>
              <p:nvPr/>
            </p:nvSpPr>
            <p:spPr>
              <a:xfrm rot="-5400000">
                <a:off x="2416346" y="4340903"/>
                <a:ext cx="103393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100" u="none" cap="none" strike="noStrike">
                    <a:solidFill>
                      <a:schemeClr val="lt1"/>
                    </a:solidFill>
                    <a:latin typeface="Times New Roman"/>
                    <a:ea typeface="Times New Roman"/>
                    <a:cs typeface="Times New Roman"/>
                    <a:sym typeface="Times New Roman"/>
                  </a:rPr>
                  <a:t>Sektor Publik</a:t>
                </a:r>
                <a:endParaRPr b="1" i="0" sz="1100" u="none" cap="none" strike="noStrike">
                  <a:solidFill>
                    <a:schemeClr val="lt1"/>
                  </a:solidFill>
                  <a:latin typeface="Times New Roman"/>
                  <a:ea typeface="Times New Roman"/>
                  <a:cs typeface="Times New Roman"/>
                  <a:sym typeface="Times New Roman"/>
                </a:endParaRPr>
              </a:p>
            </p:txBody>
          </p:sp>
          <p:sp>
            <p:nvSpPr>
              <p:cNvPr id="437" name="Google Shape;437;p14"/>
              <p:cNvSpPr txBox="1"/>
              <p:nvPr/>
            </p:nvSpPr>
            <p:spPr>
              <a:xfrm flipH="1" rot="5400000">
                <a:off x="3835749" y="4331946"/>
                <a:ext cx="103393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100" u="none" cap="none" strike="noStrike">
                    <a:solidFill>
                      <a:schemeClr val="lt1"/>
                    </a:solidFill>
                    <a:latin typeface="Times New Roman"/>
                    <a:ea typeface="Times New Roman"/>
                    <a:cs typeface="Times New Roman"/>
                    <a:sym typeface="Times New Roman"/>
                  </a:rPr>
                  <a:t>Sektor Privat</a:t>
                </a:r>
                <a:endParaRPr b="1" i="0" sz="1100" u="none" cap="none" strike="noStrike">
                  <a:solidFill>
                    <a:schemeClr val="lt1"/>
                  </a:solidFill>
                  <a:latin typeface="Times New Roman"/>
                  <a:ea typeface="Times New Roman"/>
                  <a:cs typeface="Times New Roman"/>
                  <a:sym typeface="Times New Roman"/>
                </a:endParaRPr>
              </a:p>
            </p:txBody>
          </p:sp>
          <p:cxnSp>
            <p:nvCxnSpPr>
              <p:cNvPr id="438" name="Google Shape;438;p14"/>
              <p:cNvCxnSpPr/>
              <p:nvPr/>
            </p:nvCxnSpPr>
            <p:spPr>
              <a:xfrm rot="10800000">
                <a:off x="3777132" y="3464858"/>
                <a:ext cx="438801" cy="437775"/>
              </a:xfrm>
              <a:prstGeom prst="straightConnector1">
                <a:avLst/>
              </a:prstGeom>
              <a:noFill/>
              <a:ln cap="flat" cmpd="sng" w="25400">
                <a:solidFill>
                  <a:schemeClr val="lt1"/>
                </a:solidFill>
                <a:prstDash val="dash"/>
                <a:miter lim="800000"/>
                <a:headEnd len="sm" w="sm" type="none"/>
                <a:tailEnd len="med" w="med" type="triangle"/>
              </a:ln>
            </p:spPr>
          </p:cxnSp>
          <p:cxnSp>
            <p:nvCxnSpPr>
              <p:cNvPr id="439" name="Google Shape;439;p14"/>
              <p:cNvCxnSpPr/>
              <p:nvPr/>
            </p:nvCxnSpPr>
            <p:spPr>
              <a:xfrm flipH="1" rot="10800000">
                <a:off x="3104510" y="3464858"/>
                <a:ext cx="438801" cy="437775"/>
              </a:xfrm>
              <a:prstGeom prst="straightConnector1">
                <a:avLst/>
              </a:prstGeom>
              <a:noFill/>
              <a:ln cap="flat" cmpd="sng" w="25400">
                <a:solidFill>
                  <a:schemeClr val="lt1"/>
                </a:solidFill>
                <a:prstDash val="dash"/>
                <a:miter lim="800000"/>
                <a:headEnd len="sm" w="sm" type="none"/>
                <a:tailEnd len="med" w="med" type="triangle"/>
              </a:ln>
            </p:spPr>
          </p:cxnSp>
          <p:cxnSp>
            <p:nvCxnSpPr>
              <p:cNvPr id="440" name="Google Shape;440;p14"/>
              <p:cNvCxnSpPr/>
              <p:nvPr/>
            </p:nvCxnSpPr>
            <p:spPr>
              <a:xfrm flipH="1" rot="10800000">
                <a:off x="3797759" y="4943164"/>
                <a:ext cx="438801" cy="437775"/>
              </a:xfrm>
              <a:prstGeom prst="straightConnector1">
                <a:avLst/>
              </a:prstGeom>
              <a:noFill/>
              <a:ln cap="flat" cmpd="sng" w="25400">
                <a:solidFill>
                  <a:schemeClr val="lt1"/>
                </a:solidFill>
                <a:prstDash val="dash"/>
                <a:miter lim="800000"/>
                <a:headEnd len="sm" w="sm" type="none"/>
                <a:tailEnd len="med" w="med" type="triangle"/>
              </a:ln>
            </p:spPr>
          </p:cxnSp>
          <p:cxnSp>
            <p:nvCxnSpPr>
              <p:cNvPr id="441" name="Google Shape;441;p14"/>
              <p:cNvCxnSpPr/>
              <p:nvPr/>
            </p:nvCxnSpPr>
            <p:spPr>
              <a:xfrm rot="10800000">
                <a:off x="3062176" y="4943164"/>
                <a:ext cx="438801" cy="437775"/>
              </a:xfrm>
              <a:prstGeom prst="straightConnector1">
                <a:avLst/>
              </a:prstGeom>
              <a:noFill/>
              <a:ln cap="flat" cmpd="sng" w="25400">
                <a:solidFill>
                  <a:schemeClr val="lt1"/>
                </a:solidFill>
                <a:prstDash val="dash"/>
                <a:miter lim="800000"/>
                <a:headEnd len="sm" w="sm" type="none"/>
                <a:tailEnd len="med" w="med" type="triangle"/>
              </a:ln>
            </p:spPr>
          </p:cxnSp>
          <p:cxnSp>
            <p:nvCxnSpPr>
              <p:cNvPr id="442" name="Google Shape;442;p14"/>
              <p:cNvCxnSpPr/>
              <p:nvPr/>
            </p:nvCxnSpPr>
            <p:spPr>
              <a:xfrm rot="10800000">
                <a:off x="3886670" y="4115074"/>
                <a:ext cx="252000" cy="0"/>
              </a:xfrm>
              <a:prstGeom prst="straightConnector1">
                <a:avLst/>
              </a:prstGeom>
              <a:noFill/>
              <a:ln cap="flat" cmpd="sng" w="25400">
                <a:solidFill>
                  <a:srgbClr val="C55A11"/>
                </a:solidFill>
                <a:prstDash val="solid"/>
                <a:miter lim="800000"/>
                <a:headEnd len="sm" w="sm" type="none"/>
                <a:tailEnd len="med" w="med" type="triangle"/>
              </a:ln>
            </p:spPr>
          </p:cxnSp>
          <p:cxnSp>
            <p:nvCxnSpPr>
              <p:cNvPr id="443" name="Google Shape;443;p14"/>
              <p:cNvCxnSpPr/>
              <p:nvPr/>
            </p:nvCxnSpPr>
            <p:spPr>
              <a:xfrm rot="10800000">
                <a:off x="3886670" y="4745592"/>
                <a:ext cx="252000" cy="0"/>
              </a:xfrm>
              <a:prstGeom prst="straightConnector1">
                <a:avLst/>
              </a:prstGeom>
              <a:noFill/>
              <a:ln cap="flat" cmpd="sng" w="25400">
                <a:solidFill>
                  <a:srgbClr val="C55A11"/>
                </a:solidFill>
                <a:prstDash val="solid"/>
                <a:miter lim="800000"/>
                <a:headEnd len="sm" w="sm" type="none"/>
                <a:tailEnd len="med" w="med" type="triangle"/>
              </a:ln>
            </p:spPr>
          </p:cxnSp>
          <p:cxnSp>
            <p:nvCxnSpPr>
              <p:cNvPr id="444" name="Google Shape;444;p14"/>
              <p:cNvCxnSpPr/>
              <p:nvPr/>
            </p:nvCxnSpPr>
            <p:spPr>
              <a:xfrm>
                <a:off x="3178952" y="4745592"/>
                <a:ext cx="252000" cy="0"/>
              </a:xfrm>
              <a:prstGeom prst="straightConnector1">
                <a:avLst/>
              </a:prstGeom>
              <a:noFill/>
              <a:ln cap="flat" cmpd="sng" w="25400">
                <a:solidFill>
                  <a:srgbClr val="C55A11"/>
                </a:solidFill>
                <a:prstDash val="solid"/>
                <a:miter lim="800000"/>
                <a:headEnd len="sm" w="sm" type="none"/>
                <a:tailEnd len="med" w="med" type="triangle"/>
              </a:ln>
            </p:spPr>
          </p:cxnSp>
          <p:cxnSp>
            <p:nvCxnSpPr>
              <p:cNvPr id="445" name="Google Shape;445;p14"/>
              <p:cNvCxnSpPr/>
              <p:nvPr/>
            </p:nvCxnSpPr>
            <p:spPr>
              <a:xfrm rot="10800000">
                <a:off x="3649871" y="3446705"/>
                <a:ext cx="0" cy="2520000"/>
              </a:xfrm>
              <a:prstGeom prst="straightConnector1">
                <a:avLst/>
              </a:prstGeom>
              <a:noFill/>
              <a:ln cap="flat" cmpd="sng" w="38100">
                <a:solidFill>
                  <a:srgbClr val="C00000"/>
                </a:solidFill>
                <a:prstDash val="solid"/>
                <a:miter lim="800000"/>
                <a:headEnd len="sm" w="sm" type="none"/>
                <a:tailEnd len="med" w="med" type="triangle"/>
              </a:ln>
            </p:spPr>
          </p:cxnSp>
          <p:sp>
            <p:nvSpPr>
              <p:cNvPr id="446" name="Google Shape;446;p14"/>
              <p:cNvSpPr txBox="1"/>
              <p:nvPr/>
            </p:nvSpPr>
            <p:spPr>
              <a:xfrm rot="-5400000">
                <a:off x="3283477" y="3052582"/>
                <a:ext cx="701081"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u="none" cap="none" strike="noStrike">
                    <a:solidFill>
                      <a:schemeClr val="lt1"/>
                    </a:solidFill>
                    <a:latin typeface="Times New Roman"/>
                    <a:ea typeface="Times New Roman"/>
                    <a:cs typeface="Times New Roman"/>
                    <a:sym typeface="Times New Roman"/>
                  </a:rPr>
                  <a:t>Merge</a:t>
                </a:r>
                <a:endParaRPr b="1" i="1" sz="1100" u="none" cap="none" strike="noStrike">
                  <a:solidFill>
                    <a:schemeClr val="lt1"/>
                  </a:solidFill>
                  <a:latin typeface="Times New Roman"/>
                  <a:ea typeface="Times New Roman"/>
                  <a:cs typeface="Times New Roman"/>
                  <a:sym typeface="Times New Roman"/>
                </a:endParaRPr>
              </a:p>
            </p:txBody>
          </p:sp>
        </p:grpSp>
        <p:sp>
          <p:nvSpPr>
            <p:cNvPr id="447" name="Google Shape;447;p14"/>
            <p:cNvSpPr/>
            <p:nvPr/>
          </p:nvSpPr>
          <p:spPr>
            <a:xfrm>
              <a:off x="610879" y="3235500"/>
              <a:ext cx="1917627" cy="465043"/>
            </a:xfrm>
            <a:prstGeom prst="rect">
              <a:avLst/>
            </a:prstGeom>
            <a:solidFill>
              <a:srgbClr val="38562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Times New Roman"/>
                  <a:ea typeface="Times New Roman"/>
                  <a:cs typeface="Times New Roman"/>
                  <a:sym typeface="Times New Roman"/>
                </a:rPr>
                <a:t>Pemerintah</a:t>
              </a:r>
              <a:endParaRPr b="0" i="0" sz="1800" u="none" cap="none" strike="noStrike">
                <a:solidFill>
                  <a:schemeClr val="lt1"/>
                </a:solidFill>
                <a:latin typeface="Times New Roman"/>
                <a:ea typeface="Times New Roman"/>
                <a:cs typeface="Times New Roman"/>
                <a:sym typeface="Times New Roman"/>
              </a:endParaRPr>
            </a:p>
          </p:txBody>
        </p:sp>
        <p:sp>
          <p:nvSpPr>
            <p:cNvPr id="448" name="Google Shape;448;p14"/>
            <p:cNvSpPr/>
            <p:nvPr/>
          </p:nvSpPr>
          <p:spPr>
            <a:xfrm>
              <a:off x="610879" y="3853350"/>
              <a:ext cx="1917627" cy="465043"/>
            </a:xfrm>
            <a:prstGeom prst="rect">
              <a:avLst/>
            </a:prstGeom>
            <a:solidFill>
              <a:srgbClr val="38562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Times New Roman"/>
                  <a:ea typeface="Times New Roman"/>
                  <a:cs typeface="Times New Roman"/>
                  <a:sym typeface="Times New Roman"/>
                </a:rPr>
                <a:t>Pemerintah</a:t>
              </a:r>
              <a:endParaRPr/>
            </a:p>
            <a:p>
              <a:pPr indent="0" lvl="0" marL="0" marR="0" rtl="0" algn="ctr">
                <a:spcBef>
                  <a:spcPts val="0"/>
                </a:spcBef>
                <a:spcAft>
                  <a:spcPts val="0"/>
                </a:spcAft>
                <a:buNone/>
              </a:pPr>
              <a:r>
                <a:rPr b="0" i="0" lang="en-US" sz="1400" u="none" cap="none" strike="noStrike">
                  <a:solidFill>
                    <a:schemeClr val="lt1"/>
                  </a:solidFill>
                  <a:latin typeface="Times New Roman"/>
                  <a:ea typeface="Times New Roman"/>
                  <a:cs typeface="Times New Roman"/>
                  <a:sym typeface="Times New Roman"/>
                </a:rPr>
                <a:t>Prov./Kab./Kota</a:t>
              </a:r>
              <a:endParaRPr b="0" i="0" sz="1800" u="none" cap="none" strike="noStrike">
                <a:solidFill>
                  <a:schemeClr val="lt1"/>
                </a:solidFill>
                <a:latin typeface="Times New Roman"/>
                <a:ea typeface="Times New Roman"/>
                <a:cs typeface="Times New Roman"/>
                <a:sym typeface="Times New Roman"/>
              </a:endParaRPr>
            </a:p>
          </p:txBody>
        </p:sp>
        <p:sp>
          <p:nvSpPr>
            <p:cNvPr id="449" name="Google Shape;449;p14"/>
            <p:cNvSpPr/>
            <p:nvPr/>
          </p:nvSpPr>
          <p:spPr>
            <a:xfrm>
              <a:off x="610879" y="4471200"/>
              <a:ext cx="1917627" cy="465043"/>
            </a:xfrm>
            <a:prstGeom prst="rect">
              <a:avLst/>
            </a:prstGeom>
            <a:solidFill>
              <a:srgbClr val="38562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Times New Roman"/>
                  <a:ea typeface="Times New Roman"/>
                  <a:cs typeface="Times New Roman"/>
                  <a:sym typeface="Times New Roman"/>
                </a:rPr>
                <a:t>BLU/BLUD</a:t>
              </a:r>
              <a:endParaRPr b="0" i="0" sz="1800" u="none" cap="none" strike="noStrike">
                <a:solidFill>
                  <a:schemeClr val="lt1"/>
                </a:solidFill>
                <a:latin typeface="Times New Roman"/>
                <a:ea typeface="Times New Roman"/>
                <a:cs typeface="Times New Roman"/>
                <a:sym typeface="Times New Roman"/>
              </a:endParaRPr>
            </a:p>
          </p:txBody>
        </p:sp>
        <p:sp>
          <p:nvSpPr>
            <p:cNvPr id="450" name="Google Shape;450;p14"/>
            <p:cNvSpPr/>
            <p:nvPr/>
          </p:nvSpPr>
          <p:spPr>
            <a:xfrm>
              <a:off x="610879" y="5089051"/>
              <a:ext cx="1917627" cy="501801"/>
            </a:xfrm>
            <a:prstGeom prst="rect">
              <a:avLst/>
            </a:prstGeom>
            <a:solidFill>
              <a:srgbClr val="38562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Times New Roman"/>
                  <a:ea typeface="Times New Roman"/>
                  <a:cs typeface="Times New Roman"/>
                  <a:sym typeface="Times New Roman"/>
                </a:rPr>
                <a:t>Organisasi </a:t>
              </a:r>
              <a:endParaRPr/>
            </a:p>
            <a:p>
              <a:pPr indent="0" lvl="0" marL="0" marR="0" rtl="0" algn="ctr">
                <a:spcBef>
                  <a:spcPts val="0"/>
                </a:spcBef>
                <a:spcAft>
                  <a:spcPts val="0"/>
                </a:spcAft>
                <a:buNone/>
              </a:pPr>
              <a:r>
                <a:rPr b="0" i="0" lang="en-US" sz="1800" u="none" cap="none" strike="noStrike">
                  <a:solidFill>
                    <a:schemeClr val="lt1"/>
                  </a:solidFill>
                  <a:latin typeface="Times New Roman"/>
                  <a:ea typeface="Times New Roman"/>
                  <a:cs typeface="Times New Roman"/>
                  <a:sym typeface="Times New Roman"/>
                </a:rPr>
                <a:t>Publik Lain</a:t>
              </a:r>
              <a:endParaRPr b="0" i="0" sz="1800" u="none" cap="none" strike="noStrike">
                <a:solidFill>
                  <a:schemeClr val="lt1"/>
                </a:solidFill>
                <a:latin typeface="Times New Roman"/>
                <a:ea typeface="Times New Roman"/>
                <a:cs typeface="Times New Roman"/>
                <a:sym typeface="Times New Roman"/>
              </a:endParaRPr>
            </a:p>
          </p:txBody>
        </p:sp>
        <p:sp>
          <p:nvSpPr>
            <p:cNvPr id="451" name="Google Shape;451;p14"/>
            <p:cNvSpPr/>
            <p:nvPr/>
          </p:nvSpPr>
          <p:spPr>
            <a:xfrm>
              <a:off x="4837664" y="3891134"/>
              <a:ext cx="1917627" cy="580066"/>
            </a:xfrm>
            <a:prstGeom prst="rect">
              <a:avLst/>
            </a:prstGeom>
            <a:solidFill>
              <a:srgbClr val="833C0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Times New Roman"/>
                  <a:ea typeface="Times New Roman"/>
                  <a:cs typeface="Times New Roman"/>
                  <a:sym typeface="Times New Roman"/>
                </a:rPr>
                <a:t>Perusahaan Swasta</a:t>
              </a:r>
              <a:endParaRPr b="0" i="0" sz="1800" u="none" cap="none" strike="noStrike">
                <a:solidFill>
                  <a:schemeClr val="lt1"/>
                </a:solidFill>
                <a:latin typeface="Times New Roman"/>
                <a:ea typeface="Times New Roman"/>
                <a:cs typeface="Times New Roman"/>
                <a:sym typeface="Times New Roman"/>
              </a:endParaRPr>
            </a:p>
          </p:txBody>
        </p:sp>
        <p:sp>
          <p:nvSpPr>
            <p:cNvPr id="452" name="Google Shape;452;p14"/>
            <p:cNvSpPr/>
            <p:nvPr/>
          </p:nvSpPr>
          <p:spPr>
            <a:xfrm>
              <a:off x="4848147" y="4653131"/>
              <a:ext cx="1917627" cy="580066"/>
            </a:xfrm>
            <a:prstGeom prst="rect">
              <a:avLst/>
            </a:prstGeom>
            <a:solidFill>
              <a:srgbClr val="833C0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Times New Roman"/>
                  <a:ea typeface="Times New Roman"/>
                  <a:cs typeface="Times New Roman"/>
                  <a:sym typeface="Times New Roman"/>
                </a:rPr>
                <a:t>BUMN/</a:t>
              </a:r>
              <a:endParaRPr/>
            </a:p>
            <a:p>
              <a:pPr indent="0" lvl="0" marL="0" marR="0" rtl="0" algn="ctr">
                <a:spcBef>
                  <a:spcPts val="0"/>
                </a:spcBef>
                <a:spcAft>
                  <a:spcPts val="0"/>
                </a:spcAft>
                <a:buNone/>
              </a:pPr>
              <a:r>
                <a:rPr b="0" i="0" lang="en-US" sz="1800" u="none" cap="none" strike="noStrike">
                  <a:solidFill>
                    <a:schemeClr val="lt1"/>
                  </a:solidFill>
                  <a:latin typeface="Times New Roman"/>
                  <a:ea typeface="Times New Roman"/>
                  <a:cs typeface="Times New Roman"/>
                  <a:sym typeface="Times New Roman"/>
                </a:rPr>
                <a:t>BUMD</a:t>
              </a:r>
              <a:endParaRPr b="0" i="0" sz="1800" u="none" cap="none" strike="noStrike">
                <a:solidFill>
                  <a:schemeClr val="lt1"/>
                </a:solidFill>
                <a:latin typeface="Times New Roman"/>
                <a:ea typeface="Times New Roman"/>
                <a:cs typeface="Times New Roman"/>
                <a:sym typeface="Times New Roman"/>
              </a:endParaRPr>
            </a:p>
          </p:txBody>
        </p:sp>
        <p:sp>
          <p:nvSpPr>
            <p:cNvPr id="453" name="Google Shape;453;p14"/>
            <p:cNvSpPr/>
            <p:nvPr/>
          </p:nvSpPr>
          <p:spPr>
            <a:xfrm>
              <a:off x="474865" y="2379322"/>
              <a:ext cx="6448449" cy="3755822"/>
            </a:xfrm>
            <a:prstGeom prst="rect">
              <a:avLst/>
            </a:prstGeom>
            <a:noFill/>
            <a:ln cap="flat" cmpd="sng" w="38100">
              <a:solidFill>
                <a:srgbClr val="213B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4" name="Google Shape;454;p14"/>
            <p:cNvSpPr/>
            <p:nvPr/>
          </p:nvSpPr>
          <p:spPr>
            <a:xfrm>
              <a:off x="2621446" y="2134021"/>
              <a:ext cx="2130364" cy="417538"/>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1" lang="en-US" sz="1800" u="none" cap="none" strike="noStrike">
                  <a:solidFill>
                    <a:schemeClr val="lt1"/>
                  </a:solidFill>
                  <a:latin typeface="Times New Roman"/>
                  <a:ea typeface="Times New Roman"/>
                  <a:cs typeface="Times New Roman"/>
                  <a:sym typeface="Times New Roman"/>
                </a:rPr>
                <a:t>Welfare State</a:t>
              </a:r>
              <a:endParaRPr b="0" i="1" sz="1800" u="none" cap="none" strike="noStrike">
                <a:solidFill>
                  <a:schemeClr val="lt1"/>
                </a:solidFill>
                <a:latin typeface="Times New Roman"/>
                <a:ea typeface="Times New Roman"/>
                <a:cs typeface="Times New Roman"/>
                <a:sym typeface="Times New Roman"/>
              </a:endParaRPr>
            </a:p>
          </p:txBody>
        </p:sp>
        <p:sp>
          <p:nvSpPr>
            <p:cNvPr id="455" name="Google Shape;455;p14"/>
            <p:cNvSpPr/>
            <p:nvPr/>
          </p:nvSpPr>
          <p:spPr>
            <a:xfrm>
              <a:off x="2621446" y="5957755"/>
              <a:ext cx="2130364" cy="41753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800" u="none" cap="none" strike="noStrike">
                  <a:solidFill>
                    <a:schemeClr val="dk1"/>
                  </a:solidFill>
                  <a:latin typeface="Times New Roman"/>
                  <a:ea typeface="Times New Roman"/>
                  <a:cs typeface="Times New Roman"/>
                  <a:sym typeface="Times New Roman"/>
                </a:rPr>
                <a:t>perekonomian</a:t>
              </a:r>
              <a:endParaRPr b="1" i="1" sz="1800" u="none" cap="none" strike="noStrike">
                <a:solidFill>
                  <a:schemeClr val="dk1"/>
                </a:solidFill>
                <a:latin typeface="Times New Roman"/>
                <a:ea typeface="Times New Roman"/>
                <a:cs typeface="Times New Roman"/>
                <a:sym typeface="Times New Roman"/>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15"/>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1" name="Google Shape;461;p15"/>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2" name="Google Shape;462;p15"/>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463" name="Google Shape;463;p15"/>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464" name="Google Shape;464;p15"/>
          <p:cNvSpPr/>
          <p:nvPr/>
        </p:nvSpPr>
        <p:spPr>
          <a:xfrm>
            <a:off x="3507218" y="4761090"/>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465" name="Google Shape;465;p15"/>
          <p:cNvGrpSpPr/>
          <p:nvPr/>
        </p:nvGrpSpPr>
        <p:grpSpPr>
          <a:xfrm>
            <a:off x="2857113" y="3050389"/>
            <a:ext cx="1545226" cy="1371404"/>
            <a:chOff x="2857113" y="3050389"/>
            <a:chExt cx="1545226" cy="1371404"/>
          </a:xfrm>
        </p:grpSpPr>
        <p:sp>
          <p:nvSpPr>
            <p:cNvPr id="466" name="Google Shape;466;p15"/>
            <p:cNvSpPr/>
            <p:nvPr/>
          </p:nvSpPr>
          <p:spPr>
            <a:xfrm rot="-2200064">
              <a:off x="3303056" y="3422380"/>
              <a:ext cx="657734" cy="615474"/>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7" name="Google Shape;467;p15"/>
            <p:cNvSpPr/>
            <p:nvPr/>
          </p:nvSpPr>
          <p:spPr>
            <a:xfrm rot="-2200064">
              <a:off x="2975807" y="3670826"/>
              <a:ext cx="657734" cy="615474"/>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8" name="Google Shape;468;p15"/>
            <p:cNvSpPr/>
            <p:nvPr/>
          </p:nvSpPr>
          <p:spPr>
            <a:xfrm rot="-2200064">
              <a:off x="3625912" y="3185882"/>
              <a:ext cx="657734" cy="615474"/>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469" name="Google Shape;469;p15"/>
          <p:cNvSpPr/>
          <p:nvPr/>
        </p:nvSpPr>
        <p:spPr>
          <a:xfrm>
            <a:off x="9909467" y="2070077"/>
            <a:ext cx="653898" cy="65389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0" name="Google Shape;470;p15"/>
          <p:cNvSpPr/>
          <p:nvPr/>
        </p:nvSpPr>
        <p:spPr>
          <a:xfrm>
            <a:off x="9156393" y="5293504"/>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1" name="Google Shape;471;p15"/>
          <p:cNvSpPr/>
          <p:nvPr/>
        </p:nvSpPr>
        <p:spPr>
          <a:xfrm rot="2147623">
            <a:off x="7889539" y="213428"/>
            <a:ext cx="479199" cy="2273576"/>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472" name="Google Shape;472;p15"/>
          <p:cNvGrpSpPr/>
          <p:nvPr/>
        </p:nvGrpSpPr>
        <p:grpSpPr>
          <a:xfrm>
            <a:off x="-972219" y="-834189"/>
            <a:ext cx="2095164" cy="2065625"/>
            <a:chOff x="-972219" y="-834189"/>
            <a:chExt cx="2095164" cy="2065625"/>
          </a:xfrm>
        </p:grpSpPr>
        <p:sp>
          <p:nvSpPr>
            <p:cNvPr id="473" name="Google Shape;473;p15"/>
            <p:cNvSpPr/>
            <p:nvPr/>
          </p:nvSpPr>
          <p:spPr>
            <a:xfrm>
              <a:off x="-834189" y="-834189"/>
              <a:ext cx="1668378" cy="1668378"/>
            </a:xfrm>
            <a:prstGeom prst="ellipse">
              <a:avLst/>
            </a:prstGeom>
            <a:solidFill>
              <a:srgbClr val="213B7D">
                <a:alpha val="71764"/>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4" name="Google Shape;474;p15"/>
            <p:cNvSpPr/>
            <p:nvPr/>
          </p:nvSpPr>
          <p:spPr>
            <a:xfrm>
              <a:off x="65336" y="252868"/>
              <a:ext cx="978568" cy="978568"/>
            </a:xfrm>
            <a:prstGeom prst="ellipse">
              <a:avLst/>
            </a:prstGeom>
            <a:solidFill>
              <a:srgbClr val="213B7D">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5" name="Google Shape;475;p15"/>
            <p:cNvSpPr/>
            <p:nvPr/>
          </p:nvSpPr>
          <p:spPr>
            <a:xfrm>
              <a:off x="144377" y="137198"/>
              <a:ext cx="978568" cy="978568"/>
            </a:xfrm>
            <a:prstGeom prst="ellipse">
              <a:avLst/>
            </a:prstGeom>
            <a:solidFill>
              <a:srgbClr val="213B7D">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6" name="Google Shape;476;p15"/>
            <p:cNvSpPr/>
            <p:nvPr/>
          </p:nvSpPr>
          <p:spPr>
            <a:xfrm>
              <a:off x="-972219" y="-639156"/>
              <a:ext cx="1668378" cy="1668378"/>
            </a:xfrm>
            <a:prstGeom prst="ellipse">
              <a:avLst/>
            </a:prstGeom>
            <a:solidFill>
              <a:srgbClr val="213B7D">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477" name="Google Shape;477;p15"/>
          <p:cNvGrpSpPr/>
          <p:nvPr/>
        </p:nvGrpSpPr>
        <p:grpSpPr>
          <a:xfrm>
            <a:off x="216389" y="5756566"/>
            <a:ext cx="694536" cy="713698"/>
            <a:chOff x="216389" y="5665785"/>
            <a:chExt cx="694536" cy="713698"/>
          </a:xfrm>
        </p:grpSpPr>
        <p:sp>
          <p:nvSpPr>
            <p:cNvPr id="478" name="Google Shape;478;p15"/>
            <p:cNvSpPr/>
            <p:nvPr/>
          </p:nvSpPr>
          <p:spPr>
            <a:xfrm>
              <a:off x="216389" y="5761683"/>
              <a:ext cx="617800" cy="6178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9" name="Google Shape;479;p15"/>
            <p:cNvSpPr/>
            <p:nvPr/>
          </p:nvSpPr>
          <p:spPr>
            <a:xfrm>
              <a:off x="293125" y="5665785"/>
              <a:ext cx="617800" cy="6178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480" name="Google Shape;480;p15"/>
          <p:cNvGrpSpPr/>
          <p:nvPr/>
        </p:nvGrpSpPr>
        <p:grpSpPr>
          <a:xfrm>
            <a:off x="2171887" y="5756566"/>
            <a:ext cx="694536" cy="713698"/>
            <a:chOff x="216389" y="5665785"/>
            <a:chExt cx="694536" cy="713698"/>
          </a:xfrm>
        </p:grpSpPr>
        <p:sp>
          <p:nvSpPr>
            <p:cNvPr id="481" name="Google Shape;481;p15"/>
            <p:cNvSpPr/>
            <p:nvPr/>
          </p:nvSpPr>
          <p:spPr>
            <a:xfrm>
              <a:off x="216389" y="5761683"/>
              <a:ext cx="617800" cy="6178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2" name="Google Shape;482;p15"/>
            <p:cNvSpPr/>
            <p:nvPr/>
          </p:nvSpPr>
          <p:spPr>
            <a:xfrm>
              <a:off x="293125" y="5665785"/>
              <a:ext cx="617800" cy="6178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483" name="Google Shape;483;p15"/>
          <p:cNvGrpSpPr/>
          <p:nvPr/>
        </p:nvGrpSpPr>
        <p:grpSpPr>
          <a:xfrm>
            <a:off x="1194138" y="5756566"/>
            <a:ext cx="694536" cy="713698"/>
            <a:chOff x="216389" y="5665785"/>
            <a:chExt cx="694536" cy="713698"/>
          </a:xfrm>
        </p:grpSpPr>
        <p:sp>
          <p:nvSpPr>
            <p:cNvPr id="484" name="Google Shape;484;p15"/>
            <p:cNvSpPr/>
            <p:nvPr/>
          </p:nvSpPr>
          <p:spPr>
            <a:xfrm>
              <a:off x="216389" y="5761683"/>
              <a:ext cx="617800" cy="6178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5" name="Google Shape;485;p15"/>
            <p:cNvSpPr/>
            <p:nvPr/>
          </p:nvSpPr>
          <p:spPr>
            <a:xfrm>
              <a:off x="293125" y="5665785"/>
              <a:ext cx="617800" cy="6178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486" name="Google Shape;486;p15"/>
          <p:cNvGrpSpPr/>
          <p:nvPr/>
        </p:nvGrpSpPr>
        <p:grpSpPr>
          <a:xfrm>
            <a:off x="11539121" y="3622655"/>
            <a:ext cx="539715" cy="1176183"/>
            <a:chOff x="11558017" y="93645"/>
            <a:chExt cx="539715" cy="1176183"/>
          </a:xfrm>
        </p:grpSpPr>
        <p:sp>
          <p:nvSpPr>
            <p:cNvPr id="487" name="Google Shape;487;p15"/>
            <p:cNvSpPr/>
            <p:nvPr/>
          </p:nvSpPr>
          <p:spPr>
            <a:xfrm rot="5400000">
              <a:off x="11568409" y="83253"/>
              <a:ext cx="518930" cy="539715"/>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8" name="Google Shape;488;p15"/>
            <p:cNvSpPr/>
            <p:nvPr/>
          </p:nvSpPr>
          <p:spPr>
            <a:xfrm rot="5400000">
              <a:off x="11568409" y="411879"/>
              <a:ext cx="518930" cy="539715"/>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9" name="Google Shape;489;p15"/>
            <p:cNvSpPr/>
            <p:nvPr/>
          </p:nvSpPr>
          <p:spPr>
            <a:xfrm rot="5400000">
              <a:off x="11568409" y="740506"/>
              <a:ext cx="518930" cy="539715"/>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490" name="Google Shape;490;p15"/>
          <p:cNvGrpSpPr/>
          <p:nvPr/>
        </p:nvGrpSpPr>
        <p:grpSpPr>
          <a:xfrm>
            <a:off x="11539121" y="1969108"/>
            <a:ext cx="539715" cy="1176183"/>
            <a:chOff x="11558017" y="93645"/>
            <a:chExt cx="539715" cy="1176183"/>
          </a:xfrm>
        </p:grpSpPr>
        <p:sp>
          <p:nvSpPr>
            <p:cNvPr id="491" name="Google Shape;491;p15"/>
            <p:cNvSpPr/>
            <p:nvPr/>
          </p:nvSpPr>
          <p:spPr>
            <a:xfrm rot="5400000">
              <a:off x="11568409" y="83253"/>
              <a:ext cx="518930" cy="539715"/>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2" name="Google Shape;492;p15"/>
            <p:cNvSpPr/>
            <p:nvPr/>
          </p:nvSpPr>
          <p:spPr>
            <a:xfrm rot="5400000">
              <a:off x="11568409" y="411879"/>
              <a:ext cx="518930" cy="539715"/>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3" name="Google Shape;493;p15"/>
            <p:cNvSpPr/>
            <p:nvPr/>
          </p:nvSpPr>
          <p:spPr>
            <a:xfrm rot="5400000">
              <a:off x="11568409" y="740506"/>
              <a:ext cx="518930" cy="539715"/>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494" name="Google Shape;494;p15"/>
          <p:cNvGrpSpPr/>
          <p:nvPr/>
        </p:nvGrpSpPr>
        <p:grpSpPr>
          <a:xfrm>
            <a:off x="11539121" y="315561"/>
            <a:ext cx="539715" cy="1176183"/>
            <a:chOff x="11558017" y="93645"/>
            <a:chExt cx="539715" cy="1176183"/>
          </a:xfrm>
        </p:grpSpPr>
        <p:sp>
          <p:nvSpPr>
            <p:cNvPr id="495" name="Google Shape;495;p15"/>
            <p:cNvSpPr/>
            <p:nvPr/>
          </p:nvSpPr>
          <p:spPr>
            <a:xfrm rot="5400000">
              <a:off x="11568409" y="83253"/>
              <a:ext cx="518930" cy="539715"/>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6" name="Google Shape;496;p15"/>
            <p:cNvSpPr/>
            <p:nvPr/>
          </p:nvSpPr>
          <p:spPr>
            <a:xfrm rot="5400000">
              <a:off x="11568409" y="411879"/>
              <a:ext cx="518930" cy="539715"/>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7" name="Google Shape;497;p15"/>
            <p:cNvSpPr/>
            <p:nvPr/>
          </p:nvSpPr>
          <p:spPr>
            <a:xfrm rot="5400000">
              <a:off x="11568409" y="740506"/>
              <a:ext cx="518930" cy="539715"/>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498" name="Google Shape;498;p15"/>
          <p:cNvGrpSpPr/>
          <p:nvPr/>
        </p:nvGrpSpPr>
        <p:grpSpPr>
          <a:xfrm>
            <a:off x="11539121" y="5276203"/>
            <a:ext cx="539715" cy="1176183"/>
            <a:chOff x="11558017" y="93645"/>
            <a:chExt cx="539715" cy="1176183"/>
          </a:xfrm>
        </p:grpSpPr>
        <p:sp>
          <p:nvSpPr>
            <p:cNvPr id="499" name="Google Shape;499;p15"/>
            <p:cNvSpPr/>
            <p:nvPr/>
          </p:nvSpPr>
          <p:spPr>
            <a:xfrm rot="5400000">
              <a:off x="11568409" y="83253"/>
              <a:ext cx="518930" cy="539715"/>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0" name="Google Shape;500;p15"/>
            <p:cNvSpPr/>
            <p:nvPr/>
          </p:nvSpPr>
          <p:spPr>
            <a:xfrm rot="5400000">
              <a:off x="11568409" y="411879"/>
              <a:ext cx="518930" cy="539715"/>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1" name="Google Shape;501;p15"/>
            <p:cNvSpPr/>
            <p:nvPr/>
          </p:nvSpPr>
          <p:spPr>
            <a:xfrm rot="5400000">
              <a:off x="11568409" y="740506"/>
              <a:ext cx="518930" cy="539715"/>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502" name="Google Shape;502;p15"/>
          <p:cNvGrpSpPr/>
          <p:nvPr/>
        </p:nvGrpSpPr>
        <p:grpSpPr>
          <a:xfrm flipH="1">
            <a:off x="8755243" y="3093605"/>
            <a:ext cx="1545226" cy="1371404"/>
            <a:chOff x="2857113" y="3050389"/>
            <a:chExt cx="1545226" cy="1371404"/>
          </a:xfrm>
        </p:grpSpPr>
        <p:sp>
          <p:nvSpPr>
            <p:cNvPr id="503" name="Google Shape;503;p15"/>
            <p:cNvSpPr/>
            <p:nvPr/>
          </p:nvSpPr>
          <p:spPr>
            <a:xfrm rot="-2200064">
              <a:off x="3303056" y="3422380"/>
              <a:ext cx="657734" cy="615474"/>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4" name="Google Shape;504;p15"/>
            <p:cNvSpPr/>
            <p:nvPr/>
          </p:nvSpPr>
          <p:spPr>
            <a:xfrm rot="-2200064">
              <a:off x="2975807" y="3670826"/>
              <a:ext cx="657734" cy="615474"/>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5" name="Google Shape;505;p15"/>
            <p:cNvSpPr/>
            <p:nvPr/>
          </p:nvSpPr>
          <p:spPr>
            <a:xfrm rot="-2200064">
              <a:off x="3625912" y="3185882"/>
              <a:ext cx="657734" cy="615474"/>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506" name="Google Shape;506;p15"/>
          <p:cNvGrpSpPr/>
          <p:nvPr/>
        </p:nvGrpSpPr>
        <p:grpSpPr>
          <a:xfrm>
            <a:off x="2874272" y="2832743"/>
            <a:ext cx="7357595" cy="1186075"/>
            <a:chOff x="2874272" y="2041170"/>
            <a:chExt cx="7357595" cy="1186075"/>
          </a:xfrm>
        </p:grpSpPr>
        <p:grpSp>
          <p:nvGrpSpPr>
            <p:cNvPr id="507" name="Google Shape;507;p15"/>
            <p:cNvGrpSpPr/>
            <p:nvPr/>
          </p:nvGrpSpPr>
          <p:grpSpPr>
            <a:xfrm>
              <a:off x="2874272" y="2041170"/>
              <a:ext cx="7357595" cy="818129"/>
              <a:chOff x="2874272" y="2041170"/>
              <a:chExt cx="7357595" cy="818129"/>
            </a:xfrm>
          </p:grpSpPr>
          <p:sp>
            <p:nvSpPr>
              <p:cNvPr id="508" name="Google Shape;508;p15"/>
              <p:cNvSpPr txBox="1"/>
              <p:nvPr/>
            </p:nvSpPr>
            <p:spPr>
              <a:xfrm>
                <a:off x="2945855" y="2041170"/>
                <a:ext cx="7286012" cy="74252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5400"/>
                  <a:buFont typeface="Arial"/>
                  <a:buNone/>
                </a:pPr>
                <a:r>
                  <a:rPr b="1" i="0" lang="en-US" sz="5400" u="none" cap="none" strike="noStrike">
                    <a:solidFill>
                      <a:schemeClr val="lt1"/>
                    </a:solidFill>
                    <a:latin typeface="Arial Black"/>
                    <a:ea typeface="Arial Black"/>
                    <a:cs typeface="Arial Black"/>
                    <a:sym typeface="Arial Black"/>
                  </a:rPr>
                  <a:t>TERIMA KASIH</a:t>
                </a:r>
                <a:endParaRPr b="1" i="0" sz="5400" u="none" cap="none" strike="noStrike">
                  <a:solidFill>
                    <a:schemeClr val="lt1"/>
                  </a:solidFill>
                  <a:latin typeface="Arial Black"/>
                  <a:ea typeface="Arial Black"/>
                  <a:cs typeface="Arial Black"/>
                  <a:sym typeface="Arial Black"/>
                </a:endParaRPr>
              </a:p>
            </p:txBody>
          </p:sp>
          <p:sp>
            <p:nvSpPr>
              <p:cNvPr id="509" name="Google Shape;509;p15"/>
              <p:cNvSpPr txBox="1"/>
              <p:nvPr/>
            </p:nvSpPr>
            <p:spPr>
              <a:xfrm>
                <a:off x="2874272" y="2116776"/>
                <a:ext cx="7286012" cy="74252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213B7D"/>
                  </a:buClr>
                  <a:buSzPts val="5400"/>
                  <a:buFont typeface="Arial"/>
                  <a:buNone/>
                </a:pPr>
                <a:r>
                  <a:rPr b="1" i="0" lang="en-US" sz="5400" u="none" cap="none" strike="noStrike">
                    <a:solidFill>
                      <a:srgbClr val="213B7D"/>
                    </a:solidFill>
                    <a:latin typeface="Arial Black"/>
                    <a:ea typeface="Arial Black"/>
                    <a:cs typeface="Arial Black"/>
                    <a:sym typeface="Arial Black"/>
                  </a:rPr>
                  <a:t>TERIMA KASIH</a:t>
                </a:r>
                <a:endParaRPr b="1" i="0" sz="5400" u="none" cap="none" strike="noStrike">
                  <a:solidFill>
                    <a:srgbClr val="213B7D"/>
                  </a:solidFill>
                  <a:latin typeface="Arial Black"/>
                  <a:ea typeface="Arial Black"/>
                  <a:cs typeface="Arial Black"/>
                  <a:sym typeface="Arial Black"/>
                </a:endParaRPr>
              </a:p>
            </p:txBody>
          </p:sp>
        </p:grpSp>
        <p:sp>
          <p:nvSpPr>
            <p:cNvPr id="510" name="Google Shape;510;p15"/>
            <p:cNvSpPr txBox="1"/>
            <p:nvPr/>
          </p:nvSpPr>
          <p:spPr>
            <a:xfrm>
              <a:off x="4725196" y="2812398"/>
              <a:ext cx="3486529" cy="41484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213B7D"/>
                </a:buClr>
                <a:buSzPts val="2400"/>
                <a:buFont typeface="Arial"/>
                <a:buNone/>
              </a:pPr>
              <a:r>
                <a:rPr b="1" i="0" lang="en-US" sz="2400" u="none" cap="none" strike="noStrike">
                  <a:solidFill>
                    <a:srgbClr val="213B7D"/>
                  </a:solidFill>
                  <a:latin typeface="Arial Black"/>
                  <a:ea typeface="Arial Black"/>
                  <a:cs typeface="Arial Black"/>
                  <a:sym typeface="Arial Black"/>
                </a:rPr>
                <a:t>ANY QUESTIONS ?</a:t>
              </a:r>
              <a:endParaRPr b="1" i="0" sz="2400" u="none" cap="none" strike="noStrike">
                <a:solidFill>
                  <a:srgbClr val="213B7D"/>
                </a:solidFill>
                <a:latin typeface="Arial Black"/>
                <a:ea typeface="Arial Black"/>
                <a:cs typeface="Arial Black"/>
                <a:sym typeface="Arial Black"/>
              </a:endParaRPr>
            </a:p>
          </p:txBody>
        </p:sp>
      </p:grpSp>
      <p:sp>
        <p:nvSpPr>
          <p:cNvPr id="511" name="Google Shape;511;p15"/>
          <p:cNvSpPr/>
          <p:nvPr/>
        </p:nvSpPr>
        <p:spPr>
          <a:xfrm>
            <a:off x="4225952" y="1246830"/>
            <a:ext cx="4681182" cy="1689724"/>
          </a:xfrm>
          <a:custGeom>
            <a:rect b="b" l="l" r="r" t="t"/>
            <a:pathLst>
              <a:path extrusionOk="0" h="136125" w="28575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blipFill rotWithShape="1">
            <a:blip r:embed="rId3">
              <a:alphaModFix/>
            </a:blip>
            <a:stretch>
              <a:fillRect b="12987" l="6921" r="-6921" t="-12987"/>
            </a:stretch>
          </a:blipFill>
          <a:ln cap="flat" cmpd="sng" w="9525">
            <a:solidFill>
              <a:srgbClr val="213B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512" name="Google Shape;512;p15"/>
          <p:cNvSpPr/>
          <p:nvPr/>
        </p:nvSpPr>
        <p:spPr>
          <a:xfrm>
            <a:off x="2460820" y="962493"/>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3" name="Google Shape;513;p15"/>
          <p:cNvSpPr/>
          <p:nvPr/>
        </p:nvSpPr>
        <p:spPr>
          <a:xfrm>
            <a:off x="1194138" y="2993138"/>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7" name="Shape 127"/>
        <p:cNvGrpSpPr/>
        <p:nvPr/>
      </p:nvGrpSpPr>
      <p:grpSpPr>
        <a:xfrm>
          <a:off x="0" y="0"/>
          <a:ext cx="0" cy="0"/>
          <a:chOff x="0" y="0"/>
          <a:chExt cx="0" cy="0"/>
        </a:xfrm>
      </p:grpSpPr>
      <p:sp>
        <p:nvSpPr>
          <p:cNvPr id="128" name="Google Shape;128;p2"/>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9" name="Google Shape;129;p2"/>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0" name="Google Shape;130;p2"/>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131" name="Google Shape;131;p2"/>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132" name="Google Shape;132;p2"/>
          <p:cNvSpPr/>
          <p:nvPr/>
        </p:nvSpPr>
        <p:spPr>
          <a:xfrm>
            <a:off x="3507218" y="4761090"/>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3" name="Google Shape;133;p2"/>
          <p:cNvSpPr/>
          <p:nvPr/>
        </p:nvSpPr>
        <p:spPr>
          <a:xfrm>
            <a:off x="633661" y="2001648"/>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4" name="Google Shape;134;p2"/>
          <p:cNvSpPr/>
          <p:nvPr/>
        </p:nvSpPr>
        <p:spPr>
          <a:xfrm>
            <a:off x="6994925" y="3891739"/>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5" name="Google Shape;135;p2"/>
          <p:cNvSpPr/>
          <p:nvPr/>
        </p:nvSpPr>
        <p:spPr>
          <a:xfrm>
            <a:off x="505322" y="5550878"/>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6" name="Google Shape;136;p2"/>
          <p:cNvSpPr/>
          <p:nvPr/>
        </p:nvSpPr>
        <p:spPr>
          <a:xfrm rot="-2200064">
            <a:off x="3303056" y="3422380"/>
            <a:ext cx="657734" cy="615474"/>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7" name="Google Shape;137;p2"/>
          <p:cNvSpPr/>
          <p:nvPr/>
        </p:nvSpPr>
        <p:spPr>
          <a:xfrm rot="-2200064">
            <a:off x="2975807" y="3670826"/>
            <a:ext cx="657734" cy="615474"/>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8" name="Google Shape;138;p2"/>
          <p:cNvSpPr/>
          <p:nvPr/>
        </p:nvSpPr>
        <p:spPr>
          <a:xfrm rot="2700000">
            <a:off x="9069492" y="212038"/>
            <a:ext cx="479199" cy="2273576"/>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9" name="Google Shape;139;p2"/>
          <p:cNvSpPr/>
          <p:nvPr/>
        </p:nvSpPr>
        <p:spPr>
          <a:xfrm rot="-2200064">
            <a:off x="3625912" y="3185882"/>
            <a:ext cx="657734" cy="615474"/>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0" name="Google Shape;140;p2"/>
          <p:cNvSpPr/>
          <p:nvPr/>
        </p:nvSpPr>
        <p:spPr>
          <a:xfrm>
            <a:off x="10708107" y="3220538"/>
            <a:ext cx="653898" cy="65389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1" name="Google Shape;141;p2"/>
          <p:cNvSpPr/>
          <p:nvPr/>
        </p:nvSpPr>
        <p:spPr>
          <a:xfrm>
            <a:off x="712125" y="1090625"/>
            <a:ext cx="10947900" cy="48060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US" sz="1800" u="none" cap="none" strike="noStrike">
                <a:solidFill>
                  <a:schemeClr val="dk1"/>
                </a:solidFill>
                <a:latin typeface="Calibri"/>
                <a:ea typeface="Calibri"/>
                <a:cs typeface="Calibri"/>
                <a:sym typeface="Calibri"/>
              </a:rPr>
              <a:t>Assalamu'alaikum Wr. Wb.</a:t>
            </a:r>
            <a:endParaRPr b="0" i="0" sz="1800" u="none" cap="none" strike="noStrike">
              <a:solidFill>
                <a:schemeClr val="dk1"/>
              </a:solidFill>
              <a:latin typeface="Calibri"/>
              <a:ea typeface="Calibri"/>
              <a:cs typeface="Calibri"/>
              <a:sym typeface="Calibri"/>
            </a:endParaRPr>
          </a:p>
          <a:p>
            <a:pPr indent="0" lvl="0" marL="0" marR="0" rtl="0" algn="just">
              <a:spcBef>
                <a:spcPts val="0"/>
              </a:spcBef>
              <a:spcAft>
                <a:spcPts val="0"/>
              </a:spcAft>
              <a:buNone/>
            </a:pPr>
            <a:r>
              <a:t/>
            </a:r>
            <a:endParaRPr b="1" i="1" sz="1800" u="none" cap="none" strike="noStrike">
              <a:solidFill>
                <a:schemeClr val="dk1"/>
              </a:solidFill>
              <a:latin typeface="Calibri"/>
              <a:ea typeface="Calibri"/>
              <a:cs typeface="Calibri"/>
              <a:sym typeface="Calibri"/>
            </a:endParaRPr>
          </a:p>
          <a:p>
            <a:pPr indent="0" lvl="0" marL="0" marR="0" rtl="0" algn="just">
              <a:spcBef>
                <a:spcPts val="0"/>
              </a:spcBef>
              <a:spcAft>
                <a:spcPts val="0"/>
              </a:spcAft>
              <a:buNone/>
            </a:pPr>
            <a:r>
              <a:rPr b="1" i="1" lang="en-US" sz="1800" u="none" cap="none" strike="noStrike">
                <a:solidFill>
                  <a:schemeClr val="dk1"/>
                </a:solidFill>
                <a:latin typeface="Calibri"/>
                <a:ea typeface="Calibri"/>
                <a:cs typeface="Calibri"/>
                <a:sym typeface="Calibri"/>
              </a:rPr>
              <a:t>Hello everyone</a:t>
            </a:r>
            <a:r>
              <a:rPr b="0" i="1" lang="en-US" sz="1800" u="none" cap="none" strike="noStrike">
                <a:solidFill>
                  <a:schemeClr val="dk1"/>
                </a:solidFill>
                <a:latin typeface="Calibri"/>
                <a:ea typeface="Calibri"/>
                <a:cs typeface="Calibri"/>
                <a:sym typeface="Calibri"/>
              </a:rPr>
              <a:t>,</a:t>
            </a:r>
            <a:r>
              <a:rPr b="0" i="0" lang="en-US" sz="1800" u="none" cap="none" strike="noStrike">
                <a:solidFill>
                  <a:schemeClr val="dk1"/>
                </a:solidFill>
                <a:latin typeface="Calibri"/>
                <a:ea typeface="Calibri"/>
                <a:cs typeface="Calibri"/>
                <a:sym typeface="Calibri"/>
              </a:rPr>
              <a:t> selamat datang rekan-rekan Mahasiswa yang saya banggakan. Dimanapun anda berada, semoga selalu dalam keadaan sehat walafiat dan dalam Lindungan Allah SWT.</a:t>
            </a:r>
            <a:endParaRPr/>
          </a:p>
          <a:p>
            <a:pPr indent="0" lvl="0" marL="0" marR="0" rtl="0" algn="just">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just">
              <a:spcBef>
                <a:spcPts val="0"/>
              </a:spcBef>
              <a:spcAft>
                <a:spcPts val="0"/>
              </a:spcAft>
              <a:buNone/>
            </a:pPr>
            <a:r>
              <a:rPr b="0" i="0" lang="en-US" sz="1800" u="none" cap="none" strike="noStrike">
                <a:solidFill>
                  <a:schemeClr val="dk1"/>
                </a:solidFill>
                <a:latin typeface="Calibri"/>
                <a:ea typeface="Calibri"/>
                <a:cs typeface="Calibri"/>
                <a:sym typeface="Calibri"/>
              </a:rPr>
              <a:t>Selamat datang pada mata kuliah </a:t>
            </a:r>
            <a:r>
              <a:rPr b="1" i="0" lang="en-US" sz="1800" u="none" cap="none" strike="noStrike">
                <a:solidFill>
                  <a:schemeClr val="dk1"/>
                </a:solidFill>
                <a:latin typeface="Calibri"/>
                <a:ea typeface="Calibri"/>
                <a:cs typeface="Calibri"/>
                <a:sym typeface="Calibri"/>
              </a:rPr>
              <a:t>“AKUNTANSI SEKTOR PUBLIK”</a:t>
            </a:r>
            <a:r>
              <a:rPr b="0" i="0" lang="en-US" sz="1800" u="none" cap="none" strike="noStrike">
                <a:solidFill>
                  <a:schemeClr val="dk1"/>
                </a:solidFill>
                <a:latin typeface="Calibri"/>
                <a:ea typeface="Calibri"/>
                <a:cs typeface="Calibri"/>
                <a:sym typeface="Calibri"/>
              </a:rPr>
              <a:t>. Mata kuliah ini ditujukan bagi peserta didik yang sedang mengambil program S1 Sarjana pada rumpun Ilmu Akuntansi di Institut Informatika &amp; Bisnis Darmajaya. Ada kutipan bagus untuk penyemangat kita hari ini:</a:t>
            </a:r>
            <a:endParaRPr/>
          </a:p>
          <a:p>
            <a:pPr indent="0" lvl="0" marL="0" marR="0" rtl="0" algn="just">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just">
              <a:spcBef>
                <a:spcPts val="0"/>
              </a:spcBef>
              <a:spcAft>
                <a:spcPts val="0"/>
              </a:spcAft>
              <a:buNone/>
            </a:pPr>
            <a:r>
              <a:rPr b="1" i="1" lang="en-US" sz="1800" u="none" cap="none" strike="noStrike">
                <a:solidFill>
                  <a:schemeClr val="dk1"/>
                </a:solidFill>
                <a:latin typeface="Calibri"/>
                <a:ea typeface="Calibri"/>
                <a:cs typeface="Calibri"/>
                <a:sym typeface="Calibri"/>
              </a:rPr>
              <a:t>"Pendidikan bukan cuma pergi ke sekolah dan mendapatkan gelar. Tapi juga soal memperluas pengetahuan dan menyerap ilmu kehidupan."</a:t>
            </a:r>
            <a:r>
              <a:rPr b="1" i="0" lang="en-US" sz="1800" u="none" cap="none" strike="noStrike">
                <a:solidFill>
                  <a:schemeClr val="dk1"/>
                </a:solidFill>
                <a:latin typeface="Calibri"/>
                <a:ea typeface="Calibri"/>
                <a:cs typeface="Calibri"/>
                <a:sym typeface="Calibri"/>
              </a:rPr>
              <a:t> -Shakuntala Devi- </a:t>
            </a:r>
            <a:endParaRPr/>
          </a:p>
          <a:p>
            <a:pPr indent="0" lvl="0" marL="0" marR="0" rtl="0" algn="just">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just">
              <a:spcBef>
                <a:spcPts val="0"/>
              </a:spcBef>
              <a:spcAft>
                <a:spcPts val="0"/>
              </a:spcAft>
              <a:buNone/>
            </a:pPr>
            <a:r>
              <a:rPr b="0" i="0" lang="en-US" sz="1800" u="none" cap="none" strike="noStrike">
                <a:solidFill>
                  <a:schemeClr val="dk1"/>
                </a:solidFill>
                <a:latin typeface="Calibri"/>
                <a:ea typeface="Calibri"/>
                <a:cs typeface="Calibri"/>
                <a:sym typeface="Calibri"/>
              </a:rPr>
              <a:t>Selamat mengikuti perkuliahan ini dengan baik, salam hangat dan tetap semangat !!</a:t>
            </a:r>
            <a:endParaRPr/>
          </a:p>
          <a:p>
            <a:pPr indent="0" lvl="0" marL="0" marR="0" rtl="0" algn="just">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just">
              <a:spcBef>
                <a:spcPts val="0"/>
              </a:spcBef>
              <a:spcAft>
                <a:spcPts val="0"/>
              </a:spcAft>
              <a:buNone/>
            </a:pPr>
            <a:r>
              <a:rPr b="1" i="1" lang="en-US" sz="1800" u="none" cap="none" strike="noStrike">
                <a:solidFill>
                  <a:schemeClr val="dk1"/>
                </a:solidFill>
                <a:latin typeface="Calibri"/>
                <a:ea typeface="Calibri"/>
                <a:cs typeface="Calibri"/>
                <a:sym typeface="Calibri"/>
              </a:rPr>
              <a:t>Enjoy Your Process.. !</a:t>
            </a:r>
            <a:endParaRPr/>
          </a:p>
          <a:p>
            <a:pPr indent="0" lvl="0" marL="0" marR="0" rtl="0" algn="just">
              <a:spcBef>
                <a:spcPts val="0"/>
              </a:spcBef>
              <a:spcAft>
                <a:spcPts val="0"/>
              </a:spcAft>
              <a:buNone/>
            </a:pPr>
            <a:r>
              <a:rPr b="1" i="1" lang="en-US" sz="1800" u="none" cap="none" strike="noStrike">
                <a:solidFill>
                  <a:schemeClr val="dk1"/>
                </a:solidFill>
                <a:latin typeface="Calibri"/>
                <a:ea typeface="Calibri"/>
                <a:cs typeface="Calibri"/>
                <a:sym typeface="Calibri"/>
              </a:rPr>
              <a:t>Wassalamu'alaikum Wr. Wb </a:t>
            </a:r>
            <a:endParaRPr/>
          </a:p>
        </p:txBody>
      </p:sp>
      <p:sp>
        <p:nvSpPr>
          <p:cNvPr id="142" name="Google Shape;142;p2"/>
          <p:cNvSpPr/>
          <p:nvPr/>
        </p:nvSpPr>
        <p:spPr>
          <a:xfrm>
            <a:off x="9156393" y="5293504"/>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43" name="Google Shape;143;p2"/>
          <p:cNvGrpSpPr/>
          <p:nvPr/>
        </p:nvGrpSpPr>
        <p:grpSpPr>
          <a:xfrm>
            <a:off x="-972219" y="-834189"/>
            <a:ext cx="2095164" cy="2065625"/>
            <a:chOff x="-972219" y="-834189"/>
            <a:chExt cx="2095164" cy="2065625"/>
          </a:xfrm>
        </p:grpSpPr>
        <p:sp>
          <p:nvSpPr>
            <p:cNvPr id="144" name="Google Shape;144;p2"/>
            <p:cNvSpPr/>
            <p:nvPr/>
          </p:nvSpPr>
          <p:spPr>
            <a:xfrm>
              <a:off x="-834189" y="-834189"/>
              <a:ext cx="1668378" cy="1668378"/>
            </a:xfrm>
            <a:prstGeom prst="ellipse">
              <a:avLst/>
            </a:prstGeom>
            <a:solidFill>
              <a:srgbClr val="213B7D">
                <a:alpha val="71764"/>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5" name="Google Shape;145;p2"/>
            <p:cNvSpPr/>
            <p:nvPr/>
          </p:nvSpPr>
          <p:spPr>
            <a:xfrm>
              <a:off x="65336" y="252868"/>
              <a:ext cx="978568" cy="978568"/>
            </a:xfrm>
            <a:prstGeom prst="ellipse">
              <a:avLst/>
            </a:prstGeom>
            <a:solidFill>
              <a:srgbClr val="213B7D">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6" name="Google Shape;146;p2"/>
            <p:cNvSpPr/>
            <p:nvPr/>
          </p:nvSpPr>
          <p:spPr>
            <a:xfrm>
              <a:off x="144377" y="137198"/>
              <a:ext cx="978568" cy="978568"/>
            </a:xfrm>
            <a:prstGeom prst="ellipse">
              <a:avLst/>
            </a:prstGeom>
            <a:solidFill>
              <a:srgbClr val="213B7D">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7" name="Google Shape;147;p2"/>
            <p:cNvSpPr/>
            <p:nvPr/>
          </p:nvSpPr>
          <p:spPr>
            <a:xfrm>
              <a:off x="-972219" y="-639156"/>
              <a:ext cx="1668378" cy="1668378"/>
            </a:xfrm>
            <a:prstGeom prst="ellipse">
              <a:avLst/>
            </a:prstGeom>
            <a:solidFill>
              <a:srgbClr val="213B7D">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3"/>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3" name="Google Shape;153;p3"/>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4" name="Google Shape;154;p3"/>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155" name="Google Shape;155;p3"/>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156" name="Google Shape;156;p3"/>
          <p:cNvSpPr txBox="1"/>
          <p:nvPr/>
        </p:nvSpPr>
        <p:spPr>
          <a:xfrm>
            <a:off x="1564091" y="420595"/>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Pendahuluan</a:t>
            </a:r>
            <a:endParaRPr b="1" i="0" sz="2800" u="none" cap="none" strike="noStrike">
              <a:solidFill>
                <a:schemeClr val="dk1"/>
              </a:solidFill>
              <a:latin typeface="Times New Roman"/>
              <a:ea typeface="Times New Roman"/>
              <a:cs typeface="Times New Roman"/>
              <a:sym typeface="Times New Roman"/>
            </a:endParaRPr>
          </a:p>
        </p:txBody>
      </p:sp>
      <p:sp>
        <p:nvSpPr>
          <p:cNvPr id="157" name="Google Shape;157;p3"/>
          <p:cNvSpPr txBox="1"/>
          <p:nvPr/>
        </p:nvSpPr>
        <p:spPr>
          <a:xfrm>
            <a:off x="2124075" y="1610283"/>
            <a:ext cx="7943850" cy="1461530"/>
          </a:xfrm>
          <a:prstGeom prst="rect">
            <a:avLst/>
          </a:prstGeom>
          <a:noFill/>
          <a:ln cap="flat" cmpd="sng" w="25400">
            <a:solidFill>
              <a:srgbClr val="354772"/>
            </a:solidFill>
            <a:prstDash val="dot"/>
            <a:round/>
            <a:headEnd len="sm" w="sm" type="none"/>
            <a:tailEnd len="sm" w="sm" type="none"/>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Akuntansi pemerintah yang maju, sebagai bagian dari akuntansi sector publik, yang akan mendukung upaya pemerintah mewujudkan </a:t>
            </a:r>
            <a:r>
              <a:rPr b="0" i="1" lang="en-US" sz="1800" u="none" cap="none" strike="noStrike">
                <a:solidFill>
                  <a:schemeClr val="dk1"/>
                </a:solidFill>
                <a:latin typeface="Times New Roman"/>
                <a:ea typeface="Times New Roman"/>
                <a:cs typeface="Times New Roman"/>
                <a:sym typeface="Times New Roman"/>
              </a:rPr>
              <a:t>good public governance </a:t>
            </a:r>
            <a:r>
              <a:rPr b="0" i="0" lang="en-US" sz="1800" u="none" cap="none" strike="noStrike">
                <a:solidFill>
                  <a:schemeClr val="dk1"/>
                </a:solidFill>
                <a:latin typeface="Times New Roman"/>
                <a:ea typeface="Times New Roman"/>
                <a:cs typeface="Times New Roman"/>
                <a:sym typeface="Times New Roman"/>
              </a:rPr>
              <a:t>melalui pengelolaan keuangan negara yang transparan dan akuntabel.</a:t>
            </a:r>
            <a:endParaRPr/>
          </a:p>
        </p:txBody>
      </p:sp>
      <p:sp>
        <p:nvSpPr>
          <p:cNvPr id="158" name="Google Shape;158;p3"/>
          <p:cNvSpPr txBox="1"/>
          <p:nvPr/>
        </p:nvSpPr>
        <p:spPr>
          <a:xfrm>
            <a:off x="-11815" y="6264901"/>
            <a:ext cx="1264573" cy="2635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050"/>
              <a:buFont typeface="Arial"/>
              <a:buNone/>
            </a:pPr>
            <a:r>
              <a:rPr b="0" i="0" lang="en-US" sz="1050" u="none" cap="none" strike="noStrike">
                <a:solidFill>
                  <a:schemeClr val="dk1"/>
                </a:solidFill>
                <a:latin typeface="Times New Roman"/>
                <a:ea typeface="Times New Roman"/>
                <a:cs typeface="Times New Roman"/>
                <a:sym typeface="Times New Roman"/>
              </a:rPr>
              <a:t>Halaman 1 dari 1 </a:t>
            </a:r>
            <a:endParaRPr b="0" i="0" sz="1050" u="none" cap="none" strike="noStrike">
              <a:solidFill>
                <a:schemeClr val="dk1"/>
              </a:solidFill>
              <a:latin typeface="Times New Roman"/>
              <a:ea typeface="Times New Roman"/>
              <a:cs typeface="Times New Roman"/>
              <a:sym typeface="Times New Roman"/>
            </a:endParaRPr>
          </a:p>
        </p:txBody>
      </p:sp>
      <p:grpSp>
        <p:nvGrpSpPr>
          <p:cNvPr id="159" name="Google Shape;159;p3"/>
          <p:cNvGrpSpPr/>
          <p:nvPr/>
        </p:nvGrpSpPr>
        <p:grpSpPr>
          <a:xfrm>
            <a:off x="89102" y="41673"/>
            <a:ext cx="811012" cy="894523"/>
            <a:chOff x="89102" y="41673"/>
            <a:chExt cx="811012" cy="894523"/>
          </a:xfrm>
        </p:grpSpPr>
        <p:grpSp>
          <p:nvGrpSpPr>
            <p:cNvPr id="160" name="Google Shape;160;p3"/>
            <p:cNvGrpSpPr/>
            <p:nvPr/>
          </p:nvGrpSpPr>
          <p:grpSpPr>
            <a:xfrm>
              <a:off x="89102" y="41673"/>
              <a:ext cx="811012" cy="426789"/>
              <a:chOff x="89102" y="41673"/>
              <a:chExt cx="811012" cy="426789"/>
            </a:xfrm>
          </p:grpSpPr>
          <p:sp>
            <p:nvSpPr>
              <p:cNvPr id="161" name="Google Shape;161;p3"/>
              <p:cNvSpPr/>
              <p:nvPr/>
            </p:nvSpPr>
            <p:spPr>
              <a:xfrm>
                <a:off x="128588" y="82618"/>
                <a:ext cx="771526" cy="385844"/>
              </a:xfrm>
              <a:prstGeom prst="roundRect">
                <a:avLst>
                  <a:gd fmla="val 50000" name="adj"/>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2" name="Google Shape;162;p3"/>
              <p:cNvSpPr/>
              <p:nvPr/>
            </p:nvSpPr>
            <p:spPr>
              <a:xfrm>
                <a:off x="89102" y="41673"/>
                <a:ext cx="771526" cy="385844"/>
              </a:xfrm>
              <a:prstGeom prst="roundRect">
                <a:avLst>
                  <a:gd fmla="val 50000"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163" name="Google Shape;163;p3"/>
            <p:cNvGrpSpPr/>
            <p:nvPr/>
          </p:nvGrpSpPr>
          <p:grpSpPr>
            <a:xfrm>
              <a:off x="89102" y="509407"/>
              <a:ext cx="811012" cy="426789"/>
              <a:chOff x="89102" y="41673"/>
              <a:chExt cx="811012" cy="426789"/>
            </a:xfrm>
          </p:grpSpPr>
          <p:sp>
            <p:nvSpPr>
              <p:cNvPr id="164" name="Google Shape;164;p3"/>
              <p:cNvSpPr/>
              <p:nvPr/>
            </p:nvSpPr>
            <p:spPr>
              <a:xfrm>
                <a:off x="128588" y="82618"/>
                <a:ext cx="771526" cy="385844"/>
              </a:xfrm>
              <a:prstGeom prst="roundRect">
                <a:avLst>
                  <a:gd fmla="val 50000" name="adj"/>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5" name="Google Shape;165;p3"/>
              <p:cNvSpPr/>
              <p:nvPr/>
            </p:nvSpPr>
            <p:spPr>
              <a:xfrm>
                <a:off x="89102" y="41673"/>
                <a:ext cx="771526" cy="385844"/>
              </a:xfrm>
              <a:prstGeom prst="roundRect">
                <a:avLst>
                  <a:gd fmla="val 50000"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4"/>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1" name="Google Shape;171;p4"/>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2" name="Google Shape;172;p4"/>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173" name="Google Shape;173;p4"/>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174" name="Google Shape;174;p4"/>
          <p:cNvSpPr txBox="1"/>
          <p:nvPr/>
        </p:nvSpPr>
        <p:spPr>
          <a:xfrm>
            <a:off x="1564091" y="420595"/>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Sekilas pengembangan AKSP pada Tingkat Internasional</a:t>
            </a:r>
            <a:endParaRPr b="1" i="0" sz="2800" u="none" cap="none" strike="noStrike">
              <a:solidFill>
                <a:schemeClr val="dk1"/>
              </a:solidFill>
              <a:latin typeface="Times New Roman"/>
              <a:ea typeface="Times New Roman"/>
              <a:cs typeface="Times New Roman"/>
              <a:sym typeface="Times New Roman"/>
            </a:endParaRPr>
          </a:p>
        </p:txBody>
      </p:sp>
      <p:sp>
        <p:nvSpPr>
          <p:cNvPr id="175" name="Google Shape;175;p4"/>
          <p:cNvSpPr txBox="1"/>
          <p:nvPr/>
        </p:nvSpPr>
        <p:spPr>
          <a:xfrm>
            <a:off x="2124075" y="2196076"/>
            <a:ext cx="7943850" cy="2204474"/>
          </a:xfrm>
          <a:prstGeom prst="rect">
            <a:avLst/>
          </a:prstGeom>
          <a:noFill/>
          <a:ln cap="flat" cmpd="sng" w="25400">
            <a:solidFill>
              <a:srgbClr val="354772"/>
            </a:solidFill>
            <a:prstDash val="dot"/>
            <a:round/>
            <a:headEnd len="sm" w="sm" type="none"/>
            <a:tailEnd len="sm" w="sm" type="none"/>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Peralihan basis akuntansi menjadi tonggak transparasi dan akuntabilitas yang lebih baik dalam mewujudkan good public governance. Penerapan basis akrual akuntansi pemeritahan muncul di awal tahun 1990-an dan hingga saat ini tekah banyak diterapka di negara dan diproyeksikan akan meningkatkan penggunaanya di masa mendatang.</a:t>
            </a:r>
            <a:endParaRPr/>
          </a:p>
        </p:txBody>
      </p:sp>
      <p:sp>
        <p:nvSpPr>
          <p:cNvPr id="176" name="Google Shape;176;p4"/>
          <p:cNvSpPr txBox="1"/>
          <p:nvPr/>
        </p:nvSpPr>
        <p:spPr>
          <a:xfrm>
            <a:off x="-11815" y="6264901"/>
            <a:ext cx="1264573" cy="2635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050"/>
              <a:buFont typeface="Arial"/>
              <a:buNone/>
            </a:pPr>
            <a:r>
              <a:rPr b="0" i="0" lang="en-US" sz="1050" u="none" cap="none" strike="noStrike">
                <a:solidFill>
                  <a:schemeClr val="dk1"/>
                </a:solidFill>
                <a:latin typeface="Times New Roman"/>
                <a:ea typeface="Times New Roman"/>
                <a:cs typeface="Times New Roman"/>
                <a:sym typeface="Times New Roman"/>
              </a:rPr>
              <a:t>Halaman 1 dari 2 </a:t>
            </a:r>
            <a:endParaRPr b="0" i="0" sz="1050" u="none" cap="none" strike="noStrike">
              <a:solidFill>
                <a:schemeClr val="dk1"/>
              </a:solidFill>
              <a:latin typeface="Times New Roman"/>
              <a:ea typeface="Times New Roman"/>
              <a:cs typeface="Times New Roman"/>
              <a:sym typeface="Times New Roman"/>
            </a:endParaRPr>
          </a:p>
        </p:txBody>
      </p:sp>
      <p:grpSp>
        <p:nvGrpSpPr>
          <p:cNvPr id="177" name="Google Shape;177;p4"/>
          <p:cNvGrpSpPr/>
          <p:nvPr/>
        </p:nvGrpSpPr>
        <p:grpSpPr>
          <a:xfrm>
            <a:off x="89102" y="41673"/>
            <a:ext cx="811012" cy="894523"/>
            <a:chOff x="89102" y="41673"/>
            <a:chExt cx="811012" cy="894523"/>
          </a:xfrm>
        </p:grpSpPr>
        <p:grpSp>
          <p:nvGrpSpPr>
            <p:cNvPr id="178" name="Google Shape;178;p4"/>
            <p:cNvGrpSpPr/>
            <p:nvPr/>
          </p:nvGrpSpPr>
          <p:grpSpPr>
            <a:xfrm>
              <a:off x="89102" y="41673"/>
              <a:ext cx="811012" cy="426789"/>
              <a:chOff x="89102" y="41673"/>
              <a:chExt cx="811012" cy="426789"/>
            </a:xfrm>
          </p:grpSpPr>
          <p:sp>
            <p:nvSpPr>
              <p:cNvPr id="179" name="Google Shape;179;p4"/>
              <p:cNvSpPr/>
              <p:nvPr/>
            </p:nvSpPr>
            <p:spPr>
              <a:xfrm>
                <a:off x="128588" y="82618"/>
                <a:ext cx="771526" cy="385844"/>
              </a:xfrm>
              <a:prstGeom prst="roundRect">
                <a:avLst>
                  <a:gd fmla="val 50000" name="adj"/>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0" name="Google Shape;180;p4"/>
              <p:cNvSpPr/>
              <p:nvPr/>
            </p:nvSpPr>
            <p:spPr>
              <a:xfrm>
                <a:off x="89102" y="41673"/>
                <a:ext cx="771526" cy="385844"/>
              </a:xfrm>
              <a:prstGeom prst="roundRect">
                <a:avLst>
                  <a:gd fmla="val 50000"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181" name="Google Shape;181;p4"/>
            <p:cNvGrpSpPr/>
            <p:nvPr/>
          </p:nvGrpSpPr>
          <p:grpSpPr>
            <a:xfrm>
              <a:off x="89102" y="509407"/>
              <a:ext cx="811012" cy="426789"/>
              <a:chOff x="89102" y="41673"/>
              <a:chExt cx="811012" cy="426789"/>
            </a:xfrm>
          </p:grpSpPr>
          <p:sp>
            <p:nvSpPr>
              <p:cNvPr id="182" name="Google Shape;182;p4"/>
              <p:cNvSpPr/>
              <p:nvPr/>
            </p:nvSpPr>
            <p:spPr>
              <a:xfrm>
                <a:off x="128588" y="82618"/>
                <a:ext cx="771526" cy="385844"/>
              </a:xfrm>
              <a:prstGeom prst="roundRect">
                <a:avLst>
                  <a:gd fmla="val 50000" name="adj"/>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3" name="Google Shape;183;p4"/>
              <p:cNvSpPr/>
              <p:nvPr/>
            </p:nvSpPr>
            <p:spPr>
              <a:xfrm>
                <a:off x="89102" y="41673"/>
                <a:ext cx="771526" cy="385844"/>
              </a:xfrm>
              <a:prstGeom prst="roundRect">
                <a:avLst>
                  <a:gd fmla="val 50000"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sp>
        <p:nvSpPr>
          <p:cNvPr id="184" name="Google Shape;184;p4"/>
          <p:cNvSpPr txBox="1"/>
          <p:nvPr/>
        </p:nvSpPr>
        <p:spPr>
          <a:xfrm>
            <a:off x="1573612" y="1301661"/>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Penerapan Basis Akrual pada ASP</a:t>
            </a:r>
            <a:endParaRPr b="1" i="0" sz="2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5"/>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0" name="Google Shape;190;p5"/>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1" name="Google Shape;191;p5"/>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192" name="Google Shape;192;p5"/>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193" name="Google Shape;193;p5"/>
          <p:cNvSpPr txBox="1"/>
          <p:nvPr/>
        </p:nvSpPr>
        <p:spPr>
          <a:xfrm>
            <a:off x="1564091" y="420595"/>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Sekilas pengembangan AKSP pada Tingkat Internasional</a:t>
            </a:r>
            <a:endParaRPr b="1" i="0" sz="2800" u="none" cap="none" strike="noStrike">
              <a:solidFill>
                <a:schemeClr val="dk1"/>
              </a:solidFill>
              <a:latin typeface="Times New Roman"/>
              <a:ea typeface="Times New Roman"/>
              <a:cs typeface="Times New Roman"/>
              <a:sym typeface="Times New Roman"/>
            </a:endParaRPr>
          </a:p>
        </p:txBody>
      </p:sp>
      <p:sp>
        <p:nvSpPr>
          <p:cNvPr id="194" name="Google Shape;194;p5"/>
          <p:cNvSpPr txBox="1"/>
          <p:nvPr/>
        </p:nvSpPr>
        <p:spPr>
          <a:xfrm>
            <a:off x="2124075" y="2196076"/>
            <a:ext cx="7943850" cy="2994110"/>
          </a:xfrm>
          <a:prstGeom prst="rect">
            <a:avLst/>
          </a:prstGeom>
          <a:noFill/>
          <a:ln cap="flat" cmpd="sng" w="25400">
            <a:solidFill>
              <a:srgbClr val="354772"/>
            </a:solidFill>
            <a:prstDash val="dot"/>
            <a:round/>
            <a:headEnd len="sm" w="sm" type="none"/>
            <a:tailEnd len="sm" w="sm" type="none"/>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Untuk mendukung pengembangan akuntansi sector publik, termasuk akuntansi pemerintahan terdapat upaya pengembangan dengan dilakukan-nya oleh IPSASB melalui upaya konvergensi </a:t>
            </a:r>
            <a:r>
              <a:rPr b="0" i="1" lang="en-US" sz="1800" u="none" cap="none" strike="noStrike">
                <a:solidFill>
                  <a:schemeClr val="dk1"/>
                </a:solidFill>
                <a:latin typeface="Times New Roman"/>
                <a:ea typeface="Times New Roman"/>
                <a:cs typeface="Times New Roman"/>
                <a:sym typeface="Times New Roman"/>
              </a:rPr>
              <a:t>International Financial Reporting Standards </a:t>
            </a:r>
            <a:r>
              <a:rPr b="0" i="0" lang="en-US" sz="1800" u="none" cap="none" strike="noStrike">
                <a:solidFill>
                  <a:schemeClr val="dk1"/>
                </a:solidFill>
                <a:latin typeface="Times New Roman"/>
                <a:ea typeface="Times New Roman"/>
                <a:cs typeface="Times New Roman"/>
                <a:sym typeface="Times New Roman"/>
              </a:rPr>
              <a:t>(IFRS) secara berkelanjutan. Sebagai upaya untuk mengembangkan akuntansi sector public IPSASB Menyusun rencana kerja guna menetapkan  sasaran strategi secara global melalui pringkat adopsi atas </a:t>
            </a:r>
            <a:r>
              <a:rPr b="0" i="1" lang="en-US" sz="1800" u="none" cap="none" strike="noStrike">
                <a:solidFill>
                  <a:schemeClr val="dk1"/>
                </a:solidFill>
                <a:latin typeface="Times New Roman"/>
                <a:ea typeface="Times New Roman"/>
                <a:cs typeface="Times New Roman"/>
                <a:sym typeface="Times New Roman"/>
              </a:rPr>
              <a:t>international public sector accounting standards </a:t>
            </a:r>
            <a:r>
              <a:rPr b="0" i="0" lang="en-US" sz="1800" u="none" cap="none" strike="noStrike">
                <a:solidFill>
                  <a:schemeClr val="dk1"/>
                </a:solidFill>
                <a:latin typeface="Times New Roman"/>
                <a:ea typeface="Times New Roman"/>
                <a:cs typeface="Times New Roman"/>
                <a:sym typeface="Times New Roman"/>
              </a:rPr>
              <a:t>yang berbasis akrual.</a:t>
            </a:r>
            <a:endParaRPr/>
          </a:p>
        </p:txBody>
      </p:sp>
      <p:sp>
        <p:nvSpPr>
          <p:cNvPr id="195" name="Google Shape;195;p5"/>
          <p:cNvSpPr txBox="1"/>
          <p:nvPr/>
        </p:nvSpPr>
        <p:spPr>
          <a:xfrm>
            <a:off x="-11815" y="6264901"/>
            <a:ext cx="1264573" cy="2635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050"/>
              <a:buFont typeface="Arial"/>
              <a:buNone/>
            </a:pPr>
            <a:r>
              <a:rPr b="0" i="0" lang="en-US" sz="1050" u="none" cap="none" strike="noStrike">
                <a:solidFill>
                  <a:schemeClr val="dk1"/>
                </a:solidFill>
                <a:latin typeface="Times New Roman"/>
                <a:ea typeface="Times New Roman"/>
                <a:cs typeface="Times New Roman"/>
                <a:sym typeface="Times New Roman"/>
              </a:rPr>
              <a:t>Halaman 2 dari 2 </a:t>
            </a:r>
            <a:endParaRPr b="0" i="0" sz="1050" u="none" cap="none" strike="noStrike">
              <a:solidFill>
                <a:schemeClr val="dk1"/>
              </a:solidFill>
              <a:latin typeface="Times New Roman"/>
              <a:ea typeface="Times New Roman"/>
              <a:cs typeface="Times New Roman"/>
              <a:sym typeface="Times New Roman"/>
            </a:endParaRPr>
          </a:p>
        </p:txBody>
      </p:sp>
      <p:grpSp>
        <p:nvGrpSpPr>
          <p:cNvPr id="196" name="Google Shape;196;p5"/>
          <p:cNvGrpSpPr/>
          <p:nvPr/>
        </p:nvGrpSpPr>
        <p:grpSpPr>
          <a:xfrm>
            <a:off x="89102" y="41673"/>
            <a:ext cx="811012" cy="894523"/>
            <a:chOff x="89102" y="41673"/>
            <a:chExt cx="811012" cy="894523"/>
          </a:xfrm>
        </p:grpSpPr>
        <p:grpSp>
          <p:nvGrpSpPr>
            <p:cNvPr id="197" name="Google Shape;197;p5"/>
            <p:cNvGrpSpPr/>
            <p:nvPr/>
          </p:nvGrpSpPr>
          <p:grpSpPr>
            <a:xfrm>
              <a:off x="89102" y="41673"/>
              <a:ext cx="811012" cy="426789"/>
              <a:chOff x="89102" y="41673"/>
              <a:chExt cx="811012" cy="426789"/>
            </a:xfrm>
          </p:grpSpPr>
          <p:sp>
            <p:nvSpPr>
              <p:cNvPr id="198" name="Google Shape;198;p5"/>
              <p:cNvSpPr/>
              <p:nvPr/>
            </p:nvSpPr>
            <p:spPr>
              <a:xfrm>
                <a:off x="128588" y="82618"/>
                <a:ext cx="771526" cy="385844"/>
              </a:xfrm>
              <a:prstGeom prst="roundRect">
                <a:avLst>
                  <a:gd fmla="val 50000" name="adj"/>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9" name="Google Shape;199;p5"/>
              <p:cNvSpPr/>
              <p:nvPr/>
            </p:nvSpPr>
            <p:spPr>
              <a:xfrm>
                <a:off x="89102" y="41673"/>
                <a:ext cx="771526" cy="385844"/>
              </a:xfrm>
              <a:prstGeom prst="roundRect">
                <a:avLst>
                  <a:gd fmla="val 50000"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200" name="Google Shape;200;p5"/>
            <p:cNvGrpSpPr/>
            <p:nvPr/>
          </p:nvGrpSpPr>
          <p:grpSpPr>
            <a:xfrm>
              <a:off x="89102" y="509407"/>
              <a:ext cx="811012" cy="426789"/>
              <a:chOff x="89102" y="41673"/>
              <a:chExt cx="811012" cy="426789"/>
            </a:xfrm>
          </p:grpSpPr>
          <p:sp>
            <p:nvSpPr>
              <p:cNvPr id="201" name="Google Shape;201;p5"/>
              <p:cNvSpPr/>
              <p:nvPr/>
            </p:nvSpPr>
            <p:spPr>
              <a:xfrm>
                <a:off x="128588" y="82618"/>
                <a:ext cx="771526" cy="385844"/>
              </a:xfrm>
              <a:prstGeom prst="roundRect">
                <a:avLst>
                  <a:gd fmla="val 50000" name="adj"/>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2" name="Google Shape;202;p5"/>
              <p:cNvSpPr/>
              <p:nvPr/>
            </p:nvSpPr>
            <p:spPr>
              <a:xfrm>
                <a:off x="89102" y="41673"/>
                <a:ext cx="771526" cy="385844"/>
              </a:xfrm>
              <a:prstGeom prst="roundRect">
                <a:avLst>
                  <a:gd fmla="val 50000"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sp>
        <p:nvSpPr>
          <p:cNvPr id="203" name="Google Shape;203;p5"/>
          <p:cNvSpPr txBox="1"/>
          <p:nvPr/>
        </p:nvSpPr>
        <p:spPr>
          <a:xfrm>
            <a:off x="1573612" y="1301661"/>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Upaya Pengembangan ASP berskala Internasional</a:t>
            </a:r>
            <a:endParaRPr b="1" i="0" sz="2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6"/>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9" name="Google Shape;209;p6"/>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0" name="Google Shape;210;p6"/>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211" name="Google Shape;211;p6"/>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212" name="Google Shape;212;p6"/>
          <p:cNvSpPr txBox="1"/>
          <p:nvPr/>
        </p:nvSpPr>
        <p:spPr>
          <a:xfrm>
            <a:off x="1564091" y="420595"/>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Perkembangan &amp; Pengembangan AKSP di Indonesia</a:t>
            </a:r>
            <a:endParaRPr b="1" i="0" sz="2800" u="none" cap="none" strike="noStrike">
              <a:solidFill>
                <a:schemeClr val="dk1"/>
              </a:solidFill>
              <a:latin typeface="Times New Roman"/>
              <a:ea typeface="Times New Roman"/>
              <a:cs typeface="Times New Roman"/>
              <a:sym typeface="Times New Roman"/>
            </a:endParaRPr>
          </a:p>
        </p:txBody>
      </p:sp>
      <p:sp>
        <p:nvSpPr>
          <p:cNvPr id="213" name="Google Shape;213;p6"/>
          <p:cNvSpPr txBox="1"/>
          <p:nvPr/>
        </p:nvSpPr>
        <p:spPr>
          <a:xfrm>
            <a:off x="2124075" y="2196075"/>
            <a:ext cx="7943850" cy="3097141"/>
          </a:xfrm>
          <a:prstGeom prst="rect">
            <a:avLst/>
          </a:prstGeom>
          <a:noFill/>
          <a:ln cap="flat" cmpd="sng" w="25400">
            <a:solidFill>
              <a:srgbClr val="354772"/>
            </a:solidFill>
            <a:prstDash val="dot"/>
            <a:round/>
            <a:headEnd len="sm" w="sm" type="none"/>
            <a:tailEnd len="sm" w="sm" type="none"/>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Perkembangan pesat akuntansi keuangan sector publik di Indonesia didorong oleh reformasi manajemen keuangan negara, yaitu UU No. 17 Tahun 2003 tentang keuangan Negara, UU No. 01 tahun 2004 tentang pembendaharaan negara dan UU No. 15 tahun 2004 tentang pemeriksaan Pengelolaan dan tanggung jawab keuangan negara.</a:t>
            </a:r>
            <a:endParaRPr/>
          </a:p>
          <a:p>
            <a:pPr indent="0" lvl="0" marL="0" marR="0" rtl="0" algn="just">
              <a:lnSpc>
                <a:spcPct val="150000"/>
              </a:lnSpc>
              <a:spcBef>
                <a:spcPts val="100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Momentum Reformasi manajemen keuangan Negara tersebut juga menjadi titik tolak pengembangan akuntansi Pemerintah yang berbasis akrual.</a:t>
            </a:r>
            <a:endParaRPr/>
          </a:p>
        </p:txBody>
      </p:sp>
      <p:sp>
        <p:nvSpPr>
          <p:cNvPr id="214" name="Google Shape;214;p6"/>
          <p:cNvSpPr txBox="1"/>
          <p:nvPr/>
        </p:nvSpPr>
        <p:spPr>
          <a:xfrm>
            <a:off x="-11815" y="6264901"/>
            <a:ext cx="1264573" cy="2635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050"/>
              <a:buFont typeface="Arial"/>
              <a:buNone/>
            </a:pPr>
            <a:r>
              <a:rPr b="0" i="0" lang="en-US" sz="1050" u="none" cap="none" strike="noStrike">
                <a:solidFill>
                  <a:schemeClr val="dk1"/>
                </a:solidFill>
                <a:latin typeface="Times New Roman"/>
                <a:ea typeface="Times New Roman"/>
                <a:cs typeface="Times New Roman"/>
                <a:sym typeface="Times New Roman"/>
              </a:rPr>
              <a:t>Halaman 1 dari 4 </a:t>
            </a:r>
            <a:endParaRPr b="0" i="0" sz="1050" u="none" cap="none" strike="noStrike">
              <a:solidFill>
                <a:schemeClr val="dk1"/>
              </a:solidFill>
              <a:latin typeface="Times New Roman"/>
              <a:ea typeface="Times New Roman"/>
              <a:cs typeface="Times New Roman"/>
              <a:sym typeface="Times New Roman"/>
            </a:endParaRPr>
          </a:p>
        </p:txBody>
      </p:sp>
      <p:grpSp>
        <p:nvGrpSpPr>
          <p:cNvPr id="215" name="Google Shape;215;p6"/>
          <p:cNvGrpSpPr/>
          <p:nvPr/>
        </p:nvGrpSpPr>
        <p:grpSpPr>
          <a:xfrm>
            <a:off x="89102" y="41673"/>
            <a:ext cx="811012" cy="894523"/>
            <a:chOff x="89102" y="41673"/>
            <a:chExt cx="811012" cy="894523"/>
          </a:xfrm>
        </p:grpSpPr>
        <p:grpSp>
          <p:nvGrpSpPr>
            <p:cNvPr id="216" name="Google Shape;216;p6"/>
            <p:cNvGrpSpPr/>
            <p:nvPr/>
          </p:nvGrpSpPr>
          <p:grpSpPr>
            <a:xfrm>
              <a:off x="89102" y="41673"/>
              <a:ext cx="811012" cy="426789"/>
              <a:chOff x="89102" y="41673"/>
              <a:chExt cx="811012" cy="426789"/>
            </a:xfrm>
          </p:grpSpPr>
          <p:sp>
            <p:nvSpPr>
              <p:cNvPr id="217" name="Google Shape;217;p6"/>
              <p:cNvSpPr/>
              <p:nvPr/>
            </p:nvSpPr>
            <p:spPr>
              <a:xfrm>
                <a:off x="128588" y="82618"/>
                <a:ext cx="771526" cy="385844"/>
              </a:xfrm>
              <a:prstGeom prst="roundRect">
                <a:avLst>
                  <a:gd fmla="val 50000" name="adj"/>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8" name="Google Shape;218;p6"/>
              <p:cNvSpPr/>
              <p:nvPr/>
            </p:nvSpPr>
            <p:spPr>
              <a:xfrm>
                <a:off x="89102" y="41673"/>
                <a:ext cx="771526" cy="385844"/>
              </a:xfrm>
              <a:prstGeom prst="roundRect">
                <a:avLst>
                  <a:gd fmla="val 50000"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219" name="Google Shape;219;p6"/>
            <p:cNvGrpSpPr/>
            <p:nvPr/>
          </p:nvGrpSpPr>
          <p:grpSpPr>
            <a:xfrm>
              <a:off x="89102" y="509407"/>
              <a:ext cx="811012" cy="426789"/>
              <a:chOff x="89102" y="41673"/>
              <a:chExt cx="811012" cy="426789"/>
            </a:xfrm>
          </p:grpSpPr>
          <p:sp>
            <p:nvSpPr>
              <p:cNvPr id="220" name="Google Shape;220;p6"/>
              <p:cNvSpPr/>
              <p:nvPr/>
            </p:nvSpPr>
            <p:spPr>
              <a:xfrm>
                <a:off x="128588" y="82618"/>
                <a:ext cx="771526" cy="385844"/>
              </a:xfrm>
              <a:prstGeom prst="roundRect">
                <a:avLst>
                  <a:gd fmla="val 50000" name="adj"/>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1" name="Google Shape;221;p6"/>
              <p:cNvSpPr/>
              <p:nvPr/>
            </p:nvSpPr>
            <p:spPr>
              <a:xfrm>
                <a:off x="89102" y="41673"/>
                <a:ext cx="771526" cy="385844"/>
              </a:xfrm>
              <a:prstGeom prst="roundRect">
                <a:avLst>
                  <a:gd fmla="val 50000"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sp>
        <p:nvSpPr>
          <p:cNvPr id="222" name="Google Shape;222;p6"/>
          <p:cNvSpPr txBox="1"/>
          <p:nvPr/>
        </p:nvSpPr>
        <p:spPr>
          <a:xfrm>
            <a:off x="853595" y="1301661"/>
            <a:ext cx="10484810"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213B7D"/>
              </a:buClr>
              <a:buSzPts val="2800"/>
              <a:buFont typeface="Arial"/>
              <a:buNone/>
            </a:pPr>
            <a:r>
              <a:rPr b="1" i="0" lang="en-US" sz="2800" u="none" cap="none" strike="noStrike">
                <a:solidFill>
                  <a:srgbClr val="213B7D"/>
                </a:solidFill>
                <a:latin typeface="Times New Roman"/>
                <a:ea typeface="Times New Roman"/>
                <a:cs typeface="Times New Roman"/>
                <a:sym typeface="Times New Roman"/>
              </a:rPr>
              <a:t>Perkembangan Akuntansi Keuangan Sektor Publik di Indonesia</a:t>
            </a:r>
            <a:endParaRPr b="1" i="0" sz="2800" u="none" cap="none" strike="noStrike">
              <a:solidFill>
                <a:srgbClr val="213B7D"/>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7"/>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8" name="Google Shape;228;p7"/>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9" name="Google Shape;229;p7"/>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230" name="Google Shape;230;p7"/>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231" name="Google Shape;231;p7"/>
          <p:cNvSpPr txBox="1"/>
          <p:nvPr/>
        </p:nvSpPr>
        <p:spPr>
          <a:xfrm>
            <a:off x="1564091" y="420595"/>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Perkembangan &amp; Pengembangan AKSP di Indonesia</a:t>
            </a:r>
            <a:endParaRPr b="1" i="0" sz="2800" u="none" cap="none" strike="noStrike">
              <a:solidFill>
                <a:schemeClr val="dk1"/>
              </a:solidFill>
              <a:latin typeface="Times New Roman"/>
              <a:ea typeface="Times New Roman"/>
              <a:cs typeface="Times New Roman"/>
              <a:sym typeface="Times New Roman"/>
            </a:endParaRPr>
          </a:p>
        </p:txBody>
      </p:sp>
      <p:sp>
        <p:nvSpPr>
          <p:cNvPr id="232" name="Google Shape;232;p7"/>
          <p:cNvSpPr txBox="1"/>
          <p:nvPr/>
        </p:nvSpPr>
        <p:spPr>
          <a:xfrm>
            <a:off x="2124075" y="2196075"/>
            <a:ext cx="7943850" cy="3097141"/>
          </a:xfrm>
          <a:prstGeom prst="rect">
            <a:avLst/>
          </a:prstGeom>
          <a:noFill/>
          <a:ln cap="flat" cmpd="sng" w="25400">
            <a:solidFill>
              <a:srgbClr val="354772"/>
            </a:solidFill>
            <a:prstDash val="dot"/>
            <a:round/>
            <a:headEnd len="sm" w="sm" type="none"/>
            <a:tailEnd len="sm" w="sm" type="none"/>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Pada tahun 2004 pemerintah membentuk Komite Standar Akuntansi Pemerintah (KSAP) untuk mempersiapkan, merumuskan dan Menyusun SAP di Indonesia. Dengan terbitnya Peraturan Pemerintah No. 24 Tahun 2005 maka pemerintah Indonesia memiliki SAP untuk pertama kalinya. Basis Akrual digunakan pertama kali dalam penyusunan laporan keuangan pemerintah pusat (LKPP) tahun 2015, kemudian pada LKPP tahun 2016 mendapatkan opini wajar tanpa pengecualian (WTP).</a:t>
            </a:r>
            <a:endParaRPr/>
          </a:p>
        </p:txBody>
      </p:sp>
      <p:sp>
        <p:nvSpPr>
          <p:cNvPr id="233" name="Google Shape;233;p7"/>
          <p:cNvSpPr txBox="1"/>
          <p:nvPr/>
        </p:nvSpPr>
        <p:spPr>
          <a:xfrm>
            <a:off x="-11815" y="6264901"/>
            <a:ext cx="1264573" cy="2635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050"/>
              <a:buFont typeface="Arial"/>
              <a:buNone/>
            </a:pPr>
            <a:r>
              <a:rPr b="0" i="0" lang="en-US" sz="1050" u="none" cap="none" strike="noStrike">
                <a:solidFill>
                  <a:schemeClr val="dk1"/>
                </a:solidFill>
                <a:latin typeface="Times New Roman"/>
                <a:ea typeface="Times New Roman"/>
                <a:cs typeface="Times New Roman"/>
                <a:sym typeface="Times New Roman"/>
              </a:rPr>
              <a:t>Halaman 2 dari 4 </a:t>
            </a:r>
            <a:endParaRPr b="0" i="0" sz="1050" u="none" cap="none" strike="noStrike">
              <a:solidFill>
                <a:schemeClr val="dk1"/>
              </a:solidFill>
              <a:latin typeface="Times New Roman"/>
              <a:ea typeface="Times New Roman"/>
              <a:cs typeface="Times New Roman"/>
              <a:sym typeface="Times New Roman"/>
            </a:endParaRPr>
          </a:p>
        </p:txBody>
      </p:sp>
      <p:grpSp>
        <p:nvGrpSpPr>
          <p:cNvPr id="234" name="Google Shape;234;p7"/>
          <p:cNvGrpSpPr/>
          <p:nvPr/>
        </p:nvGrpSpPr>
        <p:grpSpPr>
          <a:xfrm>
            <a:off x="89102" y="41673"/>
            <a:ext cx="811012" cy="894523"/>
            <a:chOff x="89102" y="41673"/>
            <a:chExt cx="811012" cy="894523"/>
          </a:xfrm>
        </p:grpSpPr>
        <p:grpSp>
          <p:nvGrpSpPr>
            <p:cNvPr id="235" name="Google Shape;235;p7"/>
            <p:cNvGrpSpPr/>
            <p:nvPr/>
          </p:nvGrpSpPr>
          <p:grpSpPr>
            <a:xfrm>
              <a:off x="89102" y="41673"/>
              <a:ext cx="811012" cy="426789"/>
              <a:chOff x="89102" y="41673"/>
              <a:chExt cx="811012" cy="426789"/>
            </a:xfrm>
          </p:grpSpPr>
          <p:sp>
            <p:nvSpPr>
              <p:cNvPr id="236" name="Google Shape;236;p7"/>
              <p:cNvSpPr/>
              <p:nvPr/>
            </p:nvSpPr>
            <p:spPr>
              <a:xfrm>
                <a:off x="128588" y="82618"/>
                <a:ext cx="771526" cy="385844"/>
              </a:xfrm>
              <a:prstGeom prst="roundRect">
                <a:avLst>
                  <a:gd fmla="val 50000" name="adj"/>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7" name="Google Shape;237;p7"/>
              <p:cNvSpPr/>
              <p:nvPr/>
            </p:nvSpPr>
            <p:spPr>
              <a:xfrm>
                <a:off x="89102" y="41673"/>
                <a:ext cx="771526" cy="385844"/>
              </a:xfrm>
              <a:prstGeom prst="roundRect">
                <a:avLst>
                  <a:gd fmla="val 50000"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238" name="Google Shape;238;p7"/>
            <p:cNvGrpSpPr/>
            <p:nvPr/>
          </p:nvGrpSpPr>
          <p:grpSpPr>
            <a:xfrm>
              <a:off x="89102" y="509407"/>
              <a:ext cx="811012" cy="426789"/>
              <a:chOff x="89102" y="41673"/>
              <a:chExt cx="811012" cy="426789"/>
            </a:xfrm>
          </p:grpSpPr>
          <p:sp>
            <p:nvSpPr>
              <p:cNvPr id="239" name="Google Shape;239;p7"/>
              <p:cNvSpPr/>
              <p:nvPr/>
            </p:nvSpPr>
            <p:spPr>
              <a:xfrm>
                <a:off x="128588" y="82618"/>
                <a:ext cx="771526" cy="385844"/>
              </a:xfrm>
              <a:prstGeom prst="roundRect">
                <a:avLst>
                  <a:gd fmla="val 50000" name="adj"/>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0" name="Google Shape;240;p7"/>
              <p:cNvSpPr/>
              <p:nvPr/>
            </p:nvSpPr>
            <p:spPr>
              <a:xfrm>
                <a:off x="89102" y="41673"/>
                <a:ext cx="771526" cy="385844"/>
              </a:xfrm>
              <a:prstGeom prst="roundRect">
                <a:avLst>
                  <a:gd fmla="val 50000"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sp>
        <p:nvSpPr>
          <p:cNvPr id="241" name="Google Shape;241;p7"/>
          <p:cNvSpPr txBox="1"/>
          <p:nvPr/>
        </p:nvSpPr>
        <p:spPr>
          <a:xfrm>
            <a:off x="853595" y="1301661"/>
            <a:ext cx="10484810"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213B7D"/>
              </a:buClr>
              <a:buSzPts val="2800"/>
              <a:buFont typeface="Arial"/>
              <a:buNone/>
            </a:pPr>
            <a:r>
              <a:rPr b="1" i="0" lang="en-US" sz="2800" u="none" cap="none" strike="noStrike">
                <a:solidFill>
                  <a:srgbClr val="213B7D"/>
                </a:solidFill>
                <a:latin typeface="Times New Roman"/>
                <a:ea typeface="Times New Roman"/>
                <a:cs typeface="Times New Roman"/>
                <a:sym typeface="Times New Roman"/>
              </a:rPr>
              <a:t>Perkembangan Akuntansi Keuangan Sektor Publik di Indonesia</a:t>
            </a:r>
            <a:endParaRPr b="1" i="0" sz="2800" u="none" cap="none" strike="noStrike">
              <a:solidFill>
                <a:srgbClr val="213B7D"/>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8"/>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7" name="Google Shape;247;p8"/>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8" name="Google Shape;248;p8"/>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249" name="Google Shape;249;p8"/>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250" name="Google Shape;250;p8"/>
          <p:cNvSpPr txBox="1"/>
          <p:nvPr/>
        </p:nvSpPr>
        <p:spPr>
          <a:xfrm>
            <a:off x="1564091" y="420595"/>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Perkembangan &amp; Pengembangan AKSP di Indonesia</a:t>
            </a:r>
            <a:endParaRPr b="1" i="0" sz="2800" u="none" cap="none" strike="noStrike">
              <a:solidFill>
                <a:schemeClr val="dk1"/>
              </a:solidFill>
              <a:latin typeface="Times New Roman"/>
              <a:ea typeface="Times New Roman"/>
              <a:cs typeface="Times New Roman"/>
              <a:sym typeface="Times New Roman"/>
            </a:endParaRPr>
          </a:p>
        </p:txBody>
      </p:sp>
      <p:sp>
        <p:nvSpPr>
          <p:cNvPr id="251" name="Google Shape;251;p8"/>
          <p:cNvSpPr txBox="1"/>
          <p:nvPr/>
        </p:nvSpPr>
        <p:spPr>
          <a:xfrm>
            <a:off x="1855285" y="1395959"/>
            <a:ext cx="8481430" cy="572883"/>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Secara singkat dapat dilihat sejarah perkembangan Akuntansi Pemerintahan di Indonesia.</a:t>
            </a:r>
            <a:endParaRPr/>
          </a:p>
        </p:txBody>
      </p:sp>
      <p:sp>
        <p:nvSpPr>
          <p:cNvPr id="252" name="Google Shape;252;p8"/>
          <p:cNvSpPr txBox="1"/>
          <p:nvPr/>
        </p:nvSpPr>
        <p:spPr>
          <a:xfrm>
            <a:off x="-11815" y="6264901"/>
            <a:ext cx="1264573" cy="2635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050"/>
              <a:buFont typeface="Arial"/>
              <a:buNone/>
            </a:pPr>
            <a:r>
              <a:rPr b="0" i="0" lang="en-US" sz="1050" u="none" cap="none" strike="noStrike">
                <a:solidFill>
                  <a:schemeClr val="dk1"/>
                </a:solidFill>
                <a:latin typeface="Times New Roman"/>
                <a:ea typeface="Times New Roman"/>
                <a:cs typeface="Times New Roman"/>
                <a:sym typeface="Times New Roman"/>
              </a:rPr>
              <a:t>Halaman 3 dari 4 </a:t>
            </a:r>
            <a:endParaRPr b="0" i="0" sz="1050" u="none" cap="none" strike="noStrike">
              <a:solidFill>
                <a:schemeClr val="dk1"/>
              </a:solidFill>
              <a:latin typeface="Times New Roman"/>
              <a:ea typeface="Times New Roman"/>
              <a:cs typeface="Times New Roman"/>
              <a:sym typeface="Times New Roman"/>
            </a:endParaRPr>
          </a:p>
        </p:txBody>
      </p:sp>
      <p:grpSp>
        <p:nvGrpSpPr>
          <p:cNvPr id="253" name="Google Shape;253;p8"/>
          <p:cNvGrpSpPr/>
          <p:nvPr/>
        </p:nvGrpSpPr>
        <p:grpSpPr>
          <a:xfrm>
            <a:off x="89102" y="41673"/>
            <a:ext cx="811012" cy="894523"/>
            <a:chOff x="89102" y="41673"/>
            <a:chExt cx="811012" cy="894523"/>
          </a:xfrm>
        </p:grpSpPr>
        <p:grpSp>
          <p:nvGrpSpPr>
            <p:cNvPr id="254" name="Google Shape;254;p8"/>
            <p:cNvGrpSpPr/>
            <p:nvPr/>
          </p:nvGrpSpPr>
          <p:grpSpPr>
            <a:xfrm>
              <a:off x="89102" y="41673"/>
              <a:ext cx="811012" cy="426789"/>
              <a:chOff x="89102" y="41673"/>
              <a:chExt cx="811012" cy="426789"/>
            </a:xfrm>
          </p:grpSpPr>
          <p:sp>
            <p:nvSpPr>
              <p:cNvPr id="255" name="Google Shape;255;p8"/>
              <p:cNvSpPr/>
              <p:nvPr/>
            </p:nvSpPr>
            <p:spPr>
              <a:xfrm>
                <a:off x="128588" y="82618"/>
                <a:ext cx="771526" cy="385844"/>
              </a:xfrm>
              <a:prstGeom prst="roundRect">
                <a:avLst>
                  <a:gd fmla="val 50000" name="adj"/>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6" name="Google Shape;256;p8"/>
              <p:cNvSpPr/>
              <p:nvPr/>
            </p:nvSpPr>
            <p:spPr>
              <a:xfrm>
                <a:off x="89102" y="41673"/>
                <a:ext cx="771526" cy="385844"/>
              </a:xfrm>
              <a:prstGeom prst="roundRect">
                <a:avLst>
                  <a:gd fmla="val 50000"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257" name="Google Shape;257;p8"/>
            <p:cNvGrpSpPr/>
            <p:nvPr/>
          </p:nvGrpSpPr>
          <p:grpSpPr>
            <a:xfrm>
              <a:off x="89102" y="509407"/>
              <a:ext cx="811012" cy="426789"/>
              <a:chOff x="89102" y="41673"/>
              <a:chExt cx="811012" cy="426789"/>
            </a:xfrm>
          </p:grpSpPr>
          <p:sp>
            <p:nvSpPr>
              <p:cNvPr id="258" name="Google Shape;258;p8"/>
              <p:cNvSpPr/>
              <p:nvPr/>
            </p:nvSpPr>
            <p:spPr>
              <a:xfrm>
                <a:off x="128588" y="82618"/>
                <a:ext cx="771526" cy="385844"/>
              </a:xfrm>
              <a:prstGeom prst="roundRect">
                <a:avLst>
                  <a:gd fmla="val 50000" name="adj"/>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9" name="Google Shape;259;p8"/>
              <p:cNvSpPr/>
              <p:nvPr/>
            </p:nvSpPr>
            <p:spPr>
              <a:xfrm>
                <a:off x="89102" y="41673"/>
                <a:ext cx="771526" cy="385844"/>
              </a:xfrm>
              <a:prstGeom prst="roundRect">
                <a:avLst>
                  <a:gd fmla="val 50000"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sp>
        <p:nvSpPr>
          <p:cNvPr id="260" name="Google Shape;260;p8"/>
          <p:cNvSpPr txBox="1"/>
          <p:nvPr/>
        </p:nvSpPr>
        <p:spPr>
          <a:xfrm>
            <a:off x="853595" y="987328"/>
            <a:ext cx="10484810"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213B7D"/>
              </a:buClr>
              <a:buSzPts val="2800"/>
              <a:buFont typeface="Arial"/>
              <a:buNone/>
            </a:pPr>
            <a:r>
              <a:rPr b="1" i="0" lang="en-US" sz="2800" u="none" cap="none" strike="noStrike">
                <a:solidFill>
                  <a:srgbClr val="213B7D"/>
                </a:solidFill>
                <a:latin typeface="Times New Roman"/>
                <a:ea typeface="Times New Roman"/>
                <a:cs typeface="Times New Roman"/>
                <a:sym typeface="Times New Roman"/>
              </a:rPr>
              <a:t>Perkembangan Akuntansi Keuangan Sektor Publik di Indonesia</a:t>
            </a:r>
            <a:endParaRPr b="1" i="0" sz="2800" u="none" cap="none" strike="noStrike">
              <a:solidFill>
                <a:srgbClr val="213B7D"/>
              </a:solidFill>
              <a:latin typeface="Times New Roman"/>
              <a:ea typeface="Times New Roman"/>
              <a:cs typeface="Times New Roman"/>
              <a:sym typeface="Times New Roman"/>
            </a:endParaRPr>
          </a:p>
        </p:txBody>
      </p:sp>
      <p:grpSp>
        <p:nvGrpSpPr>
          <p:cNvPr descr="create_Sejarah Perkembangan Akuntansi Pemerintahan_muhammadfadjar" id="261" name="Google Shape;261;p8"/>
          <p:cNvGrpSpPr/>
          <p:nvPr/>
        </p:nvGrpSpPr>
        <p:grpSpPr>
          <a:xfrm>
            <a:off x="474865" y="2099353"/>
            <a:ext cx="11180559" cy="4424915"/>
            <a:chOff x="474865" y="2099353"/>
            <a:chExt cx="11180559" cy="4424915"/>
          </a:xfrm>
        </p:grpSpPr>
        <p:sp>
          <p:nvSpPr>
            <p:cNvPr id="262" name="Google Shape;262;p8"/>
            <p:cNvSpPr txBox="1"/>
            <p:nvPr/>
          </p:nvSpPr>
          <p:spPr>
            <a:xfrm>
              <a:off x="985842" y="2099353"/>
              <a:ext cx="2646564" cy="49620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400"/>
                <a:buFont typeface="Arial"/>
                <a:buNone/>
              </a:pPr>
              <a:r>
                <a:rPr b="1" i="0" lang="en-US" sz="1400" u="none" cap="none" strike="noStrike">
                  <a:solidFill>
                    <a:schemeClr val="dk1"/>
                  </a:solidFill>
                  <a:latin typeface="Times New Roman"/>
                  <a:ea typeface="Times New Roman"/>
                  <a:cs typeface="Times New Roman"/>
                  <a:sym typeface="Times New Roman"/>
                </a:rPr>
                <a:t>Sebelum Reformasi Manajemen</a:t>
              </a:r>
              <a:endParaRPr/>
            </a:p>
            <a:p>
              <a:pPr indent="0" lvl="0" marL="0" marR="0" rtl="0" algn="l">
                <a:lnSpc>
                  <a:spcPct val="100000"/>
                </a:lnSpc>
                <a:spcBef>
                  <a:spcPts val="0"/>
                </a:spcBef>
                <a:spcAft>
                  <a:spcPts val="0"/>
                </a:spcAft>
                <a:buClr>
                  <a:schemeClr val="dk1"/>
                </a:buClr>
                <a:buSzPts val="1400"/>
                <a:buFont typeface="Arial"/>
                <a:buNone/>
              </a:pPr>
              <a:r>
                <a:rPr b="1" i="0" lang="en-US" sz="1400" u="none" cap="none" strike="noStrike">
                  <a:solidFill>
                    <a:schemeClr val="dk1"/>
                  </a:solidFill>
                  <a:latin typeface="Times New Roman"/>
                  <a:ea typeface="Times New Roman"/>
                  <a:cs typeface="Times New Roman"/>
                  <a:sym typeface="Times New Roman"/>
                </a:rPr>
                <a:t>Keuangan Negara</a:t>
              </a:r>
              <a:endParaRPr/>
            </a:p>
          </p:txBody>
        </p:sp>
        <p:sp>
          <p:nvSpPr>
            <p:cNvPr id="263" name="Google Shape;263;p8"/>
            <p:cNvSpPr/>
            <p:nvPr/>
          </p:nvSpPr>
          <p:spPr>
            <a:xfrm>
              <a:off x="474865" y="2331909"/>
              <a:ext cx="3071813" cy="921243"/>
            </a:xfrm>
            <a:prstGeom prst="leftArrow">
              <a:avLst>
                <a:gd fmla="val 50000" name="adj1"/>
                <a:gd fmla="val 50000" name="adj2"/>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264" name="Google Shape;264;p8"/>
            <p:cNvCxnSpPr/>
            <p:nvPr/>
          </p:nvCxnSpPr>
          <p:spPr>
            <a:xfrm>
              <a:off x="3689050" y="2138355"/>
              <a:ext cx="0" cy="2200283"/>
            </a:xfrm>
            <a:prstGeom prst="straightConnector1">
              <a:avLst/>
            </a:prstGeom>
            <a:noFill/>
            <a:ln cap="flat" cmpd="sng" w="114300">
              <a:solidFill>
                <a:srgbClr val="C00000"/>
              </a:solidFill>
              <a:prstDash val="solid"/>
              <a:miter lim="800000"/>
              <a:headEnd len="med" w="med" type="oval"/>
              <a:tailEnd len="sm" w="sm" type="none"/>
            </a:ln>
          </p:spPr>
        </p:cxnSp>
        <p:sp>
          <p:nvSpPr>
            <p:cNvPr id="265" name="Google Shape;265;p8"/>
            <p:cNvSpPr/>
            <p:nvPr/>
          </p:nvSpPr>
          <p:spPr>
            <a:xfrm flipH="1">
              <a:off x="3831422" y="2331909"/>
              <a:ext cx="7157031" cy="921243"/>
            </a:xfrm>
            <a:prstGeom prst="leftArrow">
              <a:avLst>
                <a:gd fmla="val 50000" name="adj1"/>
                <a:gd fmla="val 50000" name="adj2"/>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66" name="Google Shape;266;p8"/>
            <p:cNvSpPr txBox="1"/>
            <p:nvPr/>
          </p:nvSpPr>
          <p:spPr>
            <a:xfrm>
              <a:off x="985842" y="3080355"/>
              <a:ext cx="2646564" cy="2765446"/>
            </a:xfrm>
            <a:prstGeom prst="rect">
              <a:avLst/>
            </a:prstGeom>
            <a:noFill/>
            <a:ln>
              <a:noFill/>
            </a:ln>
          </p:spPr>
          <p:txBody>
            <a:bodyPr anchorCtr="0" anchor="t" bIns="0" lIns="0" spcFirstLastPara="1" rIns="0" wrap="square" tIns="0">
              <a:noAutofit/>
            </a:bodyPr>
            <a:lstStyle/>
            <a:p>
              <a:pPr indent="-185738" lvl="0" marL="185738" marR="0" rtl="0" algn="l">
                <a:lnSpc>
                  <a:spcPct val="100000"/>
                </a:lnSpc>
                <a:spcBef>
                  <a:spcPts val="0"/>
                </a:spcBef>
                <a:spcAft>
                  <a:spcPts val="0"/>
                </a:spcAft>
                <a:buClr>
                  <a:schemeClr val="dk1"/>
                </a:buClr>
                <a:buSzPts val="1800"/>
                <a:buFont typeface="Arial"/>
                <a:buChar char="•"/>
              </a:pPr>
              <a:r>
                <a:rPr b="0" i="0" lang="en-US" sz="1200" u="none" cap="none" strike="noStrike">
                  <a:solidFill>
                    <a:schemeClr val="dk1"/>
                  </a:solidFill>
                  <a:latin typeface="Times New Roman"/>
                  <a:ea typeface="Times New Roman"/>
                  <a:cs typeface="Times New Roman"/>
                  <a:sym typeface="Times New Roman"/>
                </a:rPr>
                <a:t>Masih menganut </a:t>
              </a:r>
              <a:r>
                <a:rPr b="0" i="1" lang="en-US" sz="1200" u="none" cap="none" strike="noStrike">
                  <a:solidFill>
                    <a:schemeClr val="dk1"/>
                  </a:solidFill>
                  <a:latin typeface="Times New Roman"/>
                  <a:ea typeface="Times New Roman"/>
                  <a:cs typeface="Times New Roman"/>
                  <a:sym typeface="Times New Roman"/>
                </a:rPr>
                <a:t>indische Comptabiliteitswet (ICW)</a:t>
              </a:r>
              <a:r>
                <a:rPr b="0" i="0" lang="en-US" sz="1200" u="none" cap="none" strike="noStrike">
                  <a:solidFill>
                    <a:schemeClr val="dk1"/>
                  </a:solidFill>
                  <a:latin typeface="Times New Roman"/>
                  <a:ea typeface="Times New Roman"/>
                  <a:cs typeface="Times New Roman"/>
                  <a:sym typeface="Times New Roman"/>
                </a:rPr>
                <a:t> sebagai pedoman dalam pengelolaan Keuangan Negara</a:t>
              </a:r>
              <a:endParaRPr/>
            </a:p>
            <a:p>
              <a:pPr indent="-185738" lvl="0" marL="185738" marR="0" rtl="0" algn="l">
                <a:lnSpc>
                  <a:spcPct val="100000"/>
                </a:lnSpc>
                <a:spcBef>
                  <a:spcPts val="0"/>
                </a:spcBef>
                <a:spcAft>
                  <a:spcPts val="0"/>
                </a:spcAft>
                <a:buClr>
                  <a:srgbClr val="C00000"/>
                </a:buClr>
                <a:buSzPts val="1800"/>
                <a:buFont typeface="Arial"/>
                <a:buChar char="•"/>
              </a:pPr>
              <a:r>
                <a:rPr b="0" i="0" lang="en-US" sz="1200" u="none" cap="none" strike="noStrike">
                  <a:solidFill>
                    <a:srgbClr val="C00000"/>
                  </a:solidFill>
                  <a:latin typeface="Times New Roman"/>
                  <a:ea typeface="Times New Roman"/>
                  <a:cs typeface="Times New Roman"/>
                  <a:sym typeface="Times New Roman"/>
                </a:rPr>
                <a:t>Belum memiliki Standar Akuntansi Pemeirntah</a:t>
              </a:r>
              <a:endParaRPr/>
            </a:p>
            <a:p>
              <a:pPr indent="-185738" lvl="0" marL="185738" marR="0" rtl="0" algn="l">
                <a:lnSpc>
                  <a:spcPct val="100000"/>
                </a:lnSpc>
                <a:spcBef>
                  <a:spcPts val="0"/>
                </a:spcBef>
                <a:spcAft>
                  <a:spcPts val="0"/>
                </a:spcAft>
                <a:buClr>
                  <a:schemeClr val="dk1"/>
                </a:buClr>
                <a:buSzPts val="1800"/>
                <a:buFont typeface="Arial"/>
                <a:buChar char="•"/>
              </a:pPr>
              <a:r>
                <a:rPr b="0" i="0" lang="en-US" sz="1200" u="none" cap="none" strike="noStrike">
                  <a:solidFill>
                    <a:schemeClr val="dk1"/>
                  </a:solidFill>
                  <a:latin typeface="Times New Roman"/>
                  <a:ea typeface="Times New Roman"/>
                  <a:cs typeface="Times New Roman"/>
                  <a:sym typeface="Times New Roman"/>
                </a:rPr>
                <a:t>Proses akuntansi dilakukan dengan basis kas dan hanya dilakukan secara sederhana melalui </a:t>
              </a:r>
              <a:r>
                <a:rPr b="0" i="1" lang="en-US" sz="1200" u="none" cap="none" strike="noStrike">
                  <a:solidFill>
                    <a:schemeClr val="dk1"/>
                  </a:solidFill>
                  <a:latin typeface="Times New Roman"/>
                  <a:ea typeface="Times New Roman"/>
                  <a:cs typeface="Times New Roman"/>
                  <a:sym typeface="Times New Roman"/>
                </a:rPr>
                <a:t>single entry</a:t>
              </a:r>
              <a:endParaRPr b="0" i="0" sz="1200" u="none" cap="none" strike="noStrike">
                <a:solidFill>
                  <a:schemeClr val="dk1"/>
                </a:solidFill>
                <a:latin typeface="Times New Roman"/>
                <a:ea typeface="Times New Roman"/>
                <a:cs typeface="Times New Roman"/>
                <a:sym typeface="Times New Roman"/>
              </a:endParaRPr>
            </a:p>
            <a:p>
              <a:pPr indent="-185738" lvl="0" marL="185738" marR="0" rtl="0" algn="l">
                <a:lnSpc>
                  <a:spcPct val="100000"/>
                </a:lnSpc>
                <a:spcBef>
                  <a:spcPts val="0"/>
                </a:spcBef>
                <a:spcAft>
                  <a:spcPts val="0"/>
                </a:spcAft>
                <a:buClr>
                  <a:srgbClr val="C00000"/>
                </a:buClr>
                <a:buSzPts val="1800"/>
                <a:buFont typeface="Arial"/>
                <a:buChar char="•"/>
              </a:pPr>
              <a:r>
                <a:rPr b="0" i="0" lang="en-US" sz="1200" u="none" cap="none" strike="noStrike">
                  <a:solidFill>
                    <a:srgbClr val="C00000"/>
                  </a:solidFill>
                  <a:latin typeface="Times New Roman"/>
                  <a:ea typeface="Times New Roman"/>
                  <a:cs typeface="Times New Roman"/>
                  <a:sym typeface="Times New Roman"/>
                </a:rPr>
                <a:t>Laporan keuangan yang dihasilkan hanya dalam bentuk Perhitungan Anggaran Negara (PAN)</a:t>
              </a:r>
              <a:endParaRPr/>
            </a:p>
            <a:p>
              <a:pPr indent="-185738" lvl="0" marL="185738" marR="0" rtl="0" algn="l">
                <a:lnSpc>
                  <a:spcPct val="100000"/>
                </a:lnSpc>
                <a:spcBef>
                  <a:spcPts val="0"/>
                </a:spcBef>
                <a:spcAft>
                  <a:spcPts val="0"/>
                </a:spcAft>
                <a:buClr>
                  <a:schemeClr val="dk1"/>
                </a:buClr>
                <a:buSzPts val="1800"/>
                <a:buFont typeface="Arial"/>
                <a:buChar char="•"/>
              </a:pPr>
              <a:r>
                <a:rPr b="0" i="1" lang="en-US" sz="1200" u="none" cap="none" strike="noStrike">
                  <a:solidFill>
                    <a:schemeClr val="dk1"/>
                  </a:solidFill>
                  <a:latin typeface="Times New Roman"/>
                  <a:ea typeface="Times New Roman"/>
                  <a:cs typeface="Times New Roman"/>
                  <a:sym typeface="Times New Roman"/>
                </a:rPr>
                <a:t>Time Log </a:t>
              </a:r>
              <a:r>
                <a:rPr b="0" i="0" lang="en-US" sz="1200" u="none" cap="none" strike="noStrike">
                  <a:solidFill>
                    <a:schemeClr val="dk1"/>
                  </a:solidFill>
                  <a:latin typeface="Times New Roman"/>
                  <a:ea typeface="Times New Roman"/>
                  <a:cs typeface="Times New Roman"/>
                  <a:sym typeface="Times New Roman"/>
                </a:rPr>
                <a:t>yang Panjang antara periode pengelolaan anggaran dan pertanggungjawabannya</a:t>
              </a:r>
              <a:endParaRPr b="0" i="1" sz="1200" u="none" cap="none" strike="noStrike">
                <a:solidFill>
                  <a:schemeClr val="dk1"/>
                </a:solidFill>
                <a:latin typeface="Times New Roman"/>
                <a:ea typeface="Times New Roman"/>
                <a:cs typeface="Times New Roman"/>
                <a:sym typeface="Times New Roman"/>
              </a:endParaRPr>
            </a:p>
          </p:txBody>
        </p:sp>
        <p:sp>
          <p:nvSpPr>
            <p:cNvPr id="267" name="Google Shape;267;p8"/>
            <p:cNvSpPr txBox="1"/>
            <p:nvPr/>
          </p:nvSpPr>
          <p:spPr>
            <a:xfrm>
              <a:off x="3923223" y="3080719"/>
              <a:ext cx="2172771" cy="2765446"/>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800"/>
                <a:buFont typeface="Arial"/>
                <a:buNone/>
              </a:pPr>
              <a:r>
                <a:rPr b="1" i="0" lang="en-US" sz="1200" u="none" cap="none" strike="noStrike">
                  <a:solidFill>
                    <a:schemeClr val="dk1"/>
                  </a:solidFill>
                  <a:latin typeface="Times New Roman"/>
                  <a:ea typeface="Times New Roman"/>
                  <a:cs typeface="Times New Roman"/>
                  <a:sym typeface="Times New Roman"/>
                </a:rPr>
                <a:t>2004</a:t>
              </a:r>
              <a:endParaRPr/>
            </a:p>
            <a:p>
              <a:pPr indent="0" lvl="0" marL="0" marR="0" rtl="0" algn="ctr">
                <a:lnSpc>
                  <a:spcPct val="100000"/>
                </a:lnSpc>
                <a:spcBef>
                  <a:spcPts val="0"/>
                </a:spcBef>
                <a:spcAft>
                  <a:spcPts val="0"/>
                </a:spcAft>
                <a:buClr>
                  <a:schemeClr val="lt1"/>
                </a:buClr>
                <a:buSzPts val="1800"/>
                <a:buFont typeface="Arial"/>
                <a:buNone/>
              </a:pPr>
              <a:r>
                <a:t/>
              </a:r>
              <a:endParaRPr b="1" i="0" sz="1200" u="none" cap="none" strike="noStrike">
                <a:solidFill>
                  <a:schemeClr val="dk1"/>
                </a:solidFill>
                <a:latin typeface="Times New Roman"/>
                <a:ea typeface="Times New Roman"/>
                <a:cs typeface="Times New Roman"/>
                <a:sym typeface="Times New Roman"/>
              </a:endParaRPr>
            </a:p>
            <a:p>
              <a:pPr indent="-171450" lvl="0" marL="171450" marR="0" rtl="0" algn="l">
                <a:lnSpc>
                  <a:spcPct val="100000"/>
                </a:lnSpc>
                <a:spcBef>
                  <a:spcPts val="0"/>
                </a:spcBef>
                <a:spcAft>
                  <a:spcPts val="0"/>
                </a:spcAft>
                <a:buClr>
                  <a:schemeClr val="dk1"/>
                </a:buClr>
                <a:buSzPts val="1800"/>
                <a:buFont typeface="Arial"/>
                <a:buChar char="•"/>
              </a:pPr>
              <a:r>
                <a:rPr b="0" i="0" lang="en-US" sz="1200" u="none" cap="none" strike="noStrike">
                  <a:solidFill>
                    <a:schemeClr val="dk1"/>
                  </a:solidFill>
                  <a:latin typeface="Times New Roman"/>
                  <a:ea typeface="Times New Roman"/>
                  <a:cs typeface="Times New Roman"/>
                  <a:sym typeface="Times New Roman"/>
                </a:rPr>
                <a:t>Lahirnya Paket UU Keuangan Negara</a:t>
              </a:r>
              <a:endParaRPr/>
            </a:p>
            <a:p>
              <a:pPr indent="-171450" lvl="1" marL="357188" marR="0" rtl="0" algn="l">
                <a:lnSpc>
                  <a:spcPct val="100000"/>
                </a:lnSpc>
                <a:spcBef>
                  <a:spcPts val="0"/>
                </a:spcBef>
                <a:spcAft>
                  <a:spcPts val="0"/>
                </a:spcAft>
                <a:buClr>
                  <a:schemeClr val="dk1"/>
                </a:buClr>
                <a:buSzPts val="1500"/>
                <a:buFont typeface="Arial"/>
                <a:buChar char="•"/>
              </a:pPr>
              <a:r>
                <a:rPr b="0" i="0" lang="en-US" sz="1000" u="none" cap="none" strike="noStrike">
                  <a:solidFill>
                    <a:schemeClr val="dk1"/>
                  </a:solidFill>
                  <a:latin typeface="Times New Roman"/>
                  <a:ea typeface="Times New Roman"/>
                  <a:cs typeface="Times New Roman"/>
                  <a:sym typeface="Times New Roman"/>
                </a:rPr>
                <a:t>UU 17 Tahun 2003</a:t>
              </a:r>
              <a:endParaRPr/>
            </a:p>
            <a:p>
              <a:pPr indent="-171450" lvl="1" marL="357188" marR="0" rtl="0" algn="l">
                <a:lnSpc>
                  <a:spcPct val="100000"/>
                </a:lnSpc>
                <a:spcBef>
                  <a:spcPts val="0"/>
                </a:spcBef>
                <a:spcAft>
                  <a:spcPts val="0"/>
                </a:spcAft>
                <a:buClr>
                  <a:schemeClr val="dk1"/>
                </a:buClr>
                <a:buSzPts val="1500"/>
                <a:buFont typeface="Arial"/>
                <a:buChar char="•"/>
              </a:pPr>
              <a:r>
                <a:rPr b="0" i="0" lang="en-US" sz="1000" u="none" cap="none" strike="noStrike">
                  <a:solidFill>
                    <a:schemeClr val="dk1"/>
                  </a:solidFill>
                  <a:latin typeface="Times New Roman"/>
                  <a:ea typeface="Times New Roman"/>
                  <a:cs typeface="Times New Roman"/>
                  <a:sym typeface="Times New Roman"/>
                </a:rPr>
                <a:t>UU 01 Tahun 2004</a:t>
              </a:r>
              <a:endParaRPr/>
            </a:p>
            <a:p>
              <a:pPr indent="-171450" lvl="1" marL="357188" marR="0" rtl="0" algn="l">
                <a:lnSpc>
                  <a:spcPct val="100000"/>
                </a:lnSpc>
                <a:spcBef>
                  <a:spcPts val="0"/>
                </a:spcBef>
                <a:spcAft>
                  <a:spcPts val="0"/>
                </a:spcAft>
                <a:buClr>
                  <a:schemeClr val="dk1"/>
                </a:buClr>
                <a:buSzPts val="1500"/>
                <a:buFont typeface="Arial"/>
                <a:buChar char="•"/>
              </a:pPr>
              <a:r>
                <a:rPr b="0" i="0" lang="en-US" sz="1000" u="none" cap="none" strike="noStrike">
                  <a:solidFill>
                    <a:schemeClr val="dk1"/>
                  </a:solidFill>
                  <a:latin typeface="Times New Roman"/>
                  <a:ea typeface="Times New Roman"/>
                  <a:cs typeface="Times New Roman"/>
                  <a:sym typeface="Times New Roman"/>
                </a:rPr>
                <a:t>UU 15 Tahun 2004</a:t>
              </a:r>
              <a:endParaRPr/>
            </a:p>
            <a:p>
              <a:pPr indent="-171450" lvl="0" marL="171450" marR="0" rtl="0" algn="l">
                <a:lnSpc>
                  <a:spcPct val="100000"/>
                </a:lnSpc>
                <a:spcBef>
                  <a:spcPts val="0"/>
                </a:spcBef>
                <a:spcAft>
                  <a:spcPts val="0"/>
                </a:spcAft>
                <a:buClr>
                  <a:srgbClr val="C00000"/>
                </a:buClr>
                <a:buSzPts val="1800"/>
                <a:buFont typeface="Arial"/>
                <a:buChar char="•"/>
              </a:pPr>
              <a:r>
                <a:rPr b="0" i="0" lang="en-US" sz="1200" u="none" cap="none" strike="noStrike">
                  <a:solidFill>
                    <a:srgbClr val="C00000"/>
                  </a:solidFill>
                  <a:latin typeface="Times New Roman"/>
                  <a:ea typeface="Times New Roman"/>
                  <a:cs typeface="Times New Roman"/>
                  <a:sym typeface="Times New Roman"/>
                </a:rPr>
                <a:t>Pembentukan Komite Standar Akuntansi Pemerintahan (KSAP) </a:t>
              </a:r>
              <a:r>
                <a:rPr b="0" i="0" lang="en-US" sz="1200" u="none" cap="none" strike="noStrike">
                  <a:solidFill>
                    <a:schemeClr val="dk1"/>
                  </a:solidFill>
                  <a:latin typeface="Times New Roman"/>
                  <a:ea typeface="Times New Roman"/>
                  <a:cs typeface="Times New Roman"/>
                  <a:sym typeface="Times New Roman"/>
                </a:rPr>
                <a:t>melalui keppres 84/2004</a:t>
              </a:r>
              <a:endParaRPr/>
            </a:p>
          </p:txBody>
        </p:sp>
        <p:cxnSp>
          <p:nvCxnSpPr>
            <p:cNvPr id="268" name="Google Shape;268;p8"/>
            <p:cNvCxnSpPr/>
            <p:nvPr/>
          </p:nvCxnSpPr>
          <p:spPr>
            <a:xfrm>
              <a:off x="6095993" y="3080355"/>
              <a:ext cx="0" cy="1729770"/>
            </a:xfrm>
            <a:prstGeom prst="straightConnector1">
              <a:avLst/>
            </a:prstGeom>
            <a:noFill/>
            <a:ln cap="flat" cmpd="sng" w="12700">
              <a:solidFill>
                <a:schemeClr val="dk1"/>
              </a:solidFill>
              <a:prstDash val="solid"/>
              <a:miter lim="800000"/>
              <a:headEnd len="sm" w="sm" type="none"/>
              <a:tailEnd len="sm" w="sm" type="none"/>
            </a:ln>
          </p:spPr>
        </p:cxnSp>
        <p:sp>
          <p:nvSpPr>
            <p:cNvPr id="269" name="Google Shape;269;p8"/>
            <p:cNvSpPr txBox="1"/>
            <p:nvPr/>
          </p:nvSpPr>
          <p:spPr>
            <a:xfrm>
              <a:off x="6116355" y="3080719"/>
              <a:ext cx="1570320" cy="2765446"/>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800"/>
                <a:buFont typeface="Arial"/>
                <a:buNone/>
              </a:pPr>
              <a:r>
                <a:rPr b="1" i="0" lang="en-US" sz="1200" u="none" cap="none" strike="noStrike">
                  <a:solidFill>
                    <a:schemeClr val="dk1"/>
                  </a:solidFill>
                  <a:latin typeface="Times New Roman"/>
                  <a:ea typeface="Times New Roman"/>
                  <a:cs typeface="Times New Roman"/>
                  <a:sym typeface="Times New Roman"/>
                </a:rPr>
                <a:t>2005</a:t>
              </a:r>
              <a:endParaRPr/>
            </a:p>
            <a:p>
              <a:pPr indent="0" lvl="0" marL="0" marR="0" rtl="0" algn="ctr">
                <a:lnSpc>
                  <a:spcPct val="100000"/>
                </a:lnSpc>
                <a:spcBef>
                  <a:spcPts val="0"/>
                </a:spcBef>
                <a:spcAft>
                  <a:spcPts val="0"/>
                </a:spcAft>
                <a:buClr>
                  <a:schemeClr val="lt1"/>
                </a:buClr>
                <a:buSzPts val="1800"/>
                <a:buFont typeface="Arial"/>
                <a:buNone/>
              </a:pPr>
              <a:r>
                <a:t/>
              </a:r>
              <a:endParaRPr b="1" i="0" sz="1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lt1"/>
                </a:buClr>
                <a:buSzPts val="1800"/>
                <a:buFont typeface="Arial"/>
                <a:buNone/>
              </a:pPr>
              <a:r>
                <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lt1"/>
                </a:buClr>
                <a:buSzPts val="1800"/>
                <a:buFont typeface="Arial"/>
                <a:buNone/>
              </a:pPr>
              <a:r>
                <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lt1"/>
                </a:buClr>
                <a:buSzPts val="1800"/>
                <a:buFont typeface="Arial"/>
                <a:buNone/>
              </a:pPr>
              <a:r>
                <a:t/>
              </a:r>
              <a:endParaRPr b="0" i="0" sz="1200" u="none" cap="none" strike="noStrike">
                <a:solidFill>
                  <a:schemeClr val="dk1"/>
                </a:solidFill>
                <a:latin typeface="Times New Roman"/>
                <a:ea typeface="Times New Roman"/>
                <a:cs typeface="Times New Roman"/>
                <a:sym typeface="Times New Roman"/>
              </a:endParaRPr>
            </a:p>
            <a:p>
              <a:pPr indent="0" lvl="0" marL="85725" marR="0" rtl="0" algn="l">
                <a:lnSpc>
                  <a:spcPct val="100000"/>
                </a:lnSpc>
                <a:spcBef>
                  <a:spcPts val="0"/>
                </a:spcBef>
                <a:spcAft>
                  <a:spcPts val="0"/>
                </a:spcAft>
                <a:buClr>
                  <a:schemeClr val="dk1"/>
                </a:buClr>
                <a:buSzPts val="1800"/>
                <a:buFont typeface="Arial"/>
                <a:buNone/>
              </a:pPr>
              <a:r>
                <a:rPr b="0" i="0" lang="en-US" sz="1200" u="none" cap="none" strike="noStrike">
                  <a:solidFill>
                    <a:schemeClr val="dk1"/>
                  </a:solidFill>
                  <a:latin typeface="Times New Roman"/>
                  <a:ea typeface="Times New Roman"/>
                  <a:cs typeface="Times New Roman"/>
                  <a:sym typeface="Times New Roman"/>
                </a:rPr>
                <a:t>Terbitnya </a:t>
              </a:r>
              <a:r>
                <a:rPr b="0" i="0" lang="en-US" sz="1200" u="none" cap="none" strike="noStrike">
                  <a:solidFill>
                    <a:srgbClr val="C00000"/>
                  </a:solidFill>
                  <a:latin typeface="Times New Roman"/>
                  <a:ea typeface="Times New Roman"/>
                  <a:cs typeface="Times New Roman"/>
                  <a:sym typeface="Times New Roman"/>
                </a:rPr>
                <a:t>PP 24 Tahun 2005 Tentang Standar Akuntansi Pemerintahan</a:t>
              </a:r>
              <a:endParaRPr/>
            </a:p>
            <a:p>
              <a:pPr indent="0" lvl="0" marL="0" marR="0" rtl="0" algn="l">
                <a:lnSpc>
                  <a:spcPct val="100000"/>
                </a:lnSpc>
                <a:spcBef>
                  <a:spcPts val="0"/>
                </a:spcBef>
                <a:spcAft>
                  <a:spcPts val="0"/>
                </a:spcAft>
                <a:buClr>
                  <a:schemeClr val="dk1"/>
                </a:buClr>
                <a:buSzPts val="1800"/>
                <a:buFont typeface="Arial"/>
                <a:buNone/>
              </a:pPr>
              <a:r>
                <a:rPr b="0" i="0" lang="en-US" sz="1200" u="none" cap="none" strike="noStrike">
                  <a:solidFill>
                    <a:schemeClr val="dk1"/>
                  </a:solidFill>
                  <a:latin typeface="Times New Roman"/>
                  <a:ea typeface="Times New Roman"/>
                  <a:cs typeface="Times New Roman"/>
                  <a:sym typeface="Times New Roman"/>
                </a:rPr>
                <a:t>	Basis </a:t>
              </a:r>
              <a:r>
                <a:rPr b="0" i="1" lang="en-US" sz="1200" u="none" cap="none" strike="noStrike">
                  <a:solidFill>
                    <a:schemeClr val="dk1"/>
                  </a:solidFill>
                  <a:latin typeface="Times New Roman"/>
                  <a:ea typeface="Times New Roman"/>
                  <a:cs typeface="Times New Roman"/>
                  <a:sym typeface="Times New Roman"/>
                </a:rPr>
                <a:t>CTA.</a:t>
              </a:r>
              <a:endParaRPr/>
            </a:p>
          </p:txBody>
        </p:sp>
        <p:cxnSp>
          <p:nvCxnSpPr>
            <p:cNvPr id="270" name="Google Shape;270;p8"/>
            <p:cNvCxnSpPr/>
            <p:nvPr/>
          </p:nvCxnSpPr>
          <p:spPr>
            <a:xfrm>
              <a:off x="7715250" y="3080355"/>
              <a:ext cx="0" cy="2129820"/>
            </a:xfrm>
            <a:prstGeom prst="straightConnector1">
              <a:avLst/>
            </a:prstGeom>
            <a:noFill/>
            <a:ln cap="flat" cmpd="sng" w="12700">
              <a:solidFill>
                <a:schemeClr val="dk1"/>
              </a:solidFill>
              <a:prstDash val="solid"/>
              <a:miter lim="800000"/>
              <a:headEnd len="sm" w="sm" type="none"/>
              <a:tailEnd len="sm" w="sm" type="none"/>
            </a:ln>
          </p:spPr>
        </p:cxnSp>
        <p:sp>
          <p:nvSpPr>
            <p:cNvPr id="271" name="Google Shape;271;p8"/>
            <p:cNvSpPr txBox="1"/>
            <p:nvPr/>
          </p:nvSpPr>
          <p:spPr>
            <a:xfrm>
              <a:off x="7715250" y="3080719"/>
              <a:ext cx="1570320" cy="2765446"/>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800"/>
                <a:buFont typeface="Arial"/>
                <a:buNone/>
              </a:pPr>
              <a:r>
                <a:rPr b="1" i="0" lang="en-US" sz="1200" u="none" cap="none" strike="noStrike">
                  <a:solidFill>
                    <a:schemeClr val="dk1"/>
                  </a:solidFill>
                  <a:latin typeface="Times New Roman"/>
                  <a:ea typeface="Times New Roman"/>
                  <a:cs typeface="Times New Roman"/>
                  <a:sym typeface="Times New Roman"/>
                </a:rPr>
                <a:t>2010</a:t>
              </a:r>
              <a:endParaRPr/>
            </a:p>
            <a:p>
              <a:pPr indent="0" lvl="0" marL="0" marR="0" rtl="0" algn="ctr">
                <a:lnSpc>
                  <a:spcPct val="100000"/>
                </a:lnSpc>
                <a:spcBef>
                  <a:spcPts val="0"/>
                </a:spcBef>
                <a:spcAft>
                  <a:spcPts val="0"/>
                </a:spcAft>
                <a:buClr>
                  <a:schemeClr val="lt1"/>
                </a:buClr>
                <a:buSzPts val="1800"/>
                <a:buFont typeface="Arial"/>
                <a:buNone/>
              </a:pPr>
              <a:r>
                <a:t/>
              </a:r>
              <a:endParaRPr b="1" i="0" sz="1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lt1"/>
                </a:buClr>
                <a:buSzPts val="1800"/>
                <a:buFont typeface="Arial"/>
                <a:buNone/>
              </a:pPr>
              <a:r>
                <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lt1"/>
                </a:buClr>
                <a:buSzPts val="1800"/>
                <a:buFont typeface="Arial"/>
                <a:buNone/>
              </a:pPr>
              <a:r>
                <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lt1"/>
                </a:buClr>
                <a:buSzPts val="1800"/>
                <a:buFont typeface="Arial"/>
                <a:buNone/>
              </a:pPr>
              <a:r>
                <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lt1"/>
                </a:buClr>
                <a:buSzPts val="1800"/>
                <a:buFont typeface="Arial"/>
                <a:buNone/>
              </a:pPr>
              <a:r>
                <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lt1"/>
                </a:buClr>
                <a:buSzPts val="1800"/>
                <a:buFont typeface="Arial"/>
                <a:buNone/>
              </a:pPr>
              <a:r>
                <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lt1"/>
                </a:buClr>
                <a:buSzPts val="1800"/>
                <a:buFont typeface="Arial"/>
                <a:buNone/>
              </a:pPr>
              <a:r>
                <a:t/>
              </a:r>
              <a:endParaRPr b="0" i="0" sz="1200" u="none" cap="none" strike="noStrike">
                <a:solidFill>
                  <a:schemeClr val="dk1"/>
                </a:solidFill>
                <a:latin typeface="Times New Roman"/>
                <a:ea typeface="Times New Roman"/>
                <a:cs typeface="Times New Roman"/>
                <a:sym typeface="Times New Roman"/>
              </a:endParaRPr>
            </a:p>
            <a:p>
              <a:pPr indent="0" lvl="0" marL="85725" marR="0" rtl="0" algn="l">
                <a:lnSpc>
                  <a:spcPct val="100000"/>
                </a:lnSpc>
                <a:spcBef>
                  <a:spcPts val="0"/>
                </a:spcBef>
                <a:spcAft>
                  <a:spcPts val="0"/>
                </a:spcAft>
                <a:buClr>
                  <a:schemeClr val="dk1"/>
                </a:buClr>
                <a:buSzPts val="1800"/>
                <a:buFont typeface="Arial"/>
                <a:buNone/>
              </a:pPr>
              <a:r>
                <a:rPr b="0" i="0" lang="en-US" sz="1200" u="none" cap="none" strike="noStrike">
                  <a:solidFill>
                    <a:schemeClr val="dk1"/>
                  </a:solidFill>
                  <a:latin typeface="Times New Roman"/>
                  <a:ea typeface="Times New Roman"/>
                  <a:cs typeface="Times New Roman"/>
                  <a:sym typeface="Times New Roman"/>
                </a:rPr>
                <a:t>Terbitnya </a:t>
              </a:r>
              <a:r>
                <a:rPr b="0" i="0" lang="en-US" sz="1200" u="none" cap="none" strike="noStrike">
                  <a:solidFill>
                    <a:srgbClr val="C00000"/>
                  </a:solidFill>
                  <a:latin typeface="Times New Roman"/>
                  <a:ea typeface="Times New Roman"/>
                  <a:cs typeface="Times New Roman"/>
                  <a:sym typeface="Times New Roman"/>
                </a:rPr>
                <a:t>PP 71 Tahun 2010 Tentang Standar Akuntansi Pemerintahan</a:t>
              </a:r>
              <a:endParaRPr/>
            </a:p>
            <a:p>
              <a:pPr indent="0" lvl="0" marL="0" marR="0" rtl="0" algn="l">
                <a:lnSpc>
                  <a:spcPct val="100000"/>
                </a:lnSpc>
                <a:spcBef>
                  <a:spcPts val="0"/>
                </a:spcBef>
                <a:spcAft>
                  <a:spcPts val="0"/>
                </a:spcAft>
                <a:buClr>
                  <a:schemeClr val="dk1"/>
                </a:buClr>
                <a:buSzPts val="1800"/>
                <a:buFont typeface="Arial"/>
                <a:buNone/>
              </a:pPr>
              <a:r>
                <a:rPr b="0" i="0" lang="en-US" sz="1200" u="none" cap="none" strike="noStrike">
                  <a:solidFill>
                    <a:schemeClr val="dk1"/>
                  </a:solidFill>
                  <a:latin typeface="Times New Roman"/>
                  <a:ea typeface="Times New Roman"/>
                  <a:cs typeface="Times New Roman"/>
                  <a:sym typeface="Times New Roman"/>
                </a:rPr>
                <a:t>	Basis </a:t>
              </a:r>
              <a:r>
                <a:rPr b="0" i="1" lang="en-US" sz="1200" u="none" cap="none" strike="noStrike">
                  <a:solidFill>
                    <a:schemeClr val="dk1"/>
                  </a:solidFill>
                  <a:latin typeface="Times New Roman"/>
                  <a:ea typeface="Times New Roman"/>
                  <a:cs typeface="Times New Roman"/>
                  <a:sym typeface="Times New Roman"/>
                </a:rPr>
                <a:t>CTA s.d 2014</a:t>
              </a:r>
              <a:endParaRPr/>
            </a:p>
            <a:p>
              <a:pPr indent="0" lvl="0" marL="0" marR="0" rtl="0" algn="l">
                <a:lnSpc>
                  <a:spcPct val="100000"/>
                </a:lnSpc>
                <a:spcBef>
                  <a:spcPts val="0"/>
                </a:spcBef>
                <a:spcAft>
                  <a:spcPts val="0"/>
                </a:spcAft>
                <a:buClr>
                  <a:schemeClr val="dk1"/>
                </a:buClr>
                <a:buSzPts val="1800"/>
                <a:buFont typeface="Arial"/>
                <a:buNone/>
              </a:pPr>
              <a:r>
                <a:rPr b="0" i="1" lang="en-US" sz="1200" u="none" cap="none" strike="noStrike">
                  <a:solidFill>
                    <a:schemeClr val="dk1"/>
                  </a:solidFill>
                  <a:latin typeface="Times New Roman"/>
                  <a:ea typeface="Times New Roman"/>
                  <a:cs typeface="Times New Roman"/>
                  <a:sym typeface="Times New Roman"/>
                </a:rPr>
                <a:t>	</a:t>
              </a:r>
              <a:r>
                <a:rPr b="0" i="0" lang="en-US" sz="1200" u="none" cap="none" strike="noStrike">
                  <a:solidFill>
                    <a:schemeClr val="dk1"/>
                  </a:solidFill>
                  <a:latin typeface="Times New Roman"/>
                  <a:ea typeface="Times New Roman"/>
                  <a:cs typeface="Times New Roman"/>
                  <a:sym typeface="Times New Roman"/>
                </a:rPr>
                <a:t>Basis Akrual</a:t>
              </a:r>
              <a:endParaRPr b="0" i="1" sz="1200" u="none" cap="none" strike="noStrike">
                <a:solidFill>
                  <a:schemeClr val="dk1"/>
                </a:solidFill>
                <a:latin typeface="Times New Roman"/>
                <a:ea typeface="Times New Roman"/>
                <a:cs typeface="Times New Roman"/>
                <a:sym typeface="Times New Roman"/>
              </a:endParaRPr>
            </a:p>
          </p:txBody>
        </p:sp>
        <p:sp>
          <p:nvSpPr>
            <p:cNvPr id="272" name="Google Shape;272;p8"/>
            <p:cNvSpPr/>
            <p:nvPr/>
          </p:nvSpPr>
          <p:spPr>
            <a:xfrm flipH="1">
              <a:off x="3831424" y="5584454"/>
              <a:ext cx="5328000" cy="198137"/>
            </a:xfrm>
            <a:prstGeom prst="leftArrow">
              <a:avLst>
                <a:gd fmla="val 34491" name="adj1"/>
                <a:gd fmla="val 53101" name="adj2"/>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273" name="Google Shape;273;p8"/>
            <p:cNvCxnSpPr/>
            <p:nvPr/>
          </p:nvCxnSpPr>
          <p:spPr>
            <a:xfrm>
              <a:off x="9301795" y="3080354"/>
              <a:ext cx="0" cy="2878267"/>
            </a:xfrm>
            <a:prstGeom prst="straightConnector1">
              <a:avLst/>
            </a:prstGeom>
            <a:noFill/>
            <a:ln cap="flat" cmpd="sng" w="12700">
              <a:solidFill>
                <a:schemeClr val="dk1"/>
              </a:solidFill>
              <a:prstDash val="solid"/>
              <a:miter lim="800000"/>
              <a:headEnd len="sm" w="sm" type="none"/>
              <a:tailEnd len="sm" w="sm" type="none"/>
            </a:ln>
          </p:spPr>
        </p:cxnSp>
        <p:sp>
          <p:nvSpPr>
            <p:cNvPr id="274" name="Google Shape;274;p8"/>
            <p:cNvSpPr txBox="1"/>
            <p:nvPr/>
          </p:nvSpPr>
          <p:spPr>
            <a:xfrm>
              <a:off x="9285570" y="3080719"/>
              <a:ext cx="1570320" cy="2765446"/>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800"/>
                <a:buFont typeface="Arial"/>
                <a:buNone/>
              </a:pPr>
              <a:r>
                <a:rPr b="1" i="0" lang="en-US" sz="1200" u="none" cap="none" strike="noStrike">
                  <a:solidFill>
                    <a:schemeClr val="dk1"/>
                  </a:solidFill>
                  <a:latin typeface="Times New Roman"/>
                  <a:ea typeface="Times New Roman"/>
                  <a:cs typeface="Times New Roman"/>
                  <a:sym typeface="Times New Roman"/>
                </a:rPr>
                <a:t>2015</a:t>
              </a:r>
              <a:endParaRPr/>
            </a:p>
            <a:p>
              <a:pPr indent="0" lvl="0" marL="0" marR="0" rtl="0" algn="ctr">
                <a:lnSpc>
                  <a:spcPct val="100000"/>
                </a:lnSpc>
                <a:spcBef>
                  <a:spcPts val="0"/>
                </a:spcBef>
                <a:spcAft>
                  <a:spcPts val="0"/>
                </a:spcAft>
                <a:buClr>
                  <a:schemeClr val="lt1"/>
                </a:buClr>
                <a:buSzPts val="1800"/>
                <a:buFont typeface="Arial"/>
                <a:buNone/>
              </a:pPr>
              <a:r>
                <a:t/>
              </a:r>
              <a:endParaRPr b="1" i="0" sz="1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lt1"/>
                </a:buClr>
                <a:buSzPts val="1800"/>
                <a:buFont typeface="Arial"/>
                <a:buNone/>
              </a:pPr>
              <a:r>
                <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lt1"/>
                </a:buClr>
                <a:buSzPts val="1800"/>
                <a:buFont typeface="Arial"/>
                <a:buNone/>
              </a:pPr>
              <a:r>
                <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lt1"/>
                </a:buClr>
                <a:buSzPts val="1800"/>
                <a:buFont typeface="Arial"/>
                <a:buNone/>
              </a:pPr>
              <a:r>
                <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lt1"/>
                </a:buClr>
                <a:buSzPts val="1800"/>
                <a:buFont typeface="Arial"/>
                <a:buNone/>
              </a:pPr>
              <a:r>
                <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lt1"/>
                </a:buClr>
                <a:buSzPts val="1800"/>
                <a:buFont typeface="Arial"/>
                <a:buNone/>
              </a:pPr>
              <a:r>
                <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lt1"/>
                </a:buClr>
                <a:buSzPts val="1800"/>
                <a:buFont typeface="Arial"/>
                <a:buNone/>
              </a:pPr>
              <a:r>
                <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lt1"/>
                </a:buClr>
                <a:buSzPts val="1800"/>
                <a:buFont typeface="Arial"/>
                <a:buNone/>
              </a:pPr>
              <a:r>
                <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lt1"/>
                </a:buClr>
                <a:buSzPts val="1800"/>
                <a:buFont typeface="Arial"/>
                <a:buNone/>
              </a:pPr>
              <a:r>
                <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lt1"/>
                </a:buClr>
                <a:buSzPts val="1800"/>
                <a:buFont typeface="Arial"/>
                <a:buNone/>
              </a:pPr>
              <a:r>
                <a:t/>
              </a:r>
              <a:endParaRPr b="0" i="0" sz="1200" u="none" cap="none" strike="noStrike">
                <a:solidFill>
                  <a:schemeClr val="dk1"/>
                </a:solidFill>
                <a:latin typeface="Times New Roman"/>
                <a:ea typeface="Times New Roman"/>
                <a:cs typeface="Times New Roman"/>
                <a:sym typeface="Times New Roman"/>
              </a:endParaRPr>
            </a:p>
            <a:p>
              <a:pPr indent="0" lvl="0" marL="85725" marR="0" rtl="0" algn="l">
                <a:lnSpc>
                  <a:spcPct val="100000"/>
                </a:lnSpc>
                <a:spcBef>
                  <a:spcPts val="0"/>
                </a:spcBef>
                <a:spcAft>
                  <a:spcPts val="0"/>
                </a:spcAft>
                <a:buClr>
                  <a:schemeClr val="dk1"/>
                </a:buClr>
                <a:buSzPts val="1800"/>
                <a:buFont typeface="Arial"/>
                <a:buNone/>
              </a:pPr>
              <a:r>
                <a:rPr b="0" i="0" lang="en-US" sz="1200" u="none" cap="none" strike="noStrike">
                  <a:solidFill>
                    <a:schemeClr val="dk1"/>
                  </a:solidFill>
                  <a:latin typeface="Times New Roman"/>
                  <a:ea typeface="Times New Roman"/>
                  <a:cs typeface="Times New Roman"/>
                  <a:sym typeface="Times New Roman"/>
                </a:rPr>
                <a:t>Penerapan laporan keuangan pemerintah berbasis akrual</a:t>
              </a:r>
              <a:endParaRPr b="0" i="1" sz="1200" u="none" cap="none" strike="noStrike">
                <a:solidFill>
                  <a:schemeClr val="dk1"/>
                </a:solidFill>
                <a:latin typeface="Times New Roman"/>
                <a:ea typeface="Times New Roman"/>
                <a:cs typeface="Times New Roman"/>
                <a:sym typeface="Times New Roman"/>
              </a:endParaRPr>
            </a:p>
          </p:txBody>
        </p:sp>
        <p:sp>
          <p:nvSpPr>
            <p:cNvPr id="275" name="Google Shape;275;p8"/>
            <p:cNvSpPr/>
            <p:nvPr/>
          </p:nvSpPr>
          <p:spPr>
            <a:xfrm flipH="1">
              <a:off x="9388491" y="5688821"/>
              <a:ext cx="2160000" cy="198137"/>
            </a:xfrm>
            <a:prstGeom prst="leftArrow">
              <a:avLst>
                <a:gd fmla="val 34491" name="adj1"/>
                <a:gd fmla="val 53101"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76" name="Google Shape;276;p8"/>
            <p:cNvSpPr txBox="1"/>
            <p:nvPr/>
          </p:nvSpPr>
          <p:spPr>
            <a:xfrm>
              <a:off x="9355203" y="5845563"/>
              <a:ext cx="2020538" cy="678705"/>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800"/>
                <a:buFont typeface="Arial"/>
                <a:buNone/>
              </a:pPr>
              <a:r>
                <a:rPr b="0" i="0" lang="en-US" sz="1200" u="none" cap="none" strike="noStrike">
                  <a:solidFill>
                    <a:schemeClr val="dk1"/>
                  </a:solidFill>
                  <a:latin typeface="Times New Roman"/>
                  <a:ea typeface="Times New Roman"/>
                  <a:cs typeface="Times New Roman"/>
                  <a:sym typeface="Times New Roman"/>
                </a:rPr>
                <a:t>Penyusunan Laporan Keuangan Pemerintah berdasarkan </a:t>
              </a:r>
              <a:endParaRPr/>
            </a:p>
            <a:p>
              <a:pPr indent="0" lvl="0" marL="0" marR="0" rtl="0" algn="ctr">
                <a:lnSpc>
                  <a:spcPct val="100000"/>
                </a:lnSpc>
                <a:spcBef>
                  <a:spcPts val="0"/>
                </a:spcBef>
                <a:spcAft>
                  <a:spcPts val="0"/>
                </a:spcAft>
                <a:buClr>
                  <a:srgbClr val="C00000"/>
                </a:buClr>
                <a:buSzPts val="1800"/>
                <a:buFont typeface="Arial"/>
                <a:buNone/>
              </a:pPr>
              <a:r>
                <a:rPr b="1" i="1" lang="en-US" sz="1200" u="none" cap="none" strike="noStrike">
                  <a:solidFill>
                    <a:srgbClr val="C00000"/>
                  </a:solidFill>
                  <a:latin typeface="Times New Roman"/>
                  <a:ea typeface="Times New Roman"/>
                  <a:cs typeface="Times New Roman"/>
                  <a:sym typeface="Times New Roman"/>
                </a:rPr>
                <a:t>Accrual Basis</a:t>
              </a:r>
              <a:endParaRPr/>
            </a:p>
          </p:txBody>
        </p:sp>
        <p:sp>
          <p:nvSpPr>
            <p:cNvPr id="277" name="Google Shape;277;p8"/>
            <p:cNvSpPr txBox="1"/>
            <p:nvPr/>
          </p:nvSpPr>
          <p:spPr>
            <a:xfrm>
              <a:off x="4571962" y="5797777"/>
              <a:ext cx="3846925" cy="678705"/>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800"/>
                <a:buFont typeface="Arial"/>
                <a:buNone/>
              </a:pPr>
              <a:r>
                <a:rPr b="0" i="0" lang="en-US" sz="1200" u="none" cap="none" strike="noStrike">
                  <a:solidFill>
                    <a:schemeClr val="dk1"/>
                  </a:solidFill>
                  <a:latin typeface="Times New Roman"/>
                  <a:ea typeface="Times New Roman"/>
                  <a:cs typeface="Times New Roman"/>
                  <a:sym typeface="Times New Roman"/>
                </a:rPr>
                <a:t>Penyusunan Laporan Keuangan Pemerintah berdasarkan </a:t>
              </a:r>
              <a:endParaRPr/>
            </a:p>
            <a:p>
              <a:pPr indent="0" lvl="0" marL="0" marR="0" rtl="0" algn="ctr">
                <a:lnSpc>
                  <a:spcPct val="100000"/>
                </a:lnSpc>
                <a:spcBef>
                  <a:spcPts val="0"/>
                </a:spcBef>
                <a:spcAft>
                  <a:spcPts val="0"/>
                </a:spcAft>
                <a:buClr>
                  <a:srgbClr val="C00000"/>
                </a:buClr>
                <a:buSzPts val="1800"/>
                <a:buFont typeface="Arial"/>
                <a:buNone/>
              </a:pPr>
              <a:r>
                <a:rPr b="1" i="1" lang="en-US" sz="1200" u="none" cap="none" strike="noStrike">
                  <a:solidFill>
                    <a:srgbClr val="C00000"/>
                  </a:solidFill>
                  <a:latin typeface="Times New Roman"/>
                  <a:ea typeface="Times New Roman"/>
                  <a:cs typeface="Times New Roman"/>
                  <a:sym typeface="Times New Roman"/>
                </a:rPr>
                <a:t>Cash Toward Accrual Basis</a:t>
              </a:r>
              <a:endParaRPr/>
            </a:p>
          </p:txBody>
        </p:sp>
        <p:sp>
          <p:nvSpPr>
            <p:cNvPr id="278" name="Google Shape;278;p8"/>
            <p:cNvSpPr/>
            <p:nvPr/>
          </p:nvSpPr>
          <p:spPr>
            <a:xfrm rot="-960000">
              <a:off x="10237697" y="2416248"/>
              <a:ext cx="1211766" cy="795159"/>
            </a:xfrm>
            <a:prstGeom prst="ellipse">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lt1"/>
                </a:solidFill>
                <a:latin typeface="Times New Roman"/>
                <a:ea typeface="Times New Roman"/>
                <a:cs typeface="Times New Roman"/>
                <a:sym typeface="Times New Roman"/>
              </a:endParaRPr>
            </a:p>
          </p:txBody>
        </p:sp>
        <p:sp>
          <p:nvSpPr>
            <p:cNvPr id="279" name="Google Shape;279;p8"/>
            <p:cNvSpPr txBox="1"/>
            <p:nvPr/>
          </p:nvSpPr>
          <p:spPr>
            <a:xfrm rot="-960000">
              <a:off x="10058420" y="2654505"/>
              <a:ext cx="1570320" cy="414311"/>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lt1"/>
                </a:buClr>
                <a:buSzPts val="1800"/>
                <a:buFont typeface="Arial"/>
                <a:buNone/>
              </a:pPr>
              <a:r>
                <a:rPr b="1" i="0" lang="en-US" sz="1200" u="none" cap="none" strike="noStrike">
                  <a:solidFill>
                    <a:schemeClr val="lt1"/>
                  </a:solidFill>
                  <a:latin typeface="Times New Roman"/>
                  <a:ea typeface="Times New Roman"/>
                  <a:cs typeface="Times New Roman"/>
                  <a:sym typeface="Times New Roman"/>
                </a:rPr>
                <a:t>LKPP2016</a:t>
              </a:r>
              <a:endParaRPr/>
            </a:p>
            <a:p>
              <a:pPr indent="0" lvl="0" marL="0" marR="0" rtl="0" algn="ctr">
                <a:lnSpc>
                  <a:spcPct val="100000"/>
                </a:lnSpc>
                <a:spcBef>
                  <a:spcPts val="0"/>
                </a:spcBef>
                <a:spcAft>
                  <a:spcPts val="0"/>
                </a:spcAft>
                <a:buClr>
                  <a:schemeClr val="lt1"/>
                </a:buClr>
                <a:buSzPts val="1800"/>
                <a:buFont typeface="Arial"/>
                <a:buNone/>
              </a:pPr>
              <a:r>
                <a:rPr b="1" i="0" lang="en-US" sz="1200" u="none" cap="none" strike="noStrike">
                  <a:solidFill>
                    <a:schemeClr val="lt1"/>
                  </a:solidFill>
                  <a:latin typeface="Times New Roman"/>
                  <a:ea typeface="Times New Roman"/>
                  <a:cs typeface="Times New Roman"/>
                  <a:sym typeface="Times New Roman"/>
                </a:rPr>
                <a:t>WTP</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9"/>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5" name="Google Shape;285;p9"/>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6" name="Google Shape;286;p9"/>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287" name="Google Shape;287;p9"/>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288" name="Google Shape;288;p9"/>
          <p:cNvSpPr txBox="1"/>
          <p:nvPr/>
        </p:nvSpPr>
        <p:spPr>
          <a:xfrm>
            <a:off x="1564091" y="420595"/>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Perkembangan &amp; Pengembangan AKSP di Indonesia</a:t>
            </a:r>
            <a:endParaRPr b="1" i="0" sz="2800" u="none" cap="none" strike="noStrike">
              <a:solidFill>
                <a:schemeClr val="dk1"/>
              </a:solidFill>
              <a:latin typeface="Times New Roman"/>
              <a:ea typeface="Times New Roman"/>
              <a:cs typeface="Times New Roman"/>
              <a:sym typeface="Times New Roman"/>
            </a:endParaRPr>
          </a:p>
        </p:txBody>
      </p:sp>
      <p:sp>
        <p:nvSpPr>
          <p:cNvPr id="289" name="Google Shape;289;p9"/>
          <p:cNvSpPr txBox="1"/>
          <p:nvPr/>
        </p:nvSpPr>
        <p:spPr>
          <a:xfrm>
            <a:off x="1238470" y="1667422"/>
            <a:ext cx="9734330" cy="961474"/>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KSAP berperan penting dalam pengembangan akuntansi pemerintah di Indonesia dengan menerbitkan berbagai standar akuntansi. Sejak awal dibentuknya KSAP telah menghasilkan :</a:t>
            </a:r>
            <a:endParaRPr/>
          </a:p>
        </p:txBody>
      </p:sp>
      <p:sp>
        <p:nvSpPr>
          <p:cNvPr id="290" name="Google Shape;290;p9"/>
          <p:cNvSpPr txBox="1"/>
          <p:nvPr/>
        </p:nvSpPr>
        <p:spPr>
          <a:xfrm>
            <a:off x="-11815" y="6264901"/>
            <a:ext cx="1264573" cy="2635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050"/>
              <a:buFont typeface="Arial"/>
              <a:buNone/>
            </a:pPr>
            <a:r>
              <a:rPr b="0" i="0" lang="en-US" sz="1050" u="none" cap="none" strike="noStrike">
                <a:solidFill>
                  <a:schemeClr val="dk1"/>
                </a:solidFill>
                <a:latin typeface="Times New Roman"/>
                <a:ea typeface="Times New Roman"/>
                <a:cs typeface="Times New Roman"/>
                <a:sym typeface="Times New Roman"/>
              </a:rPr>
              <a:t>Halaman 4 dari 4 </a:t>
            </a:r>
            <a:endParaRPr b="0" i="0" sz="1050" u="none" cap="none" strike="noStrike">
              <a:solidFill>
                <a:schemeClr val="dk1"/>
              </a:solidFill>
              <a:latin typeface="Times New Roman"/>
              <a:ea typeface="Times New Roman"/>
              <a:cs typeface="Times New Roman"/>
              <a:sym typeface="Times New Roman"/>
            </a:endParaRPr>
          </a:p>
        </p:txBody>
      </p:sp>
      <p:grpSp>
        <p:nvGrpSpPr>
          <p:cNvPr id="291" name="Google Shape;291;p9"/>
          <p:cNvGrpSpPr/>
          <p:nvPr/>
        </p:nvGrpSpPr>
        <p:grpSpPr>
          <a:xfrm>
            <a:off x="89102" y="41673"/>
            <a:ext cx="811012" cy="894523"/>
            <a:chOff x="89102" y="41673"/>
            <a:chExt cx="811012" cy="894523"/>
          </a:xfrm>
        </p:grpSpPr>
        <p:grpSp>
          <p:nvGrpSpPr>
            <p:cNvPr id="292" name="Google Shape;292;p9"/>
            <p:cNvGrpSpPr/>
            <p:nvPr/>
          </p:nvGrpSpPr>
          <p:grpSpPr>
            <a:xfrm>
              <a:off x="89102" y="41673"/>
              <a:ext cx="811012" cy="426789"/>
              <a:chOff x="89102" y="41673"/>
              <a:chExt cx="811012" cy="426789"/>
            </a:xfrm>
          </p:grpSpPr>
          <p:sp>
            <p:nvSpPr>
              <p:cNvPr id="293" name="Google Shape;293;p9"/>
              <p:cNvSpPr/>
              <p:nvPr/>
            </p:nvSpPr>
            <p:spPr>
              <a:xfrm>
                <a:off x="128588" y="82618"/>
                <a:ext cx="771526" cy="385844"/>
              </a:xfrm>
              <a:prstGeom prst="roundRect">
                <a:avLst>
                  <a:gd fmla="val 50000" name="adj"/>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4" name="Google Shape;294;p9"/>
              <p:cNvSpPr/>
              <p:nvPr/>
            </p:nvSpPr>
            <p:spPr>
              <a:xfrm>
                <a:off x="89102" y="41673"/>
                <a:ext cx="771526" cy="385844"/>
              </a:xfrm>
              <a:prstGeom prst="roundRect">
                <a:avLst>
                  <a:gd fmla="val 50000"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295" name="Google Shape;295;p9"/>
            <p:cNvGrpSpPr/>
            <p:nvPr/>
          </p:nvGrpSpPr>
          <p:grpSpPr>
            <a:xfrm>
              <a:off x="89102" y="509407"/>
              <a:ext cx="811012" cy="426789"/>
              <a:chOff x="89102" y="41673"/>
              <a:chExt cx="811012" cy="426789"/>
            </a:xfrm>
          </p:grpSpPr>
          <p:sp>
            <p:nvSpPr>
              <p:cNvPr id="296" name="Google Shape;296;p9"/>
              <p:cNvSpPr/>
              <p:nvPr/>
            </p:nvSpPr>
            <p:spPr>
              <a:xfrm>
                <a:off x="128588" y="82618"/>
                <a:ext cx="771526" cy="385844"/>
              </a:xfrm>
              <a:prstGeom prst="roundRect">
                <a:avLst>
                  <a:gd fmla="val 50000" name="adj"/>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7" name="Google Shape;297;p9"/>
              <p:cNvSpPr/>
              <p:nvPr/>
            </p:nvSpPr>
            <p:spPr>
              <a:xfrm>
                <a:off x="89102" y="41673"/>
                <a:ext cx="771526" cy="385844"/>
              </a:xfrm>
              <a:prstGeom prst="roundRect">
                <a:avLst>
                  <a:gd fmla="val 50000"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sp>
        <p:nvSpPr>
          <p:cNvPr id="298" name="Google Shape;298;p9"/>
          <p:cNvSpPr txBox="1"/>
          <p:nvPr/>
        </p:nvSpPr>
        <p:spPr>
          <a:xfrm>
            <a:off x="853595" y="987328"/>
            <a:ext cx="10484810"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213B7D"/>
              </a:buClr>
              <a:buSzPts val="2800"/>
              <a:buFont typeface="Arial"/>
              <a:buNone/>
            </a:pPr>
            <a:r>
              <a:rPr b="1" i="0" lang="en-US" sz="2800" u="none" cap="none" strike="noStrike">
                <a:solidFill>
                  <a:srgbClr val="213B7D"/>
                </a:solidFill>
                <a:latin typeface="Times New Roman"/>
                <a:ea typeface="Times New Roman"/>
                <a:cs typeface="Times New Roman"/>
                <a:sym typeface="Times New Roman"/>
              </a:rPr>
              <a:t>Pengembangan Akuntansi Keuangan Sektor Publik di Indonesia</a:t>
            </a:r>
            <a:endParaRPr b="1" i="0" sz="2800" u="none" cap="none" strike="noStrike">
              <a:solidFill>
                <a:srgbClr val="213B7D"/>
              </a:solidFill>
              <a:latin typeface="Times New Roman"/>
              <a:ea typeface="Times New Roman"/>
              <a:cs typeface="Times New Roman"/>
              <a:sym typeface="Times New Roman"/>
            </a:endParaRPr>
          </a:p>
        </p:txBody>
      </p:sp>
      <p:grpSp>
        <p:nvGrpSpPr>
          <p:cNvPr id="299" name="Google Shape;299;p9"/>
          <p:cNvGrpSpPr/>
          <p:nvPr/>
        </p:nvGrpSpPr>
        <p:grpSpPr>
          <a:xfrm>
            <a:off x="1552798" y="2759784"/>
            <a:ext cx="9191398" cy="3035615"/>
            <a:chOff x="1552798" y="2759784"/>
            <a:chExt cx="9191398" cy="3035615"/>
          </a:xfrm>
        </p:grpSpPr>
        <p:cxnSp>
          <p:nvCxnSpPr>
            <p:cNvPr id="300" name="Google Shape;300;p9"/>
            <p:cNvCxnSpPr/>
            <p:nvPr/>
          </p:nvCxnSpPr>
          <p:spPr>
            <a:xfrm rot="10800000">
              <a:off x="4171952" y="3160887"/>
              <a:ext cx="1541254" cy="0"/>
            </a:xfrm>
            <a:prstGeom prst="straightConnector1">
              <a:avLst/>
            </a:prstGeom>
            <a:noFill/>
            <a:ln cap="flat" cmpd="sng" w="25400">
              <a:solidFill>
                <a:schemeClr val="dk1"/>
              </a:solidFill>
              <a:prstDash val="solid"/>
              <a:miter lim="800000"/>
              <a:headEnd len="sm" w="sm" type="none"/>
              <a:tailEnd len="med" w="med" type="oval"/>
            </a:ln>
          </p:spPr>
        </p:cxnSp>
        <p:cxnSp>
          <p:nvCxnSpPr>
            <p:cNvPr id="301" name="Google Shape;301;p9"/>
            <p:cNvCxnSpPr/>
            <p:nvPr/>
          </p:nvCxnSpPr>
          <p:spPr>
            <a:xfrm rot="10800000">
              <a:off x="3429282" y="4613449"/>
              <a:ext cx="1541254" cy="0"/>
            </a:xfrm>
            <a:prstGeom prst="straightConnector1">
              <a:avLst/>
            </a:prstGeom>
            <a:noFill/>
            <a:ln cap="flat" cmpd="sng" w="25400">
              <a:solidFill>
                <a:schemeClr val="dk1"/>
              </a:solidFill>
              <a:prstDash val="solid"/>
              <a:miter lim="800000"/>
              <a:headEnd len="sm" w="sm" type="none"/>
              <a:tailEnd len="med" w="med" type="oval"/>
            </a:ln>
          </p:spPr>
        </p:cxnSp>
        <p:cxnSp>
          <p:nvCxnSpPr>
            <p:cNvPr id="302" name="Google Shape;302;p9"/>
            <p:cNvCxnSpPr/>
            <p:nvPr/>
          </p:nvCxnSpPr>
          <p:spPr>
            <a:xfrm>
              <a:off x="5931693" y="5324467"/>
              <a:ext cx="1541254" cy="0"/>
            </a:xfrm>
            <a:prstGeom prst="straightConnector1">
              <a:avLst/>
            </a:prstGeom>
            <a:noFill/>
            <a:ln cap="flat" cmpd="sng" w="25400">
              <a:solidFill>
                <a:schemeClr val="dk1"/>
              </a:solidFill>
              <a:prstDash val="solid"/>
              <a:miter lim="800000"/>
              <a:headEnd len="sm" w="sm" type="none"/>
              <a:tailEnd len="med" w="med" type="oval"/>
            </a:ln>
          </p:spPr>
        </p:cxnSp>
        <p:cxnSp>
          <p:nvCxnSpPr>
            <p:cNvPr id="303" name="Google Shape;303;p9"/>
            <p:cNvCxnSpPr/>
            <p:nvPr/>
          </p:nvCxnSpPr>
          <p:spPr>
            <a:xfrm>
              <a:off x="6734788" y="3986204"/>
              <a:ext cx="1541254" cy="0"/>
            </a:xfrm>
            <a:prstGeom prst="straightConnector1">
              <a:avLst/>
            </a:prstGeom>
            <a:noFill/>
            <a:ln cap="flat" cmpd="sng" w="25400">
              <a:solidFill>
                <a:schemeClr val="dk1"/>
              </a:solidFill>
              <a:prstDash val="solid"/>
              <a:miter lim="800000"/>
              <a:headEnd len="sm" w="sm" type="none"/>
              <a:tailEnd len="med" w="med" type="oval"/>
            </a:ln>
          </p:spPr>
        </p:cxnSp>
        <p:grpSp>
          <p:nvGrpSpPr>
            <p:cNvPr id="304" name="Google Shape;304;p9"/>
            <p:cNvGrpSpPr/>
            <p:nvPr/>
          </p:nvGrpSpPr>
          <p:grpSpPr>
            <a:xfrm>
              <a:off x="4357961" y="2759784"/>
              <a:ext cx="3174714" cy="2964089"/>
              <a:chOff x="3900487" y="2808507"/>
              <a:chExt cx="3174714" cy="2964089"/>
            </a:xfrm>
          </p:grpSpPr>
          <p:sp>
            <p:nvSpPr>
              <p:cNvPr id="305" name="Google Shape;305;p9"/>
              <p:cNvSpPr/>
              <p:nvPr/>
            </p:nvSpPr>
            <p:spPr>
              <a:xfrm flipH="1" rot="-2700000">
                <a:off x="4131700" y="3758735"/>
                <a:ext cx="1111306" cy="1114286"/>
              </a:xfrm>
              <a:prstGeom prst="cube">
                <a:avLst>
                  <a:gd fmla="val 18976"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6" name="Google Shape;306;p9"/>
              <p:cNvSpPr/>
              <p:nvPr/>
            </p:nvSpPr>
            <p:spPr>
              <a:xfrm flipH="1" rot="-2700000">
                <a:off x="5083534" y="4546051"/>
                <a:ext cx="1023271" cy="1013134"/>
              </a:xfrm>
              <a:prstGeom prst="cube">
                <a:avLst>
                  <a:gd fmla="val 18976" name="adj"/>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7" name="Google Shape;307;p9"/>
              <p:cNvSpPr/>
              <p:nvPr/>
            </p:nvSpPr>
            <p:spPr>
              <a:xfrm flipH="1" rot="-2700000">
                <a:off x="5832129" y="3762584"/>
                <a:ext cx="1042316" cy="999566"/>
              </a:xfrm>
              <a:prstGeom prst="cube">
                <a:avLst>
                  <a:gd fmla="val 18976" name="adj"/>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8" name="Google Shape;308;p9"/>
              <p:cNvSpPr/>
              <p:nvPr/>
            </p:nvSpPr>
            <p:spPr>
              <a:xfrm flipH="1" rot="-2700000">
                <a:off x="5048619" y="3019011"/>
                <a:ext cx="1017457" cy="1018947"/>
              </a:xfrm>
              <a:prstGeom prst="cube">
                <a:avLst>
                  <a:gd fmla="val 18976" name="adj"/>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309" name="Google Shape;309;p9"/>
            <p:cNvSpPr txBox="1"/>
            <p:nvPr/>
          </p:nvSpPr>
          <p:spPr>
            <a:xfrm>
              <a:off x="1806156" y="2908986"/>
              <a:ext cx="2327974" cy="1077218"/>
            </a:xfrm>
            <a:prstGeom prst="rect">
              <a:avLst/>
            </a:prstGeom>
            <a:noFill/>
            <a:ln>
              <a:noFill/>
            </a:ln>
          </p:spPr>
          <p:txBody>
            <a:bodyPr anchorCtr="0" anchor="t" bIns="0" lIns="0" spcFirstLastPara="1" rIns="0" wrap="square" tIns="0">
              <a:spAutoFit/>
            </a:bodyPr>
            <a:lstStyle/>
            <a:p>
              <a:pPr indent="-285750" lvl="0" marL="285750" marR="0" rtl="0" algn="just">
                <a:lnSpc>
                  <a:spcPct val="100000"/>
                </a:lnSpc>
                <a:spcBef>
                  <a:spcPts val="0"/>
                </a:spcBef>
                <a:spcAft>
                  <a:spcPts val="0"/>
                </a:spcAft>
                <a:buClr>
                  <a:schemeClr val="dk1"/>
                </a:buClr>
                <a:buSzPts val="1400"/>
                <a:buFont typeface="Noto Sans Symbols"/>
                <a:buChar char="▪"/>
              </a:pPr>
              <a:r>
                <a:rPr b="1" i="0" lang="en-US" sz="1400" u="none" cap="none" strike="noStrike">
                  <a:solidFill>
                    <a:schemeClr val="dk1"/>
                  </a:solidFill>
                  <a:latin typeface="Times New Roman"/>
                  <a:ea typeface="Times New Roman"/>
                  <a:cs typeface="Times New Roman"/>
                  <a:sym typeface="Times New Roman"/>
                </a:rPr>
                <a:t>PP 24 Tahun 2005</a:t>
              </a:r>
              <a:endParaRPr/>
            </a:p>
            <a:p>
              <a:pPr indent="0" lvl="0" marL="0" marR="0" rtl="0" algn="just">
                <a:lnSpc>
                  <a:spcPct val="100000"/>
                </a:lnSpc>
                <a:spcBef>
                  <a:spcPts val="0"/>
                </a:spcBef>
                <a:spcAft>
                  <a:spcPts val="0"/>
                </a:spcAft>
                <a:buClr>
                  <a:schemeClr val="dk1"/>
                </a:buClr>
                <a:buSzPts val="1400"/>
                <a:buFont typeface="Arial"/>
                <a:buNone/>
              </a:pPr>
              <a:r>
                <a:rPr b="1" i="0" lang="en-US" sz="1400" u="none" cap="none" strike="noStrike">
                  <a:solidFill>
                    <a:schemeClr val="dk1"/>
                  </a:solidFill>
                  <a:latin typeface="Times New Roman"/>
                  <a:ea typeface="Times New Roman"/>
                  <a:cs typeface="Times New Roman"/>
                  <a:sym typeface="Times New Roman"/>
                </a:rPr>
                <a:t>	PSAP CTA (12 PSAP)</a:t>
              </a:r>
              <a:endParaRPr/>
            </a:p>
            <a:p>
              <a:pPr indent="-285750" lvl="0" marL="285750" marR="0" rtl="0" algn="just">
                <a:lnSpc>
                  <a:spcPct val="100000"/>
                </a:lnSpc>
                <a:spcBef>
                  <a:spcPts val="0"/>
                </a:spcBef>
                <a:spcAft>
                  <a:spcPts val="0"/>
                </a:spcAft>
                <a:buClr>
                  <a:schemeClr val="dk1"/>
                </a:buClr>
                <a:buSzPts val="1400"/>
                <a:buFont typeface="Noto Sans Symbols"/>
                <a:buChar char="▪"/>
              </a:pPr>
              <a:r>
                <a:rPr b="1" i="0" lang="en-US" sz="1400" u="none" cap="none" strike="noStrike">
                  <a:solidFill>
                    <a:schemeClr val="dk1"/>
                  </a:solidFill>
                  <a:latin typeface="Times New Roman"/>
                  <a:ea typeface="Times New Roman"/>
                  <a:cs typeface="Times New Roman"/>
                  <a:sym typeface="Times New Roman"/>
                </a:rPr>
                <a:t>PP 71 Tahun 2010</a:t>
              </a:r>
              <a:endParaRPr/>
            </a:p>
            <a:p>
              <a:pPr indent="0" lvl="0" marL="0" marR="0" rtl="0" algn="just">
                <a:lnSpc>
                  <a:spcPct val="100000"/>
                </a:lnSpc>
                <a:spcBef>
                  <a:spcPts val="0"/>
                </a:spcBef>
                <a:spcAft>
                  <a:spcPts val="0"/>
                </a:spcAft>
                <a:buClr>
                  <a:schemeClr val="dk1"/>
                </a:buClr>
                <a:buSzPts val="1400"/>
                <a:buFont typeface="Arial"/>
                <a:buNone/>
              </a:pPr>
              <a:r>
                <a:rPr b="1" i="0" lang="en-US" sz="1400" u="none" cap="none" strike="noStrike">
                  <a:solidFill>
                    <a:schemeClr val="dk1"/>
                  </a:solidFill>
                  <a:latin typeface="Times New Roman"/>
                  <a:ea typeface="Times New Roman"/>
                  <a:cs typeface="Times New Roman"/>
                  <a:sym typeface="Times New Roman"/>
                </a:rPr>
                <a:t>	PSAP Akrual (13 PSAP</a:t>
              </a:r>
              <a:endParaRPr/>
            </a:p>
            <a:p>
              <a:pPr indent="0" lvl="0" marL="0" marR="0" rtl="0" algn="just">
                <a:lnSpc>
                  <a:spcPct val="100000"/>
                </a:lnSpc>
                <a:spcBef>
                  <a:spcPts val="0"/>
                </a:spcBef>
                <a:spcAft>
                  <a:spcPts val="0"/>
                </a:spcAft>
                <a:buClr>
                  <a:schemeClr val="dk1"/>
                </a:buClr>
                <a:buSzPts val="1400"/>
                <a:buFont typeface="Arial"/>
                <a:buNone/>
              </a:pPr>
              <a:r>
                <a:rPr b="1" i="0" lang="en-US" sz="1400" u="none" cap="none" strike="noStrike">
                  <a:solidFill>
                    <a:schemeClr val="dk1"/>
                  </a:solidFill>
                  <a:latin typeface="Times New Roman"/>
                  <a:ea typeface="Times New Roman"/>
                  <a:cs typeface="Times New Roman"/>
                  <a:sym typeface="Times New Roman"/>
                </a:rPr>
                <a:t>	dan 1 Revisi PSAP</a:t>
              </a:r>
              <a:endParaRPr/>
            </a:p>
          </p:txBody>
        </p:sp>
        <p:sp>
          <p:nvSpPr>
            <p:cNvPr id="310" name="Google Shape;310;p9"/>
            <p:cNvSpPr txBox="1"/>
            <p:nvPr/>
          </p:nvSpPr>
          <p:spPr>
            <a:xfrm>
              <a:off x="1552798" y="4391407"/>
              <a:ext cx="1828682" cy="1077218"/>
            </a:xfrm>
            <a:prstGeom prst="rect">
              <a:avLst/>
            </a:prstGeom>
            <a:noFill/>
            <a:ln>
              <a:noFill/>
            </a:ln>
          </p:spPr>
          <p:txBody>
            <a:bodyPr anchorCtr="0" anchor="t" bIns="0" lIns="0" spcFirstLastPara="1" rIns="0" wrap="square" tIns="0">
              <a:spAutoFit/>
            </a:bodyPr>
            <a:lstStyle/>
            <a:p>
              <a:pPr indent="-285750" lvl="0" marL="285750" marR="0" rtl="0" algn="l">
                <a:lnSpc>
                  <a:spcPct val="100000"/>
                </a:lnSpc>
                <a:spcBef>
                  <a:spcPts val="0"/>
                </a:spcBef>
                <a:spcAft>
                  <a:spcPts val="0"/>
                </a:spcAft>
                <a:buClr>
                  <a:schemeClr val="dk1"/>
                </a:buClr>
                <a:buSzPts val="1400"/>
                <a:buFont typeface="Noto Sans Symbols"/>
                <a:buChar char="▪"/>
              </a:pPr>
              <a:r>
                <a:rPr b="1" i="0" lang="en-US" sz="1400" u="none" cap="none" strike="noStrike">
                  <a:solidFill>
                    <a:schemeClr val="dk1"/>
                  </a:solidFill>
                  <a:latin typeface="Times New Roman"/>
                  <a:ea typeface="Times New Roman"/>
                  <a:cs typeface="Times New Roman"/>
                  <a:sym typeface="Times New Roman"/>
                </a:rPr>
                <a:t>4 Interpretasi</a:t>
              </a:r>
              <a:endParaRPr/>
            </a:p>
            <a:p>
              <a:pPr indent="0" lvl="0" marL="0" marR="0" rtl="0" algn="l">
                <a:lnSpc>
                  <a:spcPct val="100000"/>
                </a:lnSpc>
                <a:spcBef>
                  <a:spcPts val="0"/>
                </a:spcBef>
                <a:spcAft>
                  <a:spcPts val="0"/>
                </a:spcAft>
                <a:buClr>
                  <a:schemeClr val="dk1"/>
                </a:buClr>
                <a:buSzPts val="1400"/>
                <a:buFont typeface="Arial"/>
                <a:buNone/>
              </a:pPr>
              <a:r>
                <a:rPr b="1" i="0" lang="en-US" sz="1400" u="none" cap="none" strike="noStrike">
                  <a:solidFill>
                    <a:schemeClr val="dk1"/>
                  </a:solidFill>
                  <a:latin typeface="Times New Roman"/>
                  <a:ea typeface="Times New Roman"/>
                  <a:cs typeface="Times New Roman"/>
                  <a:sym typeface="Times New Roman"/>
                </a:rPr>
                <a:t>	Pernyataan </a:t>
              </a:r>
              <a:endParaRPr/>
            </a:p>
            <a:p>
              <a:pPr indent="0" lvl="0" marL="0" marR="0" rtl="0" algn="l">
                <a:lnSpc>
                  <a:spcPct val="100000"/>
                </a:lnSpc>
                <a:spcBef>
                  <a:spcPts val="0"/>
                </a:spcBef>
                <a:spcAft>
                  <a:spcPts val="0"/>
                </a:spcAft>
                <a:buClr>
                  <a:schemeClr val="dk1"/>
                </a:buClr>
                <a:buSzPts val="1400"/>
                <a:buFont typeface="Arial"/>
                <a:buNone/>
              </a:pPr>
              <a:r>
                <a:rPr b="1" i="0" lang="en-US" sz="1400" u="none" cap="none" strike="noStrike">
                  <a:solidFill>
                    <a:schemeClr val="dk1"/>
                  </a:solidFill>
                  <a:latin typeface="Times New Roman"/>
                  <a:ea typeface="Times New Roman"/>
                  <a:cs typeface="Times New Roman"/>
                  <a:sym typeface="Times New Roman"/>
                </a:rPr>
                <a:t>	Standar Akuntansi</a:t>
              </a:r>
              <a:endParaRPr/>
            </a:p>
            <a:p>
              <a:pPr indent="0" lvl="0" marL="0" marR="0" rtl="0" algn="l">
                <a:lnSpc>
                  <a:spcPct val="100000"/>
                </a:lnSpc>
                <a:spcBef>
                  <a:spcPts val="0"/>
                </a:spcBef>
                <a:spcAft>
                  <a:spcPts val="0"/>
                </a:spcAft>
                <a:buClr>
                  <a:schemeClr val="dk1"/>
                </a:buClr>
                <a:buSzPts val="1400"/>
                <a:buFont typeface="Arial"/>
                <a:buNone/>
              </a:pPr>
              <a:r>
                <a:rPr b="1" i="0" lang="en-US" sz="1400" u="none" cap="none" strike="noStrike">
                  <a:solidFill>
                    <a:schemeClr val="dk1"/>
                  </a:solidFill>
                  <a:latin typeface="Times New Roman"/>
                  <a:ea typeface="Times New Roman"/>
                  <a:cs typeface="Times New Roman"/>
                  <a:sym typeface="Times New Roman"/>
                </a:rPr>
                <a:t>	Pemerintahan</a:t>
              </a:r>
              <a:endParaRPr/>
            </a:p>
            <a:p>
              <a:pPr indent="0" lvl="0" marL="0" marR="0" rtl="0" algn="l">
                <a:lnSpc>
                  <a:spcPct val="100000"/>
                </a:lnSpc>
                <a:spcBef>
                  <a:spcPts val="0"/>
                </a:spcBef>
                <a:spcAft>
                  <a:spcPts val="0"/>
                </a:spcAft>
                <a:buClr>
                  <a:schemeClr val="dk1"/>
                </a:buClr>
                <a:buSzPts val="1400"/>
                <a:buFont typeface="Arial"/>
                <a:buNone/>
              </a:pPr>
              <a:r>
                <a:rPr b="1" i="0" lang="en-US" sz="1400" u="none" cap="none" strike="noStrike">
                  <a:solidFill>
                    <a:schemeClr val="dk1"/>
                  </a:solidFill>
                  <a:latin typeface="Times New Roman"/>
                  <a:ea typeface="Times New Roman"/>
                  <a:cs typeface="Times New Roman"/>
                  <a:sym typeface="Times New Roman"/>
                </a:rPr>
                <a:t>	(IPSAP)</a:t>
              </a:r>
              <a:endParaRPr/>
            </a:p>
          </p:txBody>
        </p:sp>
        <p:sp>
          <p:nvSpPr>
            <p:cNvPr id="311" name="Google Shape;311;p9"/>
            <p:cNvSpPr txBox="1"/>
            <p:nvPr/>
          </p:nvSpPr>
          <p:spPr>
            <a:xfrm>
              <a:off x="8416222" y="3728546"/>
              <a:ext cx="2327974" cy="861774"/>
            </a:xfrm>
            <a:prstGeom prst="rect">
              <a:avLst/>
            </a:prstGeom>
            <a:noFill/>
            <a:ln>
              <a:noFill/>
            </a:ln>
          </p:spPr>
          <p:txBody>
            <a:bodyPr anchorCtr="0" anchor="t" bIns="0" lIns="0" spcFirstLastPara="1" rIns="0" wrap="square" tIns="0">
              <a:spAutoFit/>
            </a:bodyPr>
            <a:lstStyle/>
            <a:p>
              <a:pPr indent="-285750" lvl="0" marL="285750" marR="0" rtl="0" algn="l">
                <a:lnSpc>
                  <a:spcPct val="100000"/>
                </a:lnSpc>
                <a:spcBef>
                  <a:spcPts val="0"/>
                </a:spcBef>
                <a:spcAft>
                  <a:spcPts val="0"/>
                </a:spcAft>
                <a:buClr>
                  <a:schemeClr val="dk1"/>
                </a:buClr>
                <a:buSzPts val="1400"/>
                <a:buFont typeface="Noto Sans Symbols"/>
                <a:buChar char="▪"/>
              </a:pPr>
              <a:r>
                <a:rPr b="1" i="0" lang="en-US" sz="1400" u="none" cap="none" strike="noStrike">
                  <a:solidFill>
                    <a:schemeClr val="dk1"/>
                  </a:solidFill>
                  <a:latin typeface="Times New Roman"/>
                  <a:ea typeface="Times New Roman"/>
                  <a:cs typeface="Times New Roman"/>
                  <a:sym typeface="Times New Roman"/>
                </a:rPr>
                <a:t>Bultek Basis Kas </a:t>
              </a:r>
              <a:endParaRPr/>
            </a:p>
            <a:p>
              <a:pPr indent="0" lvl="0" marL="0" marR="0" rtl="0" algn="l">
                <a:lnSpc>
                  <a:spcPct val="100000"/>
                </a:lnSpc>
                <a:spcBef>
                  <a:spcPts val="0"/>
                </a:spcBef>
                <a:spcAft>
                  <a:spcPts val="0"/>
                </a:spcAft>
                <a:buClr>
                  <a:schemeClr val="dk1"/>
                </a:buClr>
                <a:buSzPts val="1400"/>
                <a:buFont typeface="Arial"/>
                <a:buNone/>
              </a:pPr>
              <a:r>
                <a:rPr b="1" i="0" lang="en-US" sz="1400" u="none" cap="none" strike="noStrike">
                  <a:solidFill>
                    <a:schemeClr val="dk1"/>
                  </a:solidFill>
                  <a:latin typeface="Times New Roman"/>
                  <a:ea typeface="Times New Roman"/>
                  <a:cs typeface="Times New Roman"/>
                  <a:sym typeface="Times New Roman"/>
                </a:rPr>
                <a:t>	(14 Bultek)</a:t>
              </a:r>
              <a:endParaRPr/>
            </a:p>
            <a:p>
              <a:pPr indent="-285750" lvl="0" marL="285750" marR="0" rtl="0" algn="l">
                <a:lnSpc>
                  <a:spcPct val="100000"/>
                </a:lnSpc>
                <a:spcBef>
                  <a:spcPts val="0"/>
                </a:spcBef>
                <a:spcAft>
                  <a:spcPts val="0"/>
                </a:spcAft>
                <a:buClr>
                  <a:schemeClr val="dk1"/>
                </a:buClr>
                <a:buSzPts val="1400"/>
                <a:buFont typeface="Noto Sans Symbols"/>
                <a:buChar char="▪"/>
              </a:pPr>
              <a:r>
                <a:rPr b="1" i="0" lang="en-US" sz="1400" u="none" cap="none" strike="noStrike">
                  <a:solidFill>
                    <a:schemeClr val="dk1"/>
                  </a:solidFill>
                  <a:latin typeface="Times New Roman"/>
                  <a:ea typeface="Times New Roman"/>
                  <a:cs typeface="Times New Roman"/>
                  <a:sym typeface="Times New Roman"/>
                </a:rPr>
                <a:t>Bultek Basis</a:t>
              </a:r>
              <a:endParaRPr/>
            </a:p>
            <a:p>
              <a:pPr indent="0" lvl="0" marL="0" marR="0" rtl="0" algn="l">
                <a:lnSpc>
                  <a:spcPct val="100000"/>
                </a:lnSpc>
                <a:spcBef>
                  <a:spcPts val="0"/>
                </a:spcBef>
                <a:spcAft>
                  <a:spcPts val="0"/>
                </a:spcAft>
                <a:buClr>
                  <a:schemeClr val="dk1"/>
                </a:buClr>
                <a:buSzPts val="1400"/>
                <a:buFont typeface="Arial"/>
                <a:buNone/>
              </a:pPr>
              <a:r>
                <a:rPr b="1" i="0" lang="en-US" sz="1400" u="none" cap="none" strike="noStrike">
                  <a:solidFill>
                    <a:schemeClr val="dk1"/>
                  </a:solidFill>
                  <a:latin typeface="Times New Roman"/>
                  <a:ea typeface="Times New Roman"/>
                  <a:cs typeface="Times New Roman"/>
                  <a:sym typeface="Times New Roman"/>
                </a:rPr>
                <a:t>	Akrual (10 Bultek)</a:t>
              </a:r>
              <a:endParaRPr/>
            </a:p>
          </p:txBody>
        </p:sp>
        <p:sp>
          <p:nvSpPr>
            <p:cNvPr id="312" name="Google Shape;312;p9"/>
            <p:cNvSpPr txBox="1"/>
            <p:nvPr/>
          </p:nvSpPr>
          <p:spPr>
            <a:xfrm>
              <a:off x="7635507" y="4933625"/>
              <a:ext cx="2327974" cy="861774"/>
            </a:xfrm>
            <a:prstGeom prst="rect">
              <a:avLst/>
            </a:prstGeom>
            <a:noFill/>
            <a:ln>
              <a:noFill/>
            </a:ln>
          </p:spPr>
          <p:txBody>
            <a:bodyPr anchorCtr="0" anchor="t" bIns="0" lIns="0" spcFirstLastPara="1" rIns="0" wrap="square" tIns="0">
              <a:spAutoFit/>
            </a:bodyPr>
            <a:lstStyle/>
            <a:p>
              <a:pPr indent="-285750" lvl="0" marL="285750" marR="0" rtl="0" algn="l">
                <a:lnSpc>
                  <a:spcPct val="100000"/>
                </a:lnSpc>
                <a:spcBef>
                  <a:spcPts val="0"/>
                </a:spcBef>
                <a:spcAft>
                  <a:spcPts val="0"/>
                </a:spcAft>
                <a:buClr>
                  <a:schemeClr val="dk1"/>
                </a:buClr>
                <a:buSzPts val="1400"/>
                <a:buFont typeface="Noto Sans Symbols"/>
                <a:buChar char="▪"/>
              </a:pPr>
              <a:r>
                <a:rPr b="1" i="0" lang="en-US" sz="1400" u="none" cap="none" strike="noStrike">
                  <a:solidFill>
                    <a:schemeClr val="dk1"/>
                  </a:solidFill>
                  <a:latin typeface="Times New Roman"/>
                  <a:ea typeface="Times New Roman"/>
                  <a:cs typeface="Times New Roman"/>
                  <a:sym typeface="Times New Roman"/>
                </a:rPr>
                <a:t>Bunga Rampai yang</a:t>
              </a:r>
              <a:endParaRPr/>
            </a:p>
            <a:p>
              <a:pPr indent="0" lvl="0" marL="0" marR="0" rtl="0" algn="l">
                <a:lnSpc>
                  <a:spcPct val="100000"/>
                </a:lnSpc>
                <a:spcBef>
                  <a:spcPts val="0"/>
                </a:spcBef>
                <a:spcAft>
                  <a:spcPts val="0"/>
                </a:spcAft>
                <a:buClr>
                  <a:schemeClr val="dk1"/>
                </a:buClr>
                <a:buSzPts val="1400"/>
                <a:buFont typeface="Arial"/>
                <a:buNone/>
              </a:pPr>
              <a:r>
                <a:rPr b="1" i="0" lang="en-US" sz="1400" u="none" cap="none" strike="noStrike">
                  <a:solidFill>
                    <a:schemeClr val="dk1"/>
                  </a:solidFill>
                  <a:latin typeface="Times New Roman"/>
                  <a:ea typeface="Times New Roman"/>
                  <a:cs typeface="Times New Roman"/>
                  <a:sym typeface="Times New Roman"/>
                </a:rPr>
                <a:t>	berisi Pertanyaan dari 	Pengguna Standar dan 	Jawaban KSAP</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2021-11-03T12:55:57Z</dcterms:created>
  <dc:creator>Muhammad Fadjar</dc:creator>
</cp:coreProperties>
</file>