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117"/>
  </p:notesMasterIdLst>
  <p:sldIdLst>
    <p:sldId id="256" r:id="rId2"/>
    <p:sldId id="257" r:id="rId3"/>
    <p:sldId id="258" r:id="rId4"/>
    <p:sldId id="259" r:id="rId5"/>
    <p:sldId id="260" r:id="rId6"/>
    <p:sldId id="261" r:id="rId7"/>
    <p:sldId id="262" r:id="rId8"/>
    <p:sldId id="263" r:id="rId9"/>
    <p:sldId id="264" r:id="rId10"/>
    <p:sldId id="265"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9" r:id="rId57"/>
    <p:sldId id="370" r:id="rId58"/>
    <p:sldId id="371" r:id="rId59"/>
    <p:sldId id="372" r:id="rId60"/>
    <p:sldId id="280" r:id="rId61"/>
    <p:sldId id="281" r:id="rId62"/>
    <p:sldId id="282" r:id="rId63"/>
    <p:sldId id="283" r:id="rId64"/>
    <p:sldId id="284"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94" r:id="rId84"/>
    <p:sldId id="331" r:id="rId85"/>
    <p:sldId id="332" r:id="rId86"/>
    <p:sldId id="333" r:id="rId87"/>
    <p:sldId id="334" r:id="rId88"/>
    <p:sldId id="335" r:id="rId89"/>
    <p:sldId id="336" r:id="rId90"/>
    <p:sldId id="285" r:id="rId91"/>
    <p:sldId id="286" r:id="rId92"/>
    <p:sldId id="290" r:id="rId93"/>
    <p:sldId id="297" r:id="rId94"/>
    <p:sldId id="299" r:id="rId95"/>
    <p:sldId id="291" r:id="rId96"/>
    <p:sldId id="337" r:id="rId97"/>
    <p:sldId id="294" r:id="rId98"/>
    <p:sldId id="295" r:id="rId99"/>
    <p:sldId id="338" r:id="rId100"/>
    <p:sldId id="339" r:id="rId101"/>
    <p:sldId id="340" r:id="rId102"/>
    <p:sldId id="305" r:id="rId103"/>
    <p:sldId id="341" r:id="rId104"/>
    <p:sldId id="308" r:id="rId105"/>
    <p:sldId id="309" r:id="rId106"/>
    <p:sldId id="276" r:id="rId107"/>
    <p:sldId id="277" r:id="rId108"/>
    <p:sldId id="278" r:id="rId109"/>
    <p:sldId id="279" r:id="rId110"/>
    <p:sldId id="266" r:id="rId111"/>
    <p:sldId id="267" r:id="rId112"/>
    <p:sldId id="268" r:id="rId113"/>
    <p:sldId id="269" r:id="rId114"/>
    <p:sldId id="270" r:id="rId115"/>
    <p:sldId id="393" r:id="rId1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4660"/>
  </p:normalViewPr>
  <p:slideViewPr>
    <p:cSldViewPr snapToGrid="0">
      <p:cViewPr>
        <p:scale>
          <a:sx n="66" d="100"/>
          <a:sy n="66" d="100"/>
        </p:scale>
        <p:origin x="117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14CF5-850C-4BDB-8F33-E8B3323FAE60}" type="datetimeFigureOut">
              <a:rPr lang="en-IN" smtClean="0"/>
              <a:t>09-09-2019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8ECE7-F9B4-466B-BED2-E52FF8F35F5D}" type="slidenum">
              <a:rPr lang="en-IN" smtClean="0"/>
              <a:t>‹#›</a:t>
            </a:fld>
            <a:endParaRPr lang="en-IN"/>
          </a:p>
        </p:txBody>
      </p:sp>
    </p:spTree>
    <p:extLst>
      <p:ext uri="{BB962C8B-B14F-4D97-AF65-F5344CB8AC3E}">
        <p14:creationId xmlns:p14="http://schemas.microsoft.com/office/powerpoint/2010/main" val="357839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9507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6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75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549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0478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744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533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78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138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183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157304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830836" y="1818679"/>
            <a:ext cx="8840391" cy="4420197"/>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33329" y="6536531"/>
            <a:ext cx="318993" cy="241102"/>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5513063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18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26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478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099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823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58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39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484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1185302"/>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www.datascience.com/resources/white-papers/executives-guide-to-predictive-data-modelin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nlp.stanford.edu/IR-book/html/htmledition/single-link-and-complete-link-clustering-1.html" TargetMode="External"/><Relationship Id="rId2" Type="http://schemas.openxmlformats.org/officeDocument/2006/relationships/hyperlink" Target="http://www.saedsayad.com/clustering_hierarchical.htm" TargetMode="External"/><Relationship Id="rId1" Type="http://schemas.openxmlformats.org/officeDocument/2006/relationships/slideLayout" Target="../slideLayouts/slideLayout2.xml"/><Relationship Id="rId4" Type="http://schemas.openxmlformats.org/officeDocument/2006/relationships/hyperlink" Target="https://arxiv.org/pdf/1109.2378.pdf" TargetMode="External"/></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0489" y="1600200"/>
            <a:ext cx="8915399" cy="2262781"/>
          </a:xfrm>
        </p:spPr>
        <p:txBody>
          <a:bodyPr/>
          <a:lstStyle/>
          <a:p>
            <a:r>
              <a:rPr lang="en-US" dirty="0"/>
              <a:t>Machine Learning</a:t>
            </a:r>
          </a:p>
        </p:txBody>
      </p:sp>
    </p:spTree>
    <p:extLst>
      <p:ext uri="{BB962C8B-B14F-4D97-AF65-F5344CB8AC3E}">
        <p14:creationId xmlns:p14="http://schemas.microsoft.com/office/powerpoint/2010/main" val="122950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19967B-BC21-4F44-A505-451186D07FAD}"/>
              </a:ext>
            </a:extLst>
          </p:cNvPr>
          <p:cNvSpPr txBox="1"/>
          <p:nvPr/>
        </p:nvSpPr>
        <p:spPr>
          <a:xfrm>
            <a:off x="2167677" y="4165422"/>
            <a:ext cx="9316279" cy="2585323"/>
          </a:xfrm>
          <a:prstGeom prst="rect">
            <a:avLst/>
          </a:prstGeom>
          <a:noFill/>
        </p:spPr>
        <p:txBody>
          <a:bodyPr wrap="square" rtlCol="0">
            <a:spAutoFit/>
          </a:bodyPr>
          <a:lstStyle/>
          <a:p>
            <a:pPr fontAlgn="base"/>
            <a:r>
              <a:rPr lang="en-US" dirty="0"/>
              <a:t> </a:t>
            </a:r>
          </a:p>
          <a:p>
            <a:pPr fontAlgn="base"/>
            <a:endParaRPr lang="en-US" dirty="0"/>
          </a:p>
          <a:p>
            <a:pPr fontAlgn="base"/>
            <a:endParaRPr lang="en-US" dirty="0"/>
          </a:p>
          <a:p>
            <a:pPr fontAlgn="base"/>
            <a:endParaRPr lang="en-US" dirty="0"/>
          </a:p>
          <a:p>
            <a:pPr fontAlgn="base"/>
            <a:r>
              <a:rPr lang="en-US" dirty="0"/>
              <a:t>Intuitively, one may imagine the three types of learning algorithms as Supervised learning where a student is under the supervision of a teacher at both home and school, Unsupervised learning where a student has to figure out a concept himself and Semi-Supervised learning where a teacher teaches a few concepts in class and gives questions as homework which are based on similar concepts.</a:t>
            </a:r>
            <a:endParaRPr lang="en-IN" dirty="0"/>
          </a:p>
        </p:txBody>
      </p:sp>
      <p:pic>
        <p:nvPicPr>
          <p:cNvPr id="1026" name="Picture 2" descr="Image result for semi supervised learning">
            <a:extLst>
              <a:ext uri="{FF2B5EF4-FFF2-40B4-BE49-F238E27FC236}">
                <a16:creationId xmlns:a16="http://schemas.microsoft.com/office/drawing/2014/main" id="{19AFB292-10E6-4837-A015-B540F7AFF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228" y="1233538"/>
            <a:ext cx="5123543" cy="3628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ECA71F-FA1E-4775-8341-AA8700ECAE13}"/>
              </a:ext>
            </a:extLst>
          </p:cNvPr>
          <p:cNvSpPr txBox="1"/>
          <p:nvPr/>
        </p:nvSpPr>
        <p:spPr>
          <a:xfrm>
            <a:off x="2322286" y="246743"/>
            <a:ext cx="7460343" cy="646331"/>
          </a:xfrm>
          <a:prstGeom prst="rect">
            <a:avLst/>
          </a:prstGeom>
          <a:noFill/>
        </p:spPr>
        <p:txBody>
          <a:bodyPr wrap="square" rtlCol="0">
            <a:spAutoFit/>
          </a:bodyPr>
          <a:lstStyle/>
          <a:p>
            <a:r>
              <a:rPr lang="en-US" dirty="0"/>
              <a:t>Model with </a:t>
            </a:r>
            <a:r>
              <a:rPr lang="en-US" dirty="0" err="1"/>
              <a:t>labellled</a:t>
            </a:r>
            <a:r>
              <a:rPr lang="en-US" dirty="0"/>
              <a:t> data and model with both labelled and </a:t>
            </a:r>
            <a:r>
              <a:rPr lang="en-US" dirty="0" err="1"/>
              <a:t>unlabelled</a:t>
            </a:r>
            <a:r>
              <a:rPr lang="en-US" dirty="0"/>
              <a:t> data</a:t>
            </a:r>
          </a:p>
        </p:txBody>
      </p:sp>
    </p:spTree>
    <p:extLst>
      <p:ext uri="{BB962C8B-B14F-4D97-AF65-F5344CB8AC3E}">
        <p14:creationId xmlns:p14="http://schemas.microsoft.com/office/powerpoint/2010/main" val="42123758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37B7-EC12-4E6A-9663-865F8342DF2B}"/>
              </a:ext>
            </a:extLst>
          </p:cNvPr>
          <p:cNvSpPr>
            <a:spLocks noGrp="1"/>
          </p:cNvSpPr>
          <p:nvPr>
            <p:ph type="title"/>
          </p:nvPr>
        </p:nvSpPr>
        <p:spPr>
          <a:xfrm>
            <a:off x="2592925" y="624110"/>
            <a:ext cx="8911687" cy="157768"/>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1980740D-5184-4F62-AB1E-BBFC582652AC}"/>
              </a:ext>
            </a:extLst>
          </p:cNvPr>
          <p:cNvSpPr>
            <a:spLocks noGrp="1"/>
          </p:cNvSpPr>
          <p:nvPr>
            <p:ph idx="1"/>
          </p:nvPr>
        </p:nvSpPr>
        <p:spPr>
          <a:xfrm>
            <a:off x="879165" y="412328"/>
            <a:ext cx="8915400" cy="5287112"/>
          </a:xfrm>
        </p:spPr>
        <p:txBody>
          <a:bodyPr/>
          <a:lstStyle/>
          <a:p>
            <a:r>
              <a:rPr lang="en-US" b="1" dirty="0"/>
              <a:t>MAX: </a:t>
            </a:r>
            <a:r>
              <a:rPr lang="en-US" dirty="0"/>
              <a:t>Also known as the complete linkage algorithm, this is exactly opposite to the </a:t>
            </a:r>
            <a:r>
              <a:rPr lang="en-US" b="1" dirty="0"/>
              <a:t>MIN</a:t>
            </a:r>
            <a:r>
              <a:rPr lang="en-US" dirty="0"/>
              <a:t> approach. The similarity of two clusters C1 and C2 is equal to the </a:t>
            </a:r>
            <a:r>
              <a:rPr lang="en-US" b="1" dirty="0"/>
              <a:t>maximum</a:t>
            </a:r>
            <a:r>
              <a:rPr lang="en-US" dirty="0"/>
              <a:t> of the similarity between points Pi and </a:t>
            </a:r>
            <a:r>
              <a:rPr lang="en-US" dirty="0" err="1"/>
              <a:t>Pj</a:t>
            </a:r>
            <a:r>
              <a:rPr lang="en-US" dirty="0"/>
              <a:t> such that Pi belongs to C1 and </a:t>
            </a:r>
            <a:r>
              <a:rPr lang="en-US" dirty="0" err="1"/>
              <a:t>Pj</a:t>
            </a:r>
            <a:r>
              <a:rPr lang="en-US" dirty="0"/>
              <a:t> belongs to C2.</a:t>
            </a:r>
          </a:p>
          <a:p>
            <a:r>
              <a:rPr lang="en-US" dirty="0"/>
              <a:t>MAX approach does well in separating clusters if there is noise between clusters but Max approach tends to break large clusters.</a:t>
            </a:r>
          </a:p>
          <a:p>
            <a:endParaRPr lang="en-US" dirty="0"/>
          </a:p>
        </p:txBody>
      </p:sp>
      <p:pic>
        <p:nvPicPr>
          <p:cNvPr id="5" name="Picture 4">
            <a:extLst>
              <a:ext uri="{FF2B5EF4-FFF2-40B4-BE49-F238E27FC236}">
                <a16:creationId xmlns:a16="http://schemas.microsoft.com/office/drawing/2014/main" id="{BE52C2CD-1FA0-44B8-964F-70AA6D4B9055}"/>
              </a:ext>
            </a:extLst>
          </p:cNvPr>
          <p:cNvPicPr>
            <a:picLocks noChangeAspect="1"/>
          </p:cNvPicPr>
          <p:nvPr/>
        </p:nvPicPr>
        <p:blipFill>
          <a:blip r:embed="rId2"/>
          <a:stretch>
            <a:fillRect/>
          </a:stretch>
        </p:blipFill>
        <p:spPr>
          <a:xfrm>
            <a:off x="545281" y="3468200"/>
            <a:ext cx="3126547" cy="2431774"/>
          </a:xfrm>
          <a:prstGeom prst="rect">
            <a:avLst/>
          </a:prstGeom>
        </p:spPr>
      </p:pic>
      <p:pic>
        <p:nvPicPr>
          <p:cNvPr id="6" name="Picture 5">
            <a:extLst>
              <a:ext uri="{FF2B5EF4-FFF2-40B4-BE49-F238E27FC236}">
                <a16:creationId xmlns:a16="http://schemas.microsoft.com/office/drawing/2014/main" id="{7D28A693-E999-44D3-967B-5728D810B4DB}"/>
              </a:ext>
            </a:extLst>
          </p:cNvPr>
          <p:cNvPicPr>
            <a:picLocks noChangeAspect="1"/>
          </p:cNvPicPr>
          <p:nvPr/>
        </p:nvPicPr>
        <p:blipFill>
          <a:blip r:embed="rId3"/>
          <a:stretch>
            <a:fillRect/>
          </a:stretch>
        </p:blipFill>
        <p:spPr>
          <a:xfrm>
            <a:off x="4562377" y="3485643"/>
            <a:ext cx="3292543" cy="2486025"/>
          </a:xfrm>
          <a:prstGeom prst="rect">
            <a:avLst/>
          </a:prstGeom>
        </p:spPr>
      </p:pic>
      <p:pic>
        <p:nvPicPr>
          <p:cNvPr id="7" name="Picture 6">
            <a:extLst>
              <a:ext uri="{FF2B5EF4-FFF2-40B4-BE49-F238E27FC236}">
                <a16:creationId xmlns:a16="http://schemas.microsoft.com/office/drawing/2014/main" id="{A4714321-B6CA-4456-97C4-CEEB1CA14461}"/>
              </a:ext>
            </a:extLst>
          </p:cNvPr>
          <p:cNvPicPr>
            <a:picLocks noChangeAspect="1"/>
          </p:cNvPicPr>
          <p:nvPr/>
        </p:nvPicPr>
        <p:blipFill>
          <a:blip r:embed="rId4"/>
          <a:stretch>
            <a:fillRect/>
          </a:stretch>
        </p:blipFill>
        <p:spPr>
          <a:xfrm>
            <a:off x="8565175" y="3415757"/>
            <a:ext cx="3126547" cy="2536660"/>
          </a:xfrm>
          <a:prstGeom prst="rect">
            <a:avLst/>
          </a:prstGeom>
        </p:spPr>
      </p:pic>
    </p:spTree>
    <p:extLst>
      <p:ext uri="{BB962C8B-B14F-4D97-AF65-F5344CB8AC3E}">
        <p14:creationId xmlns:p14="http://schemas.microsoft.com/office/powerpoint/2010/main" val="20219107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EBAC-DFCF-449E-A6BC-4FBEFEE2B0BC}"/>
              </a:ext>
            </a:extLst>
          </p:cNvPr>
          <p:cNvSpPr>
            <a:spLocks noGrp="1"/>
          </p:cNvSpPr>
          <p:nvPr>
            <p:ph type="title"/>
          </p:nvPr>
        </p:nvSpPr>
        <p:spPr>
          <a:xfrm>
            <a:off x="2592925" y="624110"/>
            <a:ext cx="8911687" cy="515577"/>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3BCD4092-EB16-48FE-B67E-D1838B1B588D}"/>
              </a:ext>
            </a:extLst>
          </p:cNvPr>
          <p:cNvSpPr>
            <a:spLocks noGrp="1"/>
          </p:cNvSpPr>
          <p:nvPr>
            <p:ph idx="1"/>
          </p:nvPr>
        </p:nvSpPr>
        <p:spPr>
          <a:xfrm>
            <a:off x="855415" y="624110"/>
            <a:ext cx="8915400" cy="5023326"/>
          </a:xfrm>
        </p:spPr>
        <p:txBody>
          <a:bodyPr/>
          <a:lstStyle/>
          <a:p>
            <a:r>
              <a:rPr lang="en-US" b="1" dirty="0"/>
              <a:t>Group Average: </a:t>
            </a:r>
            <a:r>
              <a:rPr lang="en-US" dirty="0"/>
              <a:t>Take all the pairs of points and compute their similarities and calculate the average of the similarities.</a:t>
            </a:r>
          </a:p>
          <a:p>
            <a:r>
              <a:rPr lang="en-US" dirty="0"/>
              <a:t>The group Average approach does well in separating clusters if there is noise between clusters but it is less popular technique in the real world.</a:t>
            </a:r>
          </a:p>
          <a:p>
            <a:r>
              <a:rPr lang="en-US" b="1" dirty="0"/>
              <a:t>Limitations of</a:t>
            </a:r>
            <a:r>
              <a:rPr lang="en-US" dirty="0"/>
              <a:t> </a:t>
            </a:r>
            <a:r>
              <a:rPr lang="en-US" b="1" dirty="0"/>
              <a:t>Hierarchical clustering Technique:</a:t>
            </a:r>
            <a:endParaRPr lang="en-US" dirty="0"/>
          </a:p>
          <a:p>
            <a:r>
              <a:rPr lang="en-US" dirty="0"/>
              <a:t>There is no mathematical objective for Hierarchical clustering.</a:t>
            </a:r>
          </a:p>
          <a:p>
            <a:r>
              <a:rPr lang="en-US" dirty="0"/>
              <a:t>All the approaches to calculate the similarity between clusters has its own disadvantages.</a:t>
            </a:r>
          </a:p>
          <a:p>
            <a:r>
              <a:rPr lang="en-US" dirty="0"/>
              <a:t>High space and time complexity for Hierarchical clustering. Hence this clustering algorithm cannot be used when we have huge data.</a:t>
            </a:r>
          </a:p>
          <a:p>
            <a:pPr marL="0" indent="0">
              <a:buNone/>
            </a:pPr>
            <a:endParaRPr lang="en-US" dirty="0"/>
          </a:p>
        </p:txBody>
      </p:sp>
    </p:spTree>
    <p:extLst>
      <p:ext uri="{BB962C8B-B14F-4D97-AF65-F5344CB8AC3E}">
        <p14:creationId xmlns:p14="http://schemas.microsoft.com/office/powerpoint/2010/main" val="1409231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FDB2-1AD9-4847-BE33-2E72C2A12083}"/>
              </a:ext>
            </a:extLst>
          </p:cNvPr>
          <p:cNvSpPr>
            <a:spLocks noGrp="1"/>
          </p:cNvSpPr>
          <p:nvPr>
            <p:ph type="title"/>
          </p:nvPr>
        </p:nvSpPr>
        <p:spPr>
          <a:xfrm>
            <a:off x="2592925" y="624110"/>
            <a:ext cx="8911687" cy="555333"/>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C4B2CA4C-13E4-4DD4-A560-FD195B369EE2}"/>
              </a:ext>
            </a:extLst>
          </p:cNvPr>
          <p:cNvSpPr>
            <a:spLocks noGrp="1"/>
          </p:cNvSpPr>
          <p:nvPr>
            <p:ph idx="1"/>
          </p:nvPr>
        </p:nvSpPr>
        <p:spPr>
          <a:xfrm>
            <a:off x="475404" y="147323"/>
            <a:ext cx="8915400" cy="5976730"/>
          </a:xfrm>
        </p:spPr>
        <p:txBody>
          <a:bodyPr>
            <a:normAutofit/>
          </a:bodyPr>
          <a:lstStyle/>
          <a:p>
            <a:pPr marL="0" indent="0">
              <a:buNone/>
            </a:pPr>
            <a:r>
              <a:rPr lang="en-US" b="1" dirty="0"/>
              <a:t>Density-based spatial clustering of applications with noise (DBSCAN)</a:t>
            </a:r>
            <a:r>
              <a:rPr lang="en-US" dirty="0"/>
              <a:t> is a well-known data clustering algorithm that is commonly used in data mining and machine learning.</a:t>
            </a:r>
          </a:p>
          <a:p>
            <a:r>
              <a:rPr lang="en-US" dirty="0"/>
              <a:t>Unlike to </a:t>
            </a:r>
            <a:r>
              <a:rPr lang="en-US" b="1" dirty="0"/>
              <a:t>K-means</a:t>
            </a:r>
            <a:r>
              <a:rPr lang="en-US" dirty="0"/>
              <a:t>, DBSCAN does not require the user to specify the number of clusters to be generated</a:t>
            </a:r>
          </a:p>
          <a:p>
            <a:r>
              <a:rPr lang="en-US" dirty="0"/>
              <a:t>DBSCAN can find any shape of clusters. The cluster doesn’t have to be circular.</a:t>
            </a:r>
          </a:p>
          <a:p>
            <a:r>
              <a:rPr lang="en-US" dirty="0"/>
              <a:t>DBSCAN can identify outliers</a:t>
            </a:r>
          </a:p>
          <a:p>
            <a:pPr marL="0" indent="0">
              <a:buNone/>
            </a:pPr>
            <a:r>
              <a:rPr lang="en-US" dirty="0"/>
              <a:t>The basic idea behind </a:t>
            </a:r>
            <a:r>
              <a:rPr lang="en-US" b="1" dirty="0"/>
              <a:t>density-based clustering</a:t>
            </a:r>
            <a:r>
              <a:rPr lang="en-US" dirty="0"/>
              <a:t> approach is derived from a human intuitive clustering method. by looking at the figure below, one can easily identify four clusters along with several points of noise, because of the differences in the density of points</a:t>
            </a:r>
          </a:p>
          <a:p>
            <a:endParaRPr lang="en-US" dirty="0"/>
          </a:p>
        </p:txBody>
      </p:sp>
      <p:pic>
        <p:nvPicPr>
          <p:cNvPr id="4" name="Picture 3">
            <a:extLst>
              <a:ext uri="{FF2B5EF4-FFF2-40B4-BE49-F238E27FC236}">
                <a16:creationId xmlns:a16="http://schemas.microsoft.com/office/drawing/2014/main" id="{81A49B91-F4C5-45FC-9260-69AEB6555AC9}"/>
              </a:ext>
            </a:extLst>
          </p:cNvPr>
          <p:cNvPicPr>
            <a:picLocks noChangeAspect="1"/>
          </p:cNvPicPr>
          <p:nvPr/>
        </p:nvPicPr>
        <p:blipFill>
          <a:blip r:embed="rId2"/>
          <a:stretch>
            <a:fillRect/>
          </a:stretch>
        </p:blipFill>
        <p:spPr>
          <a:xfrm>
            <a:off x="1833617" y="4531728"/>
            <a:ext cx="7238585" cy="2187866"/>
          </a:xfrm>
          <a:prstGeom prst="rect">
            <a:avLst/>
          </a:prstGeom>
        </p:spPr>
      </p:pic>
    </p:spTree>
    <p:extLst>
      <p:ext uri="{BB962C8B-B14F-4D97-AF65-F5344CB8AC3E}">
        <p14:creationId xmlns:p14="http://schemas.microsoft.com/office/powerpoint/2010/main" val="42349436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5916-250F-412B-AA83-4867D37D00AE}"/>
              </a:ext>
            </a:extLst>
          </p:cNvPr>
          <p:cNvSpPr>
            <a:spLocks noGrp="1"/>
          </p:cNvSpPr>
          <p:nvPr>
            <p:ph type="title"/>
          </p:nvPr>
        </p:nvSpPr>
        <p:spPr>
          <a:xfrm>
            <a:off x="2592925" y="624110"/>
            <a:ext cx="8911687" cy="542081"/>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3F169081-FF55-407A-AC2A-8E15B9F23242}"/>
              </a:ext>
            </a:extLst>
          </p:cNvPr>
          <p:cNvSpPr>
            <a:spLocks noGrp="1"/>
          </p:cNvSpPr>
          <p:nvPr>
            <p:ph idx="1"/>
          </p:nvPr>
        </p:nvSpPr>
        <p:spPr>
          <a:xfrm>
            <a:off x="558531" y="350581"/>
            <a:ext cx="8915400" cy="6082747"/>
          </a:xfrm>
        </p:spPr>
        <p:txBody>
          <a:bodyPr/>
          <a:lstStyle/>
          <a:p>
            <a:r>
              <a:rPr lang="en-US" dirty="0"/>
              <a:t>DBSCAN algorithm has two parameters:</a:t>
            </a:r>
          </a:p>
          <a:p>
            <a:r>
              <a:rPr lang="en-US" sz="1600" i="1" dirty="0"/>
              <a:t>ɛ</a:t>
            </a:r>
            <a:r>
              <a:rPr lang="en-US" sz="1600" dirty="0"/>
              <a:t>: The radius of our neighborhoods around a data point </a:t>
            </a:r>
            <a:r>
              <a:rPr lang="en-US" sz="1600" i="1" dirty="0"/>
              <a:t>p</a:t>
            </a:r>
            <a:r>
              <a:rPr lang="en-US" sz="1600" dirty="0"/>
              <a:t>.</a:t>
            </a:r>
          </a:p>
          <a:p>
            <a:r>
              <a:rPr lang="en-US" sz="1600" i="1" dirty="0" err="1"/>
              <a:t>minPts</a:t>
            </a:r>
            <a:r>
              <a:rPr lang="en-US" sz="1600" dirty="0"/>
              <a:t>: The minimum number of data points we want in a neighborhood to define a cluster.</a:t>
            </a:r>
          </a:p>
          <a:p>
            <a:r>
              <a:rPr lang="en-US" sz="1600" dirty="0"/>
              <a:t>Using these two parameters, DBSCAN categories the data points into three categories:</a:t>
            </a:r>
          </a:p>
          <a:p>
            <a:r>
              <a:rPr lang="en-US" sz="1600" i="1" dirty="0"/>
              <a:t>Core Points</a:t>
            </a:r>
            <a:r>
              <a:rPr lang="en-US" sz="1600" dirty="0"/>
              <a:t>: A data point </a:t>
            </a:r>
            <a:r>
              <a:rPr lang="en-US" sz="1600" i="1" dirty="0"/>
              <a:t>p</a:t>
            </a:r>
            <a:r>
              <a:rPr lang="en-US" sz="1600" dirty="0"/>
              <a:t> is a </a:t>
            </a:r>
            <a:r>
              <a:rPr lang="en-US" sz="1600" i="1" dirty="0"/>
              <a:t>core point</a:t>
            </a:r>
            <a:r>
              <a:rPr lang="en-US" sz="1600" dirty="0"/>
              <a:t> if </a:t>
            </a:r>
            <a:r>
              <a:rPr lang="en-US" sz="1600" b="1" dirty="0" err="1"/>
              <a:t>Nbhd</a:t>
            </a:r>
            <a:r>
              <a:rPr lang="en-US" sz="1600" dirty="0"/>
              <a:t>(</a:t>
            </a:r>
            <a:r>
              <a:rPr lang="en-US" sz="1600" i="1" dirty="0" err="1"/>
              <a:t>p</a:t>
            </a:r>
            <a:r>
              <a:rPr lang="en-US" sz="1600" dirty="0" err="1"/>
              <a:t>,</a:t>
            </a:r>
            <a:r>
              <a:rPr lang="en-US" sz="1600" i="1" dirty="0" err="1"/>
              <a:t>ɛ</a:t>
            </a:r>
            <a:r>
              <a:rPr lang="en-US" sz="1600" dirty="0"/>
              <a:t>) [ɛ-neighborhood of </a:t>
            </a:r>
            <a:r>
              <a:rPr lang="en-US" sz="1600" i="1" dirty="0"/>
              <a:t>p</a:t>
            </a:r>
            <a:r>
              <a:rPr lang="en-US" sz="1600" dirty="0"/>
              <a:t>] contains at least </a:t>
            </a:r>
            <a:r>
              <a:rPr lang="en-US" sz="1600" i="1" dirty="0" err="1"/>
              <a:t>minPts</a:t>
            </a:r>
            <a:r>
              <a:rPr lang="en-US" sz="1600" dirty="0"/>
              <a:t> ; |</a:t>
            </a:r>
            <a:r>
              <a:rPr lang="en-US" sz="1600" b="1" dirty="0" err="1"/>
              <a:t>Nbhd</a:t>
            </a:r>
            <a:r>
              <a:rPr lang="en-US" sz="1600" dirty="0"/>
              <a:t>(</a:t>
            </a:r>
            <a:r>
              <a:rPr lang="en-US" sz="1600" i="1" dirty="0" err="1"/>
              <a:t>p</a:t>
            </a:r>
            <a:r>
              <a:rPr lang="en-US" sz="1600" dirty="0" err="1"/>
              <a:t>,</a:t>
            </a:r>
            <a:r>
              <a:rPr lang="en-US" sz="1600" i="1" dirty="0" err="1"/>
              <a:t>ɛ</a:t>
            </a:r>
            <a:r>
              <a:rPr lang="en-US" sz="1600" dirty="0"/>
              <a:t>)| &gt;= </a:t>
            </a:r>
            <a:r>
              <a:rPr lang="en-US" sz="1600" i="1" dirty="0" err="1"/>
              <a:t>minPts</a:t>
            </a:r>
            <a:r>
              <a:rPr lang="en-US" sz="1600" dirty="0"/>
              <a:t>.</a:t>
            </a:r>
          </a:p>
          <a:p>
            <a:r>
              <a:rPr lang="en-US" sz="1600" i="1" dirty="0"/>
              <a:t>Border Points: A data point *q</a:t>
            </a:r>
            <a:r>
              <a:rPr lang="en-US" sz="1600" dirty="0"/>
              <a:t> is a </a:t>
            </a:r>
            <a:r>
              <a:rPr lang="en-US" sz="1600" i="1" dirty="0"/>
              <a:t>border point</a:t>
            </a:r>
            <a:r>
              <a:rPr lang="en-US" sz="1600" dirty="0"/>
              <a:t> if </a:t>
            </a:r>
            <a:r>
              <a:rPr lang="en-US" sz="1600" b="1" dirty="0" err="1"/>
              <a:t>Nbhd</a:t>
            </a:r>
            <a:r>
              <a:rPr lang="en-US" sz="1600" dirty="0"/>
              <a:t>(</a:t>
            </a:r>
            <a:r>
              <a:rPr lang="en-US" sz="1600" i="1" dirty="0"/>
              <a:t>q</a:t>
            </a:r>
            <a:r>
              <a:rPr lang="en-US" sz="1600" dirty="0"/>
              <a:t>, </a:t>
            </a:r>
            <a:r>
              <a:rPr lang="en-US" sz="1600" i="1" dirty="0"/>
              <a:t>ɛ</a:t>
            </a:r>
            <a:r>
              <a:rPr lang="en-US" sz="1600" dirty="0"/>
              <a:t>) contains less than </a:t>
            </a:r>
            <a:r>
              <a:rPr lang="en-US" sz="1600" i="1" dirty="0" err="1"/>
              <a:t>minPts</a:t>
            </a:r>
            <a:r>
              <a:rPr lang="en-US" sz="1600" dirty="0"/>
              <a:t> data points, but </a:t>
            </a:r>
            <a:r>
              <a:rPr lang="en-US" sz="1600" i="1" dirty="0"/>
              <a:t>q</a:t>
            </a:r>
            <a:r>
              <a:rPr lang="en-US" sz="1600" dirty="0"/>
              <a:t> is </a:t>
            </a:r>
            <a:r>
              <a:rPr lang="en-US" sz="1600" i="1" dirty="0"/>
              <a:t>reachable</a:t>
            </a:r>
            <a:r>
              <a:rPr lang="en-US" sz="1600" dirty="0"/>
              <a:t> from some </a:t>
            </a:r>
            <a:r>
              <a:rPr lang="en-US" sz="1600" i="1" dirty="0"/>
              <a:t>core point</a:t>
            </a:r>
            <a:r>
              <a:rPr lang="en-US" sz="1600" dirty="0"/>
              <a:t> </a:t>
            </a:r>
            <a:r>
              <a:rPr lang="en-US" sz="1600" i="1" dirty="0"/>
              <a:t>p</a:t>
            </a:r>
            <a:r>
              <a:rPr lang="en-US" sz="1600" dirty="0"/>
              <a:t>.</a:t>
            </a:r>
          </a:p>
          <a:p>
            <a:r>
              <a:rPr lang="en-US" sz="1600" i="1" dirty="0"/>
              <a:t>Outlier</a:t>
            </a:r>
            <a:r>
              <a:rPr lang="en-US" sz="1600" dirty="0"/>
              <a:t>: A data point </a:t>
            </a:r>
            <a:r>
              <a:rPr lang="en-US" sz="1600" i="1" dirty="0"/>
              <a:t>o</a:t>
            </a:r>
            <a:r>
              <a:rPr lang="en-US" sz="1600" dirty="0"/>
              <a:t> is an </a:t>
            </a:r>
            <a:r>
              <a:rPr lang="en-US" sz="1600" i="1" dirty="0"/>
              <a:t>outlier</a:t>
            </a:r>
            <a:r>
              <a:rPr lang="en-US" sz="1600" dirty="0"/>
              <a:t> if it is neither a core point nor a border point. Essentially, this is the “other” class.</a:t>
            </a:r>
          </a:p>
          <a:p>
            <a:endParaRPr lang="en-US" dirty="0"/>
          </a:p>
          <a:p>
            <a:endParaRPr lang="en-US" dirty="0"/>
          </a:p>
        </p:txBody>
      </p:sp>
      <p:pic>
        <p:nvPicPr>
          <p:cNvPr id="4" name="Picture 3">
            <a:extLst>
              <a:ext uri="{FF2B5EF4-FFF2-40B4-BE49-F238E27FC236}">
                <a16:creationId xmlns:a16="http://schemas.microsoft.com/office/drawing/2014/main" id="{3B6A5889-86D2-43D6-87D9-6251421A1934}"/>
              </a:ext>
            </a:extLst>
          </p:cNvPr>
          <p:cNvPicPr>
            <a:picLocks noChangeAspect="1"/>
          </p:cNvPicPr>
          <p:nvPr/>
        </p:nvPicPr>
        <p:blipFill>
          <a:blip r:embed="rId2"/>
          <a:stretch>
            <a:fillRect/>
          </a:stretch>
        </p:blipFill>
        <p:spPr>
          <a:xfrm>
            <a:off x="1500248" y="4373217"/>
            <a:ext cx="7527235" cy="2333640"/>
          </a:xfrm>
          <a:prstGeom prst="rect">
            <a:avLst/>
          </a:prstGeom>
        </p:spPr>
      </p:pic>
    </p:spTree>
    <p:extLst>
      <p:ext uri="{BB962C8B-B14F-4D97-AF65-F5344CB8AC3E}">
        <p14:creationId xmlns:p14="http://schemas.microsoft.com/office/powerpoint/2010/main" val="8089042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1025-ED0E-47F3-8FE9-4F840675828D}"/>
              </a:ext>
            </a:extLst>
          </p:cNvPr>
          <p:cNvSpPr>
            <a:spLocks noGrp="1"/>
          </p:cNvSpPr>
          <p:nvPr>
            <p:ph type="title"/>
          </p:nvPr>
        </p:nvSpPr>
        <p:spPr>
          <a:xfrm>
            <a:off x="2592925" y="624110"/>
            <a:ext cx="8911687" cy="687855"/>
          </a:xfrm>
        </p:spPr>
        <p:txBody>
          <a:bodyPr/>
          <a:lstStyle/>
          <a:p>
            <a:r>
              <a:rPr lang="en-US" dirty="0"/>
              <a:t> </a:t>
            </a:r>
          </a:p>
        </p:txBody>
      </p:sp>
      <p:sp>
        <p:nvSpPr>
          <p:cNvPr id="3" name="Content Placeholder 2">
            <a:extLst>
              <a:ext uri="{FF2B5EF4-FFF2-40B4-BE49-F238E27FC236}">
                <a16:creationId xmlns:a16="http://schemas.microsoft.com/office/drawing/2014/main" id="{6D056FC6-3640-4B36-8AE9-C1185F5C7B60}"/>
              </a:ext>
            </a:extLst>
          </p:cNvPr>
          <p:cNvSpPr>
            <a:spLocks noGrp="1"/>
          </p:cNvSpPr>
          <p:nvPr>
            <p:ph idx="1"/>
          </p:nvPr>
        </p:nvSpPr>
        <p:spPr>
          <a:xfrm>
            <a:off x="974168" y="968037"/>
            <a:ext cx="8915400" cy="4811292"/>
          </a:xfrm>
        </p:spPr>
        <p:txBody>
          <a:bodyPr/>
          <a:lstStyle/>
          <a:p>
            <a:r>
              <a:rPr lang="en-US" dirty="0"/>
              <a:t>The steps to the DBSCAN algorithm are:</a:t>
            </a:r>
          </a:p>
          <a:p>
            <a:r>
              <a:rPr lang="en-US" dirty="0"/>
              <a:t>Pick a point at random that has not been assigned to a cluster or been designated as an </a:t>
            </a:r>
            <a:r>
              <a:rPr lang="en-US" i="1" dirty="0"/>
              <a:t>outlier</a:t>
            </a:r>
            <a:r>
              <a:rPr lang="en-US" dirty="0"/>
              <a:t>. Compute its neighborhood to determine if it’s a </a:t>
            </a:r>
            <a:r>
              <a:rPr lang="en-US" i="1" dirty="0"/>
              <a:t>core point</a:t>
            </a:r>
            <a:r>
              <a:rPr lang="en-US" dirty="0"/>
              <a:t>. If yes, start a cluster around this point. If no, label the point as an </a:t>
            </a:r>
            <a:r>
              <a:rPr lang="en-US" i="1" dirty="0"/>
              <a:t>outlier</a:t>
            </a:r>
            <a:r>
              <a:rPr lang="en-US" dirty="0"/>
              <a:t>.</a:t>
            </a:r>
          </a:p>
          <a:p>
            <a:r>
              <a:rPr lang="en-US" dirty="0"/>
              <a:t>Once we find a </a:t>
            </a:r>
            <a:r>
              <a:rPr lang="en-US" i="1" dirty="0"/>
              <a:t>core point</a:t>
            </a:r>
            <a:r>
              <a:rPr lang="en-US" dirty="0"/>
              <a:t> and thus a cluster, expand the cluster by adding all </a:t>
            </a:r>
            <a:r>
              <a:rPr lang="en-US" i="1" dirty="0"/>
              <a:t>directly-reachable</a:t>
            </a:r>
            <a:r>
              <a:rPr lang="en-US" dirty="0"/>
              <a:t> points to the cluster. Perform “neighborhood jumps” to find all </a:t>
            </a:r>
            <a:r>
              <a:rPr lang="en-US" i="1" dirty="0"/>
              <a:t>density-reachable</a:t>
            </a:r>
            <a:r>
              <a:rPr lang="en-US" dirty="0"/>
              <a:t> points and add them to the cluster. If an </a:t>
            </a:r>
            <a:r>
              <a:rPr lang="en-US" dirty="0" err="1"/>
              <a:t>an</a:t>
            </a:r>
            <a:r>
              <a:rPr lang="en-US" dirty="0"/>
              <a:t> </a:t>
            </a:r>
            <a:r>
              <a:rPr lang="en-US" i="1" dirty="0"/>
              <a:t>outlier</a:t>
            </a:r>
            <a:r>
              <a:rPr lang="en-US" dirty="0"/>
              <a:t> is added, change that point’s status from </a:t>
            </a:r>
            <a:r>
              <a:rPr lang="en-US" i="1" dirty="0"/>
              <a:t>outlier</a:t>
            </a:r>
            <a:r>
              <a:rPr lang="en-US" dirty="0"/>
              <a:t> to </a:t>
            </a:r>
            <a:r>
              <a:rPr lang="en-US" i="1" dirty="0"/>
              <a:t>border point</a:t>
            </a:r>
            <a:r>
              <a:rPr lang="en-US" dirty="0"/>
              <a:t>.</a:t>
            </a:r>
          </a:p>
          <a:p>
            <a:r>
              <a:rPr lang="en-US" dirty="0"/>
              <a:t>Repeat these two steps until all points are either assigned to a cluster or designated as an </a:t>
            </a:r>
            <a:r>
              <a:rPr lang="en-US" i="1" dirty="0"/>
              <a:t>outlier</a:t>
            </a:r>
            <a:r>
              <a:rPr lang="en-US" dirty="0"/>
              <a:t>.</a:t>
            </a:r>
          </a:p>
          <a:p>
            <a:pPr marL="0" indent="0" fontAlgn="base">
              <a:buNone/>
            </a:pPr>
            <a:r>
              <a:rPr lang="en-US" dirty="0"/>
              <a:t>.</a:t>
            </a:r>
          </a:p>
        </p:txBody>
      </p:sp>
    </p:spTree>
    <p:extLst>
      <p:ext uri="{BB962C8B-B14F-4D97-AF65-F5344CB8AC3E}">
        <p14:creationId xmlns:p14="http://schemas.microsoft.com/office/powerpoint/2010/main" val="7627001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B10F-0EA3-43A8-8C8B-AB92C4633D89}"/>
              </a:ext>
            </a:extLst>
          </p:cNvPr>
          <p:cNvSpPr>
            <a:spLocks noGrp="1"/>
          </p:cNvSpPr>
          <p:nvPr>
            <p:ph type="title"/>
          </p:nvPr>
        </p:nvSpPr>
        <p:spPr>
          <a:xfrm>
            <a:off x="2592925" y="624110"/>
            <a:ext cx="8911687" cy="555333"/>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505AEE5E-B04F-4332-B81A-8115303FA652}"/>
              </a:ext>
            </a:extLst>
          </p:cNvPr>
          <p:cNvSpPr>
            <a:spLocks noGrp="1"/>
          </p:cNvSpPr>
          <p:nvPr>
            <p:ph idx="1"/>
          </p:nvPr>
        </p:nvSpPr>
        <p:spPr>
          <a:xfrm>
            <a:off x="1247301" y="901776"/>
            <a:ext cx="8915400" cy="4837796"/>
          </a:xfrm>
        </p:spPr>
        <p:txBody>
          <a:bodyPr>
            <a:normAutofit fontScale="85000" lnSpcReduction="20000"/>
          </a:bodyPr>
          <a:lstStyle/>
          <a:p>
            <a:r>
              <a:rPr lang="en-US" b="1" dirty="0"/>
              <a:t>Below is the DBSCAN clustering algorithm in pseudocode:</a:t>
            </a:r>
          </a:p>
          <a:p>
            <a:r>
              <a:rPr lang="en-US" dirty="0"/>
              <a:t>DBSCAN(dataset, eps, </a:t>
            </a:r>
            <a:r>
              <a:rPr lang="en-US" dirty="0" err="1"/>
              <a:t>MinPts</a:t>
            </a:r>
            <a:r>
              <a:rPr lang="en-US" dirty="0"/>
              <a:t>){</a:t>
            </a:r>
          </a:p>
          <a:p>
            <a:r>
              <a:rPr lang="en-US" dirty="0"/>
              <a:t># cluster index</a:t>
            </a:r>
          </a:p>
          <a:p>
            <a:r>
              <a:rPr lang="en-US" dirty="0"/>
              <a:t>C = 1</a:t>
            </a:r>
          </a:p>
          <a:p>
            <a:r>
              <a:rPr lang="en-US" dirty="0"/>
              <a:t>for each unvisited point p in dataset {</a:t>
            </a:r>
          </a:p>
          <a:p>
            <a:r>
              <a:rPr lang="en-US" dirty="0"/>
              <a:t>         mark p as visited</a:t>
            </a:r>
          </a:p>
          <a:p>
            <a:r>
              <a:rPr lang="en-US" dirty="0"/>
              <a:t>         # find neighbors</a:t>
            </a:r>
          </a:p>
          <a:p>
            <a:r>
              <a:rPr lang="en-US" dirty="0"/>
              <a:t>         Neighbors N = find the neighboring points of p</a:t>
            </a:r>
          </a:p>
          <a:p>
            <a:endParaRPr lang="en-US" dirty="0"/>
          </a:p>
          <a:p>
            <a:r>
              <a:rPr lang="en-US" dirty="0"/>
              <a:t>         if |N|&gt;=</a:t>
            </a:r>
            <a:r>
              <a:rPr lang="en-US" dirty="0" err="1"/>
              <a:t>MinPts</a:t>
            </a:r>
            <a:r>
              <a:rPr lang="en-US" dirty="0"/>
              <a:t>:</a:t>
            </a:r>
          </a:p>
          <a:p>
            <a:r>
              <a:rPr lang="en-US" dirty="0"/>
              <a:t>             N = N U N'</a:t>
            </a:r>
          </a:p>
          <a:p>
            <a:r>
              <a:rPr lang="en-US" dirty="0"/>
              <a:t>             if p' is not a member of any cluster:</a:t>
            </a:r>
          </a:p>
          <a:p>
            <a:r>
              <a:rPr lang="en-US" dirty="0"/>
              <a:t>                 add p' to cluster C </a:t>
            </a:r>
          </a:p>
          <a:p>
            <a:r>
              <a:rPr lang="en-US" dirty="0"/>
              <a:t>}</a:t>
            </a:r>
          </a:p>
        </p:txBody>
      </p:sp>
    </p:spTree>
    <p:extLst>
      <p:ext uri="{BB962C8B-B14F-4D97-AF65-F5344CB8AC3E}">
        <p14:creationId xmlns:p14="http://schemas.microsoft.com/office/powerpoint/2010/main" val="19853662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8F1A47-65F1-4658-8E66-0B85C575C39B}"/>
              </a:ext>
            </a:extLst>
          </p:cNvPr>
          <p:cNvSpPr txBox="1"/>
          <p:nvPr/>
        </p:nvSpPr>
        <p:spPr>
          <a:xfrm>
            <a:off x="450574" y="304800"/>
            <a:ext cx="11357113"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CROSS VALIDATION:</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Cross-validation is a technique in which we train our model using the subset of the data-set and then evaluate using the complementary subset of the data-set.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The three steps involved in cross-validation are as follows :</a:t>
            </a:r>
          </a:p>
          <a:p>
            <a:pPr marL="514350" marR="0" lvl="0" indent="-514350" algn="l" defTabSz="914400" rtl="0" eaLnBrk="1" fontAlgn="base" latinLnBrk="0" hangingPunct="1">
              <a:lnSpc>
                <a:spcPct val="100000"/>
              </a:lnSpc>
              <a:spcBef>
                <a:spcPts val="0"/>
              </a:spcBef>
              <a:spcAft>
                <a:spcPts val="0"/>
              </a:spcAft>
              <a:buClrTx/>
              <a:buSzTx/>
              <a:buFont typeface="+mj-lt"/>
              <a:buAutoNum type="arabicPeriod"/>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Split data set into training and test set</a:t>
            </a:r>
          </a:p>
          <a:p>
            <a:pPr marL="514350" marR="0" lvl="0" indent="-514350" algn="l" defTabSz="914400" rtl="0" eaLnBrk="1" fontAlgn="base" latinLnBrk="0" hangingPunct="1">
              <a:lnSpc>
                <a:spcPct val="100000"/>
              </a:lnSpc>
              <a:spcBef>
                <a:spcPts val="0"/>
              </a:spcBef>
              <a:spcAft>
                <a:spcPts val="0"/>
              </a:spcAft>
              <a:buClrTx/>
              <a:buSzTx/>
              <a:buFont typeface="+mj-lt"/>
              <a:buAutoNum type="arabicPeriod"/>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Using the training set train the model.</a:t>
            </a:r>
          </a:p>
          <a:p>
            <a:pPr marL="514350" marR="0" lvl="0" indent="-514350" algn="l" defTabSz="914400" rtl="0" eaLnBrk="1" fontAlgn="base" latinLnBrk="0" hangingPunct="1">
              <a:lnSpc>
                <a:spcPct val="100000"/>
              </a:lnSpc>
              <a:spcBef>
                <a:spcPts val="0"/>
              </a:spcBef>
              <a:spcAft>
                <a:spcPts val="0"/>
              </a:spcAft>
              <a:buClrTx/>
              <a:buSzTx/>
              <a:buFont typeface="+mj-lt"/>
              <a:buAutoNum type="arabicPeriod"/>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Test the model using the test set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USE: </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To get good out of sample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Even though we use cross validation technique we get variation  in accuracy when we train our model for that we use K-fold cross validation technique</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CFA55F9-8360-433F-B5BF-C3931E141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637" y="2526047"/>
            <a:ext cx="4457143" cy="2080689"/>
          </a:xfrm>
          <a:prstGeom prst="rect">
            <a:avLst/>
          </a:prstGeom>
        </p:spPr>
      </p:pic>
    </p:spTree>
    <p:extLst>
      <p:ext uri="{BB962C8B-B14F-4D97-AF65-F5344CB8AC3E}">
        <p14:creationId xmlns:p14="http://schemas.microsoft.com/office/powerpoint/2010/main" val="28536278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7D2194-A4B6-471D-ABA1-8A26CE0462A3}"/>
              </a:ext>
            </a:extLst>
          </p:cNvPr>
          <p:cNvSpPr txBox="1"/>
          <p:nvPr/>
        </p:nvSpPr>
        <p:spPr>
          <a:xfrm>
            <a:off x="874642" y="256192"/>
            <a:ext cx="10442713"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K-fold cross validation</a:t>
            </a: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 we split the data-set into k number of subsets(known as folds) then we perform training on the all the subsets but leave one(k-1) subset for the evaluation of the trained model. In this method, we iterate k times with a different subset reserved for testing purpose each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5F39AA81-4E06-464F-994B-B61F4DA44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738" y="2456795"/>
            <a:ext cx="6300523" cy="4048538"/>
          </a:xfrm>
          <a:prstGeom prst="rect">
            <a:avLst/>
          </a:prstGeom>
        </p:spPr>
      </p:pic>
    </p:spTree>
    <p:extLst>
      <p:ext uri="{BB962C8B-B14F-4D97-AF65-F5344CB8AC3E}">
        <p14:creationId xmlns:p14="http://schemas.microsoft.com/office/powerpoint/2010/main" val="10903891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4B3A1-279B-477E-B5CB-D0FA97325854}"/>
              </a:ext>
            </a:extLst>
          </p:cNvPr>
          <p:cNvSpPr txBox="1"/>
          <p:nvPr/>
        </p:nvSpPr>
        <p:spPr>
          <a:xfrm>
            <a:off x="954156" y="1033670"/>
            <a:ext cx="103366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2FBF645-28F4-4AAB-98BC-52260C54B07F}"/>
              </a:ext>
            </a:extLst>
          </p:cNvPr>
          <p:cNvSpPr txBox="1"/>
          <p:nvPr/>
        </p:nvSpPr>
        <p:spPr>
          <a:xfrm>
            <a:off x="954156" y="710504"/>
            <a:ext cx="10866783"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bri" panose="020F0502020204030204"/>
                <a:ea typeface="+mn-ea"/>
                <a:cs typeface="+mn-cs"/>
              </a:rPr>
              <a:t>Code in python for k-cross validation: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from sklearn.model_selection import cross_val_score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List=cross_val_score(estimator</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=#name of your model object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=#your trained input,</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=#correct output</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,cv=</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#number of folds(k)</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First line is importing k fold cross validation function from model_selection sublibrary from sklearn library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second line will give a list of accuracies based on k value. we need to average them to get the model accurate accuracy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0178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45F708-0AF3-47CB-BA6C-873C155C8C16}"/>
              </a:ext>
            </a:extLst>
          </p:cNvPr>
          <p:cNvSpPr txBox="1"/>
          <p:nvPr/>
        </p:nvSpPr>
        <p:spPr>
          <a:xfrm>
            <a:off x="669234" y="371061"/>
            <a:ext cx="10853531"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How to choose the optimal values for the hyperparameters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1" u="none" strike="noStrike" kern="1200" cap="none" spc="0" normalizeH="0" baseline="0" noProof="0" dirty="0">
                <a:ln>
                  <a:noFill/>
                </a:ln>
                <a:solidFill>
                  <a:prstClr val="black"/>
                </a:solidFill>
                <a:effectLst/>
                <a:uLnTx/>
                <a:uFillTx/>
                <a:latin typeface="Calibri" panose="020F0502020204030204"/>
                <a:ea typeface="+mn-ea"/>
                <a:cs typeface="+mn-cs"/>
              </a:rPr>
              <a:t>Hyperparameters</a:t>
            </a: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 are the parameters that cannot be directly learned from the regular training process. They are usually fixed before the actual training process begins. These parameters express important properties of the model such as its complexity or how fast it should learn.</a:t>
            </a:r>
            <a:endPar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Examples:</a:t>
            </a:r>
          </a:p>
          <a:p>
            <a:pPr marL="514350" marR="0" lvl="0" indent="-514350" algn="l" defTabSz="914400" rtl="0" eaLnBrk="1" fontAlgn="base" latinLnBrk="0" hangingPunct="1">
              <a:lnSpc>
                <a:spcPct val="100000"/>
              </a:lnSpc>
              <a:spcBef>
                <a:spcPts val="0"/>
              </a:spcBef>
              <a:spcAft>
                <a:spcPts val="0"/>
              </a:spcAft>
              <a:buClrTx/>
              <a:buSzTx/>
              <a:buFontTx/>
              <a:buAutoNum type="arabicPeriod"/>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The k in k-nearest neighbours.</a:t>
            </a:r>
          </a:p>
          <a:p>
            <a:pPr marL="514350" marR="0" lvl="0" indent="-514350" algn="l" defTabSz="914400" rtl="0" eaLnBrk="1" fontAlgn="base" latinLnBrk="0" hangingPunct="1">
              <a:lnSpc>
                <a:spcPct val="100000"/>
              </a:lnSpc>
              <a:spcBef>
                <a:spcPts val="0"/>
              </a:spcBef>
              <a:spcAft>
                <a:spcPts val="0"/>
              </a:spcAft>
              <a:buClrTx/>
              <a:buSzTx/>
              <a:buFont typeface="+mj-lt"/>
              <a:buAutoNum type="arabicPeriod"/>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Models can have many hyperparameters and finding the best combination of parameters can be treated as a search problem. One of the best strategies for Hyperparameter tuning is grid_search.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61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5649" y="463602"/>
            <a:ext cx="7322869" cy="880362"/>
          </a:xfrm>
        </p:spPr>
        <p:txBody>
          <a:bodyPr>
            <a:normAutofit/>
          </a:bodyPr>
          <a:lstStyle/>
          <a:p>
            <a:r>
              <a:rPr lang="en-IN" sz="3094" b="1" dirty="0">
                <a:solidFill>
                  <a:schemeClr val="accent3"/>
                </a:solidFill>
              </a:rPr>
              <a:t>REGRESSION</a:t>
            </a:r>
          </a:p>
        </p:txBody>
      </p:sp>
      <p:sp>
        <p:nvSpPr>
          <p:cNvPr id="3" name="TextBox 2"/>
          <p:cNvSpPr txBox="1"/>
          <p:nvPr/>
        </p:nvSpPr>
        <p:spPr>
          <a:xfrm>
            <a:off x="1282534" y="1816925"/>
            <a:ext cx="9417133" cy="2316660"/>
          </a:xfrm>
          <a:prstGeom prst="rect">
            <a:avLst/>
          </a:prstGeom>
          <a:noFill/>
        </p:spPr>
        <p:txBody>
          <a:bodyPr wrap="square" rtlCol="0">
            <a:spAutoFit/>
          </a:bodyPr>
          <a:lstStyle/>
          <a:p>
            <a:pPr marL="0" lvl="2"/>
            <a:r>
              <a:rPr lang="en-IN" sz="2531" dirty="0"/>
              <a:t> Regression is a statistical measurement used in finance, investing, and other disciplines that attempts to determine the strength of the relationship between one dependent variable and a series of other changing variables or independent variable</a:t>
            </a:r>
          </a:p>
          <a:p>
            <a:endParaRPr lang="en-IN" dirty="0"/>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A2DD61-45D7-4F2A-A404-5A5F0FFEA45B}"/>
              </a:ext>
            </a:extLst>
          </p:cNvPr>
          <p:cNvSpPr txBox="1"/>
          <p:nvPr/>
        </p:nvSpPr>
        <p:spPr>
          <a:xfrm>
            <a:off x="834887" y="200511"/>
            <a:ext cx="10522226"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black"/>
                </a:solidFill>
                <a:effectLst/>
                <a:uLnTx/>
                <a:uFillTx/>
                <a:latin typeface="Calibri" panose="020F0502020204030204"/>
                <a:ea typeface="+mn-ea"/>
                <a:cs typeface="+mn-cs"/>
              </a:rPr>
              <a:t>GridSearchCV:</a:t>
            </a: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In GridSearchCV approach, machine learning model is evaluated for a range of hyperparameter values. This approach is called GridSearchCV, it searches for best set of hyperparameters from a grid of hyperparameters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For example, if we want to set hyperparameter   K-nearest neighbours model, with different set of values. The gridsearch technique will check model with all possible combinations of hyperparameters, and will return the best one.</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8451B78-5913-4778-99DE-920493B34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662" y="3819525"/>
            <a:ext cx="6105525" cy="3038475"/>
          </a:xfrm>
          <a:prstGeom prst="rect">
            <a:avLst/>
          </a:prstGeom>
        </p:spPr>
      </p:pic>
      <p:sp>
        <p:nvSpPr>
          <p:cNvPr id="9" name="TextBox 8">
            <a:extLst>
              <a:ext uri="{FF2B5EF4-FFF2-40B4-BE49-F238E27FC236}">
                <a16:creationId xmlns:a16="http://schemas.microsoft.com/office/drawing/2014/main" id="{DC9274D4-3559-442A-9FA7-EE9AACF99E0C}"/>
              </a:ext>
            </a:extLst>
          </p:cNvPr>
          <p:cNvSpPr txBox="1"/>
          <p:nvPr/>
        </p:nvSpPr>
        <p:spPr>
          <a:xfrm>
            <a:off x="1272208" y="4232384"/>
            <a:ext cx="408539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From graph we can say best value for k is 10 and grid search will search all the values of k that we given in range and return  the best one</a:t>
            </a:r>
          </a:p>
        </p:txBody>
      </p:sp>
    </p:spTree>
    <p:extLst>
      <p:ext uri="{BB962C8B-B14F-4D97-AF65-F5344CB8AC3E}">
        <p14:creationId xmlns:p14="http://schemas.microsoft.com/office/powerpoint/2010/main" val="4631029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B32F3-AA16-469C-A894-E13179B3C764}"/>
              </a:ext>
            </a:extLst>
          </p:cNvPr>
          <p:cNvSpPr txBox="1"/>
          <p:nvPr/>
        </p:nvSpPr>
        <p:spPr>
          <a:xfrm>
            <a:off x="702365" y="685800"/>
            <a:ext cx="10787270"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bri" panose="020F0502020204030204"/>
                <a:ea typeface="+mn-ea"/>
                <a:cs typeface="+mn-cs"/>
              </a:rPr>
              <a:t>Code in python for getting optimal hyperparameter using gridsearch for support vector machine: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#importing svm from svc library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from sklearn.svm import SVC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Classifier=SVC()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#To import </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gridsearcv</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 class from sklearn library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from sklearn.model_selection import GridSearchCV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#creating a list of dictonarties that need to be inputed for grid 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parameters=[{'C':[1,10,100,1000],'kernel':['linear']},{'C':[1,10,100,1000],'kernel':['</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rbf</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'],'gamma':[0.5,0.1,0.01,0.001]}]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#creating grid search object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gridsearch=GridSearchCV(estimator=classifier,param_grid=parameters,scoring='accuracy',cv=10,n_jobs=-1)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#fitting gridsearch with data 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gd=gridsearch.fit(X_train,y_train)</a:t>
            </a:r>
          </a:p>
        </p:txBody>
      </p:sp>
    </p:spTree>
    <p:extLst>
      <p:ext uri="{BB962C8B-B14F-4D97-AF65-F5344CB8AC3E}">
        <p14:creationId xmlns:p14="http://schemas.microsoft.com/office/powerpoint/2010/main" val="14259722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424EB1-4E3B-40F2-BFD9-C1962346A5A8}"/>
              </a:ext>
            </a:extLst>
          </p:cNvPr>
          <p:cNvSpPr txBox="1"/>
          <p:nvPr/>
        </p:nvSpPr>
        <p:spPr>
          <a:xfrm>
            <a:off x="894522" y="947531"/>
            <a:ext cx="1040295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#fitting gridsearch with data 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gd=gridsearch.fit(X_train,y_train)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#best score among all models in grid 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bestaccuracy=gd.best_score_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#return the parameters of best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best_param=gd.best_params_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3075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BCDA-8F5B-413B-B1CD-D32E4A517FB6}"/>
              </a:ext>
            </a:extLst>
          </p:cNvPr>
          <p:cNvSpPr>
            <a:spLocks noGrp="1"/>
          </p:cNvSpPr>
          <p:nvPr>
            <p:ph type="title"/>
          </p:nvPr>
        </p:nvSpPr>
        <p:spPr>
          <a:xfrm>
            <a:off x="665922" y="0"/>
            <a:ext cx="10515600" cy="787813"/>
          </a:xfrm>
        </p:spPr>
        <p:txBody>
          <a:bodyPr>
            <a:normAutofit/>
          </a:bodyPr>
          <a:lstStyle/>
          <a:p>
            <a:pPr algn="ctr"/>
            <a:r>
              <a:rPr lang="en-IN" sz="3600" b="1" dirty="0"/>
              <a:t>XGBOOST</a:t>
            </a:r>
          </a:p>
        </p:txBody>
      </p:sp>
      <p:sp>
        <p:nvSpPr>
          <p:cNvPr id="3" name="Content Placeholder 2">
            <a:extLst>
              <a:ext uri="{FF2B5EF4-FFF2-40B4-BE49-F238E27FC236}">
                <a16:creationId xmlns:a16="http://schemas.microsoft.com/office/drawing/2014/main" id="{4D5EB29D-9A6E-4474-AE65-8CB81D83F3D4}"/>
              </a:ext>
            </a:extLst>
          </p:cNvPr>
          <p:cNvSpPr>
            <a:spLocks noGrp="1"/>
          </p:cNvSpPr>
          <p:nvPr>
            <p:ph idx="1"/>
          </p:nvPr>
        </p:nvSpPr>
        <p:spPr>
          <a:xfrm>
            <a:off x="838200" y="606425"/>
            <a:ext cx="10515600" cy="4773958"/>
          </a:xfrm>
        </p:spPr>
        <p:txBody>
          <a:bodyPr>
            <a:normAutofit/>
          </a:bodyPr>
          <a:lstStyle/>
          <a:p>
            <a:r>
              <a:rPr lang="en-IN" dirty="0"/>
              <a:t>XGBoost is an implementation of gradient boosted decision trees designed for speed and performance</a:t>
            </a:r>
          </a:p>
          <a:p>
            <a:endParaRPr lang="en-IN" dirty="0"/>
          </a:p>
        </p:txBody>
      </p:sp>
      <p:pic>
        <p:nvPicPr>
          <p:cNvPr id="4" name="Picture 3">
            <a:extLst>
              <a:ext uri="{FF2B5EF4-FFF2-40B4-BE49-F238E27FC236}">
                <a16:creationId xmlns:a16="http://schemas.microsoft.com/office/drawing/2014/main" id="{5ADB97BC-D472-4298-A140-F0AD0050D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122" y="1802415"/>
            <a:ext cx="4863547" cy="3750245"/>
          </a:xfrm>
          <a:prstGeom prst="rect">
            <a:avLst/>
          </a:prstGeom>
        </p:spPr>
      </p:pic>
      <p:sp>
        <p:nvSpPr>
          <p:cNvPr id="5" name="TextBox 4">
            <a:extLst>
              <a:ext uri="{FF2B5EF4-FFF2-40B4-BE49-F238E27FC236}">
                <a16:creationId xmlns:a16="http://schemas.microsoft.com/office/drawing/2014/main" id="{19D29003-60A9-4CF4-AF92-7162BEA82163}"/>
              </a:ext>
            </a:extLst>
          </p:cNvPr>
          <p:cNvSpPr txBox="1"/>
          <p:nvPr/>
        </p:nvSpPr>
        <p:spPr>
          <a:xfrm>
            <a:off x="970723" y="1700742"/>
            <a:ext cx="5430078"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In this algorithm, decision trees are created in sequential form. Weights play an important role in XGBoost. Weights are assigned to all the independent variables which are then fed into the decision tree which predicts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7049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8A277D-C2BE-43A0-BC8D-941820EF1A3C}"/>
              </a:ext>
            </a:extLst>
          </p:cNvPr>
          <p:cNvSpPr txBox="1"/>
          <p:nvPr/>
        </p:nvSpPr>
        <p:spPr>
          <a:xfrm>
            <a:off x="808382" y="420423"/>
            <a:ext cx="1057523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Weight of variables predicted wrong by the tree is increased and these the variables are then fed to the second decision tree. These individual classifiers/predictors then ensemble to give a strong and more precise model. It can work on regression, classification, ranking, and user-defined prediction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Final value of the classifier is the class which is repeated more number of times among all classifier for classification problem and for regression problem final value is the average of all the regressor values got in sequential trees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2458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664386-BC2C-4848-BDE7-445BC6E8B519}"/>
              </a:ext>
            </a:extLst>
          </p:cNvPr>
          <p:cNvSpPr txBox="1"/>
          <p:nvPr/>
        </p:nvSpPr>
        <p:spPr>
          <a:xfrm>
            <a:off x="1086678" y="851452"/>
            <a:ext cx="9978887"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sng" strike="noStrike" kern="1200" cap="none" spc="0" normalizeH="0" baseline="0" noProof="0" dirty="0">
                <a:ln>
                  <a:noFill/>
                </a:ln>
                <a:solidFill>
                  <a:prstClr val="black"/>
                </a:solidFill>
                <a:effectLst/>
                <a:uLnTx/>
                <a:uFillTx/>
                <a:latin typeface="Calibri" panose="020F0502020204030204"/>
                <a:ea typeface="+mn-ea"/>
                <a:cs typeface="+mn-cs"/>
              </a:rPr>
              <a:t>Code in python for XGBOOST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#Fitting XGBoost to the training data for classifier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Import xgboost as xgb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my_model=xgb.XGBClassifier()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my_model.fit(X_train,y_train)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#predicting the test set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Y_pred=my_model.predict(X_test)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28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ypes of regression"/>
          <p:cNvSpPr txBox="1">
            <a:spLocks noGrp="1"/>
          </p:cNvSpPr>
          <p:nvPr>
            <p:ph type="title"/>
          </p:nvPr>
        </p:nvSpPr>
        <p:spPr>
          <a:xfrm>
            <a:off x="2263764" y="337248"/>
            <a:ext cx="7724926" cy="864823"/>
          </a:xfrm>
          <a:prstGeom prst="rect">
            <a:avLst/>
          </a:prstGeom>
          <a:solidFill>
            <a:schemeClr val="accent3"/>
          </a:solidFill>
        </p:spPr>
        <p:txBody>
          <a:bodyPr>
            <a:normAutofit/>
          </a:bodyPr>
          <a:lstStyle>
            <a:lvl1pPr defTabSz="566673">
              <a:defRPr sz="7400">
                <a:solidFill>
                  <a:srgbClr val="595959"/>
                </a:solidFill>
              </a:defRPr>
            </a:lvl1pPr>
          </a:lstStyle>
          <a:p>
            <a:r>
              <a:rPr sz="4800" dirty="0"/>
              <a:t>Types of regression</a:t>
            </a:r>
          </a:p>
        </p:txBody>
      </p:sp>
      <p:sp>
        <p:nvSpPr>
          <p:cNvPr id="123" name="Simple linear regression…"/>
          <p:cNvSpPr txBox="1">
            <a:spLocks noGrp="1"/>
          </p:cNvSpPr>
          <p:nvPr>
            <p:ph type="body" sz="half" idx="1"/>
          </p:nvPr>
        </p:nvSpPr>
        <p:spPr>
          <a:xfrm rot="21540000">
            <a:off x="3341105" y="1585015"/>
            <a:ext cx="5650198" cy="4375548"/>
          </a:xfrm>
          <a:prstGeom prst="rect">
            <a:avLst/>
          </a:prstGeom>
        </p:spPr>
        <p:txBody>
          <a:bodyPr>
            <a:normAutofit/>
          </a:bodyPr>
          <a:lstStyle/>
          <a:p>
            <a:pPr marL="168075" indent="-168075" defTabSz="250557">
              <a:spcBef>
                <a:spcPts val="1758"/>
              </a:spcBef>
              <a:defRPr sz="3000">
                <a:latin typeface="Copperplate"/>
                <a:ea typeface="Copperplate"/>
                <a:cs typeface="Copperplate"/>
                <a:sym typeface="Copperplate"/>
              </a:defRPr>
            </a:pPr>
            <a:r>
              <a:rPr dirty="0"/>
              <a:t>linear regression</a:t>
            </a:r>
          </a:p>
          <a:p>
            <a:pPr marL="1132447" lvl="4" indent="-168075" defTabSz="250557">
              <a:spcBef>
                <a:spcPts val="1758"/>
              </a:spcBef>
              <a:defRPr sz="3000">
                <a:latin typeface="Copperplate"/>
                <a:ea typeface="Copperplate"/>
                <a:cs typeface="Copperplate"/>
                <a:sym typeface="Copperplate"/>
              </a:defRPr>
            </a:pPr>
            <a:r>
              <a:rPr dirty="0"/>
              <a:t>Simple linear regression</a:t>
            </a:r>
          </a:p>
          <a:p>
            <a:pPr marL="1132447" lvl="4" indent="-168075" defTabSz="250557">
              <a:spcBef>
                <a:spcPts val="1758"/>
              </a:spcBef>
              <a:defRPr sz="3000">
                <a:latin typeface="Copperplate"/>
                <a:ea typeface="Copperplate"/>
                <a:cs typeface="Copperplate"/>
                <a:sym typeface="Copperplate"/>
              </a:defRPr>
            </a:pPr>
            <a:r>
              <a:rPr dirty="0"/>
              <a:t>Multiple linear regression</a:t>
            </a:r>
          </a:p>
          <a:p>
            <a:pPr marL="168075" indent="-168075" defTabSz="250557">
              <a:spcBef>
                <a:spcPts val="1758"/>
              </a:spcBef>
              <a:defRPr sz="3000">
                <a:latin typeface="Copperplate"/>
                <a:ea typeface="Copperplate"/>
                <a:cs typeface="Copperplate"/>
                <a:sym typeface="Copperplate"/>
              </a:defRPr>
            </a:pPr>
            <a:r>
              <a:rPr dirty="0"/>
              <a:t>Polynomial regression</a:t>
            </a:r>
          </a:p>
          <a:p>
            <a:pPr marL="168075" indent="-168075" defTabSz="250557">
              <a:spcBef>
                <a:spcPts val="1758"/>
              </a:spcBef>
              <a:defRPr sz="3000">
                <a:latin typeface="Copperplate"/>
                <a:ea typeface="Copperplate"/>
                <a:cs typeface="Copperplate"/>
                <a:sym typeface="Copperplate"/>
              </a:defRPr>
            </a:pPr>
            <a:r>
              <a:rPr dirty="0"/>
              <a:t>Decision tree regression</a:t>
            </a:r>
          </a:p>
          <a:p>
            <a:pPr marL="168075" indent="-168075" defTabSz="250557">
              <a:spcBef>
                <a:spcPts val="1758"/>
              </a:spcBef>
              <a:defRPr sz="3000">
                <a:latin typeface="Copperplate"/>
                <a:ea typeface="Copperplate"/>
                <a:cs typeface="Copperplate"/>
                <a:sym typeface="Copperplate"/>
              </a:defRPr>
            </a:pPr>
            <a:r>
              <a:rPr dirty="0"/>
              <a:t>Random forest regression</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imple Linear regression"/>
          <p:cNvSpPr txBox="1">
            <a:spLocks noGrp="1"/>
          </p:cNvSpPr>
          <p:nvPr>
            <p:ph type="title"/>
          </p:nvPr>
        </p:nvSpPr>
        <p:spPr>
          <a:xfrm>
            <a:off x="2193727" y="178594"/>
            <a:ext cx="7804547" cy="1518047"/>
          </a:xfrm>
          <a:prstGeom prst="rect">
            <a:avLst/>
          </a:prstGeom>
          <a:solidFill>
            <a:srgbClr val="FFFC66"/>
          </a:solidFill>
        </p:spPr>
        <p:txBody>
          <a:bodyPr>
            <a:normAutofit/>
          </a:bodyPr>
          <a:lstStyle>
            <a:lvl1pPr>
              <a:defRPr sz="7700">
                <a:solidFill>
                  <a:srgbClr val="004D80"/>
                </a:solidFill>
                <a:latin typeface="Chalkboard SE Regular"/>
                <a:ea typeface="Chalkboard SE Regular"/>
                <a:cs typeface="Chalkboard SE Regular"/>
                <a:sym typeface="Chalkboard SE Regular"/>
              </a:defRPr>
            </a:lvl1pPr>
          </a:lstStyle>
          <a:p>
            <a:r>
              <a:rPr sz="4800" dirty="0"/>
              <a:t>Simple Linear regression</a:t>
            </a:r>
          </a:p>
        </p:txBody>
      </p:sp>
      <p:sp>
        <p:nvSpPr>
          <p:cNvPr id="126" name="The simple linear regression models are used to show or predict the relationship between the two variables or factors…"/>
          <p:cNvSpPr txBox="1">
            <a:spLocks noGrp="1"/>
          </p:cNvSpPr>
          <p:nvPr>
            <p:ph type="body" sz="half" idx="1"/>
          </p:nvPr>
        </p:nvSpPr>
        <p:spPr>
          <a:xfrm>
            <a:off x="2256234" y="1970838"/>
            <a:ext cx="3750469" cy="4420197"/>
          </a:xfrm>
          <a:prstGeom prst="rect">
            <a:avLst/>
          </a:prstGeom>
        </p:spPr>
        <p:txBody>
          <a:bodyPr/>
          <a:lstStyle/>
          <a:p>
            <a:pPr>
              <a:defRPr>
                <a:latin typeface="Georgia"/>
                <a:ea typeface="Georgia"/>
                <a:cs typeface="Georgia"/>
                <a:sym typeface="Georgia"/>
              </a:defRPr>
            </a:pPr>
            <a:r>
              <a:rPr dirty="0"/>
              <a:t>The simple linear regression models are used to show or predict the relationship between the two variables or factors</a:t>
            </a:r>
          </a:p>
          <a:p>
            <a:pPr>
              <a:defRPr>
                <a:latin typeface="Georgia"/>
                <a:ea typeface="Georgia"/>
                <a:cs typeface="Georgia"/>
                <a:sym typeface="Georgia"/>
              </a:defRPr>
            </a:pPr>
            <a:r>
              <a:rPr dirty="0"/>
              <a:t>The factor that being predicted is called dependent variable and the factors that is are used to predict the dependent variable are called independent variables</a:t>
            </a:r>
          </a:p>
        </p:txBody>
      </p:sp>
      <p:pic>
        <p:nvPicPr>
          <p:cNvPr id="127" name="fullsizeoutput_d8.jpeg" descr="fullsizeoutput_d8.jpeg"/>
          <p:cNvPicPr>
            <a:picLocks noChangeAspect="1"/>
          </p:cNvPicPr>
          <p:nvPr/>
        </p:nvPicPr>
        <p:blipFill>
          <a:blip r:embed="rId2"/>
          <a:stretch>
            <a:fillRect/>
          </a:stretch>
        </p:blipFill>
        <p:spPr>
          <a:xfrm>
            <a:off x="6164284" y="2165774"/>
            <a:ext cx="4203037" cy="1284262"/>
          </a:xfrm>
          <a:prstGeom prst="rect">
            <a:avLst/>
          </a:prstGeom>
          <a:ln w="12700">
            <a:miter lim="400000"/>
          </a:ln>
        </p:spPr>
      </p:pic>
      <p:grpSp>
        <p:nvGrpSpPr>
          <p:cNvPr id="130" name="Image Gallery"/>
          <p:cNvGrpSpPr/>
          <p:nvPr/>
        </p:nvGrpSpPr>
        <p:grpSpPr>
          <a:xfrm>
            <a:off x="6493515" y="3806720"/>
            <a:ext cx="3750472" cy="2496813"/>
            <a:chOff x="-1" y="-1"/>
            <a:chExt cx="5334003" cy="3551020"/>
          </a:xfrm>
        </p:grpSpPr>
        <p:pic>
          <p:nvPicPr>
            <p:cNvPr id="128" name="lr.png" descr="lr.png"/>
            <p:cNvPicPr>
              <a:picLocks noChangeAspect="1"/>
            </p:cNvPicPr>
            <p:nvPr/>
          </p:nvPicPr>
          <p:blipFill>
            <a:blip r:embed="rId3"/>
            <a:srcRect l="1614" r="1614"/>
            <a:stretch>
              <a:fillRect/>
            </a:stretch>
          </p:blipFill>
          <p:spPr>
            <a:xfrm>
              <a:off x="-1" y="-1"/>
              <a:ext cx="5334003" cy="3013249"/>
            </a:xfrm>
            <a:prstGeom prst="rect">
              <a:avLst/>
            </a:prstGeom>
            <a:ln w="12700" cap="flat">
              <a:noFill/>
              <a:miter lim="400000"/>
            </a:ln>
            <a:effectLst/>
          </p:spPr>
        </p:pic>
        <p:sp>
          <p:nvSpPr>
            <p:cNvPr id="129" name="Simple Linear regression"/>
            <p:cNvSpPr txBox="1"/>
            <p:nvPr/>
          </p:nvSpPr>
          <p:spPr>
            <a:xfrm>
              <a:off x="-1" y="3089446"/>
              <a:ext cx="5334003" cy="4615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8" tIns="53578" rIns="53578" bIns="53578" numCol="1" anchor="t">
              <a:spAutoFit/>
            </a:bodyPr>
            <a:lstStyle>
              <a:lvl1pPr>
                <a:defRPr sz="2000" b="1">
                  <a:latin typeface="+mj-lt"/>
                  <a:ea typeface="+mj-ea"/>
                  <a:cs typeface="+mj-cs"/>
                  <a:sym typeface="Helvetica Neue"/>
                </a:defRPr>
              </a:lvl1pPr>
            </a:lstStyle>
            <a:p>
              <a:r>
                <a:rPr sz="1406"/>
                <a:t>Simple Linear regression</a:t>
              </a:r>
            </a:p>
          </p:txBody>
        </p:sp>
      </p:gr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460" y="1714501"/>
            <a:ext cx="4324070" cy="4008905"/>
          </a:xfrm>
          <a:prstGeom prst="rect">
            <a:avLst/>
          </a:prstGeom>
        </p:spPr>
      </p:pic>
      <p:pic>
        <p:nvPicPr>
          <p:cNvPr id="3" name="Picture 2"/>
          <p:cNvPicPr>
            <a:picLocks noChangeAspect="1"/>
          </p:cNvPicPr>
          <p:nvPr/>
        </p:nvPicPr>
        <p:blipFill>
          <a:blip r:embed="rId3"/>
          <a:stretch>
            <a:fillRect/>
          </a:stretch>
        </p:blipFill>
        <p:spPr>
          <a:xfrm>
            <a:off x="6166668" y="1714501"/>
            <a:ext cx="4034620" cy="4008905"/>
          </a:xfrm>
          <a:prstGeom prst="rect">
            <a:avLst/>
          </a:prstGeom>
        </p:spPr>
      </p:pic>
      <p:sp>
        <p:nvSpPr>
          <p:cNvPr id="4" name="TextBox 3"/>
          <p:cNvSpPr txBox="1"/>
          <p:nvPr/>
        </p:nvSpPr>
        <p:spPr>
          <a:xfrm>
            <a:off x="2620776" y="298441"/>
            <a:ext cx="6681507" cy="7646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IN" sz="2250" dirty="0"/>
              <a:t>Predicting C02 emission with engine size feature using simple linear regression </a:t>
            </a:r>
            <a:endParaRPr lang="en-IN" sz="2250" dirty="0">
              <a:solidFill>
                <a:srgbClr val="000000"/>
              </a:solidFill>
              <a:sym typeface="Helvetica Neue Medium"/>
            </a:endParaRPr>
          </a:p>
        </p:txBody>
      </p:sp>
    </p:spTree>
    <p:extLst>
      <p:ext uri="{BB962C8B-B14F-4D97-AF65-F5344CB8AC3E}">
        <p14:creationId xmlns:p14="http://schemas.microsoft.com/office/powerpoint/2010/main" val="392573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8060" y="1216920"/>
            <a:ext cx="7206782" cy="4708981"/>
          </a:xfrm>
          <a:prstGeom prst="rect">
            <a:avLst/>
          </a:prstGeom>
        </p:spPr>
        <p:txBody>
          <a:bodyPr wrap="square">
            <a:spAutoFit/>
          </a:bodyPr>
          <a:lstStyle/>
          <a:p>
            <a:pPr algn="l"/>
            <a:r>
              <a:rPr lang="en-IN" sz="2000" dirty="0"/>
              <a:t>from </a:t>
            </a:r>
            <a:r>
              <a:rPr lang="en-IN" sz="2000" dirty="0" err="1"/>
              <a:t>sklearn</a:t>
            </a:r>
            <a:r>
              <a:rPr lang="en-IN" sz="2000" dirty="0"/>
              <a:t> import </a:t>
            </a:r>
            <a:r>
              <a:rPr lang="en-IN" sz="2000" dirty="0" err="1"/>
              <a:t>linear_model</a:t>
            </a:r>
            <a:endParaRPr lang="en-IN" sz="2000" dirty="0"/>
          </a:p>
          <a:p>
            <a:pPr algn="l"/>
            <a:endParaRPr lang="en-IN" sz="2000" dirty="0"/>
          </a:p>
          <a:p>
            <a:pPr algn="l"/>
            <a:r>
              <a:rPr lang="en-IN" sz="2000" dirty="0" err="1"/>
              <a:t>regr</a:t>
            </a:r>
            <a:r>
              <a:rPr lang="en-IN" sz="2000" dirty="0"/>
              <a:t> = </a:t>
            </a:r>
            <a:r>
              <a:rPr lang="en-IN" sz="2000" dirty="0" err="1"/>
              <a:t>linear_model.LinearRegression</a:t>
            </a:r>
            <a:r>
              <a:rPr lang="en-IN" sz="2000" dirty="0"/>
              <a:t>()</a:t>
            </a:r>
          </a:p>
          <a:p>
            <a:pPr algn="l"/>
            <a:endParaRPr lang="en-IN" sz="2000" dirty="0"/>
          </a:p>
          <a:p>
            <a:pPr algn="l"/>
            <a:r>
              <a:rPr lang="en-IN" sz="2000" dirty="0" err="1"/>
              <a:t>train_x</a:t>
            </a:r>
            <a:r>
              <a:rPr lang="en-IN" sz="2000" dirty="0"/>
              <a:t> = </a:t>
            </a:r>
            <a:r>
              <a:rPr lang="en-IN" sz="2000" dirty="0" err="1"/>
              <a:t>np.asanyarray</a:t>
            </a:r>
            <a:r>
              <a:rPr lang="en-IN" sz="2000" dirty="0"/>
              <a:t>(train[['ENGINESIZE']])</a:t>
            </a:r>
          </a:p>
          <a:p>
            <a:pPr algn="l"/>
            <a:endParaRPr lang="en-IN" sz="2000" dirty="0"/>
          </a:p>
          <a:p>
            <a:pPr algn="l"/>
            <a:r>
              <a:rPr lang="en-IN" sz="2000" dirty="0" err="1"/>
              <a:t>train_y</a:t>
            </a:r>
            <a:r>
              <a:rPr lang="en-IN" sz="2000" dirty="0"/>
              <a:t> = </a:t>
            </a:r>
            <a:r>
              <a:rPr lang="en-IN" sz="2000" dirty="0" err="1"/>
              <a:t>np.asanyarray</a:t>
            </a:r>
            <a:r>
              <a:rPr lang="en-IN" sz="2000" dirty="0"/>
              <a:t>(train[['CO2EMISSIONS']])</a:t>
            </a:r>
          </a:p>
          <a:p>
            <a:pPr algn="l"/>
            <a:endParaRPr lang="en-IN" sz="2000" dirty="0"/>
          </a:p>
          <a:p>
            <a:pPr algn="l"/>
            <a:r>
              <a:rPr lang="en-IN" sz="2000" dirty="0" err="1"/>
              <a:t>regr.fit</a:t>
            </a:r>
            <a:r>
              <a:rPr lang="en-IN" sz="2000" dirty="0"/>
              <a:t> (</a:t>
            </a:r>
            <a:r>
              <a:rPr lang="en-IN" sz="2000" dirty="0" err="1"/>
              <a:t>train_x</a:t>
            </a:r>
            <a:r>
              <a:rPr lang="en-IN" sz="2000" dirty="0"/>
              <a:t>, </a:t>
            </a:r>
            <a:r>
              <a:rPr lang="en-IN" sz="2000" dirty="0" err="1"/>
              <a:t>train_y</a:t>
            </a:r>
            <a:r>
              <a:rPr lang="en-IN" sz="2000" dirty="0"/>
              <a:t>)</a:t>
            </a:r>
          </a:p>
          <a:p>
            <a:pPr algn="l"/>
            <a:endParaRPr lang="en-IN" sz="2000" dirty="0"/>
          </a:p>
          <a:p>
            <a:pPr algn="l"/>
            <a:r>
              <a:rPr lang="en-IN" sz="2000" dirty="0"/>
              <a:t># The coefficients</a:t>
            </a:r>
          </a:p>
          <a:p>
            <a:pPr algn="l"/>
            <a:endParaRPr lang="en-IN" sz="2000" dirty="0"/>
          </a:p>
          <a:p>
            <a:pPr algn="l"/>
            <a:r>
              <a:rPr lang="en-IN" sz="2000" dirty="0"/>
              <a:t>print ('Coefficients: ', </a:t>
            </a:r>
            <a:r>
              <a:rPr lang="en-IN" sz="2000" dirty="0" err="1"/>
              <a:t>regr.coef</a:t>
            </a:r>
            <a:r>
              <a:rPr lang="en-IN" sz="2000" dirty="0"/>
              <a:t>_)</a:t>
            </a:r>
          </a:p>
          <a:p>
            <a:pPr algn="l"/>
            <a:r>
              <a:rPr lang="en-IN" sz="2000" dirty="0"/>
              <a:t>print ('Intercept: ',</a:t>
            </a:r>
            <a:r>
              <a:rPr lang="en-IN" sz="2000" dirty="0" err="1"/>
              <a:t>regr.intercept</a:t>
            </a:r>
            <a:r>
              <a:rPr lang="en-IN" sz="2000" dirty="0"/>
              <a:t>_)</a:t>
            </a:r>
          </a:p>
          <a:p>
            <a:pPr algn="l"/>
            <a:endParaRPr lang="en-IN" sz="2000" dirty="0"/>
          </a:p>
        </p:txBody>
      </p:sp>
    </p:spTree>
    <p:extLst>
      <p:ext uri="{BB962C8B-B14F-4D97-AF65-F5344CB8AC3E}">
        <p14:creationId xmlns:p14="http://schemas.microsoft.com/office/powerpoint/2010/main" val="124884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Multiple linear regression"/>
          <p:cNvSpPr txBox="1">
            <a:spLocks noGrp="1"/>
          </p:cNvSpPr>
          <p:nvPr>
            <p:ph type="title"/>
          </p:nvPr>
        </p:nvSpPr>
        <p:spPr>
          <a:xfrm>
            <a:off x="2193727" y="178594"/>
            <a:ext cx="7804547" cy="1518047"/>
          </a:xfrm>
          <a:prstGeom prst="rect">
            <a:avLst/>
          </a:prstGeom>
          <a:solidFill>
            <a:schemeClr val="accent5"/>
          </a:solidFill>
        </p:spPr>
        <p:txBody>
          <a:bodyPr>
            <a:normAutofit/>
          </a:bodyPr>
          <a:lstStyle/>
          <a:p>
            <a:pPr defTabSz="402536">
              <a:defRPr sz="7500">
                <a:solidFill>
                  <a:srgbClr val="5E5E5E"/>
                </a:solidFill>
              </a:defRPr>
            </a:pPr>
            <a:r>
              <a:rPr sz="4800" dirty="0"/>
              <a:t>Multiple linear </a:t>
            </a:r>
            <a:r>
              <a:rPr sz="4800" dirty="0">
                <a:latin typeface="Chalkboard SE Regular"/>
                <a:ea typeface="Chalkboard SE Regular"/>
                <a:cs typeface="Chalkboard SE Regular"/>
                <a:sym typeface="Chalkboard SE Regular"/>
              </a:rPr>
              <a:t>regression</a:t>
            </a:r>
            <a:r>
              <a:rPr sz="4800" dirty="0"/>
              <a:t> </a:t>
            </a:r>
          </a:p>
        </p:txBody>
      </p:sp>
      <p:sp>
        <p:nvSpPr>
          <p:cNvPr id="140" name="Multiple regression is an extension of simple linear regression. It is used when we want to predict the value of a variable based on the value of two or more other variables. The variable we want to predict is called the dependent variable (or sometimes, the outcome, target or criterion variable)."/>
          <p:cNvSpPr txBox="1">
            <a:spLocks noGrp="1"/>
          </p:cNvSpPr>
          <p:nvPr>
            <p:ph type="body" sz="half" idx="1"/>
          </p:nvPr>
        </p:nvSpPr>
        <p:spPr>
          <a:xfrm>
            <a:off x="1599960" y="2224898"/>
            <a:ext cx="3221422" cy="3867143"/>
          </a:xfrm>
          <a:prstGeom prst="rect">
            <a:avLst/>
          </a:prstGeom>
        </p:spPr>
        <p:txBody>
          <a:bodyPr>
            <a:normAutofit fontScale="77500" lnSpcReduction="20000"/>
          </a:bodyPr>
          <a:lstStyle/>
          <a:p>
            <a:pPr marL="219394" indent="-219394" defTabSz="373783">
              <a:spcBef>
                <a:spcPts val="2039"/>
              </a:spcBef>
              <a:defRPr sz="2500"/>
            </a:pPr>
            <a:r>
              <a:rPr dirty="0"/>
              <a:t>Multiple</a:t>
            </a:r>
            <a:r>
              <a:rPr b="1" dirty="0"/>
              <a:t> </a:t>
            </a:r>
            <a:r>
              <a:rPr dirty="0"/>
              <a:t>regression is an extension of simple linear</a:t>
            </a:r>
            <a:r>
              <a:rPr b="1" dirty="0"/>
              <a:t> </a:t>
            </a:r>
            <a:r>
              <a:rPr dirty="0"/>
              <a:t>regression. It is used when we want to predict the value of a variable based on the value of two or more other variables. The variable we want to predict is called the dependent variable (or sometimes, the outcome, target or criterion variable).</a:t>
            </a:r>
          </a:p>
        </p:txBody>
      </p:sp>
      <p:pic>
        <p:nvPicPr>
          <p:cNvPr id="141" name="regression equation cartoon 2.png" descr="regression equation cartoon 2.png"/>
          <p:cNvPicPr>
            <a:picLocks noChangeAspect="1"/>
          </p:cNvPicPr>
          <p:nvPr/>
        </p:nvPicPr>
        <p:blipFill>
          <a:blip r:embed="rId2"/>
          <a:srcRect l="701" t="701" r="2081" b="44753"/>
          <a:stretch>
            <a:fillRect/>
          </a:stretch>
        </p:blipFill>
        <p:spPr>
          <a:xfrm>
            <a:off x="6131973" y="2651599"/>
            <a:ext cx="5203481" cy="192631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4265" y="404251"/>
            <a:ext cx="8244728" cy="28421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IN" b="1" i="1" u="sng" dirty="0"/>
              <a:t>Simple linear regression</a:t>
            </a:r>
          </a:p>
          <a:p>
            <a:pPr marL="241093" indent="-241093" defTabSz="410751" hangingPunct="0">
              <a:buFont typeface="Arial" panose="020B0604020202020204" pitchFamily="34" charset="0"/>
              <a:buChar char="•"/>
            </a:pPr>
            <a:r>
              <a:rPr lang="en-IN" dirty="0">
                <a:latin typeface="Helvetica Neue Medium"/>
                <a:ea typeface="Helvetica Neue Medium"/>
                <a:cs typeface="Helvetica Neue Medium"/>
                <a:sym typeface="Helvetica Neue Medium"/>
              </a:rPr>
              <a:t>Predict CO2 emission </a:t>
            </a:r>
            <a:r>
              <a:rPr lang="en-IN" dirty="0" err="1">
                <a:latin typeface="Helvetica Neue Medium"/>
                <a:ea typeface="Helvetica Neue Medium"/>
                <a:cs typeface="Helvetica Neue Medium"/>
                <a:sym typeface="Helvetica Neue Medium"/>
              </a:rPr>
              <a:t>vs</a:t>
            </a:r>
            <a:r>
              <a:rPr lang="en-IN" dirty="0">
                <a:latin typeface="Helvetica Neue Medium"/>
                <a:ea typeface="Helvetica Neue Medium"/>
                <a:cs typeface="Helvetica Neue Medium"/>
                <a:sym typeface="Helvetica Neue Medium"/>
              </a:rPr>
              <a:t> </a:t>
            </a:r>
            <a:r>
              <a:rPr lang="en-IN" dirty="0"/>
              <a:t>E</a:t>
            </a:r>
            <a:r>
              <a:rPr lang="en-IN" dirty="0">
                <a:latin typeface="Helvetica Neue Medium"/>
                <a:ea typeface="Helvetica Neue Medium"/>
                <a:cs typeface="Helvetica Neue Medium"/>
                <a:sym typeface="Helvetica Neue Medium"/>
              </a:rPr>
              <a:t>ngine size of all cars</a:t>
            </a:r>
          </a:p>
          <a:p>
            <a:pPr defTabSz="410751" hangingPunct="0"/>
            <a:r>
              <a:rPr lang="en-IN" dirty="0"/>
              <a:t>	- Independent variable(x) : Engine size</a:t>
            </a:r>
          </a:p>
          <a:p>
            <a:pPr defTabSz="410751" hangingPunct="0"/>
            <a:r>
              <a:rPr lang="en-IN" b="1" i="1" dirty="0">
                <a:latin typeface="Helvetica Neue Medium"/>
                <a:ea typeface="Helvetica Neue Medium"/>
                <a:cs typeface="Helvetica Neue Medium"/>
                <a:sym typeface="Helvetica Neue Medium"/>
              </a:rPr>
              <a:t>	</a:t>
            </a:r>
            <a:r>
              <a:rPr lang="en-IN" b="1" i="1" u="sng" dirty="0">
                <a:latin typeface="Helvetica Neue Medium"/>
                <a:ea typeface="Helvetica Neue Medium"/>
                <a:cs typeface="Helvetica Neue Medium"/>
                <a:sym typeface="Helvetica Neue Medium"/>
              </a:rPr>
              <a:t>-</a:t>
            </a:r>
            <a:r>
              <a:rPr lang="en-IN" dirty="0">
                <a:latin typeface="Helvetica Neue Medium"/>
                <a:ea typeface="Helvetica Neue Medium"/>
                <a:cs typeface="Helvetica Neue Medium"/>
                <a:sym typeface="Helvetica Neue Medium"/>
              </a:rPr>
              <a:t>Dependent variable(y):CO2 emission</a:t>
            </a:r>
          </a:p>
          <a:p>
            <a:pPr defTabSz="410751" hangingPunct="0"/>
            <a:r>
              <a:rPr lang="en-IN" b="1" i="1" u="sng" dirty="0"/>
              <a:t>Multiple linear regression</a:t>
            </a:r>
          </a:p>
          <a:p>
            <a:pPr marL="241093" indent="-241093">
              <a:buFont typeface="Arial" panose="020B0604020202020204" pitchFamily="34" charset="0"/>
              <a:buChar char="•"/>
            </a:pPr>
            <a:r>
              <a:rPr lang="en-IN" dirty="0"/>
              <a:t>Predict CO2 emission </a:t>
            </a:r>
            <a:r>
              <a:rPr lang="en-IN" dirty="0" err="1"/>
              <a:t>vs</a:t>
            </a:r>
            <a:r>
              <a:rPr lang="en-IN" dirty="0"/>
              <a:t> Engine size and cylinders of all car</a:t>
            </a:r>
          </a:p>
          <a:p>
            <a:pPr algn="l"/>
            <a:r>
              <a:rPr lang="en-IN" dirty="0"/>
              <a:t> 	-Independent variable(x) : engine </a:t>
            </a:r>
            <a:r>
              <a:rPr lang="en-IN" dirty="0" err="1"/>
              <a:t>size,cylinders</a:t>
            </a:r>
            <a:endParaRPr lang="en-IN" dirty="0"/>
          </a:p>
          <a:p>
            <a:pPr algn="l"/>
            <a:r>
              <a:rPr lang="en-IN" dirty="0"/>
              <a:t>       -Dependent variable(y):CO2 emission</a:t>
            </a:r>
          </a:p>
          <a:p>
            <a:pPr defTabSz="410751" hangingPunct="0"/>
            <a:endParaRPr lang="en-IN" dirty="0">
              <a:solidFill>
                <a:srgbClr val="000000"/>
              </a:solidFill>
              <a:latin typeface="Helvetica Neue Medium"/>
              <a:ea typeface="Helvetica Neue Medium"/>
              <a:cs typeface="Helvetica Neue Medium"/>
              <a:sym typeface="Helvetica Neue Medium"/>
            </a:endParaRPr>
          </a:p>
          <a:p>
            <a:pPr defTabSz="410751" hangingPunct="0"/>
            <a:endParaRPr lang="en-IN" dirty="0">
              <a:solidFill>
                <a:srgbClr val="000000"/>
              </a:solidFill>
              <a:latin typeface="Helvetica Neue Medium"/>
              <a:ea typeface="Helvetica Neue Medium"/>
              <a:cs typeface="Helvetica Neue Medium"/>
              <a:sym typeface="Helvetica Neue Medium"/>
            </a:endParaRPr>
          </a:p>
        </p:txBody>
      </p:sp>
      <p:pic>
        <p:nvPicPr>
          <p:cNvPr id="3" name="Picture 2"/>
          <p:cNvPicPr>
            <a:picLocks noChangeAspect="1"/>
          </p:cNvPicPr>
          <p:nvPr/>
        </p:nvPicPr>
        <p:blipFill>
          <a:blip r:embed="rId2"/>
          <a:stretch>
            <a:fillRect/>
          </a:stretch>
        </p:blipFill>
        <p:spPr>
          <a:xfrm>
            <a:off x="3466151" y="2718466"/>
            <a:ext cx="4324070" cy="4008905"/>
          </a:xfrm>
          <a:prstGeom prst="rect">
            <a:avLst/>
          </a:prstGeom>
        </p:spPr>
      </p:pic>
    </p:spTree>
    <p:extLst>
      <p:ext uri="{BB962C8B-B14F-4D97-AF65-F5344CB8AC3E}">
        <p14:creationId xmlns:p14="http://schemas.microsoft.com/office/powerpoint/2010/main" val="369999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8816" y="939574"/>
            <a:ext cx="6929438" cy="5016758"/>
          </a:xfrm>
          <a:prstGeom prst="rect">
            <a:avLst/>
          </a:prstGeom>
        </p:spPr>
        <p:txBody>
          <a:bodyPr wrap="square">
            <a:spAutoFit/>
          </a:bodyPr>
          <a:lstStyle/>
          <a:p>
            <a:pPr algn="l"/>
            <a:r>
              <a:rPr lang="en-IN" sz="2000" dirty="0"/>
              <a:t>from </a:t>
            </a:r>
            <a:r>
              <a:rPr lang="en-IN" sz="2000" dirty="0" err="1"/>
              <a:t>sklearn</a:t>
            </a:r>
            <a:r>
              <a:rPr lang="en-IN" sz="2000" dirty="0"/>
              <a:t> import </a:t>
            </a:r>
            <a:r>
              <a:rPr lang="en-IN" sz="2000" dirty="0" err="1"/>
              <a:t>linear_model</a:t>
            </a:r>
            <a:endParaRPr lang="en-IN" sz="2000" dirty="0"/>
          </a:p>
          <a:p>
            <a:pPr algn="l"/>
            <a:endParaRPr lang="en-IN" sz="2000" dirty="0"/>
          </a:p>
          <a:p>
            <a:pPr algn="l"/>
            <a:r>
              <a:rPr lang="en-IN" sz="2000" dirty="0" err="1"/>
              <a:t>regr</a:t>
            </a:r>
            <a:r>
              <a:rPr lang="en-IN" sz="2000" dirty="0"/>
              <a:t> = </a:t>
            </a:r>
            <a:r>
              <a:rPr lang="en-IN" sz="2000" dirty="0" err="1"/>
              <a:t>linear_model.LinearRegression</a:t>
            </a:r>
            <a:r>
              <a:rPr lang="en-IN" sz="2000" dirty="0"/>
              <a:t>()</a:t>
            </a:r>
          </a:p>
          <a:p>
            <a:pPr algn="l"/>
            <a:endParaRPr lang="en-IN" sz="2000" dirty="0"/>
          </a:p>
          <a:p>
            <a:pPr algn="l"/>
            <a:r>
              <a:rPr lang="en-IN" sz="2000" dirty="0" err="1"/>
              <a:t>train_x</a:t>
            </a:r>
            <a:r>
              <a:rPr lang="en-IN" sz="2000" dirty="0"/>
              <a:t> = </a:t>
            </a:r>
            <a:r>
              <a:rPr lang="en-IN" sz="2000" dirty="0" err="1"/>
              <a:t>np.asanyarray</a:t>
            </a:r>
            <a:r>
              <a:rPr lang="en-IN" sz="2000" dirty="0"/>
              <a:t>(train[['ENGINESIZE','CYLINDERS']])</a:t>
            </a:r>
          </a:p>
          <a:p>
            <a:pPr algn="l"/>
            <a:endParaRPr lang="en-IN" sz="2000" dirty="0"/>
          </a:p>
          <a:p>
            <a:pPr algn="l"/>
            <a:r>
              <a:rPr lang="en-IN" sz="2000" dirty="0" err="1"/>
              <a:t>train_y</a:t>
            </a:r>
            <a:r>
              <a:rPr lang="en-IN" sz="2000" dirty="0"/>
              <a:t> = </a:t>
            </a:r>
            <a:r>
              <a:rPr lang="en-IN" sz="2000" dirty="0" err="1"/>
              <a:t>np.asanyarray</a:t>
            </a:r>
            <a:r>
              <a:rPr lang="en-IN" sz="2000" dirty="0"/>
              <a:t>(train[['CO2EMISSIONS']])</a:t>
            </a:r>
          </a:p>
          <a:p>
            <a:pPr algn="l"/>
            <a:endParaRPr lang="en-IN" sz="2000" dirty="0"/>
          </a:p>
          <a:p>
            <a:pPr algn="l"/>
            <a:r>
              <a:rPr lang="en-IN" sz="2000" dirty="0" err="1"/>
              <a:t>regr.fit</a:t>
            </a:r>
            <a:r>
              <a:rPr lang="en-IN" sz="2000" dirty="0"/>
              <a:t> (</a:t>
            </a:r>
            <a:r>
              <a:rPr lang="en-IN" sz="2000" dirty="0" err="1"/>
              <a:t>train_x</a:t>
            </a:r>
            <a:r>
              <a:rPr lang="en-IN" sz="2000" dirty="0"/>
              <a:t>, </a:t>
            </a:r>
            <a:r>
              <a:rPr lang="en-IN" sz="2000" dirty="0" err="1"/>
              <a:t>train_y</a:t>
            </a:r>
            <a:r>
              <a:rPr lang="en-IN" sz="2000" dirty="0"/>
              <a:t>)</a:t>
            </a:r>
          </a:p>
          <a:p>
            <a:pPr algn="l"/>
            <a:endParaRPr lang="en-IN" sz="2000" dirty="0"/>
          </a:p>
          <a:p>
            <a:pPr algn="l"/>
            <a:r>
              <a:rPr lang="en-IN" sz="2000" dirty="0"/>
              <a:t># The coefficients</a:t>
            </a:r>
          </a:p>
          <a:p>
            <a:pPr algn="l"/>
            <a:endParaRPr lang="en-IN" sz="2000" dirty="0"/>
          </a:p>
          <a:p>
            <a:pPr algn="l"/>
            <a:r>
              <a:rPr lang="en-IN" sz="2000" dirty="0"/>
              <a:t>print ('Coefficients: ', </a:t>
            </a:r>
            <a:r>
              <a:rPr lang="en-IN" sz="2000" dirty="0" err="1"/>
              <a:t>regr.coef</a:t>
            </a:r>
            <a:r>
              <a:rPr lang="en-IN" sz="2000" dirty="0"/>
              <a:t>_)</a:t>
            </a:r>
          </a:p>
          <a:p>
            <a:pPr algn="l"/>
            <a:r>
              <a:rPr lang="en-IN" sz="2000" dirty="0"/>
              <a:t>print ('Intercept: ',</a:t>
            </a:r>
            <a:r>
              <a:rPr lang="en-IN" sz="2000" dirty="0" err="1"/>
              <a:t>regr.intercept</a:t>
            </a:r>
            <a:r>
              <a:rPr lang="en-IN" sz="2000" dirty="0"/>
              <a:t>_)</a:t>
            </a:r>
          </a:p>
          <a:p>
            <a:pPr algn="l"/>
            <a:endParaRPr lang="en-IN"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olynomial regression"/>
          <p:cNvSpPr txBox="1">
            <a:spLocks noGrp="1"/>
          </p:cNvSpPr>
          <p:nvPr>
            <p:ph type="title"/>
          </p:nvPr>
        </p:nvSpPr>
        <p:spPr>
          <a:xfrm>
            <a:off x="2193727" y="178594"/>
            <a:ext cx="7804547" cy="1518047"/>
          </a:xfrm>
          <a:prstGeom prst="rect">
            <a:avLst/>
          </a:prstGeom>
          <a:solidFill>
            <a:srgbClr val="56C1FF"/>
          </a:solidFill>
        </p:spPr>
        <p:txBody>
          <a:bodyPr>
            <a:normAutofit/>
          </a:bodyPr>
          <a:lstStyle/>
          <a:p>
            <a:pPr>
              <a:defRPr sz="7700">
                <a:latin typeface="Chalkboard SE Regular"/>
                <a:ea typeface="Chalkboard SE Regular"/>
                <a:cs typeface="Chalkboard SE Regular"/>
                <a:sym typeface="Chalkboard SE Regular"/>
              </a:defRPr>
            </a:pPr>
            <a:r>
              <a:rPr dirty="0"/>
              <a:t>Polynomial</a:t>
            </a:r>
            <a:r>
              <a:rPr sz="5625" dirty="0"/>
              <a:t> regression</a:t>
            </a:r>
          </a:p>
        </p:txBody>
      </p:sp>
      <p:sp>
        <p:nvSpPr>
          <p:cNvPr id="148" name="Polynomial Regression is a form of linear regression in which the relationship between the independent variable x and dependent variable y is modelled as an nth degree polynomial. Polynomial regression fits a nonlinear relationship between the value of x and the corresponding conditional mean of y, denoted E(y |x)"/>
          <p:cNvSpPr txBox="1">
            <a:spLocks noGrp="1"/>
          </p:cNvSpPr>
          <p:nvPr>
            <p:ph type="body" sz="half" idx="1"/>
          </p:nvPr>
        </p:nvSpPr>
        <p:spPr>
          <a:xfrm>
            <a:off x="1172449" y="2081662"/>
            <a:ext cx="3750469" cy="4160190"/>
          </a:xfrm>
          <a:prstGeom prst="rect">
            <a:avLst/>
          </a:prstGeom>
        </p:spPr>
        <p:txBody>
          <a:bodyPr/>
          <a:lstStyle/>
          <a:p>
            <a:pPr>
              <a:defRPr>
                <a:latin typeface="Georgia"/>
                <a:ea typeface="Georgia"/>
                <a:cs typeface="Georgia"/>
                <a:sym typeface="Georgia"/>
              </a:defRPr>
            </a:pPr>
            <a:r>
              <a:rPr dirty="0"/>
              <a:t>Polynomial</a:t>
            </a:r>
            <a:r>
              <a:rPr b="1" dirty="0"/>
              <a:t> </a:t>
            </a:r>
            <a:r>
              <a:rPr dirty="0"/>
              <a:t>Regression</a:t>
            </a:r>
            <a:r>
              <a:rPr b="1" dirty="0"/>
              <a:t> </a:t>
            </a:r>
            <a:r>
              <a:rPr dirty="0"/>
              <a:t>is a form of linear regression in which the relationship between the independent variable x and dependent variable y is modelled as an </a:t>
            </a:r>
            <a:r>
              <a:rPr i="1" dirty="0"/>
              <a:t>nth </a:t>
            </a:r>
            <a:r>
              <a:rPr dirty="0"/>
              <a:t>degree polynomial. Polynomial regression fits a nonlinear relationship between the value of x and the corresponding conditional mean of y, denoted E(y |x)</a:t>
            </a:r>
          </a:p>
        </p:txBody>
      </p:sp>
      <p:pic>
        <p:nvPicPr>
          <p:cNvPr id="149" name="statrd9.gif" descr="statrd9.gif"/>
          <p:cNvPicPr>
            <a:picLocks noChangeAspect="1"/>
          </p:cNvPicPr>
          <p:nvPr/>
        </p:nvPicPr>
        <p:blipFill>
          <a:blip r:embed="rId2"/>
          <a:stretch>
            <a:fillRect/>
          </a:stretch>
        </p:blipFill>
        <p:spPr>
          <a:xfrm>
            <a:off x="6052824" y="2621617"/>
            <a:ext cx="5252485" cy="335641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858" y="1267636"/>
            <a:ext cx="933994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Arthur Samuel</a:t>
            </a:r>
            <a:r>
              <a:rPr lang="en-US" dirty="0">
                <a:latin typeface="Arial" panose="020B0604020202020204" pitchFamily="34" charset="0"/>
                <a:cs typeface="Arial" panose="020B0604020202020204" pitchFamily="34" charset="0"/>
              </a:rPr>
              <a:t>, a pioneer in the field of artificial intelligence and computer gaming, coined the term </a:t>
            </a:r>
            <a:r>
              <a:rPr lang="en-US" b="1" dirty="0">
                <a:latin typeface="Arial" panose="020B0604020202020204" pitchFamily="34" charset="0"/>
                <a:cs typeface="Arial" panose="020B0604020202020204" pitchFamily="34" charset="0"/>
              </a:rPr>
              <a:t>“Machine Learning”</a:t>
            </a:r>
            <a:r>
              <a:rPr lang="en-US" dirty="0">
                <a:latin typeface="Arial" panose="020B0604020202020204" pitchFamily="34" charset="0"/>
                <a:cs typeface="Arial" panose="020B0604020202020204" pitchFamily="34" charset="0"/>
              </a:rPr>
              <a:t> as – </a:t>
            </a:r>
            <a:r>
              <a:rPr lang="en-US" b="1" dirty="0">
                <a:latin typeface="Arial" panose="020B0604020202020204" pitchFamily="34" charset="0"/>
                <a:cs typeface="Arial" panose="020B0604020202020204" pitchFamily="34" charset="0"/>
              </a:rPr>
              <a:t>“Field of study that gives computers the capability to learn without being explicitly programmed”</a:t>
            </a:r>
            <a:r>
              <a:rPr lang="en-US" dirty="0">
                <a:latin typeface="Arial" panose="020B0604020202020204" pitchFamily="34" charset="0"/>
                <a:cs typeface="Arial" panose="020B0604020202020204" pitchFamily="34" charset="0"/>
              </a:rPr>
              <a:t>.</a:t>
            </a:r>
          </a:p>
        </p:txBody>
      </p:sp>
      <p:sp>
        <p:nvSpPr>
          <p:cNvPr id="3" name="TextBox 2"/>
          <p:cNvSpPr txBox="1"/>
          <p:nvPr/>
        </p:nvSpPr>
        <p:spPr>
          <a:xfrm>
            <a:off x="1632858" y="679378"/>
            <a:ext cx="5834742" cy="584775"/>
          </a:xfrm>
          <a:prstGeom prst="rect">
            <a:avLst/>
          </a:prstGeom>
          <a:noFill/>
        </p:spPr>
        <p:txBody>
          <a:bodyPr wrap="square" rtlCol="0">
            <a:spAutoFit/>
          </a:bodyPr>
          <a:lstStyle/>
          <a:p>
            <a:r>
              <a:rPr lang="en-US" sz="3200" b="1" dirty="0"/>
              <a:t>Machine Learning </a:t>
            </a:r>
          </a:p>
        </p:txBody>
      </p:sp>
      <p:sp>
        <p:nvSpPr>
          <p:cNvPr id="4" name="TextBox 3"/>
          <p:cNvSpPr txBox="1"/>
          <p:nvPr/>
        </p:nvSpPr>
        <p:spPr>
          <a:xfrm>
            <a:off x="1632858" y="2351314"/>
            <a:ext cx="7772399" cy="1077218"/>
          </a:xfrm>
          <a:prstGeom prst="rect">
            <a:avLst/>
          </a:prstGeom>
          <a:noFill/>
        </p:spPr>
        <p:txBody>
          <a:bodyPr wrap="square" rtlCol="0">
            <a:spAutoFit/>
          </a:bodyPr>
          <a:lstStyle/>
          <a:p>
            <a:r>
              <a:rPr lang="en-US" sz="3200" b="1" dirty="0"/>
              <a:t>How it is different from traditional Programming: </a:t>
            </a:r>
          </a:p>
        </p:txBody>
      </p:sp>
      <p:sp>
        <p:nvSpPr>
          <p:cNvPr id="5" name="TextBox 4"/>
          <p:cNvSpPr txBox="1"/>
          <p:nvPr/>
        </p:nvSpPr>
        <p:spPr>
          <a:xfrm>
            <a:off x="1632858" y="3724402"/>
            <a:ext cx="5205264"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In Traditional Programming, we feed the Input, Program logic and run the program to get output.</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In Machine Learning, we feed the input, output and run it on machine during training and the machine creates its own logic, which is being evaluated while testing.</a:t>
            </a:r>
          </a:p>
        </p:txBody>
      </p:sp>
      <p:pic>
        <p:nvPicPr>
          <p:cNvPr id="6" name="Picture 5">
            <a:extLst>
              <a:ext uri="{FF2B5EF4-FFF2-40B4-BE49-F238E27FC236}">
                <a16:creationId xmlns:a16="http://schemas.microsoft.com/office/drawing/2014/main" id="{B0337810-B0BA-48AC-9D5C-C434DB15DE7D}"/>
              </a:ext>
            </a:extLst>
          </p:cNvPr>
          <p:cNvPicPr>
            <a:picLocks noChangeAspect="1"/>
          </p:cNvPicPr>
          <p:nvPr/>
        </p:nvPicPr>
        <p:blipFill>
          <a:blip r:embed="rId2"/>
          <a:stretch>
            <a:fillRect/>
          </a:stretch>
        </p:blipFill>
        <p:spPr>
          <a:xfrm>
            <a:off x="7636091" y="3255820"/>
            <a:ext cx="3538331" cy="2968487"/>
          </a:xfrm>
          <a:prstGeom prst="rect">
            <a:avLst/>
          </a:prstGeom>
        </p:spPr>
      </p:pic>
    </p:spTree>
    <p:extLst>
      <p:ext uri="{BB962C8B-B14F-4D97-AF65-F5344CB8AC3E}">
        <p14:creationId xmlns:p14="http://schemas.microsoft.com/office/powerpoint/2010/main" val="62743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1761" y="843067"/>
            <a:ext cx="7321566" cy="4703844"/>
          </a:xfrm>
          <a:prstGeom prst="rect">
            <a:avLst/>
          </a:prstGeom>
        </p:spPr>
      </p:pic>
    </p:spTree>
    <p:extLst>
      <p:ext uri="{BB962C8B-B14F-4D97-AF65-F5344CB8AC3E}">
        <p14:creationId xmlns:p14="http://schemas.microsoft.com/office/powerpoint/2010/main" val="136669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1566" y="1075745"/>
            <a:ext cx="7231996" cy="4708981"/>
          </a:xfrm>
          <a:prstGeom prst="rect">
            <a:avLst/>
          </a:prstGeom>
        </p:spPr>
        <p:txBody>
          <a:bodyPr wrap="square">
            <a:spAutoFit/>
          </a:bodyPr>
          <a:lstStyle/>
          <a:p>
            <a:pPr algn="l"/>
            <a:r>
              <a:rPr lang="en-IN" sz="2000" dirty="0"/>
              <a:t>from </a:t>
            </a:r>
            <a:r>
              <a:rPr lang="en-IN" sz="2000" dirty="0" err="1"/>
              <a:t>sklearn.preprocessing</a:t>
            </a:r>
            <a:r>
              <a:rPr lang="en-IN" sz="2000" dirty="0"/>
              <a:t> import </a:t>
            </a:r>
            <a:r>
              <a:rPr lang="en-IN" sz="2000" dirty="0" err="1"/>
              <a:t>PolynomialFeatures</a:t>
            </a:r>
            <a:endParaRPr lang="en-IN" sz="2000" dirty="0"/>
          </a:p>
          <a:p>
            <a:pPr algn="l"/>
            <a:endParaRPr lang="en-IN" sz="2000" dirty="0"/>
          </a:p>
          <a:p>
            <a:pPr algn="l"/>
            <a:r>
              <a:rPr lang="en-IN" sz="2000" dirty="0"/>
              <a:t>from </a:t>
            </a:r>
            <a:r>
              <a:rPr lang="en-IN" sz="2000" dirty="0" err="1"/>
              <a:t>sklearn</a:t>
            </a:r>
            <a:r>
              <a:rPr lang="en-IN" sz="2000" dirty="0"/>
              <a:t> import </a:t>
            </a:r>
            <a:r>
              <a:rPr lang="en-IN" sz="2000" dirty="0" err="1"/>
              <a:t>linear_model</a:t>
            </a:r>
            <a:endParaRPr lang="en-IN" sz="2000" dirty="0"/>
          </a:p>
          <a:p>
            <a:pPr algn="l"/>
            <a:endParaRPr lang="en-IN" sz="2000" dirty="0"/>
          </a:p>
          <a:p>
            <a:pPr algn="l"/>
            <a:r>
              <a:rPr lang="en-IN" sz="2000" dirty="0" err="1"/>
              <a:t>train_x</a:t>
            </a:r>
            <a:r>
              <a:rPr lang="en-IN" sz="2000" dirty="0"/>
              <a:t> = </a:t>
            </a:r>
            <a:r>
              <a:rPr lang="en-IN" sz="2000" dirty="0" err="1"/>
              <a:t>np.asanyarray</a:t>
            </a:r>
            <a:r>
              <a:rPr lang="en-IN" sz="2000" dirty="0"/>
              <a:t>(train[['ENGINESIZE','CYLINDERS']])</a:t>
            </a:r>
          </a:p>
          <a:p>
            <a:pPr algn="l"/>
            <a:r>
              <a:rPr lang="en-IN" sz="2000" dirty="0" err="1"/>
              <a:t>train_y</a:t>
            </a:r>
            <a:r>
              <a:rPr lang="en-IN" sz="2000" dirty="0"/>
              <a:t> = </a:t>
            </a:r>
            <a:r>
              <a:rPr lang="en-IN" sz="2000" dirty="0" err="1"/>
              <a:t>np.asanyarray</a:t>
            </a:r>
            <a:r>
              <a:rPr lang="en-IN" sz="2000" dirty="0"/>
              <a:t>(train[['CO2EMISSIONS']])</a:t>
            </a:r>
          </a:p>
          <a:p>
            <a:pPr algn="l"/>
            <a:endParaRPr lang="en-IN" sz="2000" dirty="0"/>
          </a:p>
          <a:p>
            <a:pPr algn="l"/>
            <a:endParaRPr lang="en-IN" sz="2000" dirty="0"/>
          </a:p>
          <a:p>
            <a:pPr algn="l"/>
            <a:r>
              <a:rPr lang="en-IN" sz="2000" dirty="0" err="1"/>
              <a:t>test_x</a:t>
            </a:r>
            <a:r>
              <a:rPr lang="en-IN" sz="2000" dirty="0"/>
              <a:t> = </a:t>
            </a:r>
            <a:r>
              <a:rPr lang="en-IN" sz="2000" dirty="0" err="1"/>
              <a:t>np.asanyarray</a:t>
            </a:r>
            <a:r>
              <a:rPr lang="en-IN" sz="2000" dirty="0"/>
              <a:t>(test[['ENGINESIZE']])</a:t>
            </a:r>
          </a:p>
          <a:p>
            <a:pPr algn="l"/>
            <a:r>
              <a:rPr lang="en-IN" sz="2000" dirty="0" err="1"/>
              <a:t>test_y</a:t>
            </a:r>
            <a:r>
              <a:rPr lang="en-IN" sz="2000" dirty="0"/>
              <a:t> = </a:t>
            </a:r>
            <a:r>
              <a:rPr lang="en-IN" sz="2000" dirty="0" err="1"/>
              <a:t>np.asanyarray</a:t>
            </a:r>
            <a:r>
              <a:rPr lang="en-IN" sz="2000" dirty="0"/>
              <a:t>(test[['CO2EMISSIONS']])</a:t>
            </a:r>
          </a:p>
          <a:p>
            <a:pPr algn="l"/>
            <a:endParaRPr lang="en-IN" sz="2000" dirty="0"/>
          </a:p>
          <a:p>
            <a:pPr algn="l"/>
            <a:endParaRPr lang="en-IN" sz="2000" dirty="0"/>
          </a:p>
          <a:p>
            <a:pPr algn="l"/>
            <a:r>
              <a:rPr lang="en-IN" sz="2000" dirty="0"/>
              <a:t>poly = </a:t>
            </a:r>
            <a:r>
              <a:rPr lang="en-IN" sz="2000" dirty="0" err="1"/>
              <a:t>PolynomialFeatures</a:t>
            </a:r>
            <a:r>
              <a:rPr lang="en-IN" sz="2000" dirty="0"/>
              <a:t>(degree=2)</a:t>
            </a:r>
          </a:p>
          <a:p>
            <a:pPr algn="l"/>
            <a:r>
              <a:rPr lang="en-IN" sz="2000" dirty="0" err="1"/>
              <a:t>train_x_poly</a:t>
            </a:r>
            <a:r>
              <a:rPr lang="en-IN" sz="2000" dirty="0"/>
              <a:t> = </a:t>
            </a:r>
            <a:r>
              <a:rPr lang="en-IN" sz="2000" dirty="0" err="1"/>
              <a:t>poly.fit_transform</a:t>
            </a:r>
            <a:r>
              <a:rPr lang="en-IN" sz="2000" dirty="0"/>
              <a:t>(</a:t>
            </a:r>
            <a:r>
              <a:rPr lang="en-IN" sz="2000" dirty="0" err="1"/>
              <a:t>train_x</a:t>
            </a:r>
            <a:r>
              <a:rPr lang="en-IN" sz="2000" dirty="0"/>
              <a:t>)</a:t>
            </a:r>
          </a:p>
          <a:p>
            <a:pPr algn="l"/>
            <a:r>
              <a:rPr lang="en-IN" sz="2000" dirty="0" err="1"/>
              <a:t>train_x_poly.shape</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3795" y="368450"/>
            <a:ext cx="8152279" cy="646331"/>
          </a:xfrm>
          <a:prstGeom prst="rect">
            <a:avLst/>
          </a:prstGeom>
        </p:spPr>
        <p:txBody>
          <a:bodyPr wrap="square">
            <a:spAutoFit/>
          </a:bodyPr>
          <a:lstStyle/>
          <a:p>
            <a:r>
              <a:rPr lang="en-IN" b="1" dirty="0" err="1">
                <a:latin typeface="-apple-system"/>
              </a:rPr>
              <a:t>fit_transform</a:t>
            </a:r>
            <a:r>
              <a:rPr lang="en-IN" dirty="0">
                <a:latin typeface="-apple-system"/>
              </a:rPr>
              <a:t> takes our x values, and output a list of our data raised from power of 0 to power of 2 (since we set the degree of our polynomial to 2).</a:t>
            </a:r>
            <a:endParaRPr lang="en-IN" dirty="0"/>
          </a:p>
        </p:txBody>
      </p:sp>
      <p:sp>
        <p:nvSpPr>
          <p:cNvPr id="5" name="Rectangle 4"/>
          <p:cNvSpPr/>
          <p:nvPr/>
        </p:nvSpPr>
        <p:spPr>
          <a:xfrm>
            <a:off x="5191004" y="1492787"/>
            <a:ext cx="1247457" cy="287130"/>
          </a:xfrm>
          <a:prstGeom prst="rect">
            <a:avLst/>
          </a:prstGeom>
        </p:spPr>
        <p:txBody>
          <a:bodyPr wrap="none">
            <a:spAutoFit/>
          </a:bodyPr>
          <a:lstStyle/>
          <a:p>
            <a:r>
              <a:rPr lang="en-IN" sz="1266" dirty="0">
                <a:latin typeface="-apple-system"/>
              </a:rPr>
              <a:t>in our example</a:t>
            </a:r>
            <a:endParaRPr lang="en-IN" sz="1266" dirty="0"/>
          </a:p>
        </p:txBody>
      </p:sp>
      <p:sp>
        <p:nvSpPr>
          <p:cNvPr id="7" name="Rectangle 6"/>
          <p:cNvSpPr/>
          <p:nvPr/>
        </p:nvSpPr>
        <p:spPr>
          <a:xfrm>
            <a:off x="2267533" y="2833673"/>
            <a:ext cx="7918798" cy="1477328"/>
          </a:xfrm>
          <a:prstGeom prst="rect">
            <a:avLst/>
          </a:prstGeom>
        </p:spPr>
        <p:txBody>
          <a:bodyPr wrap="square">
            <a:spAutoFit/>
          </a:bodyPr>
          <a:lstStyle/>
          <a:p>
            <a:pPr algn="l"/>
            <a:r>
              <a:rPr lang="en-IN" dirty="0">
                <a:latin typeface="-apple-system"/>
              </a:rPr>
              <a:t>Now, we can deal with it as 'linear regression' problem. Therefore, this polynomial regression is considered to be a special case of traditional multiple linear regression. So, you can use the same mechanism as linear regression to solve such a problems.</a:t>
            </a:r>
          </a:p>
          <a:p>
            <a:pPr algn="l"/>
            <a:r>
              <a:rPr lang="en-IN" dirty="0">
                <a:latin typeface="-apple-system"/>
              </a:rPr>
              <a:t>so we can use </a:t>
            </a:r>
            <a:r>
              <a:rPr lang="en-IN" b="1" dirty="0" err="1">
                <a:latin typeface="-apple-system"/>
              </a:rPr>
              <a:t>LinearRegression</a:t>
            </a:r>
            <a:r>
              <a:rPr lang="en-IN" b="1" dirty="0">
                <a:latin typeface="-apple-system"/>
              </a:rPr>
              <a:t>()</a:t>
            </a:r>
            <a:r>
              <a:rPr lang="en-IN" dirty="0">
                <a:latin typeface="-apple-system"/>
              </a:rPr>
              <a:t> function to solve it:</a:t>
            </a:r>
          </a:p>
        </p:txBody>
      </p:sp>
      <p:pic>
        <p:nvPicPr>
          <p:cNvPr id="9" name="Picture 8"/>
          <p:cNvPicPr>
            <a:picLocks noChangeAspect="1"/>
          </p:cNvPicPr>
          <p:nvPr/>
        </p:nvPicPr>
        <p:blipFill>
          <a:blip r:embed="rId2"/>
          <a:stretch>
            <a:fillRect/>
          </a:stretch>
        </p:blipFill>
        <p:spPr>
          <a:xfrm>
            <a:off x="2526321" y="1285686"/>
            <a:ext cx="2444700" cy="1277082"/>
          </a:xfrm>
          <a:prstGeom prst="rect">
            <a:avLst/>
          </a:prstGeom>
        </p:spPr>
      </p:pic>
      <p:pic>
        <p:nvPicPr>
          <p:cNvPr id="10" name="Picture 9"/>
          <p:cNvPicPr>
            <a:picLocks noChangeAspect="1"/>
          </p:cNvPicPr>
          <p:nvPr/>
        </p:nvPicPr>
        <p:blipFill>
          <a:blip r:embed="rId3"/>
          <a:stretch>
            <a:fillRect/>
          </a:stretch>
        </p:blipFill>
        <p:spPr>
          <a:xfrm>
            <a:off x="6890302" y="1158075"/>
            <a:ext cx="2822764" cy="1404693"/>
          </a:xfrm>
          <a:prstGeom prst="rect">
            <a:avLst/>
          </a:prstGeom>
        </p:spPr>
      </p:pic>
      <p:sp>
        <p:nvSpPr>
          <p:cNvPr id="13" name="Rectangle 12"/>
          <p:cNvSpPr/>
          <p:nvPr/>
        </p:nvSpPr>
        <p:spPr>
          <a:xfrm>
            <a:off x="1524000" y="4454915"/>
            <a:ext cx="6668901" cy="1938992"/>
          </a:xfrm>
          <a:prstGeom prst="rect">
            <a:avLst/>
          </a:prstGeom>
        </p:spPr>
        <p:txBody>
          <a:bodyPr wrap="square">
            <a:spAutoFit/>
          </a:bodyPr>
          <a:lstStyle/>
          <a:p>
            <a:r>
              <a:rPr lang="en-IN" sz="2000" dirty="0" err="1"/>
              <a:t>clf</a:t>
            </a:r>
            <a:r>
              <a:rPr lang="en-IN" sz="2000" dirty="0"/>
              <a:t> = </a:t>
            </a:r>
            <a:r>
              <a:rPr lang="en-IN" sz="2000" dirty="0" err="1"/>
              <a:t>linear_model.LinearRegression</a:t>
            </a:r>
            <a:r>
              <a:rPr lang="en-IN" sz="2000" dirty="0"/>
              <a:t>()</a:t>
            </a:r>
          </a:p>
          <a:p>
            <a:r>
              <a:rPr lang="en-IN" sz="2000" dirty="0" err="1"/>
              <a:t>train_y</a:t>
            </a:r>
            <a:r>
              <a:rPr lang="en-IN" sz="2000" dirty="0"/>
              <a:t>_ = </a:t>
            </a:r>
            <a:r>
              <a:rPr lang="en-IN" sz="2000" dirty="0" err="1"/>
              <a:t>clf.fit</a:t>
            </a:r>
            <a:r>
              <a:rPr lang="en-IN" sz="2000" dirty="0"/>
              <a:t>(</a:t>
            </a:r>
            <a:r>
              <a:rPr lang="en-IN" sz="2000" dirty="0" err="1"/>
              <a:t>train_x_poly</a:t>
            </a:r>
            <a:r>
              <a:rPr lang="en-IN" sz="2000" dirty="0"/>
              <a:t>, </a:t>
            </a:r>
            <a:r>
              <a:rPr lang="en-IN" sz="2000" dirty="0" err="1"/>
              <a:t>train_y</a:t>
            </a:r>
            <a:r>
              <a:rPr lang="en-IN" sz="2000" dirty="0"/>
              <a:t>)</a:t>
            </a:r>
          </a:p>
          <a:p>
            <a:endParaRPr lang="en-IN" sz="2000" dirty="0"/>
          </a:p>
          <a:p>
            <a:r>
              <a:rPr lang="en-IN" sz="2000" dirty="0"/>
              <a:t># The coefficients</a:t>
            </a:r>
          </a:p>
          <a:p>
            <a:r>
              <a:rPr lang="en-IN" sz="2000" dirty="0"/>
              <a:t>print ('Coefficients: ', </a:t>
            </a:r>
            <a:r>
              <a:rPr lang="en-IN" sz="2000" dirty="0" err="1"/>
              <a:t>clf.coef</a:t>
            </a:r>
            <a:r>
              <a:rPr lang="en-IN" sz="2000" dirty="0"/>
              <a:t>_)</a:t>
            </a:r>
          </a:p>
          <a:p>
            <a:r>
              <a:rPr lang="en-IN" sz="2000" dirty="0"/>
              <a:t>print ('Intercept: ',</a:t>
            </a:r>
            <a:r>
              <a:rPr lang="en-IN" sz="2000" dirty="0" err="1"/>
              <a:t>clf.intercept</a:t>
            </a:r>
            <a:r>
              <a:rPr lang="en-IN" sz="2000" dirty="0"/>
              <a:t>_)</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Decision tree regression"/>
          <p:cNvSpPr txBox="1">
            <a:spLocks noGrp="1"/>
          </p:cNvSpPr>
          <p:nvPr>
            <p:ph type="title"/>
          </p:nvPr>
        </p:nvSpPr>
        <p:spPr>
          <a:xfrm>
            <a:off x="2193727" y="178594"/>
            <a:ext cx="7804547" cy="1518047"/>
          </a:xfrm>
          <a:prstGeom prst="rect">
            <a:avLst/>
          </a:prstGeom>
          <a:solidFill>
            <a:schemeClr val="accent3"/>
          </a:solidFill>
        </p:spPr>
        <p:txBody>
          <a:bodyPr>
            <a:normAutofit/>
          </a:bodyPr>
          <a:lstStyle>
            <a:lvl1pPr>
              <a:defRPr sz="7700">
                <a:latin typeface="Chalkboard SE Regular"/>
                <a:ea typeface="Chalkboard SE Regular"/>
                <a:cs typeface="Chalkboard SE Regular"/>
                <a:sym typeface="Chalkboard SE Regular"/>
              </a:defRPr>
            </a:lvl1pPr>
          </a:lstStyle>
          <a:p>
            <a:r>
              <a:rPr sz="5400" dirty="0"/>
              <a:t>Decision tree regression</a:t>
            </a:r>
          </a:p>
        </p:txBody>
      </p:sp>
      <p:sp>
        <p:nvSpPr>
          <p:cNvPr id="2" name="TextBox 1"/>
          <p:cNvSpPr txBox="1"/>
          <p:nvPr/>
        </p:nvSpPr>
        <p:spPr>
          <a:xfrm>
            <a:off x="1599960" y="2493818"/>
            <a:ext cx="9242211" cy="3477875"/>
          </a:xfrm>
          <a:prstGeom prst="rect">
            <a:avLst/>
          </a:prstGeom>
          <a:noFill/>
        </p:spPr>
        <p:txBody>
          <a:bodyPr wrap="square" rtlCol="0">
            <a:spAutoFit/>
          </a:bodyPr>
          <a:lstStyle/>
          <a:p>
            <a:r>
              <a:rPr lang="en-IN" sz="2000" dirty="0"/>
              <a:t>Decision tree builds regression models in the form of a tree structure. It breaks down a dataset into smaller and smaller subsets while at the same time an associated decision tree is incrementally developed. The final result is a tree with decision nodes and leaf nodes. A decision node (e.g., Outlook) has two or more branches (e.g., Sunny, Overcast and Rainy), each representing values for the attribute tested. Leaf node (e.g., Hours Played) represents a decision on the numerical target. The topmost decision node in a tree which corresponds to the best predictor called root node. Decision trees can handle both categorical and numerical data. </a:t>
            </a:r>
          </a:p>
          <a:p>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Decision_tree_r1.png" descr="Decision_tree_r1.png"/>
          <p:cNvPicPr>
            <a:picLocks noChangeAspect="1"/>
          </p:cNvPicPr>
          <p:nvPr/>
        </p:nvPicPr>
        <p:blipFill>
          <a:blip r:embed="rId2"/>
          <a:stretch>
            <a:fillRect/>
          </a:stretch>
        </p:blipFill>
        <p:spPr>
          <a:xfrm>
            <a:off x="1685548" y="251487"/>
            <a:ext cx="8820905" cy="3191858"/>
          </a:xfrm>
          <a:prstGeom prst="rect">
            <a:avLst/>
          </a:prstGeom>
          <a:ln w="12700">
            <a:miter lim="400000"/>
          </a:ln>
        </p:spPr>
      </p:pic>
      <p:sp>
        <p:nvSpPr>
          <p:cNvPr id="2" name="TextBox 1"/>
          <p:cNvSpPr txBox="1"/>
          <p:nvPr/>
        </p:nvSpPr>
        <p:spPr>
          <a:xfrm>
            <a:off x="1588084" y="3621974"/>
            <a:ext cx="9277838" cy="3370153"/>
          </a:xfrm>
          <a:prstGeom prst="rect">
            <a:avLst/>
          </a:prstGeom>
          <a:noFill/>
        </p:spPr>
        <p:txBody>
          <a:bodyPr wrap="square" rtlCol="0">
            <a:spAutoFit/>
          </a:bodyPr>
          <a:lstStyle/>
          <a:p>
            <a:pPr defTabSz="244308">
              <a:lnSpc>
                <a:spcPts val="2601"/>
              </a:lnSpc>
              <a:defRPr sz="2280">
                <a:ln w="3175" cap="flat">
                  <a:solidFill>
                    <a:srgbClr val="000000"/>
                  </a:solidFill>
                  <a:prstDash val="solid"/>
                  <a:miter lim="400000"/>
                </a:ln>
                <a:latin typeface="Times"/>
                <a:ea typeface="Times"/>
                <a:cs typeface="Times"/>
                <a:sym typeface="Times"/>
              </a:defRPr>
            </a:pPr>
            <a:r>
              <a:rPr lang="en-IN" dirty="0">
                <a:latin typeface="Adobe Heiti Std R" panose="020B0400000000000000" pitchFamily="34" charset="-128"/>
                <a:ea typeface="Adobe Heiti Std R" panose="020B0400000000000000" pitchFamily="34" charset="-128"/>
              </a:rPr>
              <a:t>Decision tree regression observes features of an object and trains a model in the structure of a tree to predict data in the future to produce meaningful continuous output. Continuous output means that the output/result is not discrete, i.e., it is not represented just by a discrete, known set of numbers or values. </a:t>
            </a:r>
          </a:p>
          <a:p>
            <a:pPr defTabSz="244308">
              <a:lnSpc>
                <a:spcPts val="2601"/>
              </a:lnSpc>
              <a:defRPr sz="2280">
                <a:ln w="3175" cap="flat">
                  <a:solidFill>
                    <a:srgbClr val="000000"/>
                  </a:solidFill>
                  <a:prstDash val="solid"/>
                  <a:miter lim="400000"/>
                </a:ln>
                <a:latin typeface="Times"/>
                <a:ea typeface="Times"/>
                <a:cs typeface="Times"/>
                <a:sym typeface="Times"/>
              </a:defRPr>
            </a:pPr>
            <a:r>
              <a:rPr lang="en-IN" b="1" i="1" u="sng" dirty="0">
                <a:latin typeface="Adobe Heiti Std R" panose="020B0400000000000000" pitchFamily="34" charset="-128"/>
                <a:ea typeface="Adobe Heiti Std R" panose="020B0400000000000000" pitchFamily="34" charset="-128"/>
              </a:rPr>
              <a:t>Discrete output example</a:t>
            </a:r>
            <a:r>
              <a:rPr lang="en-IN" b="1" dirty="0">
                <a:latin typeface="Adobe Heiti Std R" panose="020B0400000000000000" pitchFamily="34" charset="-128"/>
                <a:ea typeface="Adobe Heiti Std R" panose="020B0400000000000000" pitchFamily="34" charset="-128"/>
              </a:rPr>
              <a:t>:</a:t>
            </a:r>
            <a:r>
              <a:rPr lang="en-IN" dirty="0">
                <a:latin typeface="Adobe Heiti Std R" panose="020B0400000000000000" pitchFamily="34" charset="-128"/>
                <a:ea typeface="Adobe Heiti Std R" panose="020B0400000000000000" pitchFamily="34" charset="-128"/>
              </a:rPr>
              <a:t> A weather prediction model that predicts whether or not there’ll be rain in a particular day.</a:t>
            </a:r>
            <a:br>
              <a:rPr lang="en-IN" dirty="0">
                <a:latin typeface="Adobe Heiti Std R" panose="020B0400000000000000" pitchFamily="34" charset="-128"/>
                <a:ea typeface="Adobe Heiti Std R" panose="020B0400000000000000" pitchFamily="34" charset="-128"/>
              </a:rPr>
            </a:br>
            <a:r>
              <a:rPr lang="en-IN" b="1" i="1" u="sng" dirty="0">
                <a:latin typeface="Adobe Heiti Std R" panose="020B0400000000000000" pitchFamily="34" charset="-128"/>
                <a:ea typeface="Adobe Heiti Std R" panose="020B0400000000000000" pitchFamily="34" charset="-128"/>
              </a:rPr>
              <a:t>Continuous output example</a:t>
            </a:r>
            <a:r>
              <a:rPr lang="en-IN" b="1" dirty="0">
                <a:latin typeface="Adobe Heiti Std R" panose="020B0400000000000000" pitchFamily="34" charset="-128"/>
                <a:ea typeface="Adobe Heiti Std R" panose="020B0400000000000000" pitchFamily="34" charset="-128"/>
              </a:rPr>
              <a:t>:</a:t>
            </a:r>
            <a:r>
              <a:rPr lang="en-IN" dirty="0">
                <a:latin typeface="Adobe Heiti Std R" panose="020B0400000000000000" pitchFamily="34" charset="-128"/>
                <a:ea typeface="Adobe Heiti Std R" panose="020B0400000000000000" pitchFamily="34" charset="-128"/>
              </a:rPr>
              <a:t> A profit prediction model that states the probable profit that can be generated from the sale of a product.</a:t>
            </a:r>
          </a:p>
          <a:p>
            <a:endParaRPr lang="en-IN" dirty="0">
              <a:latin typeface="Adobe Heiti Std R" panose="020B0400000000000000" pitchFamily="34" charset="-128"/>
              <a:ea typeface="Adobe Heiti Std R" panose="020B04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ode:"/>
          <p:cNvSpPr txBox="1">
            <a:spLocks noGrp="1"/>
          </p:cNvSpPr>
          <p:nvPr>
            <p:ph type="title"/>
          </p:nvPr>
        </p:nvSpPr>
        <p:spPr>
          <a:xfrm>
            <a:off x="2351685" y="3715092"/>
            <a:ext cx="2410320" cy="465202"/>
          </a:xfrm>
          <a:prstGeom prst="rect">
            <a:avLst/>
          </a:prstGeom>
        </p:spPr>
        <p:txBody>
          <a:bodyPr>
            <a:normAutofit fontScale="90000"/>
          </a:bodyPr>
          <a:lstStyle>
            <a:lvl1pPr defTabSz="387499">
              <a:defRPr sz="3283"/>
            </a:lvl1pPr>
          </a:lstStyle>
          <a:p>
            <a:r>
              <a:rPr dirty="0"/>
              <a:t>Code:</a:t>
            </a:r>
          </a:p>
        </p:txBody>
      </p:sp>
      <p:sp>
        <p:nvSpPr>
          <p:cNvPr id="181" name="# import the regressor…"/>
          <p:cNvSpPr txBox="1"/>
          <p:nvPr/>
        </p:nvSpPr>
        <p:spPr>
          <a:xfrm>
            <a:off x="2397952" y="4356194"/>
            <a:ext cx="5381281" cy="2041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defRPr b="1">
                <a:latin typeface="+mj-lt"/>
                <a:ea typeface="+mj-ea"/>
                <a:cs typeface="+mj-cs"/>
                <a:sym typeface="Helvetica Neue"/>
              </a:defRPr>
            </a:pPr>
            <a:r>
              <a:rPr sz="1600" dirty="0"/>
              <a:t># import the </a:t>
            </a:r>
            <a:r>
              <a:rPr sz="1600" dirty="0" err="1"/>
              <a:t>regressor</a:t>
            </a:r>
            <a:r>
              <a:rPr sz="1600" dirty="0"/>
              <a:t> </a:t>
            </a:r>
          </a:p>
          <a:p>
            <a:pPr algn="l">
              <a:defRPr b="1">
                <a:latin typeface="+mj-lt"/>
                <a:ea typeface="+mj-ea"/>
                <a:cs typeface="+mj-cs"/>
                <a:sym typeface="Helvetica Neue"/>
              </a:defRPr>
            </a:pPr>
            <a:r>
              <a:rPr sz="1600" dirty="0"/>
              <a:t>from </a:t>
            </a:r>
            <a:r>
              <a:rPr sz="1600" dirty="0" err="1"/>
              <a:t>sklearn.tree</a:t>
            </a:r>
            <a:r>
              <a:rPr sz="1600" dirty="0"/>
              <a:t> import </a:t>
            </a:r>
            <a:r>
              <a:rPr sz="1600" dirty="0" err="1"/>
              <a:t>DecisionTreeRegressor</a:t>
            </a:r>
            <a:r>
              <a:rPr sz="1600" dirty="0"/>
              <a:t> </a:t>
            </a:r>
          </a:p>
          <a:p>
            <a:pPr algn="l">
              <a:defRPr b="1">
                <a:latin typeface="+mj-lt"/>
                <a:ea typeface="+mj-ea"/>
                <a:cs typeface="+mj-cs"/>
                <a:sym typeface="Helvetica Neue"/>
              </a:defRPr>
            </a:pPr>
            <a:endParaRPr sz="1600" dirty="0"/>
          </a:p>
          <a:p>
            <a:pPr algn="l">
              <a:defRPr b="1">
                <a:latin typeface="+mj-lt"/>
                <a:ea typeface="+mj-ea"/>
                <a:cs typeface="+mj-cs"/>
                <a:sym typeface="Helvetica Neue"/>
              </a:defRPr>
            </a:pPr>
            <a:r>
              <a:rPr sz="1600" dirty="0"/>
              <a:t># create a </a:t>
            </a:r>
            <a:r>
              <a:rPr sz="1600" dirty="0" err="1"/>
              <a:t>regressor</a:t>
            </a:r>
            <a:r>
              <a:rPr sz="1600" dirty="0"/>
              <a:t> object </a:t>
            </a:r>
          </a:p>
          <a:p>
            <a:pPr algn="l">
              <a:defRPr b="1">
                <a:latin typeface="+mj-lt"/>
                <a:ea typeface="+mj-ea"/>
                <a:cs typeface="+mj-cs"/>
                <a:sym typeface="Helvetica Neue"/>
              </a:defRPr>
            </a:pPr>
            <a:r>
              <a:rPr sz="1600" dirty="0" err="1"/>
              <a:t>regressor</a:t>
            </a:r>
            <a:r>
              <a:rPr sz="1600" dirty="0"/>
              <a:t> = </a:t>
            </a:r>
            <a:r>
              <a:rPr sz="1600" dirty="0" err="1"/>
              <a:t>DecisionTreeRegressor</a:t>
            </a:r>
            <a:r>
              <a:rPr sz="1600" dirty="0"/>
              <a:t>(</a:t>
            </a:r>
            <a:r>
              <a:rPr sz="1600" dirty="0" err="1"/>
              <a:t>random_state</a:t>
            </a:r>
            <a:r>
              <a:rPr sz="1600" dirty="0"/>
              <a:t> = 0) </a:t>
            </a:r>
          </a:p>
          <a:p>
            <a:pPr algn="l">
              <a:defRPr b="1">
                <a:latin typeface="+mj-lt"/>
                <a:ea typeface="+mj-ea"/>
                <a:cs typeface="+mj-cs"/>
                <a:sym typeface="Helvetica Neue"/>
              </a:defRPr>
            </a:pPr>
            <a:endParaRPr sz="1600" dirty="0"/>
          </a:p>
          <a:p>
            <a:pPr algn="l">
              <a:defRPr b="1">
                <a:latin typeface="+mj-lt"/>
                <a:ea typeface="+mj-ea"/>
                <a:cs typeface="+mj-cs"/>
                <a:sym typeface="Helvetica Neue"/>
              </a:defRPr>
            </a:pPr>
            <a:r>
              <a:rPr sz="1600" dirty="0"/>
              <a:t># fit the </a:t>
            </a:r>
            <a:r>
              <a:rPr sz="1600" dirty="0" err="1"/>
              <a:t>regressor</a:t>
            </a:r>
            <a:r>
              <a:rPr sz="1600" dirty="0"/>
              <a:t> with X and Y data </a:t>
            </a:r>
          </a:p>
          <a:p>
            <a:pPr algn="l">
              <a:defRPr b="1">
                <a:latin typeface="+mj-lt"/>
                <a:ea typeface="+mj-ea"/>
                <a:cs typeface="+mj-cs"/>
                <a:sym typeface="Helvetica Neue"/>
              </a:defRPr>
            </a:pPr>
            <a:r>
              <a:rPr sz="1600" dirty="0" err="1"/>
              <a:t>regressor.fit</a:t>
            </a:r>
            <a:r>
              <a:rPr sz="1600" dirty="0"/>
              <a:t>(X, y) </a:t>
            </a:r>
          </a:p>
        </p:txBody>
      </p:sp>
      <p:pic>
        <p:nvPicPr>
          <p:cNvPr id="182" name="d_tree6.png" descr="d_tree6.png"/>
          <p:cNvPicPr>
            <a:picLocks noChangeAspect="1"/>
          </p:cNvPicPr>
          <p:nvPr/>
        </p:nvPicPr>
        <p:blipFill>
          <a:blip r:embed="rId2"/>
          <a:stretch>
            <a:fillRect/>
          </a:stretch>
        </p:blipFill>
        <p:spPr>
          <a:xfrm>
            <a:off x="3283782" y="400982"/>
            <a:ext cx="5872788" cy="337569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andom forest regression"/>
          <p:cNvSpPr txBox="1">
            <a:spLocks noGrp="1"/>
          </p:cNvSpPr>
          <p:nvPr>
            <p:ph type="title"/>
          </p:nvPr>
        </p:nvSpPr>
        <p:spPr>
          <a:xfrm>
            <a:off x="2193727" y="178595"/>
            <a:ext cx="7804547" cy="973312"/>
          </a:xfrm>
          <a:prstGeom prst="rect">
            <a:avLst/>
          </a:prstGeom>
          <a:solidFill>
            <a:srgbClr val="FFFC66"/>
          </a:solidFill>
        </p:spPr>
        <p:txBody>
          <a:bodyPr>
            <a:normAutofit/>
          </a:bodyPr>
          <a:lstStyle>
            <a:lvl1pPr defTabSz="566673">
              <a:defRPr sz="7400">
                <a:solidFill>
                  <a:schemeClr val="accent5"/>
                </a:solidFill>
                <a:latin typeface="Chalkboard SE Regular"/>
                <a:ea typeface="Chalkboard SE Regular"/>
                <a:cs typeface="Chalkboard SE Regular"/>
                <a:sym typeface="Chalkboard SE Regular"/>
              </a:defRPr>
            </a:lvl1pPr>
          </a:lstStyle>
          <a:p>
            <a:r>
              <a:rPr sz="4800" dirty="0"/>
              <a:t>Random forest regression</a:t>
            </a:r>
          </a:p>
        </p:txBody>
      </p:sp>
      <p:sp>
        <p:nvSpPr>
          <p:cNvPr id="3" name="TextBox 2"/>
          <p:cNvSpPr txBox="1"/>
          <p:nvPr/>
        </p:nvSpPr>
        <p:spPr>
          <a:xfrm>
            <a:off x="496784" y="1828800"/>
            <a:ext cx="11198431" cy="4555093"/>
          </a:xfrm>
          <a:prstGeom prst="rect">
            <a:avLst/>
          </a:prstGeom>
          <a:noFill/>
        </p:spPr>
        <p:txBody>
          <a:bodyPr wrap="square" rtlCol="0">
            <a:spAutoFit/>
          </a:bodyPr>
          <a:lstStyle/>
          <a:p>
            <a:pPr defTabSz="286097">
              <a:lnSpc>
                <a:spcPts val="3375"/>
              </a:lnSpc>
              <a:spcBef>
                <a:spcPts val="773"/>
              </a:spcBef>
              <a:defRPr sz="2670">
                <a:ln w="3175" cap="flat">
                  <a:solidFill>
                    <a:srgbClr val="333333"/>
                  </a:solidFill>
                  <a:prstDash val="solid"/>
                  <a:miter lim="400000"/>
                </a:ln>
              </a:defRPr>
            </a:pPr>
            <a:r>
              <a:rPr lang="en-IN" sz="2800" dirty="0"/>
              <a:t>The Random Forest is one of the most effective machine learning models for predictive analytics, making it an industrial workhorse for machine learning.</a:t>
            </a:r>
          </a:p>
          <a:p>
            <a:pPr defTabSz="286097">
              <a:lnSpc>
                <a:spcPts val="3375"/>
              </a:lnSpc>
              <a:spcBef>
                <a:spcPts val="773"/>
              </a:spcBef>
              <a:defRPr sz="2670">
                <a:ln w="3175" cap="flat">
                  <a:solidFill>
                    <a:srgbClr val="333333"/>
                  </a:solidFill>
                  <a:prstDash val="solid"/>
                  <a:miter lim="400000"/>
                </a:ln>
              </a:defRPr>
            </a:pPr>
            <a:r>
              <a:rPr lang="en-IN" sz="2800" dirty="0"/>
              <a:t>The random forest model is a type of additive model that makes predictions by combining decisions from a sequence of base models. Here, each base classifier is a simple </a:t>
            </a:r>
            <a:r>
              <a:rPr lang="en-IN" sz="2800" dirty="0">
                <a:ln w="3175" cap="flat">
                  <a:solidFill>
                    <a:srgbClr val="4183C4"/>
                  </a:solidFill>
                  <a:prstDash val="solid"/>
                  <a:miter lim="400000"/>
                </a:ln>
              </a:rPr>
              <a:t>decision tree</a:t>
            </a:r>
            <a:r>
              <a:rPr lang="en-IN" sz="2800" dirty="0"/>
              <a:t>. This broad technique of using multiple models to obtain better predictive performance is called </a:t>
            </a:r>
            <a:r>
              <a:rPr lang="en-IN" sz="2800" dirty="0">
                <a:ln w="3175" cap="flat">
                  <a:solidFill>
                    <a:srgbClr val="4183C4"/>
                  </a:solidFill>
                  <a:prstDash val="solid"/>
                  <a:miter lim="400000"/>
                </a:ln>
              </a:rPr>
              <a:t>model </a:t>
            </a:r>
            <a:r>
              <a:rPr lang="en-IN" sz="2800" dirty="0" err="1">
                <a:ln w="3175" cap="flat">
                  <a:solidFill>
                    <a:srgbClr val="4183C4"/>
                  </a:solidFill>
                  <a:prstDash val="solid"/>
                  <a:miter lim="400000"/>
                </a:ln>
              </a:rPr>
              <a:t>ensembling</a:t>
            </a:r>
            <a:r>
              <a:rPr lang="en-IN" sz="2800" dirty="0"/>
              <a:t>. In random forests, all the base models are constructed independently using a different subsample of the data</a:t>
            </a: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Approach :"/>
          <p:cNvSpPr txBox="1">
            <a:spLocks noGrp="1"/>
          </p:cNvSpPr>
          <p:nvPr>
            <p:ph type="title"/>
          </p:nvPr>
        </p:nvSpPr>
        <p:spPr>
          <a:xfrm>
            <a:off x="2193727" y="178593"/>
            <a:ext cx="3004866" cy="552340"/>
          </a:xfrm>
          <a:prstGeom prst="rect">
            <a:avLst/>
          </a:prstGeom>
          <a:solidFill>
            <a:schemeClr val="accent2"/>
          </a:solidFill>
        </p:spPr>
        <p:txBody>
          <a:bodyPr>
            <a:normAutofit fontScale="90000"/>
          </a:bodyPr>
          <a:lstStyle>
            <a:lvl1pPr defTabSz="508254">
              <a:defRPr sz="4300">
                <a:solidFill>
                  <a:srgbClr val="FFFFFF"/>
                </a:solidFill>
              </a:defRPr>
            </a:lvl1pPr>
          </a:lstStyle>
          <a:p>
            <a:r>
              <a:rPr dirty="0"/>
              <a:t>Approach :</a:t>
            </a:r>
          </a:p>
        </p:txBody>
      </p:sp>
      <p:sp>
        <p:nvSpPr>
          <p:cNvPr id="188" name="Pick at random K data points from the training set.…"/>
          <p:cNvSpPr txBox="1">
            <a:spLocks noGrp="1"/>
          </p:cNvSpPr>
          <p:nvPr>
            <p:ph type="body" sz="half" idx="1"/>
          </p:nvPr>
        </p:nvSpPr>
        <p:spPr>
          <a:xfrm>
            <a:off x="1822639" y="1027068"/>
            <a:ext cx="3750471" cy="5434171"/>
          </a:xfrm>
          <a:prstGeom prst="rect">
            <a:avLst/>
          </a:prstGeom>
        </p:spPr>
        <p:txBody>
          <a:bodyPr>
            <a:normAutofit fontScale="62500" lnSpcReduction="20000"/>
          </a:bodyPr>
          <a:lstStyle/>
          <a:p>
            <a:pPr marL="232671" indent="-161577" defTabSz="232671">
              <a:lnSpc>
                <a:spcPts val="3234"/>
              </a:lnSpc>
              <a:spcBef>
                <a:spcPts val="0"/>
              </a:spcBef>
              <a:buClr>
                <a:srgbClr val="000000">
                  <a:alpha val="84313"/>
                </a:srgbClr>
              </a:buClr>
              <a:buFont typeface="Helvetica"/>
              <a:defRPr sz="2387">
                <a:ln w="3175" cap="flat">
                  <a:solidFill>
                    <a:srgbClr val="000000">
                      <a:alpha val="84313"/>
                    </a:srgbClr>
                  </a:solidFill>
                  <a:prstDash val="solid"/>
                  <a:miter lim="400000"/>
                </a:ln>
                <a:solidFill>
                  <a:srgbClr val="000000">
                    <a:alpha val="84313"/>
                  </a:srgbClr>
                </a:solidFill>
                <a:latin typeface="+mn-lt"/>
                <a:ea typeface="+mn-ea"/>
                <a:cs typeface="+mn-cs"/>
                <a:sym typeface="Helvetica"/>
              </a:defRPr>
            </a:pPr>
            <a:r>
              <a:rPr dirty="0"/>
              <a:t>Pick at random K data points from the training set.</a:t>
            </a:r>
          </a:p>
          <a:p>
            <a:pPr marL="232671" indent="-161577" defTabSz="232671">
              <a:lnSpc>
                <a:spcPts val="3234"/>
              </a:lnSpc>
              <a:spcBef>
                <a:spcPts val="0"/>
              </a:spcBef>
              <a:buClr>
                <a:srgbClr val="000000">
                  <a:alpha val="84313"/>
                </a:srgbClr>
              </a:buClr>
              <a:buFont typeface="Helvetica"/>
              <a:defRPr sz="2387">
                <a:ln w="3175" cap="flat">
                  <a:solidFill>
                    <a:srgbClr val="000000">
                      <a:alpha val="84313"/>
                    </a:srgbClr>
                  </a:solidFill>
                  <a:prstDash val="solid"/>
                  <a:miter lim="400000"/>
                </a:ln>
                <a:solidFill>
                  <a:srgbClr val="000000">
                    <a:alpha val="84313"/>
                  </a:srgbClr>
                </a:solidFill>
                <a:latin typeface="+mn-lt"/>
                <a:ea typeface="+mn-ea"/>
                <a:cs typeface="+mn-cs"/>
                <a:sym typeface="Helvetica"/>
              </a:defRPr>
            </a:pPr>
            <a:r>
              <a:rPr dirty="0"/>
              <a:t>Build the decision tree associated with those K data points.</a:t>
            </a:r>
          </a:p>
          <a:p>
            <a:pPr marL="232671" indent="-161577" defTabSz="232671">
              <a:lnSpc>
                <a:spcPts val="3234"/>
              </a:lnSpc>
              <a:spcBef>
                <a:spcPts val="0"/>
              </a:spcBef>
              <a:buClr>
                <a:srgbClr val="000000">
                  <a:alpha val="84313"/>
                </a:srgbClr>
              </a:buClr>
              <a:buFont typeface="Helvetica"/>
              <a:defRPr sz="2387">
                <a:ln w="3175" cap="flat">
                  <a:solidFill>
                    <a:srgbClr val="000000">
                      <a:alpha val="84313"/>
                    </a:srgbClr>
                  </a:solidFill>
                  <a:prstDash val="solid"/>
                  <a:miter lim="400000"/>
                </a:ln>
                <a:solidFill>
                  <a:srgbClr val="000000">
                    <a:alpha val="84313"/>
                  </a:srgbClr>
                </a:solidFill>
                <a:latin typeface="+mn-lt"/>
                <a:ea typeface="+mn-ea"/>
                <a:cs typeface="+mn-cs"/>
                <a:sym typeface="Helvetica"/>
              </a:defRPr>
            </a:pPr>
            <a:r>
              <a:rPr dirty="0"/>
              <a:t>Choose the number </a:t>
            </a:r>
            <a:r>
              <a:rPr dirty="0" err="1"/>
              <a:t>Ntree</a:t>
            </a:r>
            <a:r>
              <a:rPr dirty="0"/>
              <a:t> of trees you want to build and repeat step 1 &amp; 2.</a:t>
            </a:r>
          </a:p>
          <a:p>
            <a:pPr marL="232671" indent="-161577" defTabSz="232671">
              <a:lnSpc>
                <a:spcPts val="3234"/>
              </a:lnSpc>
              <a:spcBef>
                <a:spcPts val="0"/>
              </a:spcBef>
              <a:buClr>
                <a:srgbClr val="000000">
                  <a:alpha val="84313"/>
                </a:srgbClr>
              </a:buClr>
              <a:buFont typeface="Helvetica"/>
              <a:defRPr sz="2387">
                <a:ln w="3175" cap="flat">
                  <a:solidFill>
                    <a:srgbClr val="000000">
                      <a:alpha val="84313"/>
                    </a:srgbClr>
                  </a:solidFill>
                  <a:prstDash val="solid"/>
                  <a:miter lim="400000"/>
                </a:ln>
                <a:solidFill>
                  <a:srgbClr val="000000">
                    <a:alpha val="84313"/>
                  </a:srgbClr>
                </a:solidFill>
                <a:latin typeface="+mn-lt"/>
                <a:ea typeface="+mn-ea"/>
                <a:cs typeface="+mn-cs"/>
                <a:sym typeface="Helvetica"/>
              </a:defRPr>
            </a:pPr>
            <a:r>
              <a:rPr dirty="0"/>
              <a:t>For a new data point, make each one of your </a:t>
            </a:r>
            <a:r>
              <a:rPr dirty="0" err="1"/>
              <a:t>Ntree</a:t>
            </a:r>
            <a:r>
              <a:rPr dirty="0"/>
              <a:t> trees predict the value of Y for the data point, and assign the new data point the average across all of the predicted Y values.</a:t>
            </a:r>
          </a:p>
        </p:txBody>
      </p:sp>
      <p:pic>
        <p:nvPicPr>
          <p:cNvPr id="189" name="random forest.png" descr="random forest.png"/>
          <p:cNvPicPr>
            <a:picLocks noChangeAspect="1"/>
          </p:cNvPicPr>
          <p:nvPr/>
        </p:nvPicPr>
        <p:blipFill>
          <a:blip r:embed="rId2"/>
          <a:stretch>
            <a:fillRect/>
          </a:stretch>
        </p:blipFill>
        <p:spPr>
          <a:xfrm>
            <a:off x="5466233" y="1370570"/>
            <a:ext cx="5175692" cy="30155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ode:"/>
          <p:cNvSpPr txBox="1">
            <a:spLocks noGrp="1"/>
          </p:cNvSpPr>
          <p:nvPr>
            <p:ph type="title"/>
          </p:nvPr>
        </p:nvSpPr>
        <p:spPr>
          <a:xfrm>
            <a:off x="2193727" y="178594"/>
            <a:ext cx="1820971" cy="595633"/>
          </a:xfrm>
          <a:prstGeom prst="rect">
            <a:avLst/>
          </a:prstGeom>
        </p:spPr>
        <p:txBody>
          <a:bodyPr>
            <a:normAutofit fontScale="90000"/>
          </a:bodyPr>
          <a:lstStyle>
            <a:lvl1pPr defTabSz="578358">
              <a:defRPr sz="4900"/>
            </a:lvl1pPr>
          </a:lstStyle>
          <a:p>
            <a:r>
              <a:rPr dirty="0"/>
              <a:t>Code</a:t>
            </a:r>
          </a:p>
        </p:txBody>
      </p:sp>
      <p:sp>
        <p:nvSpPr>
          <p:cNvPr id="192" name="# import the regressor…"/>
          <p:cNvSpPr txBox="1"/>
          <p:nvPr/>
        </p:nvSpPr>
        <p:spPr>
          <a:xfrm>
            <a:off x="2104648" y="1842469"/>
            <a:ext cx="6689332" cy="2534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defRPr b="1">
                <a:latin typeface="+mj-lt"/>
                <a:ea typeface="+mj-ea"/>
                <a:cs typeface="+mj-cs"/>
                <a:sym typeface="Helvetica Neue"/>
              </a:defRPr>
            </a:pPr>
            <a:r>
              <a:rPr sz="2000" dirty="0"/>
              <a:t># import the </a:t>
            </a:r>
            <a:r>
              <a:rPr sz="2000" dirty="0" err="1"/>
              <a:t>regressor</a:t>
            </a:r>
            <a:r>
              <a:rPr sz="2000" dirty="0"/>
              <a:t> </a:t>
            </a:r>
          </a:p>
          <a:p>
            <a:pPr algn="l">
              <a:defRPr b="1">
                <a:latin typeface="+mj-lt"/>
                <a:ea typeface="+mj-ea"/>
                <a:cs typeface="+mj-cs"/>
                <a:sym typeface="Helvetica Neue"/>
              </a:defRPr>
            </a:pPr>
            <a:r>
              <a:rPr sz="2000" dirty="0"/>
              <a:t>from </a:t>
            </a:r>
            <a:r>
              <a:rPr sz="2000" dirty="0" err="1"/>
              <a:t>sklearn.tree</a:t>
            </a:r>
            <a:r>
              <a:rPr sz="2000" dirty="0"/>
              <a:t> import </a:t>
            </a:r>
            <a:r>
              <a:rPr sz="2000" dirty="0" err="1"/>
              <a:t>DecisionTreeRegressor</a:t>
            </a:r>
            <a:r>
              <a:rPr sz="2000" dirty="0"/>
              <a:t> </a:t>
            </a:r>
          </a:p>
          <a:p>
            <a:pPr algn="l">
              <a:defRPr b="1">
                <a:latin typeface="+mj-lt"/>
                <a:ea typeface="+mj-ea"/>
                <a:cs typeface="+mj-cs"/>
                <a:sym typeface="Helvetica Neue"/>
              </a:defRPr>
            </a:pPr>
            <a:endParaRPr sz="2000" dirty="0"/>
          </a:p>
          <a:p>
            <a:pPr algn="l">
              <a:defRPr b="1">
                <a:latin typeface="+mj-lt"/>
                <a:ea typeface="+mj-ea"/>
                <a:cs typeface="+mj-cs"/>
                <a:sym typeface="Helvetica Neue"/>
              </a:defRPr>
            </a:pPr>
            <a:r>
              <a:rPr sz="2000" dirty="0"/>
              <a:t># create a </a:t>
            </a:r>
            <a:r>
              <a:rPr sz="2000" dirty="0" err="1"/>
              <a:t>regressor</a:t>
            </a:r>
            <a:r>
              <a:rPr sz="2000" dirty="0"/>
              <a:t> object </a:t>
            </a:r>
          </a:p>
          <a:p>
            <a:pPr algn="l">
              <a:defRPr b="1">
                <a:latin typeface="+mj-lt"/>
                <a:ea typeface="+mj-ea"/>
                <a:cs typeface="+mj-cs"/>
                <a:sym typeface="Helvetica Neue"/>
              </a:defRPr>
            </a:pPr>
            <a:r>
              <a:rPr sz="2000" dirty="0" err="1"/>
              <a:t>regressor</a:t>
            </a:r>
            <a:r>
              <a:rPr sz="2000" dirty="0"/>
              <a:t> = </a:t>
            </a:r>
            <a:r>
              <a:rPr sz="2000" dirty="0" err="1"/>
              <a:t>DecisionTreeRegressor</a:t>
            </a:r>
            <a:r>
              <a:rPr sz="2000" dirty="0"/>
              <a:t>(</a:t>
            </a:r>
            <a:r>
              <a:rPr sz="2000" dirty="0" err="1"/>
              <a:t>random_state</a:t>
            </a:r>
            <a:r>
              <a:rPr sz="2000" dirty="0"/>
              <a:t> = 0) </a:t>
            </a:r>
          </a:p>
          <a:p>
            <a:pPr algn="l">
              <a:defRPr b="1">
                <a:latin typeface="+mj-lt"/>
                <a:ea typeface="+mj-ea"/>
                <a:cs typeface="+mj-cs"/>
                <a:sym typeface="Helvetica Neue"/>
              </a:defRPr>
            </a:pPr>
            <a:endParaRPr sz="2000" dirty="0"/>
          </a:p>
          <a:p>
            <a:pPr algn="l">
              <a:defRPr b="1">
                <a:latin typeface="+mj-lt"/>
                <a:ea typeface="+mj-ea"/>
                <a:cs typeface="+mj-cs"/>
                <a:sym typeface="Helvetica Neue"/>
              </a:defRPr>
            </a:pPr>
            <a:r>
              <a:rPr sz="2000" dirty="0"/>
              <a:t># fit the </a:t>
            </a:r>
            <a:r>
              <a:rPr sz="2000" dirty="0" err="1"/>
              <a:t>regressor</a:t>
            </a:r>
            <a:r>
              <a:rPr sz="2000" dirty="0"/>
              <a:t> with X and Y data </a:t>
            </a:r>
          </a:p>
          <a:p>
            <a:pPr algn="l">
              <a:defRPr b="1">
                <a:latin typeface="+mj-lt"/>
                <a:ea typeface="+mj-ea"/>
                <a:cs typeface="+mj-cs"/>
                <a:sym typeface="Helvetica Neue"/>
              </a:defRPr>
            </a:pPr>
            <a:r>
              <a:rPr sz="2000" dirty="0" err="1"/>
              <a:t>regressor.fit</a:t>
            </a:r>
            <a:r>
              <a:rPr sz="2000" dirty="0"/>
              <a:t>(X, y) </a:t>
            </a: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ros and cons"/>
          <p:cNvSpPr txBox="1">
            <a:spLocks noGrp="1"/>
          </p:cNvSpPr>
          <p:nvPr>
            <p:ph type="title" idx="4294967295"/>
          </p:nvPr>
        </p:nvSpPr>
        <p:spPr>
          <a:xfrm>
            <a:off x="0" y="179388"/>
            <a:ext cx="7804150" cy="1517650"/>
          </a:xfrm>
          <a:prstGeom prst="rect">
            <a:avLst/>
          </a:prstGeom>
          <a:solidFill>
            <a:srgbClr val="FFFC66"/>
          </a:solidFill>
        </p:spPr>
        <p:txBody>
          <a:bodyPr/>
          <a:lstStyle>
            <a:lvl1pPr>
              <a:defRPr>
                <a:solidFill>
                  <a:srgbClr val="016F00"/>
                </a:solidFill>
                <a:latin typeface="Georgia"/>
                <a:ea typeface="Georgia"/>
                <a:cs typeface="Georgia"/>
                <a:sym typeface="Georgia"/>
              </a:defRPr>
            </a:lvl1pPr>
          </a:lstStyle>
          <a:p>
            <a:r>
              <a:rPr dirty="0"/>
              <a:t>Pros and cons</a:t>
            </a:r>
          </a:p>
        </p:txBody>
      </p:sp>
      <p:graphicFrame>
        <p:nvGraphicFramePr>
          <p:cNvPr id="195" name="Table"/>
          <p:cNvGraphicFramePr/>
          <p:nvPr/>
        </p:nvGraphicFramePr>
        <p:xfrm>
          <a:off x="2281481" y="2323364"/>
          <a:ext cx="7804545" cy="4078333"/>
        </p:xfrm>
        <a:graphic>
          <a:graphicData uri="http://schemas.openxmlformats.org/drawingml/2006/table">
            <a:tbl>
              <a:tblPr firstRow="1" bandRow="1"/>
              <a:tblGrid>
                <a:gridCol w="2601515">
                  <a:extLst>
                    <a:ext uri="{9D8B030D-6E8A-4147-A177-3AD203B41FA5}">
                      <a16:colId xmlns:a16="http://schemas.microsoft.com/office/drawing/2014/main" val="20000"/>
                    </a:ext>
                  </a:extLst>
                </a:gridCol>
                <a:gridCol w="2601515">
                  <a:extLst>
                    <a:ext uri="{9D8B030D-6E8A-4147-A177-3AD203B41FA5}">
                      <a16:colId xmlns:a16="http://schemas.microsoft.com/office/drawing/2014/main" val="20001"/>
                    </a:ext>
                  </a:extLst>
                </a:gridCol>
                <a:gridCol w="2601515">
                  <a:extLst>
                    <a:ext uri="{9D8B030D-6E8A-4147-A177-3AD203B41FA5}">
                      <a16:colId xmlns:a16="http://schemas.microsoft.com/office/drawing/2014/main" val="20002"/>
                    </a:ext>
                  </a:extLst>
                </a:gridCol>
              </a:tblGrid>
              <a:tr h="667453">
                <a:tc>
                  <a:txBody>
                    <a:bodyPr/>
                    <a:lstStyle/>
                    <a:p>
                      <a:pPr defTabSz="914400">
                        <a:defRPr sz="1800" b="0">
                          <a:solidFill>
                            <a:srgbClr val="000000"/>
                          </a:solidFill>
                        </a:defRPr>
                      </a:pPr>
                      <a:r>
                        <a:rPr sz="1500" dirty="0">
                          <a:solidFill>
                            <a:srgbClr val="FFFFFF"/>
                          </a:solidFill>
                          <a:latin typeface="Helvetica Neue Medium"/>
                          <a:ea typeface="Helvetica Neue Medium"/>
                          <a:cs typeface="Helvetica Neue Medium"/>
                          <a:sym typeface="Helvetica Neue Medium"/>
                        </a:rPr>
                        <a:t>Regression model</a:t>
                      </a:r>
                    </a:p>
                  </a:txBody>
                  <a:tcPr marL="35719" marR="35719" marT="35719" marB="35719" anchor="ctr" horzOverflow="overflow">
                    <a:lnL w="38100">
                      <a:solidFill>
                        <a:srgbClr val="004D80"/>
                      </a:solidFill>
                      <a:miter lim="400000"/>
                    </a:lnL>
                    <a:lnT w="38100">
                      <a:solidFill>
                        <a:srgbClr val="004D80"/>
                      </a:solidFill>
                      <a:miter lim="400000"/>
                    </a:lnT>
                  </a:tcPr>
                </a:tc>
                <a:tc>
                  <a:txBody>
                    <a:bodyPr/>
                    <a:lstStyle/>
                    <a:p>
                      <a:pPr defTabSz="914400">
                        <a:defRPr sz="1800" b="0">
                          <a:solidFill>
                            <a:srgbClr val="000000"/>
                          </a:solidFill>
                        </a:defRPr>
                      </a:pPr>
                      <a:r>
                        <a:rPr sz="1500">
                          <a:solidFill>
                            <a:srgbClr val="FFFFFF"/>
                          </a:solidFill>
                          <a:latin typeface="Helvetica Neue Medium"/>
                          <a:ea typeface="Helvetica Neue Medium"/>
                          <a:cs typeface="Helvetica Neue Medium"/>
                          <a:sym typeface="Helvetica Neue Medium"/>
                        </a:rPr>
                        <a:t>Pros</a:t>
                      </a:r>
                    </a:p>
                  </a:txBody>
                  <a:tcPr marL="35719" marR="35719" marT="35719" marB="35719" anchor="ctr" horzOverflow="overflow">
                    <a:lnT w="38100">
                      <a:solidFill>
                        <a:srgbClr val="004D80"/>
                      </a:solidFill>
                      <a:miter lim="400000"/>
                    </a:lnT>
                  </a:tcPr>
                </a:tc>
                <a:tc>
                  <a:txBody>
                    <a:bodyPr/>
                    <a:lstStyle/>
                    <a:p>
                      <a:pPr defTabSz="914400">
                        <a:defRPr sz="1800" b="0">
                          <a:solidFill>
                            <a:srgbClr val="000000"/>
                          </a:solidFill>
                        </a:defRPr>
                      </a:pPr>
                      <a:r>
                        <a:rPr sz="1500">
                          <a:solidFill>
                            <a:srgbClr val="FFFFFF"/>
                          </a:solidFill>
                          <a:latin typeface="Helvetica Neue Medium"/>
                          <a:ea typeface="Helvetica Neue Medium"/>
                          <a:cs typeface="Helvetica Neue Medium"/>
                          <a:sym typeface="Helvetica Neue Medium"/>
                        </a:rPr>
                        <a:t>Cons</a:t>
                      </a:r>
                    </a:p>
                  </a:txBody>
                  <a:tcPr marL="35719" marR="35719" marT="35719" marB="35719" anchor="ctr" horzOverflow="overflow">
                    <a:lnR w="38100">
                      <a:solidFill>
                        <a:srgbClr val="004D80"/>
                      </a:solidFill>
                      <a:miter lim="400000"/>
                    </a:lnR>
                    <a:lnT w="38100">
                      <a:solidFill>
                        <a:srgbClr val="004D80"/>
                      </a:solidFill>
                      <a:miter lim="400000"/>
                    </a:lnT>
                  </a:tcPr>
                </a:tc>
                <a:extLst>
                  <a:ext uri="{0D108BD9-81ED-4DB2-BD59-A6C34878D82A}">
                    <a16:rowId xmlns:a16="http://schemas.microsoft.com/office/drawing/2014/main" val="10000"/>
                  </a:ext>
                </a:extLst>
              </a:tr>
              <a:tr h="667453">
                <a:tc>
                  <a:txBody>
                    <a:bodyPr/>
                    <a:lstStyle/>
                    <a:p>
                      <a:pPr defTabSz="914400">
                        <a:defRPr sz="1800"/>
                      </a:pPr>
                      <a:r>
                        <a:rPr sz="1500">
                          <a:sym typeface="Helvetica Neue Medium"/>
                        </a:rPr>
                        <a:t>Linear regression</a:t>
                      </a:r>
                    </a:p>
                  </a:txBody>
                  <a:tcPr marL="35719" marR="35719" marT="35719" marB="35719" anchor="ctr" horzOverflow="overflow">
                    <a:lnL w="38100">
                      <a:solidFill>
                        <a:srgbClr val="004D80"/>
                      </a:solidFill>
                      <a:miter lim="400000"/>
                    </a:lnL>
                    <a:lnR w="12700">
                      <a:solidFill>
                        <a:srgbClr val="B8B8B8"/>
                      </a:solidFill>
                      <a:miter lim="400000"/>
                    </a:lnR>
                  </a:tcPr>
                </a:tc>
                <a:tc>
                  <a:txBody>
                    <a:bodyPr/>
                    <a:lstStyle/>
                    <a:p>
                      <a:pPr defTabSz="914400">
                        <a:defRPr sz="1800"/>
                      </a:pPr>
                      <a:r>
                        <a:rPr sz="1300">
                          <a:sym typeface="Helvetica Neue Medium"/>
                        </a:rPr>
                        <a:t>Works on any size of dataset, gives information about features.</a:t>
                      </a:r>
                    </a:p>
                  </a:txBody>
                  <a:tcPr marL="35719" marR="35719" marT="35719" marB="35719" anchor="ctr" horzOverflow="overflow">
                    <a:lnL w="12700">
                      <a:solidFill>
                        <a:srgbClr val="B8B8B8"/>
                      </a:solidFill>
                      <a:miter lim="400000"/>
                    </a:lnL>
                    <a:lnR w="12700">
                      <a:solidFill>
                        <a:srgbClr val="B8B8B8"/>
                      </a:solidFill>
                      <a:miter lim="400000"/>
                    </a:lnR>
                  </a:tcPr>
                </a:tc>
                <a:tc>
                  <a:txBody>
                    <a:bodyPr/>
                    <a:lstStyle/>
                    <a:p>
                      <a:pPr defTabSz="914400">
                        <a:defRPr sz="1800"/>
                      </a:pPr>
                      <a:r>
                        <a:rPr sz="1500">
                          <a:sym typeface="Helvetica Neue Medium"/>
                        </a:rPr>
                        <a:t>The Linear regression assumptions.</a:t>
                      </a:r>
                    </a:p>
                  </a:txBody>
                  <a:tcPr marL="35719" marR="35719" marT="35719" marB="35719" anchor="ctr" horzOverflow="overflow">
                    <a:lnL w="12700">
                      <a:solidFill>
                        <a:srgbClr val="B8B8B8"/>
                      </a:solidFill>
                      <a:miter lim="400000"/>
                    </a:lnL>
                    <a:lnR w="38100">
                      <a:solidFill>
                        <a:srgbClr val="004D80"/>
                      </a:solidFill>
                      <a:miter lim="400000"/>
                    </a:lnR>
                  </a:tcPr>
                </a:tc>
                <a:extLst>
                  <a:ext uri="{0D108BD9-81ED-4DB2-BD59-A6C34878D82A}">
                    <a16:rowId xmlns:a16="http://schemas.microsoft.com/office/drawing/2014/main" val="10001"/>
                  </a:ext>
                </a:extLst>
              </a:tr>
              <a:tr h="682228">
                <a:tc>
                  <a:txBody>
                    <a:bodyPr/>
                    <a:lstStyle/>
                    <a:p>
                      <a:pPr defTabSz="914400">
                        <a:defRPr sz="1800"/>
                      </a:pPr>
                      <a:r>
                        <a:rPr sz="1500">
                          <a:sym typeface="Helvetica Neue Medium"/>
                        </a:rPr>
                        <a:t>Polynomial regression</a:t>
                      </a:r>
                    </a:p>
                  </a:txBody>
                  <a:tcPr marL="35719" marR="35719" marT="35719" marB="35719" anchor="ctr" horzOverflow="overflow">
                    <a:lnL w="38100">
                      <a:solidFill>
                        <a:srgbClr val="004D80"/>
                      </a:solidFill>
                      <a:miter lim="400000"/>
                    </a:lnL>
                    <a:lnR w="12700">
                      <a:solidFill>
                        <a:srgbClr val="B8B8B8"/>
                      </a:solidFill>
                      <a:miter lim="400000"/>
                    </a:lnR>
                  </a:tcPr>
                </a:tc>
                <a:tc>
                  <a:txBody>
                    <a:bodyPr/>
                    <a:lstStyle/>
                    <a:p>
                      <a:pPr defTabSz="914400">
                        <a:defRPr sz="1800"/>
                      </a:pPr>
                      <a:r>
                        <a:rPr sz="1300">
                          <a:sym typeface="Helvetica Neue Medium"/>
                        </a:rPr>
                        <a:t>Works on any size of dataset, works very well on non linear problems</a:t>
                      </a:r>
                    </a:p>
                  </a:txBody>
                  <a:tcPr marL="35719" marR="35719" marT="35719" marB="35719" anchor="ctr" horzOverflow="overflow">
                    <a:lnL w="12700">
                      <a:solidFill>
                        <a:srgbClr val="B8B8B8"/>
                      </a:solidFill>
                      <a:miter lim="400000"/>
                    </a:lnL>
                    <a:lnR w="12700">
                      <a:solidFill>
                        <a:srgbClr val="B8B8B8"/>
                      </a:solidFill>
                      <a:miter lim="400000"/>
                    </a:lnR>
                  </a:tcPr>
                </a:tc>
                <a:tc>
                  <a:txBody>
                    <a:bodyPr/>
                    <a:lstStyle/>
                    <a:p>
                      <a:pPr defTabSz="914400">
                        <a:defRPr sz="1800"/>
                      </a:pPr>
                      <a:r>
                        <a:rPr sz="1300">
                          <a:sym typeface="Helvetica Neue Medium"/>
                        </a:rPr>
                        <a:t>Need to choose right polynomial degree for a. Good bias and trade off.</a:t>
                      </a:r>
                    </a:p>
                  </a:txBody>
                  <a:tcPr marL="35719" marR="35719" marT="35719" marB="35719" anchor="ctr" horzOverflow="overflow">
                    <a:lnL w="12700">
                      <a:solidFill>
                        <a:srgbClr val="B8B8B8"/>
                      </a:solidFill>
                      <a:miter lim="400000"/>
                    </a:lnL>
                    <a:lnR w="38100">
                      <a:solidFill>
                        <a:srgbClr val="004D80"/>
                      </a:solidFill>
                      <a:miter lim="400000"/>
                    </a:lnR>
                  </a:tcPr>
                </a:tc>
                <a:extLst>
                  <a:ext uri="{0D108BD9-81ED-4DB2-BD59-A6C34878D82A}">
                    <a16:rowId xmlns:a16="http://schemas.microsoft.com/office/drawing/2014/main" val="10002"/>
                  </a:ext>
                </a:extLst>
              </a:tr>
              <a:tr h="667453">
                <a:tc>
                  <a:txBody>
                    <a:bodyPr/>
                    <a:lstStyle/>
                    <a:p>
                      <a:pPr defTabSz="914400">
                        <a:defRPr sz="1800"/>
                      </a:pPr>
                      <a:r>
                        <a:rPr sz="1500">
                          <a:sym typeface="Helvetica Neue Medium"/>
                        </a:rPr>
                        <a:t>SVR</a:t>
                      </a:r>
                    </a:p>
                  </a:txBody>
                  <a:tcPr marL="35719" marR="35719" marT="35719" marB="35719" anchor="ctr" horzOverflow="overflow">
                    <a:lnL w="38100">
                      <a:solidFill>
                        <a:srgbClr val="004D80"/>
                      </a:solidFill>
                      <a:miter lim="400000"/>
                    </a:lnL>
                    <a:lnR w="12700">
                      <a:solidFill>
                        <a:srgbClr val="B8B8B8"/>
                      </a:solidFill>
                      <a:miter lim="400000"/>
                    </a:lnR>
                  </a:tcPr>
                </a:tc>
                <a:tc>
                  <a:txBody>
                    <a:bodyPr/>
                    <a:lstStyle/>
                    <a:p>
                      <a:pPr defTabSz="914400">
                        <a:defRPr sz="1800"/>
                      </a:pPr>
                      <a:r>
                        <a:rPr sz="1300">
                          <a:sym typeface="Helvetica Neue Medium"/>
                        </a:rPr>
                        <a:t>Easily adaptable, works very well on non linear problems, not biased by outliers</a:t>
                      </a:r>
                    </a:p>
                  </a:txBody>
                  <a:tcPr marL="35719" marR="35719" marT="35719" marB="35719" anchor="ctr" horzOverflow="overflow">
                    <a:lnL w="12700">
                      <a:solidFill>
                        <a:srgbClr val="B8B8B8"/>
                      </a:solidFill>
                      <a:miter lim="400000"/>
                    </a:lnL>
                    <a:lnR w="12700">
                      <a:solidFill>
                        <a:srgbClr val="B8B8B8"/>
                      </a:solidFill>
                      <a:miter lim="400000"/>
                    </a:lnR>
                  </a:tcPr>
                </a:tc>
                <a:tc>
                  <a:txBody>
                    <a:bodyPr/>
                    <a:lstStyle/>
                    <a:p>
                      <a:pPr defTabSz="914400">
                        <a:defRPr sz="1800"/>
                      </a:pPr>
                      <a:r>
                        <a:rPr sz="1300">
                          <a:sym typeface="Helvetica Neue Medium"/>
                        </a:rPr>
                        <a:t>Compulsory to apply feature scaling, not well known ,more difficult to understand.</a:t>
                      </a:r>
                    </a:p>
                  </a:txBody>
                  <a:tcPr marL="35719" marR="35719" marT="35719" marB="35719" anchor="ctr" horzOverflow="overflow">
                    <a:lnL w="12700">
                      <a:solidFill>
                        <a:srgbClr val="B8B8B8"/>
                      </a:solidFill>
                      <a:miter lim="400000"/>
                    </a:lnL>
                    <a:lnR w="38100">
                      <a:solidFill>
                        <a:srgbClr val="004D80"/>
                      </a:solidFill>
                      <a:miter lim="400000"/>
                    </a:lnR>
                  </a:tcPr>
                </a:tc>
                <a:extLst>
                  <a:ext uri="{0D108BD9-81ED-4DB2-BD59-A6C34878D82A}">
                    <a16:rowId xmlns:a16="http://schemas.microsoft.com/office/drawing/2014/main" val="10003"/>
                  </a:ext>
                </a:extLst>
              </a:tr>
              <a:tr h="682228">
                <a:tc>
                  <a:txBody>
                    <a:bodyPr/>
                    <a:lstStyle/>
                    <a:p>
                      <a:pPr defTabSz="914400">
                        <a:defRPr sz="1800"/>
                      </a:pPr>
                      <a:r>
                        <a:rPr sz="1500">
                          <a:sym typeface="Helvetica Neue Medium"/>
                        </a:rPr>
                        <a:t>Decision tree recession</a:t>
                      </a:r>
                    </a:p>
                  </a:txBody>
                  <a:tcPr marL="35719" marR="35719" marT="35719" marB="35719" anchor="ctr" horzOverflow="overflow">
                    <a:lnL w="38100">
                      <a:solidFill>
                        <a:srgbClr val="004D80"/>
                      </a:solidFill>
                      <a:miter lim="400000"/>
                    </a:lnL>
                    <a:lnR w="12700">
                      <a:solidFill>
                        <a:srgbClr val="B8B8B8"/>
                      </a:solidFill>
                      <a:miter lim="400000"/>
                    </a:lnR>
                  </a:tcPr>
                </a:tc>
                <a:tc>
                  <a:txBody>
                    <a:bodyPr/>
                    <a:lstStyle/>
                    <a:p>
                      <a:pPr defTabSz="914400">
                        <a:defRPr sz="1800"/>
                      </a:pPr>
                      <a:r>
                        <a:rPr sz="1300">
                          <a:sym typeface="Helvetica Neue Medium"/>
                        </a:rPr>
                        <a:t>Interpretability ,no need for feature scaling ,works on both linear and non linear problems</a:t>
                      </a:r>
                    </a:p>
                  </a:txBody>
                  <a:tcPr marL="35719" marR="35719" marT="35719" marB="35719" anchor="ctr" horzOverflow="overflow">
                    <a:lnL w="12700">
                      <a:solidFill>
                        <a:srgbClr val="B8B8B8"/>
                      </a:solidFill>
                      <a:miter lim="400000"/>
                    </a:lnL>
                    <a:lnR w="12700">
                      <a:solidFill>
                        <a:srgbClr val="B8B8B8"/>
                      </a:solidFill>
                      <a:miter lim="400000"/>
                    </a:lnR>
                  </a:tcPr>
                </a:tc>
                <a:tc>
                  <a:txBody>
                    <a:bodyPr/>
                    <a:lstStyle/>
                    <a:p>
                      <a:pPr defTabSz="914400">
                        <a:defRPr sz="1800"/>
                      </a:pPr>
                      <a:r>
                        <a:rPr sz="1400">
                          <a:sym typeface="Helvetica Neue Medium"/>
                        </a:rPr>
                        <a:t>Poor results on small datasets, overfitting can easily occur</a:t>
                      </a:r>
                    </a:p>
                  </a:txBody>
                  <a:tcPr marL="35719" marR="35719" marT="35719" marB="35719" anchor="ctr" horzOverflow="overflow">
                    <a:lnL w="12700">
                      <a:solidFill>
                        <a:srgbClr val="B8B8B8"/>
                      </a:solidFill>
                      <a:miter lim="400000"/>
                    </a:lnL>
                    <a:lnR w="38100">
                      <a:solidFill>
                        <a:srgbClr val="004D80"/>
                      </a:solidFill>
                      <a:miter lim="400000"/>
                    </a:lnR>
                  </a:tcPr>
                </a:tc>
                <a:extLst>
                  <a:ext uri="{0D108BD9-81ED-4DB2-BD59-A6C34878D82A}">
                    <a16:rowId xmlns:a16="http://schemas.microsoft.com/office/drawing/2014/main" val="10004"/>
                  </a:ext>
                </a:extLst>
              </a:tr>
              <a:tr h="682228">
                <a:tc>
                  <a:txBody>
                    <a:bodyPr/>
                    <a:lstStyle/>
                    <a:p>
                      <a:pPr defTabSz="914400">
                        <a:defRPr sz="1800"/>
                      </a:pPr>
                      <a:r>
                        <a:rPr sz="1500">
                          <a:sym typeface="Helvetica Neue Medium"/>
                        </a:rPr>
                        <a:t>Random forest regression</a:t>
                      </a:r>
                    </a:p>
                  </a:txBody>
                  <a:tcPr marL="35719" marR="35719" marT="35719" marB="35719" anchor="ctr" horzOverflow="overflow">
                    <a:lnL w="38100">
                      <a:solidFill>
                        <a:srgbClr val="004D80"/>
                      </a:solidFill>
                      <a:miter lim="400000"/>
                    </a:lnL>
                    <a:lnR w="12700">
                      <a:solidFill>
                        <a:srgbClr val="B8B8B8"/>
                      </a:solidFill>
                      <a:miter lim="400000"/>
                    </a:lnR>
                    <a:lnB w="38100">
                      <a:solidFill>
                        <a:srgbClr val="004D80"/>
                      </a:solidFill>
                      <a:miter lim="400000"/>
                    </a:lnB>
                  </a:tcPr>
                </a:tc>
                <a:tc>
                  <a:txBody>
                    <a:bodyPr/>
                    <a:lstStyle/>
                    <a:p>
                      <a:pPr defTabSz="914400">
                        <a:defRPr sz="1800"/>
                      </a:pPr>
                      <a:r>
                        <a:rPr sz="1300">
                          <a:sym typeface="Helvetica Neue Medium"/>
                        </a:rPr>
                        <a:t>Powerful and accurate ,good performance many problems ,including non linear</a:t>
                      </a:r>
                    </a:p>
                  </a:txBody>
                  <a:tcPr marL="35719" marR="35719" marT="35719" marB="35719" anchor="ctr" horzOverflow="overflow">
                    <a:lnL w="12700">
                      <a:solidFill>
                        <a:srgbClr val="B8B8B8"/>
                      </a:solidFill>
                      <a:miter lim="400000"/>
                    </a:lnL>
                    <a:lnR w="12700">
                      <a:solidFill>
                        <a:srgbClr val="B8B8B8"/>
                      </a:solidFill>
                      <a:miter lim="400000"/>
                    </a:lnR>
                    <a:lnB w="38100">
                      <a:solidFill>
                        <a:srgbClr val="004D80"/>
                      </a:solidFill>
                      <a:miter lim="400000"/>
                    </a:lnB>
                  </a:tcPr>
                </a:tc>
                <a:tc>
                  <a:txBody>
                    <a:bodyPr/>
                    <a:lstStyle/>
                    <a:p>
                      <a:pPr defTabSz="914400">
                        <a:defRPr sz="1800"/>
                      </a:pPr>
                      <a:r>
                        <a:rPr sz="1300">
                          <a:sym typeface="Helvetica Neue Medium"/>
                        </a:rPr>
                        <a:t>No Interpretability , overfitting can easily occur, need to choose number of trees</a:t>
                      </a:r>
                    </a:p>
                  </a:txBody>
                  <a:tcPr marL="35719" marR="35719" marT="35719" marB="35719" anchor="ctr" horzOverflow="overflow">
                    <a:lnL w="12700">
                      <a:solidFill>
                        <a:srgbClr val="B8B8B8"/>
                      </a:solidFill>
                      <a:miter lim="400000"/>
                    </a:lnL>
                    <a:lnR w="38100">
                      <a:solidFill>
                        <a:srgbClr val="004D80"/>
                      </a:solidFill>
                      <a:miter lim="400000"/>
                    </a:lnR>
                    <a:lnB w="38100">
                      <a:solidFill>
                        <a:srgbClr val="004D80"/>
                      </a:solidFill>
                      <a:miter lim="400000"/>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9" y="761999"/>
            <a:ext cx="892628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Terminologies that one should know before starting Machine Learning</a:t>
            </a:r>
            <a:r>
              <a:rPr lang="en-US" b="1" dirty="0"/>
              <a:t>:</a:t>
            </a:r>
            <a:endParaRPr lang="en-US" dirty="0"/>
          </a:p>
        </p:txBody>
      </p:sp>
      <p:sp>
        <p:nvSpPr>
          <p:cNvPr id="3" name="TextBox 2"/>
          <p:cNvSpPr txBox="1"/>
          <p:nvPr/>
        </p:nvSpPr>
        <p:spPr>
          <a:xfrm>
            <a:off x="740228" y="1589315"/>
            <a:ext cx="9710057" cy="6186309"/>
          </a:xfrm>
          <a:prstGeom prst="rect">
            <a:avLst/>
          </a:prstGeom>
          <a:noFill/>
        </p:spPr>
        <p:txBody>
          <a:bodyPr wrap="square" rtlCol="0">
            <a:spAutoFit/>
          </a:bodyPr>
          <a:lstStyle/>
          <a:p>
            <a:pPr marL="742950" lvl="1" indent="-285750">
              <a:buFont typeface="Wingdings" panose="05000000000000000000" pitchFamily="2" charset="2"/>
              <a:buChar char="q"/>
            </a:pPr>
            <a:r>
              <a:rPr lang="en-US" b="1" dirty="0"/>
              <a:t>Model:</a:t>
            </a:r>
            <a:r>
              <a:rPr lang="en-US" dirty="0"/>
              <a:t> A model is a </a:t>
            </a:r>
            <a:r>
              <a:rPr lang="en-US" b="1" dirty="0"/>
              <a:t>specific representation</a:t>
            </a:r>
            <a:r>
              <a:rPr lang="en-US" dirty="0"/>
              <a:t> learned from data by applying some machine learning algorithm. A model is also called </a:t>
            </a:r>
            <a:r>
              <a:rPr lang="en-US" b="1" dirty="0"/>
              <a:t>hypothesis</a:t>
            </a:r>
            <a:r>
              <a:rPr lang="en-US" dirty="0"/>
              <a:t>.</a:t>
            </a:r>
          </a:p>
          <a:p>
            <a:pPr lvl="1"/>
            <a:endParaRPr lang="en-US" dirty="0"/>
          </a:p>
          <a:p>
            <a:pPr marL="742950" lvl="1" indent="-285750">
              <a:buFont typeface="Wingdings" panose="05000000000000000000" pitchFamily="2" charset="2"/>
              <a:buChar char="q"/>
            </a:pPr>
            <a:r>
              <a:rPr lang="en-US" b="1" dirty="0"/>
              <a:t>Feature:</a:t>
            </a:r>
            <a:r>
              <a:rPr lang="en-US" dirty="0"/>
              <a:t> A feature is an individual measurable property of our data. A set of numeric features can be conveniently described by a </a:t>
            </a:r>
            <a:r>
              <a:rPr lang="en-US" b="1" dirty="0"/>
              <a:t>feature vector</a:t>
            </a:r>
            <a:r>
              <a:rPr lang="en-US" dirty="0"/>
              <a:t>. Feature vectors are fed as input to the model. For example, in order to predict a fruit, there may be features like color, smell, taste, </a:t>
            </a:r>
            <a:r>
              <a:rPr lang="en-US" b="1" dirty="0"/>
              <a:t>etc.</a:t>
            </a:r>
            <a:r>
              <a:rPr lang="en-US" dirty="0"/>
              <a:t> </a:t>
            </a:r>
          </a:p>
          <a:p>
            <a:pPr lvl="1"/>
            <a:endParaRPr lang="en-US" dirty="0"/>
          </a:p>
          <a:p>
            <a:pPr marL="742950" lvl="1" indent="-285750">
              <a:buFont typeface="Wingdings" panose="05000000000000000000" pitchFamily="2" charset="2"/>
              <a:buChar char="q"/>
            </a:pPr>
            <a:r>
              <a:rPr lang="en-US" b="1" dirty="0"/>
              <a:t>Target(Label): </a:t>
            </a:r>
            <a:r>
              <a:rPr lang="en-US" dirty="0"/>
              <a:t>A target variable or label is the value to be predicted by our model. For the fruit example discussed in the features section, the label with each set of input would be the name of the fruit like apple, orange, banana, etc.</a:t>
            </a:r>
          </a:p>
          <a:p>
            <a:pPr marL="742950" lvl="1" indent="-285750" fontAlgn="base">
              <a:buFont typeface="Wingdings" panose="05000000000000000000" pitchFamily="2" charset="2"/>
              <a:buChar char="q"/>
            </a:pPr>
            <a:r>
              <a:rPr lang="en-US" b="1" dirty="0"/>
              <a:t>Training:</a:t>
            </a:r>
            <a:r>
              <a:rPr lang="en-US" dirty="0"/>
              <a:t> The idea is to give a set of inputs(features) and it’s expected outputs(labels), so after training, we will have a model (hypothesis) that will then map new data to one of the categories trained on.</a:t>
            </a:r>
          </a:p>
          <a:p>
            <a:pPr lvl="1" fontAlgn="base"/>
            <a:endParaRPr lang="en-US" dirty="0"/>
          </a:p>
          <a:p>
            <a:pPr marL="742950" lvl="1" indent="-285750" fontAlgn="base">
              <a:buFont typeface="Wingdings" panose="05000000000000000000" pitchFamily="2" charset="2"/>
              <a:buChar char="q"/>
            </a:pPr>
            <a:r>
              <a:rPr lang="en-US" b="1" dirty="0"/>
              <a:t>Prediction:</a:t>
            </a:r>
            <a:r>
              <a:rPr lang="en-US" dirty="0"/>
              <a:t> Once our model is ready, it can be fed a set of inputs to which it will provide a predicted output(label).</a:t>
            </a:r>
          </a:p>
          <a:p>
            <a:pPr lvl="1" fontAlgn="base"/>
            <a:endParaRPr lang="en-US" dirty="0"/>
          </a:p>
          <a:p>
            <a:br>
              <a:rPr lang="en-US" dirty="0"/>
            </a:br>
            <a:endParaRPr lang="en-US" dirty="0"/>
          </a:p>
          <a:p>
            <a:pPr lvl="1"/>
            <a:endParaRPr lang="en-US" dirty="0"/>
          </a:p>
        </p:txBody>
      </p:sp>
    </p:spTree>
    <p:extLst>
      <p:ext uri="{BB962C8B-B14F-4D97-AF65-F5344CB8AC3E}">
        <p14:creationId xmlns:p14="http://schemas.microsoft.com/office/powerpoint/2010/main" val="100100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1355" y="0"/>
            <a:ext cx="2897580" cy="1077218"/>
          </a:xfrm>
          <a:prstGeom prst="rect">
            <a:avLst/>
          </a:prstGeom>
          <a:noFill/>
        </p:spPr>
        <p:txBody>
          <a:bodyPr wrap="square" rtlCol="0">
            <a:spAutoFit/>
          </a:bodyPr>
          <a:lstStyle/>
          <a:p>
            <a:r>
              <a:rPr lang="en-IN" sz="3200" dirty="0">
                <a:latin typeface="Aerial"/>
              </a:rPr>
              <a:t>   LOGISTIC</a:t>
            </a:r>
          </a:p>
          <a:p>
            <a:r>
              <a:rPr lang="en-IN" sz="3200" dirty="0">
                <a:latin typeface="Aerial"/>
              </a:rPr>
              <a:t>REGRESSION</a:t>
            </a:r>
          </a:p>
        </p:txBody>
      </p:sp>
      <p:sp>
        <p:nvSpPr>
          <p:cNvPr id="11" name="AutoShape 6" descr="g(z) = \frac{1}{1 + e^-^z}\ "/>
          <p:cNvSpPr>
            <a:spLocks noChangeAspect="1" noChangeArrowheads="1"/>
          </p:cNvSpPr>
          <p:nvPr/>
        </p:nvSpPr>
        <p:spPr bwMode="auto">
          <a:xfrm>
            <a:off x="225631" y="166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p:cNvSpPr txBox="1"/>
          <p:nvPr/>
        </p:nvSpPr>
        <p:spPr>
          <a:xfrm>
            <a:off x="225631" y="1465815"/>
            <a:ext cx="11797088" cy="3693319"/>
          </a:xfrm>
          <a:prstGeom prst="rect">
            <a:avLst/>
          </a:prstGeom>
          <a:noFill/>
        </p:spPr>
        <p:txBody>
          <a:bodyPr wrap="square" rtlCol="0">
            <a:spAutoFit/>
          </a:bodyPr>
          <a:lstStyle/>
          <a:p>
            <a:pPr fontAlgn="base"/>
            <a:r>
              <a:rPr lang="en-IN" dirty="0"/>
              <a:t>In statistics, the logistic model is used to model the probability of a certain class or event existing such as pass/fail, win/lose, alive/dead or healthy/sick. This can be extended to model several classes of events such as determining whether an image contains a cat, dog, lion, </a:t>
            </a:r>
            <a:r>
              <a:rPr lang="en-IN" dirty="0" err="1"/>
              <a:t>etc</a:t>
            </a:r>
            <a:endParaRPr lang="en-IN" dirty="0"/>
          </a:p>
          <a:p>
            <a:pPr fontAlgn="base"/>
            <a:endParaRPr lang="en-IN" dirty="0"/>
          </a:p>
          <a:p>
            <a:pPr fontAlgn="base"/>
            <a:r>
              <a:rPr lang="en-IN" dirty="0"/>
              <a:t>Based on the number of categories, Logistic regression can be classified as:</a:t>
            </a:r>
          </a:p>
          <a:p>
            <a:pPr fontAlgn="base"/>
            <a:endParaRPr lang="en-IN" dirty="0"/>
          </a:p>
          <a:p>
            <a:pPr fontAlgn="base"/>
            <a:r>
              <a:rPr lang="en-IN" b="1" dirty="0"/>
              <a:t>binomial:</a:t>
            </a:r>
            <a:r>
              <a:rPr lang="en-IN" dirty="0"/>
              <a:t> Target variable can have only 2 possible types: “0” or “1” which may represent “win” </a:t>
            </a:r>
            <a:r>
              <a:rPr lang="en-IN" dirty="0" err="1"/>
              <a:t>vs</a:t>
            </a:r>
            <a:r>
              <a:rPr lang="en-IN" dirty="0"/>
              <a:t> “loss”, “pass” </a:t>
            </a:r>
            <a:r>
              <a:rPr lang="en-IN" dirty="0" err="1"/>
              <a:t>vs</a:t>
            </a:r>
            <a:r>
              <a:rPr lang="en-IN" dirty="0"/>
              <a:t> “fail”, “dead” </a:t>
            </a:r>
            <a:r>
              <a:rPr lang="en-IN" dirty="0" err="1"/>
              <a:t>vs</a:t>
            </a:r>
            <a:r>
              <a:rPr lang="en-IN" dirty="0"/>
              <a:t> “alive”, etc.</a:t>
            </a:r>
          </a:p>
          <a:p>
            <a:pPr fontAlgn="base"/>
            <a:endParaRPr lang="en-IN" dirty="0"/>
          </a:p>
          <a:p>
            <a:pPr fontAlgn="base"/>
            <a:r>
              <a:rPr lang="en-IN" b="1" dirty="0"/>
              <a:t>multinomial:</a:t>
            </a:r>
            <a:r>
              <a:rPr lang="en-IN" dirty="0"/>
              <a:t> Target variable can have 3 or more possible types which are not ordered(i.e. types have no quantitative significance) like “disease A” </a:t>
            </a:r>
            <a:r>
              <a:rPr lang="en-IN" dirty="0" err="1"/>
              <a:t>vs</a:t>
            </a:r>
            <a:r>
              <a:rPr lang="en-IN" dirty="0"/>
              <a:t> “disease B” </a:t>
            </a:r>
            <a:r>
              <a:rPr lang="en-IN" dirty="0" err="1"/>
              <a:t>vs</a:t>
            </a:r>
            <a:r>
              <a:rPr lang="en-IN" dirty="0"/>
              <a:t> “disease C”.</a:t>
            </a:r>
          </a:p>
          <a:p>
            <a:pPr fontAlgn="base"/>
            <a:endParaRPr lang="en-IN" dirty="0"/>
          </a:p>
          <a:p>
            <a:endParaRPr lang="en-IN" dirty="0"/>
          </a:p>
        </p:txBody>
      </p:sp>
      <p:sp>
        <p:nvSpPr>
          <p:cNvPr id="7" name="Rectangle 6"/>
          <p:cNvSpPr/>
          <p:nvPr/>
        </p:nvSpPr>
        <p:spPr>
          <a:xfrm>
            <a:off x="225631" y="4943562"/>
            <a:ext cx="9670473" cy="923330"/>
          </a:xfrm>
          <a:prstGeom prst="rect">
            <a:avLst/>
          </a:prstGeom>
        </p:spPr>
        <p:txBody>
          <a:bodyPr wrap="square">
            <a:spAutoFit/>
          </a:bodyPr>
          <a:lstStyle/>
          <a:p>
            <a:pPr fontAlgn="base"/>
            <a:r>
              <a:rPr lang="en-IN" b="1" dirty="0"/>
              <a:t>ordinal:</a:t>
            </a:r>
            <a:r>
              <a:rPr lang="en-IN" dirty="0"/>
              <a:t> It deals with target variables with ordered categories. For example, a test score can be categorized </a:t>
            </a:r>
            <a:r>
              <a:rPr lang="en-IN" dirty="0" err="1"/>
              <a:t>as:“very</a:t>
            </a:r>
            <a:r>
              <a:rPr lang="en-IN" dirty="0"/>
              <a:t> poor”, “poor”, “good”, “very good”. Here, each category can be given a score like 0, 1, 2, 3.</a:t>
            </a:r>
          </a:p>
        </p:txBody>
      </p:sp>
    </p:spTree>
    <p:extLst>
      <p:ext uri="{BB962C8B-B14F-4D97-AF65-F5344CB8AC3E}">
        <p14:creationId xmlns:p14="http://schemas.microsoft.com/office/powerpoint/2010/main" val="3435712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3558" y="826186"/>
            <a:ext cx="10584872" cy="1754326"/>
          </a:xfrm>
          <a:prstGeom prst="rect">
            <a:avLst/>
          </a:prstGeom>
        </p:spPr>
        <p:txBody>
          <a:bodyPr wrap="square">
            <a:spAutoFit/>
          </a:bodyPr>
          <a:lstStyle/>
          <a:p>
            <a:pPr>
              <a:buFont typeface="Arial" panose="020B0604020202020204" pitchFamily="34" charset="0"/>
              <a:buChar char="•"/>
            </a:pPr>
            <a:r>
              <a:rPr lang="en-IN" dirty="0">
                <a:solidFill>
                  <a:srgbClr val="000000"/>
                </a:solidFill>
                <a:latin typeface="Georgia" panose="02040502050405020303" pitchFamily="18" charset="0"/>
              </a:rPr>
              <a:t>Start with </a:t>
            </a:r>
            <a:r>
              <a:rPr lang="en-IN" b="1" dirty="0">
                <a:solidFill>
                  <a:srgbClr val="000000"/>
                </a:solidFill>
                <a:latin typeface="Georgia" panose="02040502050405020303" pitchFamily="18" charset="0"/>
              </a:rPr>
              <a:t>binary class problems</a:t>
            </a:r>
            <a:endParaRPr lang="en-IN" dirty="0">
              <a:solidFill>
                <a:srgbClr val="000000"/>
              </a:solidFill>
              <a:latin typeface="Georgia" panose="02040502050405020303" pitchFamily="18" charset="0"/>
            </a:endParaRPr>
          </a:p>
          <a:p>
            <a:r>
              <a:rPr lang="en-IN" dirty="0">
                <a:solidFill>
                  <a:srgbClr val="000000"/>
                </a:solidFill>
                <a:latin typeface="Georgia" panose="02040502050405020303" pitchFamily="18" charset="0"/>
              </a:rPr>
              <a:t>How do we develop a classification algorithm?</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Tumour size </a:t>
            </a:r>
            <a:r>
              <a:rPr lang="en-IN" dirty="0" err="1">
                <a:solidFill>
                  <a:srgbClr val="000000"/>
                </a:solidFill>
                <a:latin typeface="Georgia" panose="02040502050405020303" pitchFamily="18" charset="0"/>
              </a:rPr>
              <a:t>vs</a:t>
            </a:r>
            <a:r>
              <a:rPr lang="en-IN" dirty="0">
                <a:solidFill>
                  <a:srgbClr val="000000"/>
                </a:solidFill>
                <a:latin typeface="Georgia" panose="02040502050405020303" pitchFamily="18" charset="0"/>
              </a:rPr>
              <a:t> malignancy (0 or 1)</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We </a:t>
            </a:r>
            <a:r>
              <a:rPr lang="en-IN" i="1" dirty="0">
                <a:solidFill>
                  <a:srgbClr val="000000"/>
                </a:solidFill>
                <a:latin typeface="Georgia" panose="02040502050405020303" pitchFamily="18" charset="0"/>
              </a:rPr>
              <a:t>could</a:t>
            </a:r>
            <a:r>
              <a:rPr lang="en-IN" dirty="0">
                <a:solidFill>
                  <a:srgbClr val="000000"/>
                </a:solidFill>
                <a:latin typeface="Georgia" panose="02040502050405020303" pitchFamily="18" charset="0"/>
              </a:rPr>
              <a:t> use linear regression</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Then threshold the classifier output (i.e. anything over some value is yes, else no)</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In our example below linear regression with </a:t>
            </a:r>
            <a:r>
              <a:rPr lang="en-IN" dirty="0" err="1">
                <a:solidFill>
                  <a:srgbClr val="000000"/>
                </a:solidFill>
                <a:latin typeface="Georgia" panose="02040502050405020303" pitchFamily="18" charset="0"/>
              </a:rPr>
              <a:t>thresholding</a:t>
            </a:r>
            <a:r>
              <a:rPr lang="en-IN" dirty="0">
                <a:solidFill>
                  <a:srgbClr val="000000"/>
                </a:solidFill>
                <a:latin typeface="Georgia" panose="02040502050405020303" pitchFamily="18" charset="0"/>
              </a:rPr>
              <a:t> seems to work</a:t>
            </a:r>
            <a:endParaRPr lang="en-IN" b="0" i="0" dirty="0">
              <a:solidFill>
                <a:srgbClr val="000000"/>
              </a:solidFill>
              <a:effectLst/>
              <a:latin typeface="Georgia" panose="02040502050405020303" pitchFamily="18" charset="0"/>
            </a:endParaRPr>
          </a:p>
        </p:txBody>
      </p:sp>
      <p:pic>
        <p:nvPicPr>
          <p:cNvPr id="1026" name="Picture 2" descr="http://www.holehouse.org/mlclass/06_Logistic_Regression_files/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214" y="3352779"/>
            <a:ext cx="6699310" cy="224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17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431" y="232558"/>
            <a:ext cx="10501746" cy="2308324"/>
          </a:xfrm>
          <a:prstGeom prst="rect">
            <a:avLst/>
          </a:prstGeom>
        </p:spPr>
        <p:txBody>
          <a:bodyPr wrap="square">
            <a:spAutoFit/>
          </a:bodyPr>
          <a:lstStyle/>
          <a:p>
            <a:pPr>
              <a:buFont typeface="Arial" panose="020B0604020202020204" pitchFamily="34" charset="0"/>
              <a:buChar char="•"/>
            </a:pPr>
            <a:r>
              <a:rPr lang="en-IN" dirty="0">
                <a:solidFill>
                  <a:srgbClr val="000000"/>
                </a:solidFill>
                <a:latin typeface="Georgia" panose="02040502050405020303" pitchFamily="18" charset="0"/>
              </a:rPr>
              <a:t>We can see above this does a reasonable job of stratifying the data points into one of two classes</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But what if we had a single Yes with a very small tumour </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This would lead to classifying all the existing yeses as </a:t>
            </a:r>
            <a:r>
              <a:rPr lang="en-IN" dirty="0" err="1">
                <a:solidFill>
                  <a:srgbClr val="000000"/>
                </a:solidFill>
                <a:latin typeface="Georgia" panose="02040502050405020303" pitchFamily="18" charset="0"/>
              </a:rPr>
              <a:t>nos</a:t>
            </a: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Another issues with linear regression</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We know Y is 0 or 1</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Hypothesis can give values large than 1 or less than 0</a:t>
            </a:r>
          </a:p>
          <a:p>
            <a:pPr>
              <a:buFont typeface="Arial" panose="020B0604020202020204" pitchFamily="34" charset="0"/>
              <a:buChar char="•"/>
            </a:pPr>
            <a:r>
              <a:rPr lang="en-IN" dirty="0">
                <a:solidFill>
                  <a:srgbClr val="000000"/>
                </a:solidFill>
                <a:latin typeface="Georgia" panose="02040502050405020303" pitchFamily="18" charset="0"/>
              </a:rPr>
              <a:t>So, logistic regression generates a value where is always either 0 or 1</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Logistic regression is a </a:t>
            </a:r>
            <a:r>
              <a:rPr lang="en-IN" b="1" dirty="0">
                <a:solidFill>
                  <a:srgbClr val="000000"/>
                </a:solidFill>
                <a:latin typeface="Georgia" panose="02040502050405020303" pitchFamily="18" charset="0"/>
              </a:rPr>
              <a:t>classification algorithm</a:t>
            </a:r>
            <a:r>
              <a:rPr lang="en-IN" dirty="0">
                <a:solidFill>
                  <a:srgbClr val="000000"/>
                </a:solidFill>
                <a:latin typeface="Georgia" panose="02040502050405020303" pitchFamily="18" charset="0"/>
              </a:rPr>
              <a:t> - don't be confused</a:t>
            </a:r>
            <a:endParaRPr lang="en-IN" b="0" i="0" dirty="0">
              <a:solidFill>
                <a:srgbClr val="000000"/>
              </a:solidFill>
              <a:effectLst/>
              <a:latin typeface="Georgia" panose="02040502050405020303" pitchFamily="18" charset="0"/>
            </a:endParaRPr>
          </a:p>
        </p:txBody>
      </p:sp>
      <p:sp>
        <p:nvSpPr>
          <p:cNvPr id="4" name="Rectangle 3"/>
          <p:cNvSpPr/>
          <p:nvPr/>
        </p:nvSpPr>
        <p:spPr>
          <a:xfrm>
            <a:off x="583870" y="2716756"/>
            <a:ext cx="10394868" cy="2585323"/>
          </a:xfrm>
          <a:prstGeom prst="rect">
            <a:avLst/>
          </a:prstGeom>
        </p:spPr>
        <p:txBody>
          <a:bodyPr wrap="square">
            <a:spAutoFit/>
          </a:bodyPr>
          <a:lstStyle/>
          <a:p>
            <a:r>
              <a:rPr lang="en-IN" b="1" u="sng" dirty="0">
                <a:solidFill>
                  <a:srgbClr val="000000"/>
                </a:solidFill>
                <a:latin typeface="Georgia" panose="02040502050405020303" pitchFamily="18" charset="0"/>
              </a:rPr>
              <a:t>Hypothesis representation</a:t>
            </a: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What function is used to represent our hypothesis in classification</a:t>
            </a:r>
          </a:p>
          <a:p>
            <a:pPr>
              <a:buFont typeface="Arial" panose="020B0604020202020204" pitchFamily="34" charset="0"/>
              <a:buChar char="•"/>
            </a:pPr>
            <a:r>
              <a:rPr lang="en-IN" dirty="0">
                <a:solidFill>
                  <a:srgbClr val="000000"/>
                </a:solidFill>
                <a:latin typeface="Georgia" panose="02040502050405020303" pitchFamily="18" charset="0"/>
              </a:rPr>
              <a:t>We want our classifier to output values between 0 and 1</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When using linear regression we did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For classification hypothesis representation we do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 g((</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Where we define g(z)</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z is a real number</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This is the </a:t>
            </a:r>
            <a:r>
              <a:rPr lang="en-IN" b="1" dirty="0">
                <a:solidFill>
                  <a:srgbClr val="000000"/>
                </a:solidFill>
                <a:latin typeface="Georgia" panose="02040502050405020303" pitchFamily="18" charset="0"/>
              </a:rPr>
              <a:t>sigmoid function</a:t>
            </a:r>
            <a:r>
              <a:rPr lang="en-IN" dirty="0">
                <a:solidFill>
                  <a:srgbClr val="000000"/>
                </a:solidFill>
                <a:latin typeface="Georgia" panose="02040502050405020303" pitchFamily="18" charset="0"/>
              </a:rPr>
              <a:t>, or the </a:t>
            </a:r>
            <a:r>
              <a:rPr lang="en-IN" b="1" dirty="0">
                <a:solidFill>
                  <a:srgbClr val="000000"/>
                </a:solidFill>
                <a:latin typeface="Georgia" panose="02040502050405020303" pitchFamily="18" charset="0"/>
              </a:rPr>
              <a:t>logistic function</a:t>
            </a: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r>
              <a:rPr lang="en-IN" dirty="0">
                <a:solidFill>
                  <a:srgbClr val="000000"/>
                </a:solidFill>
                <a:latin typeface="Georgia" panose="02040502050405020303" pitchFamily="18" charset="0"/>
              </a:rPr>
              <a:t>If we combine these equations we can write out the hypothesis as</a:t>
            </a:r>
            <a:endParaRPr lang="en-IN" b="0" i="0" dirty="0">
              <a:solidFill>
                <a:srgbClr val="000000"/>
              </a:solidFill>
              <a:effectLst/>
              <a:latin typeface="Georgia" panose="02040502050405020303" pitchFamily="18" charset="0"/>
            </a:endParaRPr>
          </a:p>
        </p:txBody>
      </p:sp>
      <p:pic>
        <p:nvPicPr>
          <p:cNvPr id="9" name="Picture 8"/>
          <p:cNvPicPr>
            <a:picLocks noChangeAspect="1"/>
          </p:cNvPicPr>
          <p:nvPr/>
        </p:nvPicPr>
        <p:blipFill>
          <a:blip r:embed="rId2"/>
          <a:stretch>
            <a:fillRect/>
          </a:stretch>
        </p:blipFill>
        <p:spPr>
          <a:xfrm>
            <a:off x="4899910" y="4154052"/>
            <a:ext cx="1762787" cy="543249"/>
          </a:xfrm>
          <a:prstGeom prst="rect">
            <a:avLst/>
          </a:prstGeom>
        </p:spPr>
      </p:pic>
      <p:pic>
        <p:nvPicPr>
          <p:cNvPr id="10" name="Picture 2" descr="http://www.holehouse.org/mlclass/06_Logistic_Regression_files/Image%20%5b1%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762" y="5477953"/>
            <a:ext cx="248602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99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808" y="184643"/>
            <a:ext cx="6096000" cy="6186309"/>
          </a:xfrm>
          <a:prstGeom prst="rect">
            <a:avLst/>
          </a:prstGeom>
        </p:spPr>
        <p:txBody>
          <a:bodyPr>
            <a:spAutoFit/>
          </a:bodyPr>
          <a:lstStyle/>
          <a:p>
            <a:pPr>
              <a:buFont typeface="Arial" panose="020B0604020202020204" pitchFamily="34" charset="0"/>
              <a:buChar char="•"/>
            </a:pPr>
            <a:r>
              <a:rPr lang="en-IN" dirty="0">
                <a:solidFill>
                  <a:srgbClr val="000000"/>
                </a:solidFill>
                <a:latin typeface="Georgia" panose="02040502050405020303" pitchFamily="18" charset="0"/>
              </a:rPr>
              <a:t>How  does the sigmoid function look like</a:t>
            </a: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Crosses 0.5 at the origin, then flattens out]</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Asymptotes at 0 and 1</a:t>
            </a:r>
          </a:p>
          <a:p>
            <a:br>
              <a:rPr lang="en-IN" dirty="0"/>
            </a:br>
            <a:endParaRPr lang="en-IN" dirty="0"/>
          </a:p>
        </p:txBody>
      </p:sp>
      <p:pic>
        <p:nvPicPr>
          <p:cNvPr id="2054" name="Picture 6" descr="http://www.holehouse.org/mlclass/06_Logistic_Regression_files/Image%20%5b2%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63" y="866960"/>
            <a:ext cx="7715023" cy="356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91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12321" y="486950"/>
            <a:ext cx="9421092" cy="4801314"/>
          </a:xfrm>
          <a:prstGeom prst="rect">
            <a:avLst/>
          </a:prstGeom>
        </p:spPr>
        <p:txBody>
          <a:bodyPr wrap="square">
            <a:spAutoFit/>
          </a:bodyPr>
          <a:lstStyle/>
          <a:p>
            <a:pPr>
              <a:buFont typeface="Arial" panose="020B0604020202020204" pitchFamily="34" charset="0"/>
              <a:buChar char="•"/>
            </a:pPr>
            <a:r>
              <a:rPr lang="en-IN" b="1" dirty="0">
                <a:solidFill>
                  <a:srgbClr val="000000"/>
                </a:solidFill>
                <a:latin typeface="Georgia" panose="02040502050405020303" pitchFamily="18" charset="0"/>
              </a:rPr>
              <a:t>Interpreting hypothesis output</a:t>
            </a:r>
          </a:p>
          <a:p>
            <a:pPr>
              <a:buFont typeface="Arial" panose="020B0604020202020204" pitchFamily="34" charset="0"/>
              <a:buChar char="•"/>
            </a:pPr>
            <a:endParaRPr lang="en-IN" b="1" dirty="0">
              <a:solidFill>
                <a:srgbClr val="000000"/>
              </a:solidFill>
              <a:latin typeface="Georgia" panose="02040502050405020303" pitchFamily="18" charset="0"/>
            </a:endParaRPr>
          </a:p>
          <a:p>
            <a:r>
              <a:rPr lang="en-IN" dirty="0">
                <a:solidFill>
                  <a:srgbClr val="000000"/>
                </a:solidFill>
                <a:latin typeface="'Times New Roman'"/>
              </a:rPr>
              <a:t>When our hypothesis (</a:t>
            </a:r>
            <a:r>
              <a:rPr lang="en-IN" dirty="0" err="1">
                <a:solidFill>
                  <a:srgbClr val="000000"/>
                </a:solidFill>
                <a:latin typeface="'Times New Roman'"/>
              </a:rPr>
              <a:t>h</a:t>
            </a:r>
            <a:r>
              <a:rPr lang="en-IN" baseline="-25000" dirty="0" err="1">
                <a:solidFill>
                  <a:srgbClr val="000000"/>
                </a:solidFill>
                <a:latin typeface="'Times New Roman'"/>
              </a:rPr>
              <a:t>θ</a:t>
            </a:r>
            <a:r>
              <a:rPr lang="en-IN" dirty="0">
                <a:solidFill>
                  <a:srgbClr val="000000"/>
                </a:solidFill>
                <a:latin typeface="'Times New Roman'"/>
              </a:rPr>
              <a:t>(x)) outputs a number, we treat that value as the estimated probability that y=1 on input x</a:t>
            </a:r>
            <a:endParaRPr lang="en-IN" dirty="0">
              <a:solidFill>
                <a:srgbClr val="000000"/>
              </a:solidFill>
              <a:latin typeface="Georgia" panose="02040502050405020303" pitchFamily="18" charset="0"/>
            </a:endParaRPr>
          </a:p>
          <a:p>
            <a:pPr marL="742950" lvl="1" indent="-285750">
              <a:buFont typeface="Arial" panose="020B0604020202020204" pitchFamily="34" charset="0"/>
              <a:buChar char="•"/>
            </a:pPr>
            <a:r>
              <a:rPr lang="en-IN" dirty="0">
                <a:solidFill>
                  <a:srgbClr val="000000"/>
                </a:solidFill>
                <a:latin typeface="Georgia" panose="02040502050405020303" pitchFamily="18" charset="0"/>
              </a:rPr>
              <a:t>Example</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If X is a feature vector with x</a:t>
            </a:r>
            <a:r>
              <a:rPr lang="en-IN" baseline="-25000" dirty="0">
                <a:solidFill>
                  <a:srgbClr val="000000"/>
                </a:solidFill>
                <a:latin typeface="Georgia" panose="02040502050405020303" pitchFamily="18" charset="0"/>
              </a:rPr>
              <a:t>0</a:t>
            </a:r>
            <a:r>
              <a:rPr lang="en-IN" dirty="0">
                <a:solidFill>
                  <a:srgbClr val="000000"/>
                </a:solidFill>
                <a:latin typeface="Georgia" panose="02040502050405020303" pitchFamily="18" charset="0"/>
              </a:rPr>
              <a:t> = 1 (as always) and x</a:t>
            </a:r>
            <a:r>
              <a:rPr lang="en-IN" baseline="-25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 = </a:t>
            </a:r>
            <a:r>
              <a:rPr lang="en-IN" dirty="0" err="1">
                <a:solidFill>
                  <a:srgbClr val="000000"/>
                </a:solidFill>
                <a:latin typeface="Georgia" panose="02040502050405020303" pitchFamily="18" charset="0"/>
              </a:rPr>
              <a:t>tumourSize</a:t>
            </a: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 0.7</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Tells a patient they have a 70% chance of a </a:t>
            </a:r>
            <a:r>
              <a:rPr lang="en-IN" dirty="0" err="1">
                <a:solidFill>
                  <a:srgbClr val="000000"/>
                </a:solidFill>
                <a:latin typeface="Georgia" panose="02040502050405020303" pitchFamily="18" charset="0"/>
              </a:rPr>
              <a:t>tumor</a:t>
            </a:r>
            <a:r>
              <a:rPr lang="en-IN" dirty="0">
                <a:solidFill>
                  <a:srgbClr val="000000"/>
                </a:solidFill>
                <a:latin typeface="Georgia" panose="02040502050405020303" pitchFamily="18" charset="0"/>
              </a:rPr>
              <a:t> being malignant</a:t>
            </a:r>
          </a:p>
          <a:p>
            <a:pPr lvl="2"/>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 P(y=1|x ; θ)</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What does this mean?</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Probability that y=1, given x, parameterized by θ</a:t>
            </a:r>
          </a:p>
          <a:p>
            <a:pPr>
              <a:buFont typeface="Arial" panose="020B0604020202020204" pitchFamily="34" charset="0"/>
              <a:buChar char="•"/>
            </a:pPr>
            <a:r>
              <a:rPr lang="en-IN" dirty="0">
                <a:solidFill>
                  <a:srgbClr val="000000"/>
                </a:solidFill>
                <a:latin typeface="Georgia" panose="02040502050405020303" pitchFamily="18" charset="0"/>
              </a:rPr>
              <a:t>Since this is a binary classification task we know y = 0 or 1</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So the following must be true</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P(y=1|x ; θ) + P(y=0|x ; θ) = 1</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P(y=0|x ; θ) = 1 - P(y=1|x ; θ)</a:t>
            </a:r>
          </a:p>
          <a:p>
            <a:br>
              <a:rPr lang="en-IN" dirty="0"/>
            </a:br>
            <a:endParaRPr lang="en-IN" dirty="0"/>
          </a:p>
        </p:txBody>
      </p:sp>
    </p:spTree>
    <p:extLst>
      <p:ext uri="{BB962C8B-B14F-4D97-AF65-F5344CB8AC3E}">
        <p14:creationId xmlns:p14="http://schemas.microsoft.com/office/powerpoint/2010/main" val="2118920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172" y="188601"/>
            <a:ext cx="10513620" cy="2308324"/>
          </a:xfrm>
          <a:prstGeom prst="rect">
            <a:avLst/>
          </a:prstGeom>
        </p:spPr>
        <p:txBody>
          <a:bodyPr wrap="square">
            <a:spAutoFit/>
          </a:bodyPr>
          <a:lstStyle/>
          <a:p>
            <a:r>
              <a:rPr lang="en-IN" b="1" u="sng" dirty="0">
                <a:solidFill>
                  <a:srgbClr val="000000"/>
                </a:solidFill>
                <a:latin typeface="Georgia" panose="02040502050405020303" pitchFamily="18" charset="0"/>
              </a:rPr>
              <a:t>Decision boundary</a:t>
            </a: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This gives a better sense of what the hypothesis function is computing</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One way of using the sigmoid function is;</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When the probability of y being 1 is greater than 0.5 then we can predict y = 1</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Else we predict y = 0</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When is it exactly that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is greater than 0.5?</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Look at sigmoid function</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g(z) is greater than or equal to 0.5 when z is greater than or equal to 0</a:t>
            </a:r>
            <a:endParaRPr lang="en-IN" b="0" i="0" dirty="0">
              <a:solidFill>
                <a:srgbClr val="000000"/>
              </a:solidFill>
              <a:effectLst/>
              <a:latin typeface="Georgia" panose="02040502050405020303" pitchFamily="18" charset="0"/>
            </a:endParaRPr>
          </a:p>
        </p:txBody>
      </p:sp>
      <p:pic>
        <p:nvPicPr>
          <p:cNvPr id="4102" name="Picture 6" descr="http://www.holehouse.org/mlclass/06_Logistic_Regression_files/Image%20%5b3%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260" y="2496925"/>
            <a:ext cx="3751405" cy="23362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4172" y="2319138"/>
            <a:ext cx="12496800" cy="3416320"/>
          </a:xfrm>
          <a:prstGeom prst="rect">
            <a:avLst/>
          </a:prstGeom>
        </p:spPr>
        <p:txBody>
          <a:bodyPr wrap="square">
            <a:spAutoFit/>
          </a:bodyPr>
          <a:lstStyle/>
          <a:p>
            <a:pPr>
              <a:buFont typeface="Arial" panose="020B0604020202020204" pitchFamily="34" charset="0"/>
              <a:buChar char="•"/>
            </a:pP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r>
              <a:rPr lang="en-IN" dirty="0">
                <a:solidFill>
                  <a:srgbClr val="000000"/>
                </a:solidFill>
                <a:latin typeface="Georgia" panose="02040502050405020303" pitchFamily="18" charset="0"/>
              </a:rPr>
              <a:t>So if z is positive, g(z) is greater than 0.5</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z =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So when </a:t>
            </a:r>
          </a:p>
          <a:p>
            <a:pPr marL="1600200" lvl="3" indent="-228600">
              <a:buFont typeface="Arial" panose="020B0604020202020204" pitchFamily="34" charset="0"/>
              <a:buChar char="•"/>
            </a:pP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 &gt;= 0 </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Then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 &gt;= 0.5</a:t>
            </a:r>
          </a:p>
          <a:p>
            <a:pPr marL="1143000" lvl="2" indent="-228600">
              <a:buFont typeface="Arial" panose="020B0604020202020204" pitchFamily="34" charset="0"/>
              <a:buChar char="•"/>
            </a:pP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So what we've shown is that the hypothesis predicts y = 1 when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 &gt;= 0 </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The corollary of that when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 &lt;= 0 then the hypothesis predicts y = 0</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Let's use this to better understand how the hypothesis makes its predictions</a:t>
            </a:r>
            <a:endParaRPr lang="en-IN"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1134305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172" y="188601"/>
            <a:ext cx="10513620" cy="2308324"/>
          </a:xfrm>
          <a:prstGeom prst="rect">
            <a:avLst/>
          </a:prstGeom>
        </p:spPr>
        <p:txBody>
          <a:bodyPr wrap="square">
            <a:spAutoFit/>
          </a:bodyPr>
          <a:lstStyle/>
          <a:p>
            <a:r>
              <a:rPr lang="en-IN" b="1" u="sng" dirty="0">
                <a:solidFill>
                  <a:srgbClr val="000000"/>
                </a:solidFill>
                <a:latin typeface="Georgia" panose="02040502050405020303" pitchFamily="18" charset="0"/>
              </a:rPr>
              <a:t>Decision boundary</a:t>
            </a: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This gives a better sense of what the hypothesis function is computing</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One way of using the sigmoid function is;</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When the probability of y being 1 is greater than 0.5 then we can predict y = 1</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Else we predict y = 0</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When is it exactly that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is greater than 0.5?</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Look at sigmoid function</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g(z) is greater than or equal to 0.5 when z is greater than or equal to 0</a:t>
            </a:r>
            <a:endParaRPr lang="en-IN" b="0" i="0" dirty="0">
              <a:solidFill>
                <a:srgbClr val="000000"/>
              </a:solidFill>
              <a:effectLst/>
              <a:latin typeface="Georgia" panose="02040502050405020303" pitchFamily="18" charset="0"/>
            </a:endParaRPr>
          </a:p>
        </p:txBody>
      </p:sp>
      <p:pic>
        <p:nvPicPr>
          <p:cNvPr id="4102" name="Picture 6" descr="http://www.holehouse.org/mlclass/06_Logistic_Regression_files/Image%20%5b3%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260" y="2496925"/>
            <a:ext cx="3751405" cy="23362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4172" y="2319138"/>
            <a:ext cx="12496800" cy="3416320"/>
          </a:xfrm>
          <a:prstGeom prst="rect">
            <a:avLst/>
          </a:prstGeom>
        </p:spPr>
        <p:txBody>
          <a:bodyPr wrap="square">
            <a:spAutoFit/>
          </a:bodyPr>
          <a:lstStyle/>
          <a:p>
            <a:pPr>
              <a:buFont typeface="Arial" panose="020B0604020202020204" pitchFamily="34" charset="0"/>
              <a:buChar char="•"/>
            </a:pP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r>
              <a:rPr lang="en-IN" dirty="0">
                <a:solidFill>
                  <a:srgbClr val="000000"/>
                </a:solidFill>
                <a:latin typeface="Georgia" panose="02040502050405020303" pitchFamily="18" charset="0"/>
              </a:rPr>
              <a:t>So if z is positive, g(z) is greater than 0.5</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z =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So when </a:t>
            </a:r>
          </a:p>
          <a:p>
            <a:pPr marL="1600200" lvl="3" indent="-228600">
              <a:buFont typeface="Arial" panose="020B0604020202020204" pitchFamily="34" charset="0"/>
              <a:buChar char="•"/>
            </a:pP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 &gt;= 0 </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Then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 &gt;= 0.5</a:t>
            </a:r>
          </a:p>
          <a:p>
            <a:pPr marL="1143000" lvl="2" indent="-228600">
              <a:buFont typeface="Arial" panose="020B0604020202020204" pitchFamily="34" charset="0"/>
              <a:buChar char="•"/>
            </a:pP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endParaRPr lang="en-IN" dirty="0">
              <a:solidFill>
                <a:srgbClr val="000000"/>
              </a:solidFill>
              <a:latin typeface="Georgia" panose="02040502050405020303" pitchFamily="18" charset="0"/>
            </a:endParaRPr>
          </a:p>
          <a:p>
            <a:pPr marL="1143000" lvl="2" indent="-228600">
              <a:buFont typeface="Arial" panose="020B0604020202020204" pitchFamily="34" charset="0"/>
              <a:buChar char="•"/>
            </a:pP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So what we've shown is that the hypothesis predicts y = 1 when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 &gt;= 0 </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The corollary of that when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 &lt;= 0 then the hypothesis predicts y = 0</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Let's use this to better understand how the hypothesis makes its predictions</a:t>
            </a:r>
            <a:endParaRPr lang="en-IN"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1134305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9228" y="180500"/>
            <a:ext cx="2935419" cy="646331"/>
          </a:xfrm>
          <a:prstGeom prst="rect">
            <a:avLst/>
          </a:prstGeom>
        </p:spPr>
        <p:txBody>
          <a:bodyPr wrap="none">
            <a:spAutoFit/>
          </a:bodyPr>
          <a:lstStyle/>
          <a:p>
            <a:r>
              <a:rPr lang="en-IN" dirty="0">
                <a:solidFill>
                  <a:srgbClr val="0070C0"/>
                </a:solidFill>
                <a:latin typeface="Georgia" panose="02040502050405020303" pitchFamily="18" charset="0"/>
              </a:rPr>
              <a:t>Consider,</a:t>
            </a:r>
          </a:p>
          <a:p>
            <a:r>
              <a:rPr lang="en-IN" dirty="0">
                <a:solidFill>
                  <a:srgbClr val="0070C0"/>
                </a:solidFill>
                <a:latin typeface="Georgia" panose="02040502050405020303" pitchFamily="18" charset="0"/>
              </a:rPr>
              <a:t>   h</a:t>
            </a:r>
            <a:r>
              <a:rPr lang="el-GR" baseline="-25000" dirty="0">
                <a:solidFill>
                  <a:srgbClr val="0070C0"/>
                </a:solidFill>
                <a:latin typeface="Georgia" panose="02040502050405020303" pitchFamily="18" charset="0"/>
              </a:rPr>
              <a:t>θ</a:t>
            </a:r>
            <a:r>
              <a:rPr lang="el-GR" dirty="0">
                <a:solidFill>
                  <a:srgbClr val="0070C0"/>
                </a:solidFill>
                <a:latin typeface="Georgia" panose="02040502050405020303" pitchFamily="18" charset="0"/>
              </a:rPr>
              <a:t>(</a:t>
            </a:r>
            <a:r>
              <a:rPr lang="en-IN" dirty="0">
                <a:solidFill>
                  <a:srgbClr val="0070C0"/>
                </a:solidFill>
                <a:latin typeface="Georgia" panose="02040502050405020303" pitchFamily="18" charset="0"/>
              </a:rPr>
              <a:t>x) = g(</a:t>
            </a:r>
            <a:r>
              <a:rPr lang="el-GR" dirty="0">
                <a:solidFill>
                  <a:srgbClr val="0070C0"/>
                </a:solidFill>
                <a:latin typeface="Georgia" panose="02040502050405020303" pitchFamily="18" charset="0"/>
              </a:rPr>
              <a:t>θ</a:t>
            </a:r>
            <a:r>
              <a:rPr lang="el-GR" baseline="-25000" dirty="0">
                <a:solidFill>
                  <a:srgbClr val="0070C0"/>
                </a:solidFill>
                <a:latin typeface="Georgia" panose="02040502050405020303" pitchFamily="18" charset="0"/>
              </a:rPr>
              <a:t>0</a:t>
            </a:r>
            <a:r>
              <a:rPr lang="el-GR" dirty="0">
                <a:solidFill>
                  <a:srgbClr val="0070C0"/>
                </a:solidFill>
                <a:latin typeface="Georgia" panose="02040502050405020303" pitchFamily="18" charset="0"/>
              </a:rPr>
              <a:t> + θ</a:t>
            </a:r>
            <a:r>
              <a:rPr lang="el-GR" baseline="-25000" dirty="0">
                <a:solidFill>
                  <a:srgbClr val="0070C0"/>
                </a:solidFill>
                <a:latin typeface="Georgia" panose="02040502050405020303" pitchFamily="18" charset="0"/>
              </a:rPr>
              <a:t>1</a:t>
            </a:r>
            <a:r>
              <a:rPr lang="en-IN" dirty="0">
                <a:solidFill>
                  <a:srgbClr val="0070C0"/>
                </a:solidFill>
                <a:latin typeface="Georgia" panose="02040502050405020303" pitchFamily="18" charset="0"/>
              </a:rPr>
              <a:t>x</a:t>
            </a:r>
            <a:r>
              <a:rPr lang="en-IN" baseline="-25000" dirty="0">
                <a:solidFill>
                  <a:srgbClr val="0070C0"/>
                </a:solidFill>
                <a:latin typeface="Georgia" panose="02040502050405020303" pitchFamily="18" charset="0"/>
              </a:rPr>
              <a:t>1 </a:t>
            </a:r>
            <a:r>
              <a:rPr lang="en-IN" dirty="0">
                <a:solidFill>
                  <a:srgbClr val="0070C0"/>
                </a:solidFill>
                <a:latin typeface="Georgia" panose="02040502050405020303" pitchFamily="18" charset="0"/>
              </a:rPr>
              <a:t>+ </a:t>
            </a:r>
            <a:r>
              <a:rPr lang="el-GR" dirty="0">
                <a:solidFill>
                  <a:srgbClr val="0070C0"/>
                </a:solidFill>
                <a:latin typeface="Georgia" panose="02040502050405020303" pitchFamily="18" charset="0"/>
              </a:rPr>
              <a:t>θ</a:t>
            </a:r>
            <a:r>
              <a:rPr lang="el-GR" baseline="-25000" dirty="0">
                <a:solidFill>
                  <a:srgbClr val="0070C0"/>
                </a:solidFill>
                <a:latin typeface="Georgia" panose="02040502050405020303" pitchFamily="18" charset="0"/>
              </a:rPr>
              <a:t>2</a:t>
            </a:r>
            <a:r>
              <a:rPr lang="en-IN" dirty="0">
                <a:solidFill>
                  <a:srgbClr val="0070C0"/>
                </a:solidFill>
                <a:latin typeface="Georgia" panose="02040502050405020303" pitchFamily="18" charset="0"/>
              </a:rPr>
              <a:t>x</a:t>
            </a:r>
            <a:r>
              <a:rPr lang="en-IN" baseline="-25000" dirty="0">
                <a:solidFill>
                  <a:srgbClr val="0070C0"/>
                </a:solidFill>
                <a:latin typeface="Georgia" panose="02040502050405020303" pitchFamily="18" charset="0"/>
              </a:rPr>
              <a:t>2</a:t>
            </a:r>
            <a:r>
              <a:rPr lang="en-IN" dirty="0">
                <a:solidFill>
                  <a:srgbClr val="0070C0"/>
                </a:solidFill>
                <a:latin typeface="Georgia" panose="02040502050405020303" pitchFamily="18" charset="0"/>
              </a:rPr>
              <a:t>)</a:t>
            </a:r>
            <a:endParaRPr lang="en-IN" dirty="0">
              <a:solidFill>
                <a:srgbClr val="0070C0"/>
              </a:solidFill>
            </a:endParaRPr>
          </a:p>
        </p:txBody>
      </p:sp>
      <p:pic>
        <p:nvPicPr>
          <p:cNvPr id="6146" name="Picture 2" descr="http://www.holehouse.org/mlclass/06_Logistic_Regression_files/Image%20%5b4%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670" y="552553"/>
            <a:ext cx="3573277" cy="27092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2295" y="1138143"/>
            <a:ext cx="9694223" cy="4247317"/>
          </a:xfrm>
          <a:prstGeom prst="rect">
            <a:avLst/>
          </a:prstGeom>
        </p:spPr>
        <p:txBody>
          <a:bodyPr wrap="square">
            <a:spAutoFit/>
          </a:bodyPr>
          <a:lstStyle/>
          <a:p>
            <a:pPr>
              <a:buFont typeface="Arial" panose="020B0604020202020204" pitchFamily="34" charset="0"/>
              <a:buChar char="•"/>
            </a:pPr>
            <a:r>
              <a:rPr lang="en-IN" dirty="0">
                <a:solidFill>
                  <a:srgbClr val="000000"/>
                </a:solidFill>
                <a:latin typeface="Georgia" panose="02040502050405020303" pitchFamily="18" charset="0"/>
              </a:rPr>
              <a:t>So, for example</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θ</a:t>
            </a:r>
            <a:r>
              <a:rPr lang="en-IN" baseline="-25000" dirty="0">
                <a:solidFill>
                  <a:srgbClr val="000000"/>
                </a:solidFill>
                <a:latin typeface="Georgia" panose="02040502050405020303" pitchFamily="18" charset="0"/>
              </a:rPr>
              <a:t>0</a:t>
            </a:r>
            <a:r>
              <a:rPr lang="en-IN" dirty="0">
                <a:solidFill>
                  <a:srgbClr val="000000"/>
                </a:solidFill>
                <a:latin typeface="Georgia" panose="02040502050405020303" pitchFamily="18" charset="0"/>
              </a:rPr>
              <a:t> = -3</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θ</a:t>
            </a:r>
            <a:r>
              <a:rPr lang="en-IN" baseline="-25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 = 1</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θ</a:t>
            </a:r>
            <a:r>
              <a:rPr lang="en-IN" baseline="-25000" dirty="0">
                <a:solidFill>
                  <a:srgbClr val="000000"/>
                </a:solidFill>
                <a:latin typeface="Georgia" panose="02040502050405020303" pitchFamily="18" charset="0"/>
              </a:rPr>
              <a:t>2</a:t>
            </a:r>
            <a:r>
              <a:rPr lang="en-IN" dirty="0">
                <a:solidFill>
                  <a:srgbClr val="000000"/>
                </a:solidFill>
                <a:latin typeface="Georgia" panose="02040502050405020303" pitchFamily="18" charset="0"/>
              </a:rPr>
              <a:t> = 1</a:t>
            </a:r>
          </a:p>
          <a:p>
            <a:pPr>
              <a:buFont typeface="Arial" panose="020B0604020202020204" pitchFamily="34" charset="0"/>
              <a:buChar char="•"/>
            </a:pPr>
            <a:r>
              <a:rPr lang="en-IN" dirty="0">
                <a:solidFill>
                  <a:srgbClr val="000000"/>
                </a:solidFill>
                <a:latin typeface="Georgia" panose="02040502050405020303" pitchFamily="18" charset="0"/>
              </a:rPr>
              <a:t>So our parameter vector is a column vector with the above values</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So,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is a row vector = [-3,1,1]</a:t>
            </a:r>
          </a:p>
          <a:p>
            <a:pPr>
              <a:buFont typeface="Arial" panose="020B0604020202020204" pitchFamily="34" charset="0"/>
              <a:buChar char="•"/>
            </a:pPr>
            <a:r>
              <a:rPr lang="en-IN" dirty="0">
                <a:solidFill>
                  <a:srgbClr val="000000"/>
                </a:solidFill>
                <a:latin typeface="Georgia" panose="02040502050405020303" pitchFamily="18" charset="0"/>
              </a:rPr>
              <a:t>What does this mean?</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The z here becomes </a:t>
            </a:r>
            <a:r>
              <a:rPr lang="en-IN" dirty="0" err="1">
                <a:solidFill>
                  <a:srgbClr val="000000"/>
                </a:solidFill>
                <a:latin typeface="Georgia" panose="02040502050405020303" pitchFamily="18" charset="0"/>
              </a:rPr>
              <a:t>θ</a:t>
            </a:r>
            <a:r>
              <a:rPr lang="en-IN" i="1" baseline="30000" dirty="0" err="1">
                <a:solidFill>
                  <a:srgbClr val="000000"/>
                </a:solidFill>
                <a:latin typeface="Georgia" panose="02040502050405020303" pitchFamily="18" charset="0"/>
              </a:rPr>
              <a:t>T</a:t>
            </a:r>
            <a:r>
              <a:rPr lang="en-IN" dirty="0">
                <a:solidFill>
                  <a:srgbClr val="000000"/>
                </a:solidFill>
                <a:latin typeface="Georgia" panose="02040502050405020303" pitchFamily="18" charset="0"/>
              </a:rPr>
              <a:t> x</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We predict "y = 1" if</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-3x</a:t>
            </a:r>
            <a:r>
              <a:rPr lang="en-IN" baseline="-25000" dirty="0">
                <a:solidFill>
                  <a:srgbClr val="000000"/>
                </a:solidFill>
                <a:latin typeface="Georgia" panose="02040502050405020303" pitchFamily="18" charset="0"/>
              </a:rPr>
              <a:t>0</a:t>
            </a:r>
            <a:r>
              <a:rPr lang="en-IN" dirty="0">
                <a:solidFill>
                  <a:srgbClr val="000000"/>
                </a:solidFill>
                <a:latin typeface="Georgia" panose="02040502050405020303" pitchFamily="18" charset="0"/>
              </a:rPr>
              <a:t> + 1x</a:t>
            </a:r>
            <a:r>
              <a:rPr lang="en-IN" baseline="-25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 + 1x</a:t>
            </a:r>
            <a:r>
              <a:rPr lang="en-IN" baseline="-25000" dirty="0">
                <a:solidFill>
                  <a:srgbClr val="000000"/>
                </a:solidFill>
                <a:latin typeface="Georgia" panose="02040502050405020303" pitchFamily="18" charset="0"/>
              </a:rPr>
              <a:t>2</a:t>
            </a:r>
            <a:r>
              <a:rPr lang="en-IN" dirty="0">
                <a:solidFill>
                  <a:srgbClr val="000000"/>
                </a:solidFill>
                <a:latin typeface="Georgia" panose="02040502050405020303" pitchFamily="18" charset="0"/>
              </a:rPr>
              <a:t> &gt;= 0</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-3 + x</a:t>
            </a:r>
            <a:r>
              <a:rPr lang="en-IN" baseline="-25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 + x</a:t>
            </a:r>
            <a:r>
              <a:rPr lang="en-IN" baseline="-25000" dirty="0">
                <a:solidFill>
                  <a:srgbClr val="000000"/>
                </a:solidFill>
                <a:latin typeface="Georgia" panose="02040502050405020303" pitchFamily="18" charset="0"/>
              </a:rPr>
              <a:t>2</a:t>
            </a:r>
            <a:r>
              <a:rPr lang="en-IN" dirty="0">
                <a:solidFill>
                  <a:srgbClr val="000000"/>
                </a:solidFill>
                <a:latin typeface="Georgia" panose="02040502050405020303" pitchFamily="18" charset="0"/>
              </a:rPr>
              <a:t> &gt;= 0</a:t>
            </a:r>
          </a:p>
          <a:p>
            <a:pPr>
              <a:buFont typeface="Arial" panose="020B0604020202020204" pitchFamily="34" charset="0"/>
              <a:buChar char="•"/>
            </a:pPr>
            <a:r>
              <a:rPr lang="en-IN" dirty="0">
                <a:solidFill>
                  <a:srgbClr val="000000"/>
                </a:solidFill>
                <a:latin typeface="Georgia" panose="02040502050405020303" pitchFamily="18" charset="0"/>
              </a:rPr>
              <a:t>We can also re-write this as</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If (x</a:t>
            </a:r>
            <a:r>
              <a:rPr lang="en-IN" baseline="-25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 + x</a:t>
            </a:r>
            <a:r>
              <a:rPr lang="en-IN" baseline="-25000" dirty="0">
                <a:solidFill>
                  <a:srgbClr val="000000"/>
                </a:solidFill>
                <a:latin typeface="Georgia" panose="02040502050405020303" pitchFamily="18" charset="0"/>
              </a:rPr>
              <a:t>2</a:t>
            </a:r>
            <a:r>
              <a:rPr lang="en-IN" dirty="0">
                <a:solidFill>
                  <a:srgbClr val="000000"/>
                </a:solidFill>
                <a:latin typeface="Georgia" panose="02040502050405020303" pitchFamily="18" charset="0"/>
              </a:rPr>
              <a:t> &gt;= 3) then we predict y = 1</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If we plot</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x</a:t>
            </a:r>
            <a:r>
              <a:rPr lang="en-IN" baseline="-25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 + x</a:t>
            </a:r>
            <a:r>
              <a:rPr lang="en-IN" baseline="-25000" dirty="0">
                <a:solidFill>
                  <a:srgbClr val="000000"/>
                </a:solidFill>
                <a:latin typeface="Georgia" panose="02040502050405020303" pitchFamily="18" charset="0"/>
              </a:rPr>
              <a:t>2</a:t>
            </a:r>
            <a:r>
              <a:rPr lang="en-IN" dirty="0">
                <a:solidFill>
                  <a:srgbClr val="000000"/>
                </a:solidFill>
                <a:latin typeface="Georgia" panose="02040502050405020303" pitchFamily="18" charset="0"/>
              </a:rPr>
              <a:t> = 3 we graphically plot our </a:t>
            </a:r>
            <a:r>
              <a:rPr lang="en-IN" b="1" dirty="0">
                <a:solidFill>
                  <a:srgbClr val="000000"/>
                </a:solidFill>
                <a:latin typeface="Georgia" panose="02040502050405020303" pitchFamily="18" charset="0"/>
              </a:rPr>
              <a:t>decision boundary</a:t>
            </a:r>
            <a:endParaRPr lang="en-IN" b="0" i="0" dirty="0">
              <a:solidFill>
                <a:srgbClr val="000000"/>
              </a:solidFill>
              <a:effectLst/>
              <a:latin typeface="Georgia" panose="02040502050405020303" pitchFamily="18" charset="0"/>
            </a:endParaRPr>
          </a:p>
        </p:txBody>
      </p:sp>
      <p:pic>
        <p:nvPicPr>
          <p:cNvPr id="6148" name="Picture 4" descr="http://www.holehouse.org/mlclass/06_Logistic_Regression_files/Image%20%5b5%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670" y="3573113"/>
            <a:ext cx="3573277"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0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62192" y="315782"/>
            <a:ext cx="5423280" cy="523220"/>
          </a:xfrm>
          <a:prstGeom prst="rect">
            <a:avLst/>
          </a:prstGeom>
        </p:spPr>
        <p:txBody>
          <a:bodyPr wrap="none">
            <a:spAutoFit/>
          </a:bodyPr>
          <a:lstStyle/>
          <a:p>
            <a:r>
              <a:rPr lang="el-GR" sz="2800" dirty="0">
                <a:solidFill>
                  <a:srgbClr val="0070C0"/>
                </a:solidFill>
                <a:latin typeface="Georgia" panose="02040502050405020303" pitchFamily="18" charset="0"/>
              </a:rPr>
              <a:t>h</a:t>
            </a:r>
            <a:r>
              <a:rPr lang="el-GR" sz="2800" baseline="-25000" dirty="0">
                <a:solidFill>
                  <a:srgbClr val="0070C0"/>
                </a:solidFill>
                <a:latin typeface="Georgia" panose="02040502050405020303" pitchFamily="18" charset="0"/>
              </a:rPr>
              <a:t>θ</a:t>
            </a:r>
            <a:r>
              <a:rPr lang="el-GR" sz="2800" dirty="0">
                <a:solidFill>
                  <a:srgbClr val="0070C0"/>
                </a:solidFill>
                <a:latin typeface="Georgia" panose="02040502050405020303" pitchFamily="18" charset="0"/>
              </a:rPr>
              <a:t>(x) = g(θ</a:t>
            </a:r>
            <a:r>
              <a:rPr lang="el-GR" sz="2800" baseline="-25000" dirty="0">
                <a:solidFill>
                  <a:srgbClr val="0070C0"/>
                </a:solidFill>
                <a:latin typeface="Georgia" panose="02040502050405020303" pitchFamily="18" charset="0"/>
              </a:rPr>
              <a:t>0</a:t>
            </a:r>
            <a:r>
              <a:rPr lang="el-GR" sz="2800" dirty="0">
                <a:solidFill>
                  <a:srgbClr val="0070C0"/>
                </a:solidFill>
                <a:latin typeface="Georgia" panose="02040502050405020303" pitchFamily="18" charset="0"/>
              </a:rPr>
              <a:t> + θ</a:t>
            </a:r>
            <a:r>
              <a:rPr lang="el-GR" sz="2800" baseline="-25000" dirty="0">
                <a:solidFill>
                  <a:srgbClr val="0070C0"/>
                </a:solidFill>
                <a:latin typeface="Georgia" panose="02040502050405020303" pitchFamily="18" charset="0"/>
              </a:rPr>
              <a:t>1</a:t>
            </a:r>
            <a:r>
              <a:rPr lang="el-GR" sz="2800" dirty="0">
                <a:solidFill>
                  <a:srgbClr val="0070C0"/>
                </a:solidFill>
                <a:latin typeface="Georgia" panose="02040502050405020303" pitchFamily="18" charset="0"/>
              </a:rPr>
              <a:t>x</a:t>
            </a:r>
            <a:r>
              <a:rPr lang="el-GR" sz="2800" baseline="-25000" dirty="0">
                <a:solidFill>
                  <a:srgbClr val="0070C0"/>
                </a:solidFill>
                <a:latin typeface="Georgia" panose="02040502050405020303" pitchFamily="18" charset="0"/>
              </a:rPr>
              <a:t>1</a:t>
            </a:r>
            <a:r>
              <a:rPr lang="el-GR" sz="2800" dirty="0">
                <a:solidFill>
                  <a:srgbClr val="0070C0"/>
                </a:solidFill>
                <a:latin typeface="Georgia" panose="02040502050405020303" pitchFamily="18" charset="0"/>
              </a:rPr>
              <a:t>+ θ</a:t>
            </a:r>
            <a:r>
              <a:rPr lang="el-GR" sz="2800" baseline="-25000" dirty="0">
                <a:solidFill>
                  <a:srgbClr val="0070C0"/>
                </a:solidFill>
                <a:latin typeface="Georgia" panose="02040502050405020303" pitchFamily="18" charset="0"/>
              </a:rPr>
              <a:t>3</a:t>
            </a:r>
            <a:r>
              <a:rPr lang="el-GR" sz="2800" dirty="0">
                <a:solidFill>
                  <a:srgbClr val="0070C0"/>
                </a:solidFill>
                <a:latin typeface="Georgia" panose="02040502050405020303" pitchFamily="18" charset="0"/>
              </a:rPr>
              <a:t>x</a:t>
            </a:r>
            <a:r>
              <a:rPr lang="el-GR" sz="2800" baseline="-25000" dirty="0">
                <a:solidFill>
                  <a:srgbClr val="0070C0"/>
                </a:solidFill>
                <a:latin typeface="Georgia" panose="02040502050405020303" pitchFamily="18" charset="0"/>
              </a:rPr>
              <a:t>1</a:t>
            </a:r>
            <a:r>
              <a:rPr lang="el-GR" sz="2800" baseline="30000" dirty="0">
                <a:solidFill>
                  <a:srgbClr val="0070C0"/>
                </a:solidFill>
                <a:latin typeface="Georgia" panose="02040502050405020303" pitchFamily="18" charset="0"/>
              </a:rPr>
              <a:t>2</a:t>
            </a:r>
            <a:r>
              <a:rPr lang="el-GR" sz="2800" dirty="0">
                <a:solidFill>
                  <a:srgbClr val="0070C0"/>
                </a:solidFill>
                <a:latin typeface="Georgia" panose="02040502050405020303" pitchFamily="18" charset="0"/>
              </a:rPr>
              <a:t> + θ</a:t>
            </a:r>
            <a:r>
              <a:rPr lang="el-GR" sz="2800" baseline="-25000" dirty="0">
                <a:solidFill>
                  <a:srgbClr val="0070C0"/>
                </a:solidFill>
                <a:latin typeface="Georgia" panose="02040502050405020303" pitchFamily="18" charset="0"/>
              </a:rPr>
              <a:t>4</a:t>
            </a:r>
            <a:r>
              <a:rPr lang="el-GR" sz="2800" dirty="0">
                <a:solidFill>
                  <a:srgbClr val="0070C0"/>
                </a:solidFill>
                <a:latin typeface="Georgia" panose="02040502050405020303" pitchFamily="18" charset="0"/>
              </a:rPr>
              <a:t>x</a:t>
            </a:r>
            <a:r>
              <a:rPr lang="el-GR" sz="2800" baseline="-25000" dirty="0">
                <a:solidFill>
                  <a:srgbClr val="0070C0"/>
                </a:solidFill>
                <a:latin typeface="Georgia" panose="02040502050405020303" pitchFamily="18" charset="0"/>
              </a:rPr>
              <a:t>2</a:t>
            </a:r>
            <a:r>
              <a:rPr lang="el-GR" sz="2800" baseline="30000" dirty="0">
                <a:solidFill>
                  <a:srgbClr val="0070C0"/>
                </a:solidFill>
                <a:latin typeface="Georgia" panose="02040502050405020303" pitchFamily="18" charset="0"/>
              </a:rPr>
              <a:t>2</a:t>
            </a:r>
            <a:r>
              <a:rPr lang="el-GR" sz="2800" dirty="0">
                <a:solidFill>
                  <a:srgbClr val="0070C0"/>
                </a:solidFill>
                <a:latin typeface="Georgia" panose="02040502050405020303" pitchFamily="18" charset="0"/>
              </a:rPr>
              <a:t>)</a:t>
            </a:r>
            <a:endParaRPr lang="en-IN" sz="2800" dirty="0">
              <a:solidFill>
                <a:srgbClr val="0070C0"/>
              </a:solidFill>
            </a:endParaRPr>
          </a:p>
        </p:txBody>
      </p:sp>
      <p:sp>
        <p:nvSpPr>
          <p:cNvPr id="16" name="Rectangle 15"/>
          <p:cNvSpPr/>
          <p:nvPr/>
        </p:nvSpPr>
        <p:spPr>
          <a:xfrm>
            <a:off x="500663" y="2147752"/>
            <a:ext cx="6096000" cy="2308324"/>
          </a:xfrm>
          <a:prstGeom prst="rect">
            <a:avLst/>
          </a:prstGeom>
        </p:spPr>
        <p:txBody>
          <a:bodyPr>
            <a:spAutoFit/>
          </a:bodyPr>
          <a:lstStyle/>
          <a:p>
            <a:pPr>
              <a:buFont typeface="Arial" panose="020B0604020202020204" pitchFamily="34" charset="0"/>
              <a:buChar char="•"/>
            </a:pPr>
            <a:r>
              <a:rPr lang="en-IN" sz="2400" dirty="0">
                <a:solidFill>
                  <a:srgbClr val="000000"/>
                </a:solidFill>
                <a:latin typeface="Georgia" panose="02040502050405020303" pitchFamily="18" charset="0"/>
              </a:rPr>
              <a:t>Say </a:t>
            </a:r>
            <a:r>
              <a:rPr lang="en-IN" sz="2400" dirty="0" err="1">
                <a:solidFill>
                  <a:srgbClr val="000000"/>
                </a:solidFill>
                <a:latin typeface="Georgia" panose="02040502050405020303" pitchFamily="18" charset="0"/>
              </a:rPr>
              <a:t>θ</a:t>
            </a:r>
            <a:r>
              <a:rPr lang="en-IN" sz="2400" baseline="30000" dirty="0" err="1">
                <a:solidFill>
                  <a:srgbClr val="000000"/>
                </a:solidFill>
                <a:latin typeface="Georgia" panose="02040502050405020303" pitchFamily="18" charset="0"/>
              </a:rPr>
              <a:t>T</a:t>
            </a:r>
            <a:r>
              <a:rPr lang="en-IN" sz="2400" dirty="0">
                <a:solidFill>
                  <a:srgbClr val="000000"/>
                </a:solidFill>
                <a:latin typeface="Georgia" panose="02040502050405020303" pitchFamily="18" charset="0"/>
              </a:rPr>
              <a:t> was [-1,0,0,1,1] then we say;</a:t>
            </a:r>
          </a:p>
          <a:p>
            <a:pPr>
              <a:buFont typeface="Arial" panose="020B0604020202020204" pitchFamily="34" charset="0"/>
              <a:buChar char="•"/>
            </a:pPr>
            <a:r>
              <a:rPr lang="en-IN" sz="2400" dirty="0">
                <a:solidFill>
                  <a:srgbClr val="000000"/>
                </a:solidFill>
                <a:latin typeface="Georgia" panose="02040502050405020303" pitchFamily="18" charset="0"/>
              </a:rPr>
              <a:t>Predict that "y = 1" </a:t>
            </a:r>
            <a:r>
              <a:rPr lang="en-IN" sz="2400" i="1" dirty="0">
                <a:solidFill>
                  <a:srgbClr val="000000"/>
                </a:solidFill>
                <a:latin typeface="Georgia" panose="02040502050405020303" pitchFamily="18" charset="0"/>
              </a:rPr>
              <a:t>if</a:t>
            </a:r>
            <a:endParaRPr lang="en-IN" sz="2400" dirty="0">
              <a:solidFill>
                <a:srgbClr val="000000"/>
              </a:solidFill>
              <a:latin typeface="Georgia" panose="02040502050405020303" pitchFamily="18" charset="0"/>
            </a:endParaRPr>
          </a:p>
          <a:p>
            <a:pPr marL="742950" lvl="1" indent="-285750">
              <a:buFont typeface="Arial" panose="020B0604020202020204" pitchFamily="34" charset="0"/>
              <a:buChar char="•"/>
            </a:pPr>
            <a:r>
              <a:rPr lang="en-IN" sz="2400" dirty="0">
                <a:solidFill>
                  <a:srgbClr val="000000"/>
                </a:solidFill>
                <a:latin typeface="Georgia" panose="02040502050405020303" pitchFamily="18" charset="0"/>
              </a:rPr>
              <a:t>-1 + x</a:t>
            </a:r>
            <a:r>
              <a:rPr lang="en-IN" sz="2400" baseline="-25000" dirty="0">
                <a:solidFill>
                  <a:srgbClr val="000000"/>
                </a:solidFill>
                <a:latin typeface="Georgia" panose="02040502050405020303" pitchFamily="18" charset="0"/>
              </a:rPr>
              <a:t>1</a:t>
            </a:r>
            <a:r>
              <a:rPr lang="en-IN" sz="2400" baseline="30000" dirty="0">
                <a:solidFill>
                  <a:srgbClr val="000000"/>
                </a:solidFill>
                <a:latin typeface="Georgia" panose="02040502050405020303" pitchFamily="18" charset="0"/>
              </a:rPr>
              <a:t>2</a:t>
            </a:r>
            <a:r>
              <a:rPr lang="en-IN" sz="2400" dirty="0">
                <a:solidFill>
                  <a:srgbClr val="000000"/>
                </a:solidFill>
                <a:latin typeface="Georgia" panose="02040502050405020303" pitchFamily="18" charset="0"/>
              </a:rPr>
              <a:t> + x</a:t>
            </a:r>
            <a:r>
              <a:rPr lang="en-IN" sz="2400" baseline="-25000" dirty="0">
                <a:solidFill>
                  <a:srgbClr val="000000"/>
                </a:solidFill>
                <a:latin typeface="Georgia" panose="02040502050405020303" pitchFamily="18" charset="0"/>
              </a:rPr>
              <a:t>2</a:t>
            </a:r>
            <a:r>
              <a:rPr lang="en-IN" sz="2400" baseline="30000" dirty="0">
                <a:solidFill>
                  <a:srgbClr val="000000"/>
                </a:solidFill>
                <a:latin typeface="Georgia" panose="02040502050405020303" pitchFamily="18" charset="0"/>
              </a:rPr>
              <a:t>2</a:t>
            </a:r>
            <a:r>
              <a:rPr lang="en-IN" sz="2400" dirty="0">
                <a:solidFill>
                  <a:srgbClr val="000000"/>
                </a:solidFill>
                <a:latin typeface="Georgia" panose="02040502050405020303" pitchFamily="18" charset="0"/>
              </a:rPr>
              <a:t> &gt;= 0</a:t>
            </a:r>
            <a:br>
              <a:rPr lang="en-IN" sz="2400" dirty="0">
                <a:solidFill>
                  <a:srgbClr val="000000"/>
                </a:solidFill>
                <a:latin typeface="Georgia" panose="02040502050405020303" pitchFamily="18" charset="0"/>
              </a:rPr>
            </a:br>
            <a:r>
              <a:rPr lang="en-IN" sz="2400" dirty="0">
                <a:solidFill>
                  <a:srgbClr val="000000"/>
                </a:solidFill>
                <a:latin typeface="Georgia" panose="02040502050405020303" pitchFamily="18" charset="0"/>
              </a:rPr>
              <a:t>or</a:t>
            </a:r>
          </a:p>
          <a:p>
            <a:pPr marL="742950" lvl="1" indent="-285750">
              <a:buFont typeface="Arial" panose="020B0604020202020204" pitchFamily="34" charset="0"/>
              <a:buChar char="•"/>
            </a:pPr>
            <a:r>
              <a:rPr lang="en-IN" sz="2400" dirty="0">
                <a:solidFill>
                  <a:srgbClr val="000000"/>
                </a:solidFill>
                <a:latin typeface="Georgia" panose="02040502050405020303" pitchFamily="18" charset="0"/>
              </a:rPr>
              <a:t>x</a:t>
            </a:r>
            <a:r>
              <a:rPr lang="en-IN" sz="2400" baseline="-25000" dirty="0">
                <a:solidFill>
                  <a:srgbClr val="000000"/>
                </a:solidFill>
                <a:latin typeface="Georgia" panose="02040502050405020303" pitchFamily="18" charset="0"/>
              </a:rPr>
              <a:t>1</a:t>
            </a:r>
            <a:r>
              <a:rPr lang="en-IN" sz="2400" baseline="30000" dirty="0">
                <a:solidFill>
                  <a:srgbClr val="000000"/>
                </a:solidFill>
                <a:latin typeface="Georgia" panose="02040502050405020303" pitchFamily="18" charset="0"/>
              </a:rPr>
              <a:t>2</a:t>
            </a:r>
            <a:r>
              <a:rPr lang="en-IN" sz="2400" dirty="0">
                <a:solidFill>
                  <a:srgbClr val="000000"/>
                </a:solidFill>
                <a:latin typeface="Georgia" panose="02040502050405020303" pitchFamily="18" charset="0"/>
              </a:rPr>
              <a:t> + x</a:t>
            </a:r>
            <a:r>
              <a:rPr lang="en-IN" sz="2400" baseline="-25000" dirty="0">
                <a:solidFill>
                  <a:srgbClr val="000000"/>
                </a:solidFill>
                <a:latin typeface="Georgia" panose="02040502050405020303" pitchFamily="18" charset="0"/>
              </a:rPr>
              <a:t>2</a:t>
            </a:r>
            <a:r>
              <a:rPr lang="en-IN" sz="2400" baseline="30000" dirty="0">
                <a:solidFill>
                  <a:srgbClr val="000000"/>
                </a:solidFill>
                <a:latin typeface="Georgia" panose="02040502050405020303" pitchFamily="18" charset="0"/>
              </a:rPr>
              <a:t>2</a:t>
            </a:r>
            <a:r>
              <a:rPr lang="en-IN" sz="2400" dirty="0">
                <a:solidFill>
                  <a:srgbClr val="000000"/>
                </a:solidFill>
                <a:latin typeface="Georgia" panose="02040502050405020303" pitchFamily="18" charset="0"/>
              </a:rPr>
              <a:t> &gt;= 1</a:t>
            </a:r>
          </a:p>
          <a:p>
            <a:pPr>
              <a:buFont typeface="Arial" panose="020B0604020202020204" pitchFamily="34" charset="0"/>
              <a:buChar char="•"/>
            </a:pPr>
            <a:r>
              <a:rPr lang="en-IN" sz="2400" dirty="0">
                <a:solidFill>
                  <a:srgbClr val="000000"/>
                </a:solidFill>
                <a:latin typeface="Georgia" panose="02040502050405020303" pitchFamily="18" charset="0"/>
              </a:rPr>
              <a:t>If we plot x</a:t>
            </a:r>
            <a:r>
              <a:rPr lang="en-IN" sz="2400" baseline="-25000" dirty="0">
                <a:solidFill>
                  <a:srgbClr val="000000"/>
                </a:solidFill>
                <a:latin typeface="Georgia" panose="02040502050405020303" pitchFamily="18" charset="0"/>
              </a:rPr>
              <a:t>1</a:t>
            </a:r>
            <a:r>
              <a:rPr lang="en-IN" sz="2400" baseline="30000" dirty="0">
                <a:solidFill>
                  <a:srgbClr val="000000"/>
                </a:solidFill>
                <a:latin typeface="Georgia" panose="02040502050405020303" pitchFamily="18" charset="0"/>
              </a:rPr>
              <a:t>2</a:t>
            </a:r>
            <a:r>
              <a:rPr lang="en-IN" sz="2400" dirty="0">
                <a:solidFill>
                  <a:srgbClr val="000000"/>
                </a:solidFill>
                <a:latin typeface="Georgia" panose="02040502050405020303" pitchFamily="18" charset="0"/>
              </a:rPr>
              <a:t> + x</a:t>
            </a:r>
            <a:r>
              <a:rPr lang="en-IN" sz="2400" baseline="-25000" dirty="0">
                <a:solidFill>
                  <a:srgbClr val="000000"/>
                </a:solidFill>
                <a:latin typeface="Georgia" panose="02040502050405020303" pitchFamily="18" charset="0"/>
              </a:rPr>
              <a:t>2</a:t>
            </a:r>
            <a:r>
              <a:rPr lang="en-IN" sz="2400" baseline="30000" dirty="0">
                <a:solidFill>
                  <a:srgbClr val="000000"/>
                </a:solidFill>
                <a:latin typeface="Georgia" panose="02040502050405020303" pitchFamily="18" charset="0"/>
              </a:rPr>
              <a:t>2</a:t>
            </a:r>
            <a:r>
              <a:rPr lang="en-IN" sz="2400" dirty="0">
                <a:solidFill>
                  <a:srgbClr val="000000"/>
                </a:solidFill>
                <a:latin typeface="Georgia" panose="02040502050405020303" pitchFamily="18" charset="0"/>
              </a:rPr>
              <a:t> = 1</a:t>
            </a:r>
            <a:endParaRPr lang="en-IN" sz="2400" b="0" i="0" dirty="0">
              <a:solidFill>
                <a:srgbClr val="000000"/>
              </a:solidFill>
              <a:effectLst/>
              <a:latin typeface="Georgia" panose="02040502050405020303" pitchFamily="18" charset="0"/>
            </a:endParaRPr>
          </a:p>
        </p:txBody>
      </p:sp>
      <p:pic>
        <p:nvPicPr>
          <p:cNvPr id="7170" name="Picture 2" descr="http://www.holehouse.org/mlclass/06_Logistic_Regression_files/Image%20%5b6%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541" y="1270377"/>
            <a:ext cx="5004486" cy="374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82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olehouse.org/mlclass/06_Logistic_Regression_files/Image%20%5b8%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304" y="1005316"/>
            <a:ext cx="6989642" cy="29051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22392" y="402032"/>
            <a:ext cx="6165554" cy="400110"/>
          </a:xfrm>
          <a:prstGeom prst="rect">
            <a:avLst/>
          </a:prstGeom>
        </p:spPr>
        <p:txBody>
          <a:bodyPr wrap="square">
            <a:spAutoFit/>
          </a:bodyPr>
          <a:lstStyle/>
          <a:p>
            <a:r>
              <a:rPr lang="en-IN" sz="2000" b="1" u="sng" dirty="0">
                <a:solidFill>
                  <a:srgbClr val="000000"/>
                </a:solidFill>
                <a:latin typeface="Georgia" panose="02040502050405020303" pitchFamily="18" charset="0"/>
              </a:rPr>
              <a:t>Cost function for logistic regression</a:t>
            </a:r>
            <a:endParaRPr lang="en-IN" sz="2000" dirty="0"/>
          </a:p>
        </p:txBody>
      </p:sp>
      <p:sp>
        <p:nvSpPr>
          <p:cNvPr id="8" name="Rectangle 7"/>
          <p:cNvSpPr/>
          <p:nvPr/>
        </p:nvSpPr>
        <p:spPr>
          <a:xfrm>
            <a:off x="724929" y="4113651"/>
            <a:ext cx="9259329" cy="369332"/>
          </a:xfrm>
          <a:prstGeom prst="rect">
            <a:avLst/>
          </a:prstGeom>
        </p:spPr>
        <p:txBody>
          <a:bodyPr wrap="square">
            <a:spAutoFit/>
          </a:bodyPr>
          <a:lstStyle/>
          <a:p>
            <a:r>
              <a:rPr lang="en-IN" dirty="0">
                <a:solidFill>
                  <a:srgbClr val="000000"/>
                </a:solidFill>
                <a:latin typeface="Georgia" panose="02040502050405020303" pitchFamily="18" charset="0"/>
              </a:rPr>
              <a:t>Linear regression uses the following function to determine θ</a:t>
            </a:r>
            <a:endParaRPr lang="en-IN" dirty="0"/>
          </a:p>
        </p:txBody>
      </p:sp>
      <p:pic>
        <p:nvPicPr>
          <p:cNvPr id="8196" name="Picture 4" descr="http://www.holehouse.org/mlclass/06_Logistic_Regression_files/Image%20%5b9%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77" y="4798539"/>
            <a:ext cx="4956875" cy="8429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holehouse.org/mlclass/06_Logistic_Regression_files/Image%20%5b10%5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343" y="4798539"/>
            <a:ext cx="4584099" cy="84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0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886" y="812354"/>
            <a:ext cx="8273143" cy="646331"/>
          </a:xfrm>
          <a:prstGeom prst="rect">
            <a:avLst/>
          </a:prstGeom>
          <a:noFill/>
        </p:spPr>
        <p:txBody>
          <a:bodyPr wrap="square" rtlCol="0">
            <a:spAutoFit/>
          </a:bodyPr>
          <a:lstStyle/>
          <a:p>
            <a:pPr lvl="1" fontAlgn="base"/>
            <a:r>
              <a:rPr lang="en-US" b="1" dirty="0"/>
              <a:t>Types of Learning </a:t>
            </a:r>
            <a:endParaRPr lang="en-US" dirty="0"/>
          </a:p>
          <a:p>
            <a:endParaRPr lang="en-US" b="1" dirty="0"/>
          </a:p>
        </p:txBody>
      </p:sp>
      <p:sp>
        <p:nvSpPr>
          <p:cNvPr id="3" name="TextBox 2"/>
          <p:cNvSpPr txBox="1"/>
          <p:nvPr/>
        </p:nvSpPr>
        <p:spPr>
          <a:xfrm>
            <a:off x="1328058" y="1458685"/>
            <a:ext cx="6988628"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Supervised Learning</a:t>
            </a:r>
          </a:p>
          <a:p>
            <a:pPr marL="285750" indent="-285750">
              <a:buFont typeface="Arial" panose="020B0604020202020204" pitchFamily="34" charset="0"/>
              <a:buChar char="•"/>
            </a:pPr>
            <a:r>
              <a:rPr lang="en-US" b="1" dirty="0"/>
              <a:t>Unsupervised Learning </a:t>
            </a:r>
          </a:p>
          <a:p>
            <a:pPr marL="285750" indent="-285750">
              <a:buFont typeface="Arial" panose="020B0604020202020204" pitchFamily="34" charset="0"/>
              <a:buChar char="•"/>
            </a:pPr>
            <a:r>
              <a:rPr lang="en-US" b="1" dirty="0"/>
              <a:t>Semi-Supervised Learning</a:t>
            </a:r>
          </a:p>
        </p:txBody>
      </p:sp>
      <p:sp>
        <p:nvSpPr>
          <p:cNvPr id="4" name="TextBox 3"/>
          <p:cNvSpPr txBox="1"/>
          <p:nvPr/>
        </p:nvSpPr>
        <p:spPr>
          <a:xfrm>
            <a:off x="1153886" y="2964596"/>
            <a:ext cx="9731828" cy="1200329"/>
          </a:xfrm>
          <a:prstGeom prst="rect">
            <a:avLst/>
          </a:prstGeom>
          <a:noFill/>
        </p:spPr>
        <p:txBody>
          <a:bodyPr wrap="square" rtlCol="0">
            <a:spAutoFit/>
          </a:bodyPr>
          <a:lstStyle/>
          <a:p>
            <a:pPr marL="342900" indent="-342900">
              <a:buFont typeface="+mj-lt"/>
              <a:buAutoNum type="arabicPeriod"/>
            </a:pPr>
            <a:r>
              <a:rPr lang="en-US" b="1" dirty="0"/>
              <a:t>Supervised Learning</a:t>
            </a:r>
            <a:r>
              <a:rPr lang="en-US" dirty="0"/>
              <a:t>: Supervised learning is when the model is getting trained on a labelled dataset. </a:t>
            </a:r>
            <a:r>
              <a:rPr lang="en-US" b="1" dirty="0"/>
              <a:t>Labelled</a:t>
            </a:r>
            <a:r>
              <a:rPr lang="en-US" dirty="0"/>
              <a:t> dataset is one which have both input and output parameters. In this type of learning both training and validation datasets are labelled as shown in the figures below.</a:t>
            </a:r>
          </a:p>
        </p:txBody>
      </p:sp>
      <p:pic>
        <p:nvPicPr>
          <p:cNvPr id="5" name="Picture 4"/>
          <p:cNvPicPr>
            <a:picLocks noChangeAspect="1"/>
          </p:cNvPicPr>
          <p:nvPr/>
        </p:nvPicPr>
        <p:blipFill>
          <a:blip r:embed="rId2"/>
          <a:stretch>
            <a:fillRect/>
          </a:stretch>
        </p:blipFill>
        <p:spPr>
          <a:xfrm>
            <a:off x="1545771" y="4164925"/>
            <a:ext cx="7728857" cy="2693075"/>
          </a:xfrm>
          <a:prstGeom prst="rect">
            <a:avLst/>
          </a:prstGeom>
        </p:spPr>
      </p:pic>
      <p:sp>
        <p:nvSpPr>
          <p:cNvPr id="7" name="TextBox 6"/>
          <p:cNvSpPr txBox="1"/>
          <p:nvPr/>
        </p:nvSpPr>
        <p:spPr>
          <a:xfrm>
            <a:off x="2545491" y="6166022"/>
            <a:ext cx="1915297" cy="369332"/>
          </a:xfrm>
          <a:prstGeom prst="rect">
            <a:avLst/>
          </a:prstGeom>
          <a:noFill/>
        </p:spPr>
        <p:txBody>
          <a:bodyPr wrap="square" rtlCol="0">
            <a:spAutoFit/>
          </a:bodyPr>
          <a:lstStyle/>
          <a:p>
            <a:r>
              <a:rPr lang="en-US" b="1" dirty="0"/>
              <a:t>Classification</a:t>
            </a:r>
          </a:p>
        </p:txBody>
      </p:sp>
      <p:sp>
        <p:nvSpPr>
          <p:cNvPr id="8" name="TextBox 7"/>
          <p:cNvSpPr txBox="1"/>
          <p:nvPr/>
        </p:nvSpPr>
        <p:spPr>
          <a:xfrm>
            <a:off x="6487297" y="6166022"/>
            <a:ext cx="1829389" cy="369332"/>
          </a:xfrm>
          <a:prstGeom prst="rect">
            <a:avLst/>
          </a:prstGeom>
          <a:noFill/>
        </p:spPr>
        <p:txBody>
          <a:bodyPr wrap="square" rtlCol="0">
            <a:spAutoFit/>
          </a:bodyPr>
          <a:lstStyle/>
          <a:p>
            <a:r>
              <a:rPr lang="en-US" b="1" dirty="0"/>
              <a:t>Regression</a:t>
            </a:r>
          </a:p>
        </p:txBody>
      </p:sp>
    </p:spTree>
    <p:extLst>
      <p:ext uri="{BB962C8B-B14F-4D97-AF65-F5344CB8AC3E}">
        <p14:creationId xmlns:p14="http://schemas.microsoft.com/office/powerpoint/2010/main" val="2315796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557" y="212260"/>
            <a:ext cx="9943604" cy="646331"/>
          </a:xfrm>
          <a:prstGeom prst="rect">
            <a:avLst/>
          </a:prstGeom>
        </p:spPr>
        <p:txBody>
          <a:bodyPr wrap="square">
            <a:spAutoFit/>
          </a:bodyPr>
          <a:lstStyle/>
          <a:p>
            <a:pPr>
              <a:buFont typeface="Arial" panose="020B0604020202020204" pitchFamily="34" charset="0"/>
              <a:buChar char="•"/>
            </a:pPr>
            <a:r>
              <a:rPr lang="en-IN" dirty="0">
                <a:solidFill>
                  <a:srgbClr val="000000"/>
                </a:solidFill>
                <a:latin typeface="Georgia" panose="02040502050405020303" pitchFamily="18" charset="0"/>
              </a:rPr>
              <a:t>If we use this function for logistic regression this is a </a:t>
            </a:r>
            <a:r>
              <a:rPr lang="en-IN" b="1" dirty="0">
                <a:solidFill>
                  <a:srgbClr val="000000"/>
                </a:solidFill>
                <a:latin typeface="Georgia" panose="02040502050405020303" pitchFamily="18" charset="0"/>
              </a:rPr>
              <a:t>non-convex function</a:t>
            </a:r>
            <a:r>
              <a:rPr lang="en-IN" dirty="0">
                <a:solidFill>
                  <a:srgbClr val="000000"/>
                </a:solidFill>
                <a:latin typeface="Georgia" panose="02040502050405020303" pitchFamily="18" charset="0"/>
              </a:rPr>
              <a:t> for parameter optimization    Could work !!!</a:t>
            </a:r>
            <a:endParaRPr lang="en-IN" b="0" i="0" dirty="0">
              <a:solidFill>
                <a:srgbClr val="000000"/>
              </a:solidFill>
              <a:effectLst/>
              <a:latin typeface="Georgia" panose="02040502050405020303" pitchFamily="18" charset="0"/>
            </a:endParaRPr>
          </a:p>
        </p:txBody>
      </p:sp>
      <p:sp>
        <p:nvSpPr>
          <p:cNvPr id="5" name="Rectangle 4"/>
          <p:cNvSpPr/>
          <p:nvPr/>
        </p:nvSpPr>
        <p:spPr>
          <a:xfrm>
            <a:off x="518557" y="858591"/>
            <a:ext cx="9741725" cy="3139321"/>
          </a:xfrm>
          <a:prstGeom prst="rect">
            <a:avLst/>
          </a:prstGeom>
        </p:spPr>
        <p:txBody>
          <a:bodyPr wrap="square">
            <a:spAutoFit/>
          </a:bodyPr>
          <a:lstStyle/>
          <a:p>
            <a:pPr>
              <a:buFont typeface="Arial" panose="020B0604020202020204" pitchFamily="34" charset="0"/>
              <a:buChar char="•"/>
            </a:pPr>
            <a:r>
              <a:rPr lang="en-IN" dirty="0">
                <a:solidFill>
                  <a:srgbClr val="000000"/>
                </a:solidFill>
                <a:latin typeface="Georgia" panose="02040502050405020303" pitchFamily="18" charset="0"/>
              </a:rPr>
              <a:t>What do we mean by non convex?</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We have some function - J(θ) - for determining the parameters</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Our hypothesis function has a non-linearity (sigmoid function of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This is a complicated non-linear function</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If you take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dirty="0">
                <a:solidFill>
                  <a:srgbClr val="000000"/>
                </a:solidFill>
                <a:latin typeface="Georgia" panose="02040502050405020303" pitchFamily="18" charset="0"/>
              </a:rPr>
              <a:t>(x) and plug it into the Cost() function, and them plug the Cost() function into J(θ) and plot J(θ) we find many local optimum -&gt; </a:t>
            </a:r>
            <a:r>
              <a:rPr lang="en-IN" i="1" dirty="0">
                <a:solidFill>
                  <a:srgbClr val="000000"/>
                </a:solidFill>
                <a:latin typeface="Georgia" panose="02040502050405020303" pitchFamily="18" charset="0"/>
              </a:rPr>
              <a:t>non convex function</a:t>
            </a:r>
            <a:endParaRPr lang="en-IN" dirty="0">
              <a:solidFill>
                <a:srgbClr val="000000"/>
              </a:solidFill>
              <a:latin typeface="Georgia" panose="02040502050405020303" pitchFamily="18" charset="0"/>
            </a:endParaRPr>
          </a:p>
          <a:p>
            <a:pPr marL="742950" lvl="1" indent="-285750">
              <a:buFont typeface="Arial" panose="020B0604020202020204" pitchFamily="34" charset="0"/>
              <a:buChar char="•"/>
            </a:pPr>
            <a:r>
              <a:rPr lang="en-IN" dirty="0">
                <a:solidFill>
                  <a:srgbClr val="000000"/>
                </a:solidFill>
                <a:latin typeface="Georgia" panose="02040502050405020303" pitchFamily="18" charset="0"/>
              </a:rPr>
              <a:t>Why is this a problem</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Lots of local minima mean gradient descent may not find the global optimum - may get stuck in a global minimum</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We would like a convex function so if you run gradient descent you converge to a global minimum</a:t>
            </a:r>
            <a:endParaRPr lang="en-IN" b="0" i="0" dirty="0">
              <a:solidFill>
                <a:srgbClr val="000000"/>
              </a:solidFill>
              <a:effectLst/>
              <a:latin typeface="Georgia" panose="02040502050405020303" pitchFamily="18" charset="0"/>
            </a:endParaRPr>
          </a:p>
        </p:txBody>
      </p:sp>
      <p:pic>
        <p:nvPicPr>
          <p:cNvPr id="7" name="Picture 6"/>
          <p:cNvPicPr>
            <a:picLocks noChangeAspect="1"/>
          </p:cNvPicPr>
          <p:nvPr/>
        </p:nvPicPr>
        <p:blipFill>
          <a:blip r:embed="rId2"/>
          <a:stretch>
            <a:fillRect/>
          </a:stretch>
        </p:blipFill>
        <p:spPr>
          <a:xfrm>
            <a:off x="2852607" y="3780900"/>
            <a:ext cx="8393147" cy="2928979"/>
          </a:xfrm>
          <a:prstGeom prst="rect">
            <a:avLst/>
          </a:prstGeom>
        </p:spPr>
      </p:pic>
    </p:spTree>
    <p:extLst>
      <p:ext uri="{BB962C8B-B14F-4D97-AF65-F5344CB8AC3E}">
        <p14:creationId xmlns:p14="http://schemas.microsoft.com/office/powerpoint/2010/main" val="66135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390" y="370217"/>
            <a:ext cx="10831773" cy="1754326"/>
          </a:xfrm>
          <a:prstGeom prst="rect">
            <a:avLst/>
          </a:prstGeom>
        </p:spPr>
        <p:txBody>
          <a:bodyPr wrap="square">
            <a:spAutoFit/>
          </a:bodyPr>
          <a:lstStyle/>
          <a:p>
            <a:r>
              <a:rPr lang="en-IN" b="1" dirty="0">
                <a:solidFill>
                  <a:srgbClr val="000000"/>
                </a:solidFill>
                <a:latin typeface="Georgia" panose="02040502050405020303" pitchFamily="18" charset="0"/>
              </a:rPr>
              <a:t>A convex logistic regression cost function</a:t>
            </a:r>
          </a:p>
          <a:p>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To get around this we need a different, convex Cost() function which means we can apply gradient descent</a:t>
            </a:r>
          </a:p>
          <a:p>
            <a:br>
              <a:rPr lang="en-IN" dirty="0"/>
            </a:br>
            <a:endParaRPr lang="en-IN" dirty="0"/>
          </a:p>
        </p:txBody>
      </p:sp>
      <p:pic>
        <p:nvPicPr>
          <p:cNvPr id="10242" name="Picture 2" descr="http://www.holehouse.org/mlclass/06_Logistic_Regression_files/Image%20%5b12%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362" y="1848655"/>
            <a:ext cx="7804707" cy="11538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9641" y="3119483"/>
            <a:ext cx="9480645" cy="369332"/>
          </a:xfrm>
          <a:prstGeom prst="rect">
            <a:avLst/>
          </a:prstGeom>
        </p:spPr>
        <p:txBody>
          <a:bodyPr wrap="square">
            <a:spAutoFit/>
          </a:bodyPr>
          <a:lstStyle/>
          <a:p>
            <a:r>
              <a:rPr lang="en-IN" dirty="0">
                <a:latin typeface="medium-content-serif-font"/>
              </a:rPr>
              <a:t>The above two functions can be compressed into a single function i.e.</a:t>
            </a:r>
            <a:endParaRPr lang="en-IN" dirty="0"/>
          </a:p>
        </p:txBody>
      </p:sp>
      <p:sp>
        <p:nvSpPr>
          <p:cNvPr id="6" name="AutoShape 4" descr="http://www.holehouse.org/mlclass/06_Logistic_Regression_files/Image%20%5b16%5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p:cNvPicPr>
            <a:picLocks noChangeAspect="1"/>
          </p:cNvPicPr>
          <p:nvPr/>
        </p:nvPicPr>
        <p:blipFill>
          <a:blip r:embed="rId3"/>
          <a:stretch>
            <a:fillRect/>
          </a:stretch>
        </p:blipFill>
        <p:spPr>
          <a:xfrm>
            <a:off x="460375" y="3873762"/>
            <a:ext cx="10481558" cy="777638"/>
          </a:xfrm>
          <a:prstGeom prst="rect">
            <a:avLst/>
          </a:prstGeom>
        </p:spPr>
      </p:pic>
    </p:spTree>
    <p:extLst>
      <p:ext uri="{BB962C8B-B14F-4D97-AF65-F5344CB8AC3E}">
        <p14:creationId xmlns:p14="http://schemas.microsoft.com/office/powerpoint/2010/main" val="950206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8" y="379821"/>
            <a:ext cx="10190328" cy="2462213"/>
          </a:xfrm>
          <a:prstGeom prst="rect">
            <a:avLst/>
          </a:prstGeom>
        </p:spPr>
        <p:txBody>
          <a:bodyPr wrap="square">
            <a:spAutoFit/>
          </a:bodyPr>
          <a:lstStyle/>
          <a:p>
            <a:r>
              <a:rPr lang="en-IN" b="1" dirty="0">
                <a:latin typeface="medium-content-sans-serif-font"/>
              </a:rPr>
              <a:t>                                                    </a:t>
            </a:r>
            <a:r>
              <a:rPr lang="en-IN" sz="2800" b="1" dirty="0">
                <a:latin typeface="medium-content-sans-serif-font"/>
              </a:rPr>
              <a:t>Gradient Descent</a:t>
            </a:r>
          </a:p>
          <a:p>
            <a:endParaRPr lang="en-IN" b="1" dirty="0">
              <a:latin typeface="medium-content-sans-serif-font"/>
            </a:endParaRPr>
          </a:p>
          <a:p>
            <a:endParaRPr lang="en-IN" b="1" dirty="0">
              <a:latin typeface="medium-content-sans-serif-font"/>
            </a:endParaRPr>
          </a:p>
          <a:p>
            <a:r>
              <a:rPr lang="en-IN" dirty="0">
                <a:latin typeface="medium-content-serif-font"/>
              </a:rPr>
              <a:t>Now the question arises, how do we reduce the cost value. Well, this can be done by using </a:t>
            </a:r>
            <a:r>
              <a:rPr lang="en-IN" b="1" dirty="0">
                <a:latin typeface="medium-content-serif-font"/>
              </a:rPr>
              <a:t>Gradient Descent. </a:t>
            </a:r>
            <a:r>
              <a:rPr lang="en-IN" dirty="0">
                <a:latin typeface="medium-content-serif-font"/>
              </a:rPr>
              <a:t>The main goal of Gradient descent is to </a:t>
            </a:r>
            <a:r>
              <a:rPr lang="en-IN" b="1" dirty="0">
                <a:latin typeface="medium-content-serif-font"/>
              </a:rPr>
              <a:t>minimize the cost value.</a:t>
            </a:r>
            <a:r>
              <a:rPr lang="en-IN" dirty="0">
                <a:latin typeface="medium-content-serif-font"/>
              </a:rPr>
              <a:t> i.e. min J(</a:t>
            </a:r>
            <a:r>
              <a:rPr lang="en-IN" b="1" i="1" dirty="0">
                <a:latin typeface="medium-content-serif-font"/>
              </a:rPr>
              <a:t>θ</a:t>
            </a:r>
            <a:r>
              <a:rPr lang="en-IN" dirty="0">
                <a:latin typeface="medium-content-serif-font"/>
              </a:rPr>
              <a:t>).</a:t>
            </a:r>
          </a:p>
          <a:p>
            <a:r>
              <a:rPr lang="en-IN" dirty="0">
                <a:latin typeface="medium-content-serif-font"/>
              </a:rPr>
              <a:t>Now to minimize our cost function we need to run the gradient descent function on each parameter i.e.</a:t>
            </a:r>
            <a:endParaRPr lang="en-IN" b="0" i="0" dirty="0">
              <a:effectLst/>
              <a:latin typeface="medium-content-serif-font"/>
            </a:endParaRPr>
          </a:p>
        </p:txBody>
      </p:sp>
      <p:pic>
        <p:nvPicPr>
          <p:cNvPr id="3" name="Picture 2"/>
          <p:cNvPicPr>
            <a:picLocks noChangeAspect="1"/>
          </p:cNvPicPr>
          <p:nvPr/>
        </p:nvPicPr>
        <p:blipFill>
          <a:blip r:embed="rId2"/>
          <a:stretch>
            <a:fillRect/>
          </a:stretch>
        </p:blipFill>
        <p:spPr>
          <a:xfrm>
            <a:off x="4001139" y="2760840"/>
            <a:ext cx="3259470" cy="1051013"/>
          </a:xfrm>
          <a:prstGeom prst="rect">
            <a:avLst/>
          </a:prstGeom>
        </p:spPr>
      </p:pic>
      <p:pic>
        <p:nvPicPr>
          <p:cNvPr id="4" name="Picture 3"/>
          <p:cNvPicPr>
            <a:picLocks noChangeAspect="1"/>
          </p:cNvPicPr>
          <p:nvPr/>
        </p:nvPicPr>
        <p:blipFill>
          <a:blip r:embed="rId3"/>
          <a:stretch>
            <a:fillRect/>
          </a:stretch>
        </p:blipFill>
        <p:spPr>
          <a:xfrm>
            <a:off x="2328435" y="4135601"/>
            <a:ext cx="5505380" cy="2162965"/>
          </a:xfrm>
          <a:prstGeom prst="rect">
            <a:avLst/>
          </a:prstGeom>
        </p:spPr>
      </p:pic>
    </p:spTree>
    <p:extLst>
      <p:ext uri="{BB962C8B-B14F-4D97-AF65-F5344CB8AC3E}">
        <p14:creationId xmlns:p14="http://schemas.microsoft.com/office/powerpoint/2010/main" val="2081086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05" y="446038"/>
            <a:ext cx="9944669" cy="1477328"/>
          </a:xfrm>
          <a:prstGeom prst="rect">
            <a:avLst/>
          </a:prstGeom>
        </p:spPr>
        <p:txBody>
          <a:bodyPr wrap="square">
            <a:spAutoFit/>
          </a:bodyPr>
          <a:lstStyle/>
          <a:p>
            <a:r>
              <a:rPr lang="en-IN" dirty="0">
                <a:latin typeface="medium-content-serif-font"/>
              </a:rPr>
              <a:t>Gradient descent has an analogy in which we have to imagine ourselves at the top of a mountain valley and left stranded and blindfolded, our objective is to reach the bottom of the hill. Feeling the slope of the terrain around you is what everyone would do. Well, this action is analogous to calculating the gradient descent, and taking a step is analogous to one iteration of the update to the parameters.</a:t>
            </a:r>
            <a:endParaRPr lang="en-IN" dirty="0"/>
          </a:p>
        </p:txBody>
      </p:sp>
      <p:pic>
        <p:nvPicPr>
          <p:cNvPr id="11266" name="Picture 2" descr="https://miro.medium.com/max/1000/1*SzVGKaga11mEwpJ1EpQJOw.png"/>
          <p:cNvPicPr>
            <a:picLocks noChangeAspect="1" noChangeArrowheads="1"/>
          </p:cNvPicPr>
          <p:nvPr/>
        </p:nvPicPr>
        <p:blipFill rotWithShape="1">
          <a:blip r:embed="rId2">
            <a:extLst>
              <a:ext uri="{28A0092B-C50C-407E-A947-70E740481C1C}">
                <a14:useLocalDpi xmlns:a14="http://schemas.microsoft.com/office/drawing/2010/main" val="0"/>
              </a:ext>
            </a:extLst>
          </a:blip>
          <a:srcRect r="4137" b="6708"/>
          <a:stretch/>
        </p:blipFill>
        <p:spPr bwMode="auto">
          <a:xfrm>
            <a:off x="2298273" y="2346208"/>
            <a:ext cx="6641010" cy="361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35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527" y="356569"/>
            <a:ext cx="10954603" cy="1569660"/>
          </a:xfrm>
          <a:prstGeom prst="rect">
            <a:avLst/>
          </a:prstGeom>
        </p:spPr>
        <p:txBody>
          <a:bodyPr wrap="square">
            <a:spAutoFit/>
          </a:bodyPr>
          <a:lstStyle/>
          <a:p>
            <a:r>
              <a:rPr lang="en-IN" b="1" dirty="0">
                <a:solidFill>
                  <a:srgbClr val="000000"/>
                </a:solidFill>
                <a:latin typeface="Georgia" panose="02040502050405020303" pitchFamily="18" charset="0"/>
              </a:rPr>
              <a:t>		</a:t>
            </a:r>
            <a:r>
              <a:rPr lang="en-IN" sz="2400" b="1" u="sng" dirty="0">
                <a:solidFill>
                  <a:srgbClr val="000000"/>
                </a:solidFill>
                <a:latin typeface="Georgia" panose="02040502050405020303" pitchFamily="18" charset="0"/>
              </a:rPr>
              <a:t>Multiclass classification problems</a:t>
            </a:r>
          </a:p>
          <a:p>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Getting logistic regression for multiclass classification using </a:t>
            </a:r>
            <a:r>
              <a:rPr lang="en-IN" b="1" dirty="0">
                <a:solidFill>
                  <a:srgbClr val="000000"/>
                </a:solidFill>
                <a:latin typeface="Georgia" panose="02040502050405020303" pitchFamily="18" charset="0"/>
              </a:rPr>
              <a:t>one vs. all</a:t>
            </a: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Multiclass - more than yes or no (1 or 0)</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Classification with multiple classes for assignment</a:t>
            </a:r>
            <a:endParaRPr lang="en-IN" b="0" i="0" dirty="0">
              <a:solidFill>
                <a:srgbClr val="000000"/>
              </a:solidFill>
              <a:effectLst/>
              <a:latin typeface="Georgia" panose="02040502050405020303" pitchFamily="18" charset="0"/>
            </a:endParaRPr>
          </a:p>
        </p:txBody>
      </p:sp>
      <p:pic>
        <p:nvPicPr>
          <p:cNvPr id="12290" name="Picture 2" descr="http://www.holehouse.org/mlclass/06_Logistic_Regression_files/Image%20%5b23%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079" y="2169448"/>
            <a:ext cx="6619875"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8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037325" cy="3139321"/>
          </a:xfrm>
          <a:prstGeom prst="rect">
            <a:avLst/>
          </a:prstGeom>
        </p:spPr>
        <p:txBody>
          <a:bodyPr wrap="square">
            <a:spAutoFit/>
          </a:bodyPr>
          <a:lstStyle/>
          <a:p>
            <a:pPr>
              <a:buFont typeface="Arial" panose="020B0604020202020204" pitchFamily="34" charset="0"/>
              <a:buChar char="•"/>
            </a:pPr>
            <a:r>
              <a:rPr lang="en-IN" dirty="0">
                <a:solidFill>
                  <a:srgbClr val="000000"/>
                </a:solidFill>
                <a:latin typeface="Georgia" panose="02040502050405020303" pitchFamily="18" charset="0"/>
              </a:rPr>
              <a:t>Given a dataset with three classes, how do we get a learning algorithm to work?</a:t>
            </a:r>
          </a:p>
          <a:p>
            <a:pPr marL="742950" lvl="1" indent="-285750">
              <a:buFont typeface="Arial" panose="020B0604020202020204" pitchFamily="34" charset="0"/>
              <a:buChar char="•"/>
            </a:pPr>
            <a:r>
              <a:rPr lang="en-IN" dirty="0">
                <a:solidFill>
                  <a:srgbClr val="000000"/>
                </a:solidFill>
                <a:latin typeface="Georgia" panose="02040502050405020303" pitchFamily="18" charset="0"/>
              </a:rPr>
              <a:t>Use one vs. all classification make binary classification work for multiclass classification</a:t>
            </a:r>
          </a:p>
          <a:p>
            <a:pPr>
              <a:buFont typeface="Arial" panose="020B0604020202020204" pitchFamily="34" charset="0"/>
              <a:buChar char="•"/>
            </a:pPr>
            <a:r>
              <a:rPr lang="en-IN" b="1" dirty="0">
                <a:solidFill>
                  <a:srgbClr val="000000"/>
                </a:solidFill>
                <a:latin typeface="Georgia" panose="02040502050405020303" pitchFamily="18" charset="0"/>
              </a:rPr>
              <a:t>One vs. all classification</a:t>
            </a:r>
            <a:endParaRPr lang="en-IN" dirty="0">
              <a:solidFill>
                <a:srgbClr val="000000"/>
              </a:solidFill>
              <a:latin typeface="Georgia" panose="02040502050405020303" pitchFamily="18" charset="0"/>
            </a:endParaRPr>
          </a:p>
          <a:p>
            <a:pPr marL="742950" lvl="1" indent="-285750">
              <a:buFont typeface="Arial" panose="020B0604020202020204" pitchFamily="34" charset="0"/>
              <a:buChar char="•"/>
            </a:pPr>
            <a:r>
              <a:rPr lang="en-IN" dirty="0">
                <a:solidFill>
                  <a:srgbClr val="000000"/>
                </a:solidFill>
                <a:latin typeface="Georgia" panose="02040502050405020303" pitchFamily="18" charset="0"/>
              </a:rPr>
              <a:t>Split the training set into three separate binary classification problems</a:t>
            </a:r>
          </a:p>
          <a:p>
            <a:pPr marL="1143000" lvl="2" indent="-228600">
              <a:buFont typeface="Arial" panose="020B0604020202020204" pitchFamily="34" charset="0"/>
              <a:buChar char="•"/>
            </a:pPr>
            <a:r>
              <a:rPr lang="en-IN" dirty="0">
                <a:solidFill>
                  <a:srgbClr val="000000"/>
                </a:solidFill>
                <a:latin typeface="Georgia" panose="02040502050405020303" pitchFamily="18" charset="0"/>
              </a:rPr>
              <a:t>i.e. create a new fake training set</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Triangle (1) </a:t>
            </a:r>
            <a:r>
              <a:rPr lang="en-IN" dirty="0" err="1">
                <a:solidFill>
                  <a:srgbClr val="000000"/>
                </a:solidFill>
                <a:latin typeface="Georgia" panose="02040502050405020303" pitchFamily="18" charset="0"/>
              </a:rPr>
              <a:t>vs</a:t>
            </a:r>
            <a:r>
              <a:rPr lang="en-IN" dirty="0">
                <a:solidFill>
                  <a:srgbClr val="000000"/>
                </a:solidFill>
                <a:latin typeface="Georgia" panose="02040502050405020303" pitchFamily="18" charset="0"/>
              </a:rPr>
              <a:t> crosses and squares (0) h</a:t>
            </a:r>
            <a:r>
              <a:rPr lang="en-IN" baseline="-25000" dirty="0">
                <a:solidFill>
                  <a:srgbClr val="000000"/>
                </a:solidFill>
                <a:latin typeface="Georgia" panose="02040502050405020303" pitchFamily="18" charset="0"/>
              </a:rPr>
              <a:t>θ</a:t>
            </a:r>
            <a:r>
              <a:rPr lang="en-IN" baseline="30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(x)</a:t>
            </a:r>
          </a:p>
          <a:p>
            <a:pPr marL="2057400" lvl="4" indent="-228600">
              <a:buFont typeface="Arial" panose="020B0604020202020204" pitchFamily="34" charset="0"/>
              <a:buChar char="•"/>
            </a:pPr>
            <a:r>
              <a:rPr lang="en-IN" dirty="0">
                <a:solidFill>
                  <a:srgbClr val="000000"/>
                </a:solidFill>
                <a:latin typeface="Georgia" panose="02040502050405020303" pitchFamily="18" charset="0"/>
              </a:rPr>
              <a:t>P(y=1 | x</a:t>
            </a:r>
            <a:r>
              <a:rPr lang="en-IN" baseline="-25000" dirty="0">
                <a:solidFill>
                  <a:srgbClr val="000000"/>
                </a:solidFill>
                <a:latin typeface="Georgia" panose="02040502050405020303" pitchFamily="18" charset="0"/>
              </a:rPr>
              <a:t>1</a:t>
            </a:r>
            <a:r>
              <a:rPr lang="en-IN" dirty="0">
                <a:solidFill>
                  <a:srgbClr val="000000"/>
                </a:solidFill>
                <a:latin typeface="Georgia" panose="02040502050405020303" pitchFamily="18" charset="0"/>
              </a:rPr>
              <a:t>; θ)</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Crosses (1) </a:t>
            </a:r>
            <a:r>
              <a:rPr lang="en-IN" dirty="0" err="1">
                <a:solidFill>
                  <a:srgbClr val="000000"/>
                </a:solidFill>
                <a:latin typeface="Georgia" panose="02040502050405020303" pitchFamily="18" charset="0"/>
              </a:rPr>
              <a:t>vs</a:t>
            </a:r>
            <a:r>
              <a:rPr lang="en-IN" dirty="0">
                <a:solidFill>
                  <a:srgbClr val="000000"/>
                </a:solidFill>
                <a:latin typeface="Georgia" panose="02040502050405020303" pitchFamily="18" charset="0"/>
              </a:rPr>
              <a:t> triangle and square (0) h</a:t>
            </a:r>
            <a:r>
              <a:rPr lang="en-IN" baseline="-25000" dirty="0">
                <a:solidFill>
                  <a:srgbClr val="000000"/>
                </a:solidFill>
                <a:latin typeface="Georgia" panose="02040502050405020303" pitchFamily="18" charset="0"/>
              </a:rPr>
              <a:t>θ</a:t>
            </a:r>
            <a:r>
              <a:rPr lang="en-IN" baseline="30000" dirty="0">
                <a:solidFill>
                  <a:srgbClr val="000000"/>
                </a:solidFill>
                <a:latin typeface="Georgia" panose="02040502050405020303" pitchFamily="18" charset="0"/>
              </a:rPr>
              <a:t>2</a:t>
            </a:r>
            <a:r>
              <a:rPr lang="en-IN" dirty="0">
                <a:solidFill>
                  <a:srgbClr val="000000"/>
                </a:solidFill>
                <a:latin typeface="Georgia" panose="02040502050405020303" pitchFamily="18" charset="0"/>
              </a:rPr>
              <a:t>(x)</a:t>
            </a:r>
          </a:p>
          <a:p>
            <a:pPr marL="2057400" lvl="4" indent="-228600">
              <a:buFont typeface="Arial" panose="020B0604020202020204" pitchFamily="34" charset="0"/>
              <a:buChar char="•"/>
            </a:pPr>
            <a:r>
              <a:rPr lang="en-IN" dirty="0">
                <a:solidFill>
                  <a:srgbClr val="000000"/>
                </a:solidFill>
                <a:latin typeface="Georgia" panose="02040502050405020303" pitchFamily="18" charset="0"/>
              </a:rPr>
              <a:t>P(y=1 | x</a:t>
            </a:r>
            <a:r>
              <a:rPr lang="en-IN" baseline="-25000" dirty="0">
                <a:solidFill>
                  <a:srgbClr val="000000"/>
                </a:solidFill>
                <a:latin typeface="Georgia" panose="02040502050405020303" pitchFamily="18" charset="0"/>
              </a:rPr>
              <a:t>2</a:t>
            </a:r>
            <a:r>
              <a:rPr lang="en-IN" dirty="0">
                <a:solidFill>
                  <a:srgbClr val="000000"/>
                </a:solidFill>
                <a:latin typeface="Georgia" panose="02040502050405020303" pitchFamily="18" charset="0"/>
              </a:rPr>
              <a:t>; θ)</a:t>
            </a:r>
          </a:p>
          <a:p>
            <a:pPr marL="1600200" lvl="3" indent="-228600">
              <a:buFont typeface="Arial" panose="020B0604020202020204" pitchFamily="34" charset="0"/>
              <a:buChar char="•"/>
            </a:pPr>
            <a:r>
              <a:rPr lang="en-IN" dirty="0">
                <a:solidFill>
                  <a:srgbClr val="000000"/>
                </a:solidFill>
                <a:latin typeface="Georgia" panose="02040502050405020303" pitchFamily="18" charset="0"/>
              </a:rPr>
              <a:t>Square (1) </a:t>
            </a:r>
            <a:r>
              <a:rPr lang="en-IN" dirty="0" err="1">
                <a:solidFill>
                  <a:srgbClr val="000000"/>
                </a:solidFill>
                <a:latin typeface="Georgia" panose="02040502050405020303" pitchFamily="18" charset="0"/>
              </a:rPr>
              <a:t>vs</a:t>
            </a:r>
            <a:r>
              <a:rPr lang="en-IN" dirty="0">
                <a:solidFill>
                  <a:srgbClr val="000000"/>
                </a:solidFill>
                <a:latin typeface="Georgia" panose="02040502050405020303" pitchFamily="18" charset="0"/>
              </a:rPr>
              <a:t> crosses and square (0) h</a:t>
            </a:r>
            <a:r>
              <a:rPr lang="en-IN" baseline="-25000" dirty="0">
                <a:solidFill>
                  <a:srgbClr val="000000"/>
                </a:solidFill>
                <a:latin typeface="Georgia" panose="02040502050405020303" pitchFamily="18" charset="0"/>
              </a:rPr>
              <a:t>θ</a:t>
            </a:r>
            <a:r>
              <a:rPr lang="en-IN" baseline="30000" dirty="0">
                <a:solidFill>
                  <a:srgbClr val="000000"/>
                </a:solidFill>
                <a:latin typeface="Georgia" panose="02040502050405020303" pitchFamily="18" charset="0"/>
              </a:rPr>
              <a:t>3</a:t>
            </a:r>
            <a:r>
              <a:rPr lang="en-IN" dirty="0">
                <a:solidFill>
                  <a:srgbClr val="000000"/>
                </a:solidFill>
                <a:latin typeface="Georgia" panose="02040502050405020303" pitchFamily="18" charset="0"/>
              </a:rPr>
              <a:t>(x)</a:t>
            </a:r>
          </a:p>
          <a:p>
            <a:pPr marL="2057400" lvl="4" indent="-228600">
              <a:buFont typeface="Arial" panose="020B0604020202020204" pitchFamily="34" charset="0"/>
              <a:buChar char="•"/>
            </a:pPr>
            <a:r>
              <a:rPr lang="en-IN" dirty="0">
                <a:solidFill>
                  <a:srgbClr val="000000"/>
                </a:solidFill>
                <a:latin typeface="Georgia" panose="02040502050405020303" pitchFamily="18" charset="0"/>
              </a:rPr>
              <a:t>P(y=1 | x</a:t>
            </a:r>
            <a:r>
              <a:rPr lang="en-IN" baseline="-25000" dirty="0">
                <a:solidFill>
                  <a:srgbClr val="000000"/>
                </a:solidFill>
                <a:latin typeface="Georgia" panose="02040502050405020303" pitchFamily="18" charset="0"/>
              </a:rPr>
              <a:t>3</a:t>
            </a:r>
            <a:r>
              <a:rPr lang="en-IN" dirty="0">
                <a:solidFill>
                  <a:srgbClr val="000000"/>
                </a:solidFill>
                <a:latin typeface="Georgia" panose="02040502050405020303" pitchFamily="18" charset="0"/>
              </a:rPr>
              <a:t>; θ)</a:t>
            </a:r>
            <a:endParaRPr lang="en-IN" b="0" i="0" dirty="0">
              <a:solidFill>
                <a:srgbClr val="000000"/>
              </a:solidFill>
              <a:effectLst/>
              <a:latin typeface="Georgia" panose="02040502050405020303" pitchFamily="18" charset="0"/>
            </a:endParaRPr>
          </a:p>
        </p:txBody>
      </p:sp>
      <p:pic>
        <p:nvPicPr>
          <p:cNvPr id="3" name="Picture 2"/>
          <p:cNvPicPr>
            <a:picLocks noChangeAspect="1"/>
          </p:cNvPicPr>
          <p:nvPr/>
        </p:nvPicPr>
        <p:blipFill>
          <a:blip r:embed="rId2"/>
          <a:stretch>
            <a:fillRect/>
          </a:stretch>
        </p:blipFill>
        <p:spPr>
          <a:xfrm>
            <a:off x="7547213" y="1195567"/>
            <a:ext cx="4117928" cy="5503281"/>
          </a:xfrm>
          <a:prstGeom prst="rect">
            <a:avLst/>
          </a:prstGeom>
        </p:spPr>
      </p:pic>
      <p:sp>
        <p:nvSpPr>
          <p:cNvPr id="4" name="Rectangle 3"/>
          <p:cNvSpPr/>
          <p:nvPr/>
        </p:nvSpPr>
        <p:spPr>
          <a:xfrm>
            <a:off x="-1" y="3565815"/>
            <a:ext cx="7547213" cy="1200329"/>
          </a:xfrm>
          <a:prstGeom prst="rect">
            <a:avLst/>
          </a:prstGeom>
        </p:spPr>
        <p:txBody>
          <a:bodyPr wrap="square">
            <a:spAutoFit/>
          </a:bodyPr>
          <a:lstStyle/>
          <a:p>
            <a:pPr>
              <a:buFont typeface="Arial" panose="020B0604020202020204" pitchFamily="34" charset="0"/>
              <a:buChar char="•"/>
            </a:pPr>
            <a:r>
              <a:rPr lang="en-IN" dirty="0">
                <a:solidFill>
                  <a:srgbClr val="000000"/>
                </a:solidFill>
                <a:latin typeface="Georgia" panose="02040502050405020303" pitchFamily="18" charset="0"/>
              </a:rPr>
              <a:t>Train a logistic regression classifier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baseline="30000" dirty="0">
                <a:solidFill>
                  <a:srgbClr val="000000"/>
                </a:solidFill>
                <a:latin typeface="Georgia" panose="02040502050405020303" pitchFamily="18" charset="0"/>
              </a:rPr>
              <a:t>(</a:t>
            </a:r>
            <a:r>
              <a:rPr lang="en-IN" baseline="30000" dirty="0" err="1">
                <a:solidFill>
                  <a:srgbClr val="000000"/>
                </a:solidFill>
                <a:latin typeface="Georgia" panose="02040502050405020303" pitchFamily="18" charset="0"/>
              </a:rPr>
              <a:t>i</a:t>
            </a:r>
            <a:r>
              <a:rPr lang="en-IN" baseline="30000" dirty="0">
                <a:solidFill>
                  <a:srgbClr val="000000"/>
                </a:solidFill>
                <a:latin typeface="Georgia" panose="02040502050405020303" pitchFamily="18" charset="0"/>
              </a:rPr>
              <a:t>)</a:t>
            </a:r>
            <a:r>
              <a:rPr lang="en-IN" dirty="0">
                <a:solidFill>
                  <a:srgbClr val="000000"/>
                </a:solidFill>
                <a:latin typeface="Georgia" panose="02040502050405020303" pitchFamily="18" charset="0"/>
              </a:rPr>
              <a:t>(x) for each class </a:t>
            </a:r>
            <a:r>
              <a:rPr lang="en-IN" dirty="0" err="1">
                <a:solidFill>
                  <a:srgbClr val="000000"/>
                </a:solidFill>
                <a:latin typeface="Georgia" panose="02040502050405020303" pitchFamily="18" charset="0"/>
              </a:rPr>
              <a:t>i</a:t>
            </a:r>
            <a:r>
              <a:rPr lang="en-IN" dirty="0">
                <a:solidFill>
                  <a:srgbClr val="000000"/>
                </a:solidFill>
                <a:latin typeface="Georgia" panose="02040502050405020303" pitchFamily="18" charset="0"/>
              </a:rPr>
              <a:t> to predict the probability that y = </a:t>
            </a:r>
            <a:r>
              <a:rPr lang="en-IN" dirty="0" err="1">
                <a:solidFill>
                  <a:srgbClr val="000000"/>
                </a:solidFill>
                <a:latin typeface="Georgia" panose="02040502050405020303" pitchFamily="18" charset="0"/>
              </a:rPr>
              <a:t>i</a:t>
            </a:r>
            <a:endParaRPr lang="en-IN" dirty="0">
              <a:solidFill>
                <a:srgbClr val="000000"/>
              </a:solidFill>
              <a:latin typeface="Georgia" panose="02040502050405020303" pitchFamily="18" charset="0"/>
            </a:endParaRPr>
          </a:p>
          <a:p>
            <a:pPr>
              <a:buFont typeface="Arial" panose="020B0604020202020204" pitchFamily="34" charset="0"/>
              <a:buChar char="•"/>
            </a:pPr>
            <a:r>
              <a:rPr lang="en-IN" dirty="0">
                <a:solidFill>
                  <a:srgbClr val="000000"/>
                </a:solidFill>
                <a:latin typeface="Georgia" panose="02040502050405020303" pitchFamily="18" charset="0"/>
              </a:rPr>
              <a:t>On a new input, </a:t>
            </a:r>
            <a:r>
              <a:rPr lang="en-IN" i="1" dirty="0">
                <a:solidFill>
                  <a:srgbClr val="000000"/>
                </a:solidFill>
                <a:latin typeface="Georgia" panose="02040502050405020303" pitchFamily="18" charset="0"/>
              </a:rPr>
              <a:t>x</a:t>
            </a:r>
            <a:r>
              <a:rPr lang="en-IN" dirty="0">
                <a:solidFill>
                  <a:srgbClr val="000000"/>
                </a:solidFill>
                <a:latin typeface="Georgia" panose="02040502050405020303" pitchFamily="18" charset="0"/>
              </a:rPr>
              <a:t> to make a prediction, pick the class </a:t>
            </a:r>
            <a:r>
              <a:rPr lang="en-IN" i="1" dirty="0" err="1">
                <a:solidFill>
                  <a:srgbClr val="000000"/>
                </a:solidFill>
                <a:latin typeface="Georgia" panose="02040502050405020303" pitchFamily="18" charset="0"/>
              </a:rPr>
              <a:t>i</a:t>
            </a:r>
            <a:r>
              <a:rPr lang="en-IN" dirty="0">
                <a:solidFill>
                  <a:srgbClr val="000000"/>
                </a:solidFill>
                <a:latin typeface="Georgia" panose="02040502050405020303" pitchFamily="18" charset="0"/>
              </a:rPr>
              <a:t> that maximizes the probability that </a:t>
            </a:r>
            <a:r>
              <a:rPr lang="en-IN" dirty="0" err="1">
                <a:solidFill>
                  <a:srgbClr val="000000"/>
                </a:solidFill>
                <a:latin typeface="Georgia" panose="02040502050405020303" pitchFamily="18" charset="0"/>
              </a:rPr>
              <a:t>h</a:t>
            </a:r>
            <a:r>
              <a:rPr lang="en-IN" baseline="-25000" dirty="0" err="1">
                <a:solidFill>
                  <a:srgbClr val="000000"/>
                </a:solidFill>
                <a:latin typeface="Georgia" panose="02040502050405020303" pitchFamily="18" charset="0"/>
              </a:rPr>
              <a:t>θ</a:t>
            </a:r>
            <a:r>
              <a:rPr lang="en-IN" baseline="30000" dirty="0">
                <a:solidFill>
                  <a:srgbClr val="000000"/>
                </a:solidFill>
                <a:latin typeface="Georgia" panose="02040502050405020303" pitchFamily="18" charset="0"/>
              </a:rPr>
              <a:t>(</a:t>
            </a:r>
            <a:r>
              <a:rPr lang="en-IN" baseline="30000" dirty="0" err="1">
                <a:solidFill>
                  <a:srgbClr val="000000"/>
                </a:solidFill>
                <a:latin typeface="Georgia" panose="02040502050405020303" pitchFamily="18" charset="0"/>
              </a:rPr>
              <a:t>i</a:t>
            </a:r>
            <a:r>
              <a:rPr lang="en-IN" baseline="30000" dirty="0">
                <a:solidFill>
                  <a:srgbClr val="000000"/>
                </a:solidFill>
                <a:latin typeface="Georgia" panose="02040502050405020303" pitchFamily="18" charset="0"/>
              </a:rPr>
              <a:t>)</a:t>
            </a:r>
            <a:r>
              <a:rPr lang="en-IN" dirty="0">
                <a:solidFill>
                  <a:srgbClr val="000000"/>
                </a:solidFill>
                <a:latin typeface="Georgia" panose="02040502050405020303" pitchFamily="18" charset="0"/>
              </a:rPr>
              <a:t>(x) = 1 </a:t>
            </a:r>
            <a:endParaRPr lang="en-IN"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1742100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874" y="1802642"/>
            <a:ext cx="10391775" cy="3962400"/>
          </a:xfrm>
          <a:prstGeom prst="rect">
            <a:avLst/>
          </a:prstGeom>
        </p:spPr>
      </p:pic>
      <p:sp>
        <p:nvSpPr>
          <p:cNvPr id="3" name="TextBox 2"/>
          <p:cNvSpPr txBox="1"/>
          <p:nvPr/>
        </p:nvSpPr>
        <p:spPr>
          <a:xfrm>
            <a:off x="2997897" y="423081"/>
            <a:ext cx="5286293" cy="584775"/>
          </a:xfrm>
          <a:prstGeom prst="rect">
            <a:avLst/>
          </a:prstGeom>
          <a:noFill/>
        </p:spPr>
        <p:txBody>
          <a:bodyPr wrap="square" rtlCol="0">
            <a:spAutoFit/>
          </a:bodyPr>
          <a:lstStyle/>
          <a:p>
            <a:r>
              <a:rPr lang="en-IN" sz="3200" dirty="0">
                <a:latin typeface="Aerial"/>
              </a:rPr>
              <a:t>   K-Nearest </a:t>
            </a:r>
            <a:r>
              <a:rPr lang="en-IN" sz="3200" dirty="0" err="1">
                <a:latin typeface="Aerial"/>
              </a:rPr>
              <a:t>Neighbors</a:t>
            </a:r>
            <a:endParaRPr lang="en-IN" sz="3200" dirty="0">
              <a:latin typeface="Aerial"/>
            </a:endParaRPr>
          </a:p>
        </p:txBody>
      </p:sp>
    </p:spTree>
    <p:extLst>
      <p:ext uri="{BB962C8B-B14F-4D97-AF65-F5344CB8AC3E}">
        <p14:creationId xmlns:p14="http://schemas.microsoft.com/office/powerpoint/2010/main" val="1113336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7324" y="525436"/>
            <a:ext cx="9124208" cy="3139321"/>
          </a:xfrm>
          <a:prstGeom prst="rect">
            <a:avLst/>
          </a:prstGeom>
        </p:spPr>
        <p:txBody>
          <a:bodyPr wrap="square">
            <a:spAutoFit/>
          </a:bodyPr>
          <a:lstStyle/>
          <a:p>
            <a:r>
              <a:rPr lang="en-IN" dirty="0">
                <a:latin typeface="OpenSans"/>
              </a:rPr>
              <a:t>This algorithm classifies cases based on their similarity to other cases. </a:t>
            </a:r>
          </a:p>
          <a:p>
            <a:endParaRPr lang="en-IN" dirty="0">
              <a:latin typeface="OpenSans"/>
            </a:endParaRPr>
          </a:p>
          <a:p>
            <a:r>
              <a:rPr lang="en-IN" dirty="0">
                <a:latin typeface="OpenSans"/>
              </a:rPr>
              <a:t>In K-Nearest </a:t>
            </a:r>
            <a:r>
              <a:rPr lang="en-IN" dirty="0" err="1">
                <a:latin typeface="OpenSans"/>
              </a:rPr>
              <a:t>Neighbors</a:t>
            </a:r>
            <a:r>
              <a:rPr lang="en-IN" dirty="0">
                <a:latin typeface="OpenSans"/>
              </a:rPr>
              <a:t>, data points that are near each other are said to be </a:t>
            </a:r>
            <a:r>
              <a:rPr lang="en-IN" dirty="0" err="1">
                <a:latin typeface="OpenSans"/>
              </a:rPr>
              <a:t>neighbors</a:t>
            </a:r>
            <a:r>
              <a:rPr lang="en-IN" dirty="0">
                <a:latin typeface="OpenSans"/>
              </a:rPr>
              <a:t>. </a:t>
            </a:r>
          </a:p>
          <a:p>
            <a:endParaRPr lang="en-IN" dirty="0">
              <a:latin typeface="OpenSans"/>
            </a:endParaRPr>
          </a:p>
          <a:p>
            <a:r>
              <a:rPr lang="en-IN" dirty="0">
                <a:latin typeface="OpenSans"/>
              </a:rPr>
              <a:t>K-Nearest </a:t>
            </a:r>
            <a:r>
              <a:rPr lang="en-IN" dirty="0" err="1">
                <a:latin typeface="OpenSans"/>
              </a:rPr>
              <a:t>Neighbors</a:t>
            </a:r>
            <a:r>
              <a:rPr lang="en-IN" dirty="0">
                <a:latin typeface="OpenSans"/>
              </a:rPr>
              <a:t> is based on this paradigm. </a:t>
            </a:r>
          </a:p>
          <a:p>
            <a:endParaRPr lang="en-IN" dirty="0">
              <a:latin typeface="OpenSans"/>
            </a:endParaRPr>
          </a:p>
          <a:p>
            <a:r>
              <a:rPr lang="en-IN" dirty="0">
                <a:latin typeface="OpenSans"/>
              </a:rPr>
              <a:t>Similar cases with the same class labels are near each other. </a:t>
            </a:r>
          </a:p>
          <a:p>
            <a:r>
              <a:rPr lang="en-IN" dirty="0">
                <a:latin typeface="OpenSans"/>
              </a:rPr>
              <a:t>Thus, the distance between two cases is a measure of their dissimilarity. </a:t>
            </a:r>
          </a:p>
          <a:p>
            <a:r>
              <a:rPr lang="en-IN" dirty="0">
                <a:latin typeface="OpenSans"/>
              </a:rPr>
              <a:t>There are different ways to calculate the similarity or conversely, </a:t>
            </a:r>
          </a:p>
          <a:p>
            <a:r>
              <a:rPr lang="en-IN" dirty="0">
                <a:latin typeface="OpenSans"/>
              </a:rPr>
              <a:t>the distance or dissimilarity of two data points. </a:t>
            </a:r>
          </a:p>
          <a:p>
            <a:r>
              <a:rPr lang="en-IN" dirty="0">
                <a:latin typeface="OpenSans"/>
              </a:rPr>
              <a:t>For example, this can be done using Euclidean distance. </a:t>
            </a:r>
            <a:endParaRPr lang="en-IN" b="0" i="0" dirty="0">
              <a:effectLst/>
              <a:latin typeface="OpenSans"/>
            </a:endParaRPr>
          </a:p>
        </p:txBody>
      </p:sp>
    </p:spTree>
    <p:extLst>
      <p:ext uri="{BB962C8B-B14F-4D97-AF65-F5344CB8AC3E}">
        <p14:creationId xmlns:p14="http://schemas.microsoft.com/office/powerpoint/2010/main" val="1339492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311" y="204802"/>
            <a:ext cx="9919855" cy="6186309"/>
          </a:xfrm>
          <a:prstGeom prst="rect">
            <a:avLst/>
          </a:prstGeom>
        </p:spPr>
        <p:txBody>
          <a:bodyPr wrap="square">
            <a:spAutoFit/>
          </a:bodyPr>
          <a:lstStyle/>
          <a:p>
            <a:r>
              <a:rPr lang="en-IN" dirty="0">
                <a:latin typeface="OpenSans"/>
              </a:rPr>
              <a:t> </a:t>
            </a:r>
          </a:p>
          <a:p>
            <a:r>
              <a:rPr lang="en-IN" dirty="0">
                <a:latin typeface="OpenSans"/>
              </a:rPr>
              <a:t>the K-Nearest </a:t>
            </a:r>
            <a:r>
              <a:rPr lang="en-IN" dirty="0" err="1">
                <a:latin typeface="OpenSans"/>
              </a:rPr>
              <a:t>Neighbors</a:t>
            </a:r>
            <a:r>
              <a:rPr lang="en-IN" dirty="0">
                <a:latin typeface="OpenSans"/>
              </a:rPr>
              <a:t> algorithm works as follows. </a:t>
            </a:r>
          </a:p>
          <a:p>
            <a:endParaRPr lang="en-IN" dirty="0">
              <a:latin typeface="OpenSans"/>
            </a:endParaRPr>
          </a:p>
          <a:p>
            <a:pPr marL="285750" indent="-285750">
              <a:buFontTx/>
              <a:buChar char="-"/>
            </a:pPr>
            <a:r>
              <a:rPr lang="en-IN" dirty="0">
                <a:latin typeface="OpenSans"/>
              </a:rPr>
              <a:t>pick a value for K. </a:t>
            </a:r>
          </a:p>
          <a:p>
            <a:r>
              <a:rPr lang="en-IN" dirty="0">
                <a:latin typeface="OpenSans"/>
              </a:rPr>
              <a:t> </a:t>
            </a:r>
          </a:p>
          <a:p>
            <a:pPr marL="285750" indent="-285750">
              <a:buFontTx/>
              <a:buChar char="-"/>
            </a:pPr>
            <a:r>
              <a:rPr lang="en-IN" dirty="0">
                <a:latin typeface="OpenSans"/>
              </a:rPr>
              <a:t>calculate the distance from the new case hold out from each of the cases in the dataset. </a:t>
            </a:r>
          </a:p>
          <a:p>
            <a:pPr marL="285750" indent="-285750">
              <a:buFontTx/>
              <a:buChar char="-"/>
            </a:pPr>
            <a:endParaRPr lang="en-IN" dirty="0">
              <a:latin typeface="OpenSans"/>
            </a:endParaRPr>
          </a:p>
          <a:p>
            <a:pPr marL="285750" indent="-285750">
              <a:buFontTx/>
              <a:buChar char="-"/>
            </a:pPr>
            <a:r>
              <a:rPr lang="en-IN" dirty="0">
                <a:latin typeface="OpenSans"/>
              </a:rPr>
              <a:t>search for the K-observations in the training data that are nearest to the measurements of the unknown data point. </a:t>
            </a:r>
          </a:p>
          <a:p>
            <a:pPr marL="285750" indent="-285750">
              <a:buFontTx/>
              <a:buChar char="-"/>
            </a:pPr>
            <a:endParaRPr lang="en-IN" dirty="0">
              <a:latin typeface="OpenSans"/>
            </a:endParaRPr>
          </a:p>
          <a:p>
            <a:pPr marL="285750" indent="-285750">
              <a:buFontTx/>
              <a:buChar char="-"/>
            </a:pPr>
            <a:r>
              <a:rPr lang="en-IN" dirty="0">
                <a:latin typeface="OpenSans"/>
              </a:rPr>
              <a:t>predict the response of the unknown data point using the most popular response value from the K-Nearest </a:t>
            </a:r>
            <a:r>
              <a:rPr lang="en-IN" dirty="0" err="1">
                <a:latin typeface="OpenSans"/>
              </a:rPr>
              <a:t>Neighbors</a:t>
            </a:r>
            <a:r>
              <a:rPr lang="en-IN" dirty="0">
                <a:latin typeface="OpenSans"/>
              </a:rPr>
              <a:t>. </a:t>
            </a:r>
          </a:p>
          <a:p>
            <a:pPr marL="285750" indent="-285750">
              <a:buFontTx/>
              <a:buChar char="-"/>
            </a:pPr>
            <a:endParaRPr lang="en-IN" dirty="0">
              <a:latin typeface="OpenSans"/>
            </a:endParaRPr>
          </a:p>
          <a:p>
            <a:pPr marL="285750" indent="-285750">
              <a:buFontTx/>
              <a:buChar char="-"/>
            </a:pPr>
            <a:endParaRPr lang="en-IN" dirty="0">
              <a:latin typeface="OpenSans"/>
            </a:endParaRPr>
          </a:p>
          <a:p>
            <a:r>
              <a:rPr lang="en-IN" dirty="0">
                <a:latin typeface="OpenSans"/>
              </a:rPr>
              <a:t>There are two parts in this algorithm that might be a bit confusing.</a:t>
            </a:r>
            <a:r>
              <a:rPr lang="en-IN" dirty="0"/>
              <a:t> </a:t>
            </a:r>
          </a:p>
          <a:p>
            <a:endParaRPr lang="en-IN" dirty="0"/>
          </a:p>
          <a:p>
            <a:pPr marL="285750" indent="-285750">
              <a:buFontTx/>
              <a:buChar char="-"/>
            </a:pPr>
            <a:r>
              <a:rPr lang="en-IN" dirty="0"/>
              <a:t>First, how to select the correct K </a:t>
            </a:r>
          </a:p>
          <a:p>
            <a:pPr marL="285750" indent="-285750">
              <a:buFontTx/>
              <a:buChar char="-"/>
            </a:pPr>
            <a:endParaRPr lang="en-IN" dirty="0"/>
          </a:p>
          <a:p>
            <a:pPr marL="285750" indent="-285750">
              <a:buFontTx/>
              <a:buChar char="-"/>
            </a:pPr>
            <a:r>
              <a:rPr lang="en-IN" dirty="0"/>
              <a:t>second, how to compute the similarity between cases, </a:t>
            </a:r>
          </a:p>
          <a:p>
            <a:endParaRPr lang="en-IN" dirty="0"/>
          </a:p>
          <a:p>
            <a:r>
              <a:rPr lang="en-IN" dirty="0"/>
              <a:t>		Let's first start with the second concern.</a:t>
            </a:r>
          </a:p>
          <a:p>
            <a:endParaRPr lang="en-IN" b="0" i="0" dirty="0">
              <a:effectLst/>
              <a:latin typeface="OpenSans"/>
            </a:endParaRPr>
          </a:p>
        </p:txBody>
      </p:sp>
    </p:spTree>
    <p:extLst>
      <p:ext uri="{BB962C8B-B14F-4D97-AF65-F5344CB8AC3E}">
        <p14:creationId xmlns:p14="http://schemas.microsoft.com/office/powerpoint/2010/main" val="1891735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99112"/>
          </a:xfrm>
          <a:prstGeom prst="rect">
            <a:avLst/>
          </a:prstGeom>
        </p:spPr>
      </p:pic>
    </p:spTree>
    <p:extLst>
      <p:ext uri="{BB962C8B-B14F-4D97-AF65-F5344CB8AC3E}">
        <p14:creationId xmlns:p14="http://schemas.microsoft.com/office/powerpoint/2010/main" val="281588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4658" y="630195"/>
            <a:ext cx="8377881" cy="923330"/>
          </a:xfrm>
          <a:prstGeom prst="rect">
            <a:avLst/>
          </a:prstGeom>
          <a:noFill/>
        </p:spPr>
        <p:txBody>
          <a:bodyPr wrap="square" rtlCol="0">
            <a:spAutoFit/>
          </a:bodyPr>
          <a:lstStyle/>
          <a:p>
            <a:r>
              <a:rPr lang="en-US" b="1" dirty="0"/>
              <a:t>Types of Supervised Learning:</a:t>
            </a:r>
          </a:p>
          <a:p>
            <a:pPr marL="742950" lvl="1" indent="-285750">
              <a:buFont typeface="Arial" panose="020B0604020202020204" pitchFamily="34" charset="0"/>
              <a:buChar char="•"/>
            </a:pPr>
            <a:r>
              <a:rPr lang="en-US" b="1" dirty="0"/>
              <a:t>Classification </a:t>
            </a:r>
          </a:p>
          <a:p>
            <a:pPr marL="742950" lvl="1" indent="-285750">
              <a:buFont typeface="Arial" panose="020B0604020202020204" pitchFamily="34" charset="0"/>
              <a:buChar char="•"/>
            </a:pPr>
            <a:r>
              <a:rPr lang="en-US" b="1" dirty="0"/>
              <a:t>Regression</a:t>
            </a:r>
            <a:endParaRPr lang="en-US" dirty="0"/>
          </a:p>
        </p:txBody>
      </p:sp>
      <p:sp>
        <p:nvSpPr>
          <p:cNvPr id="8" name="TextBox 7"/>
          <p:cNvSpPr txBox="1"/>
          <p:nvPr/>
        </p:nvSpPr>
        <p:spPr>
          <a:xfrm>
            <a:off x="1186248" y="1655805"/>
            <a:ext cx="8736227" cy="1754326"/>
          </a:xfrm>
          <a:prstGeom prst="rect">
            <a:avLst/>
          </a:prstGeom>
          <a:noFill/>
        </p:spPr>
        <p:txBody>
          <a:bodyPr wrap="square" rtlCol="0">
            <a:spAutoFit/>
          </a:bodyPr>
          <a:lstStyle/>
          <a:p>
            <a:r>
              <a:rPr lang="en-US" b="1" dirty="0"/>
              <a:t>Classification</a:t>
            </a:r>
            <a:r>
              <a:rPr lang="en-US" dirty="0"/>
              <a:t> : It is a Supervised Learning task where output is having defined labels(discrete value). For example in above Figure A, Output – Purchased has defined labels i.e. 0 or 1 ; 1 means the customer will purchase and 0 means that customer won’t purchase. It can be either binary or multi class classification. In </a:t>
            </a:r>
            <a:r>
              <a:rPr lang="en-US" b="1" dirty="0"/>
              <a:t>binary</a:t>
            </a:r>
            <a:r>
              <a:rPr lang="en-US" dirty="0"/>
              <a:t> classification, model predicts either 0 or 1 ; yes or no but in case of </a:t>
            </a:r>
            <a:r>
              <a:rPr lang="en-US" b="1" dirty="0"/>
              <a:t>multi class </a:t>
            </a:r>
            <a:r>
              <a:rPr lang="en-US" dirty="0"/>
              <a:t>classification, model predicts more than one class.</a:t>
            </a:r>
          </a:p>
        </p:txBody>
      </p:sp>
      <p:sp>
        <p:nvSpPr>
          <p:cNvPr id="9" name="TextBox 8"/>
          <p:cNvSpPr txBox="1"/>
          <p:nvPr/>
        </p:nvSpPr>
        <p:spPr>
          <a:xfrm>
            <a:off x="1186248" y="3410131"/>
            <a:ext cx="8476736" cy="646331"/>
          </a:xfrm>
          <a:prstGeom prst="rect">
            <a:avLst/>
          </a:prstGeom>
          <a:noFill/>
        </p:spPr>
        <p:txBody>
          <a:bodyPr wrap="square" rtlCol="0">
            <a:spAutoFit/>
          </a:bodyPr>
          <a:lstStyle/>
          <a:p>
            <a:r>
              <a:rPr lang="en-US" b="1" dirty="0"/>
              <a:t>Example:</a:t>
            </a:r>
            <a:r>
              <a:rPr lang="en-US" dirty="0"/>
              <a:t> Gmail classifies mails in more than one classes like social, promotions, updates, offers.</a:t>
            </a:r>
          </a:p>
        </p:txBody>
      </p:sp>
      <p:sp>
        <p:nvSpPr>
          <p:cNvPr id="10" name="TextBox 9"/>
          <p:cNvSpPr txBox="1"/>
          <p:nvPr/>
        </p:nvSpPr>
        <p:spPr>
          <a:xfrm>
            <a:off x="1136819" y="4148794"/>
            <a:ext cx="8785655" cy="2031325"/>
          </a:xfrm>
          <a:prstGeom prst="rect">
            <a:avLst/>
          </a:prstGeom>
          <a:noFill/>
        </p:spPr>
        <p:txBody>
          <a:bodyPr wrap="square" rtlCol="0">
            <a:spAutoFit/>
          </a:bodyPr>
          <a:lstStyle/>
          <a:p>
            <a:pPr fontAlgn="base"/>
            <a:r>
              <a:rPr lang="en-US" b="1" dirty="0"/>
              <a:t>Regression : </a:t>
            </a:r>
            <a:r>
              <a:rPr lang="en-US" dirty="0"/>
              <a:t>It is a Supervised Learning task where output is having continuous value.</a:t>
            </a:r>
            <a:br>
              <a:rPr lang="en-US" dirty="0"/>
            </a:br>
            <a:r>
              <a:rPr lang="en-US" dirty="0"/>
              <a:t>Example in before regression Figure, Output – Wind Speed is not having any discrete value but is continuous in the particular range. The goal here is to predict a value as much closer to actual output value as our model can and then evaluation is done by calculating error value. The smaller the error the greater the accuracy of our regression model.</a:t>
            </a:r>
          </a:p>
        </p:txBody>
      </p:sp>
    </p:spTree>
    <p:extLst>
      <p:ext uri="{BB962C8B-B14F-4D97-AF65-F5344CB8AC3E}">
        <p14:creationId xmlns:p14="http://schemas.microsoft.com/office/powerpoint/2010/main" val="2308826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8904" y="-11875"/>
            <a:ext cx="6563096" cy="6857999"/>
          </a:xfrm>
          <a:prstGeom prst="rect">
            <a:avLst/>
          </a:prstGeom>
        </p:spPr>
      </p:pic>
      <p:sp>
        <p:nvSpPr>
          <p:cNvPr id="5" name="TextBox 4"/>
          <p:cNvSpPr txBox="1"/>
          <p:nvPr/>
        </p:nvSpPr>
        <p:spPr>
          <a:xfrm>
            <a:off x="605641" y="237507"/>
            <a:ext cx="3598224" cy="646331"/>
          </a:xfrm>
          <a:prstGeom prst="rect">
            <a:avLst/>
          </a:prstGeom>
          <a:noFill/>
        </p:spPr>
        <p:txBody>
          <a:bodyPr wrap="square" rtlCol="0">
            <a:spAutoFit/>
          </a:bodyPr>
          <a:lstStyle/>
          <a:p>
            <a:r>
              <a:rPr lang="en-IN" b="1" dirty="0"/>
              <a:t>How to select the correct K </a:t>
            </a:r>
          </a:p>
          <a:p>
            <a:endParaRPr lang="en-IN" b="1" dirty="0"/>
          </a:p>
        </p:txBody>
      </p:sp>
      <p:sp>
        <p:nvSpPr>
          <p:cNvPr id="6" name="TextBox 5"/>
          <p:cNvSpPr txBox="1"/>
          <p:nvPr/>
        </p:nvSpPr>
        <p:spPr>
          <a:xfrm>
            <a:off x="344383" y="560672"/>
            <a:ext cx="4928260" cy="4801314"/>
          </a:xfrm>
          <a:prstGeom prst="rect">
            <a:avLst/>
          </a:prstGeom>
          <a:noFill/>
        </p:spPr>
        <p:txBody>
          <a:bodyPr wrap="square" rtlCol="0">
            <a:spAutoFit/>
          </a:bodyPr>
          <a:lstStyle/>
          <a:p>
            <a:r>
              <a:rPr lang="en-IN" dirty="0"/>
              <a:t>As mentioned, K and K-Nearest </a:t>
            </a:r>
            <a:r>
              <a:rPr lang="en-IN" dirty="0" err="1"/>
              <a:t>Neighbors</a:t>
            </a:r>
            <a:r>
              <a:rPr lang="en-IN" dirty="0"/>
              <a:t> is the number of nearest </a:t>
            </a:r>
            <a:r>
              <a:rPr lang="en-IN" dirty="0" err="1"/>
              <a:t>neighbors</a:t>
            </a:r>
            <a:r>
              <a:rPr lang="en-IN" dirty="0"/>
              <a:t> to examine. </a:t>
            </a:r>
          </a:p>
          <a:p>
            <a:endParaRPr lang="en-IN" dirty="0"/>
          </a:p>
          <a:p>
            <a:r>
              <a:rPr lang="en-IN" dirty="0"/>
              <a:t>It is supposed to be specified by the user. </a:t>
            </a:r>
          </a:p>
          <a:p>
            <a:r>
              <a:rPr lang="en-IN" dirty="0"/>
              <a:t>So, how do we choose the right K? </a:t>
            </a:r>
          </a:p>
          <a:p>
            <a:endParaRPr lang="en-IN" dirty="0"/>
          </a:p>
          <a:p>
            <a:r>
              <a:rPr lang="en-IN" dirty="0"/>
              <a:t>Assume that we want to find the class of </a:t>
            </a:r>
          </a:p>
          <a:p>
            <a:r>
              <a:rPr lang="en-IN" dirty="0"/>
              <a:t>the customer noted as question mark on the chart. </a:t>
            </a:r>
          </a:p>
          <a:p>
            <a:endParaRPr lang="en-IN" dirty="0"/>
          </a:p>
          <a:p>
            <a:r>
              <a:rPr lang="en-IN" dirty="0"/>
              <a:t>What happens if we choose a very low value of K? </a:t>
            </a:r>
          </a:p>
          <a:p>
            <a:r>
              <a:rPr lang="en-IN" dirty="0"/>
              <a:t>Let's say, K equals one. </a:t>
            </a:r>
          </a:p>
          <a:p>
            <a:r>
              <a:rPr lang="en-IN" dirty="0"/>
              <a:t>The first nearest point would be blue, </a:t>
            </a:r>
          </a:p>
          <a:p>
            <a:r>
              <a:rPr lang="en-IN" dirty="0"/>
              <a:t>which is class one. </a:t>
            </a:r>
          </a:p>
          <a:p>
            <a:r>
              <a:rPr lang="en-IN" dirty="0"/>
              <a:t>This would be a bad prediction, </a:t>
            </a:r>
          </a:p>
          <a:p>
            <a:r>
              <a:rPr lang="en-IN" dirty="0"/>
              <a:t>since more of the points around it are magenta or class four. </a:t>
            </a:r>
          </a:p>
        </p:txBody>
      </p:sp>
    </p:spTree>
    <p:extLst>
      <p:ext uri="{BB962C8B-B14F-4D97-AF65-F5344CB8AC3E}">
        <p14:creationId xmlns:p14="http://schemas.microsoft.com/office/powerpoint/2010/main" val="490932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7" y="989403"/>
            <a:ext cx="11606151" cy="4247317"/>
          </a:xfrm>
          <a:prstGeom prst="rect">
            <a:avLst/>
          </a:prstGeom>
        </p:spPr>
        <p:txBody>
          <a:bodyPr wrap="square">
            <a:spAutoFit/>
          </a:bodyPr>
          <a:lstStyle/>
          <a:p>
            <a:r>
              <a:rPr lang="en-IN" dirty="0"/>
              <a:t>In fact, since its nearest </a:t>
            </a:r>
            <a:r>
              <a:rPr lang="en-IN" dirty="0" err="1"/>
              <a:t>neighbor</a:t>
            </a:r>
            <a:r>
              <a:rPr lang="en-IN" dirty="0"/>
              <a:t> is blue we can say that we capture the noise in the data or we chose one of the points that was an anomaly in the data. </a:t>
            </a:r>
          </a:p>
          <a:p>
            <a:endParaRPr lang="en-IN" dirty="0"/>
          </a:p>
          <a:p>
            <a:r>
              <a:rPr lang="en-IN" dirty="0"/>
              <a:t>A low value of K causes a highly complex model as well, which might result in </a:t>
            </a:r>
            <a:r>
              <a:rPr lang="en-IN" dirty="0" err="1"/>
              <a:t>overfitting</a:t>
            </a:r>
            <a:r>
              <a:rPr lang="en-IN" dirty="0"/>
              <a:t> of the model. </a:t>
            </a:r>
          </a:p>
          <a:p>
            <a:endParaRPr lang="en-IN" dirty="0"/>
          </a:p>
          <a:p>
            <a:r>
              <a:rPr lang="en-IN" dirty="0"/>
              <a:t>It means the prediction process is not generalized enough to be used for out-of-sample cases. </a:t>
            </a:r>
          </a:p>
          <a:p>
            <a:endParaRPr lang="en-IN" dirty="0"/>
          </a:p>
          <a:p>
            <a:r>
              <a:rPr lang="en-IN" dirty="0"/>
              <a:t>Out-of-sample data is data that is outside of the data set used to train the model. </a:t>
            </a:r>
          </a:p>
          <a:p>
            <a:endParaRPr lang="en-IN" dirty="0"/>
          </a:p>
          <a:p>
            <a:r>
              <a:rPr lang="en-IN" dirty="0"/>
              <a:t>In other words, it cannot be trusted to be used for prediction of unknown samples. It's important to remember that </a:t>
            </a:r>
            <a:r>
              <a:rPr lang="en-IN" dirty="0" err="1"/>
              <a:t>overfitting</a:t>
            </a:r>
            <a:r>
              <a:rPr lang="en-IN" dirty="0"/>
              <a:t> is bad, as we want a general model that works for any data, not just the data used for training. </a:t>
            </a:r>
          </a:p>
          <a:p>
            <a:endParaRPr lang="en-IN" dirty="0"/>
          </a:p>
          <a:p>
            <a:r>
              <a:rPr lang="en-IN" dirty="0"/>
              <a:t>Now, on the opposite side of the spectrum, if we choose a very high value of K such as K equals 20, </a:t>
            </a:r>
          </a:p>
          <a:p>
            <a:r>
              <a:rPr lang="en-IN" dirty="0"/>
              <a:t>then the model becomes overly generalized. </a:t>
            </a:r>
          </a:p>
          <a:p>
            <a:endParaRPr lang="en-IN" dirty="0"/>
          </a:p>
        </p:txBody>
      </p:sp>
    </p:spTree>
    <p:extLst>
      <p:ext uri="{BB962C8B-B14F-4D97-AF65-F5344CB8AC3E}">
        <p14:creationId xmlns:p14="http://schemas.microsoft.com/office/powerpoint/2010/main" val="451148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813" y="3152384"/>
            <a:ext cx="9508178" cy="3705616"/>
          </a:xfrm>
          <a:prstGeom prst="rect">
            <a:avLst/>
          </a:prstGeom>
        </p:spPr>
      </p:pic>
      <p:sp>
        <p:nvSpPr>
          <p:cNvPr id="4" name="Rectangle 3"/>
          <p:cNvSpPr/>
          <p:nvPr/>
        </p:nvSpPr>
        <p:spPr>
          <a:xfrm>
            <a:off x="221672" y="219327"/>
            <a:ext cx="11344450" cy="3139321"/>
          </a:xfrm>
          <a:prstGeom prst="rect">
            <a:avLst/>
          </a:prstGeom>
        </p:spPr>
        <p:txBody>
          <a:bodyPr wrap="square">
            <a:spAutoFit/>
          </a:bodyPr>
          <a:lstStyle/>
          <a:p>
            <a:r>
              <a:rPr lang="en-IN" dirty="0"/>
              <a:t>So, how can we find the best value for K? </a:t>
            </a:r>
          </a:p>
          <a:p>
            <a:endParaRPr lang="en-IN" dirty="0"/>
          </a:p>
          <a:p>
            <a:r>
              <a:rPr lang="en-IN" dirty="0"/>
              <a:t>The general solution is to reserve a part of your data for testing the accuracy of the model. </a:t>
            </a:r>
          </a:p>
          <a:p>
            <a:r>
              <a:rPr lang="en-IN" dirty="0"/>
              <a:t>Once you've done so,  choose K equals one and then use the training part for </a:t>
            </a:r>
            <a:r>
              <a:rPr lang="en-IN" dirty="0" err="1"/>
              <a:t>modeling</a:t>
            </a:r>
            <a:r>
              <a:rPr lang="en-IN" dirty="0"/>
              <a:t>  and calculate the accuracy of prediction using all samples in your test set. </a:t>
            </a:r>
          </a:p>
          <a:p>
            <a:endParaRPr lang="en-IN" dirty="0"/>
          </a:p>
          <a:p>
            <a:r>
              <a:rPr lang="en-IN" dirty="0"/>
              <a:t>Repeat this process increasing the K and see which K is best for your model. </a:t>
            </a:r>
          </a:p>
          <a:p>
            <a:r>
              <a:rPr lang="en-IN" dirty="0"/>
              <a:t>For example, in our case, </a:t>
            </a:r>
          </a:p>
          <a:p>
            <a:endParaRPr lang="en-IN" dirty="0"/>
          </a:p>
          <a:p>
            <a:r>
              <a:rPr lang="en-IN" dirty="0"/>
              <a:t>K equals four will give us the best accuracy.</a:t>
            </a:r>
          </a:p>
          <a:p>
            <a:endParaRPr lang="en-IN" dirty="0"/>
          </a:p>
        </p:txBody>
      </p:sp>
    </p:spTree>
    <p:extLst>
      <p:ext uri="{BB962C8B-B14F-4D97-AF65-F5344CB8AC3E}">
        <p14:creationId xmlns:p14="http://schemas.microsoft.com/office/powerpoint/2010/main" val="1855291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6" y="1206633"/>
            <a:ext cx="11804072" cy="4708981"/>
          </a:xfrm>
          <a:prstGeom prst="rect">
            <a:avLst/>
          </a:prstGeom>
        </p:spPr>
        <p:txBody>
          <a:bodyPr wrap="square">
            <a:spAutoFit/>
          </a:bodyPr>
          <a:lstStyle/>
          <a:p>
            <a:r>
              <a:rPr lang="en-IN" sz="2000" dirty="0">
                <a:solidFill>
                  <a:srgbClr val="333333"/>
                </a:solidFill>
                <a:latin typeface="arial" panose="020B0604020202020204" pitchFamily="34" charset="0"/>
              </a:rPr>
              <a:t>    </a:t>
            </a:r>
            <a:r>
              <a:rPr lang="en-IN" sz="2000" b="1" dirty="0">
                <a:solidFill>
                  <a:schemeClr val="tx1">
                    <a:lumMod val="95000"/>
                  </a:schemeClr>
                </a:solidFill>
                <a:latin typeface="arial" panose="020B0604020202020204" pitchFamily="34" charset="0"/>
              </a:rPr>
              <a:t>Advantages of KNN</a:t>
            </a:r>
            <a:br>
              <a:rPr lang="en-IN" sz="2000" b="1" dirty="0">
                <a:solidFill>
                  <a:schemeClr val="tx1">
                    <a:lumMod val="95000"/>
                  </a:schemeClr>
                </a:solidFill>
              </a:rPr>
            </a:br>
            <a:br>
              <a:rPr lang="en-IN" sz="2000" b="1" dirty="0">
                <a:solidFill>
                  <a:schemeClr val="tx1">
                    <a:lumMod val="95000"/>
                  </a:schemeClr>
                </a:solidFill>
                <a:latin typeface="arial" panose="020B0604020202020204" pitchFamily="34" charset="0"/>
              </a:rPr>
            </a:br>
            <a:r>
              <a:rPr lang="en-IN" sz="2000" b="1" dirty="0">
                <a:solidFill>
                  <a:schemeClr val="tx1">
                    <a:lumMod val="95000"/>
                  </a:schemeClr>
                </a:solidFill>
                <a:latin typeface="arial" panose="020B0604020202020204" pitchFamily="34" charset="0"/>
              </a:rPr>
              <a:t>1. No Training Period: KNN is called Lazy Learner (Instance based learning). It does not learn anything in the training period. It does not derive any discriminative function from the training data. In other words, there is no training period for it. It stores the training dataset and learns from it only at the time of making real time predictions. This makes the KNN algorithm much faster than other algorithms that require training e.g. SVM, Linear Regression etc.</a:t>
            </a:r>
            <a:br>
              <a:rPr lang="en-IN" sz="2000" b="1" dirty="0">
                <a:solidFill>
                  <a:schemeClr val="tx1">
                    <a:lumMod val="95000"/>
                  </a:schemeClr>
                </a:solidFill>
              </a:rPr>
            </a:br>
            <a:br>
              <a:rPr lang="en-IN" sz="2000" b="1" dirty="0">
                <a:solidFill>
                  <a:schemeClr val="tx1">
                    <a:lumMod val="95000"/>
                  </a:schemeClr>
                </a:solidFill>
                <a:latin typeface="arial" panose="020B0604020202020204" pitchFamily="34" charset="0"/>
              </a:rPr>
            </a:br>
            <a:r>
              <a:rPr lang="en-IN" sz="2000" b="1" dirty="0">
                <a:solidFill>
                  <a:schemeClr val="tx1">
                    <a:lumMod val="95000"/>
                  </a:schemeClr>
                </a:solidFill>
                <a:latin typeface="arial" panose="020B0604020202020204" pitchFamily="34" charset="0"/>
              </a:rPr>
              <a:t>2. Since the KNN algorithm requires no training before making predictions, new data can be added seamlessly which will not impact the accuracy of the algorithm.</a:t>
            </a:r>
            <a:br>
              <a:rPr lang="en-IN" sz="2000" b="1" dirty="0">
                <a:solidFill>
                  <a:schemeClr val="tx1">
                    <a:lumMod val="95000"/>
                  </a:schemeClr>
                </a:solidFill>
              </a:rPr>
            </a:br>
            <a:br>
              <a:rPr lang="en-IN" sz="2000" b="1" dirty="0">
                <a:solidFill>
                  <a:schemeClr val="tx1">
                    <a:lumMod val="95000"/>
                  </a:schemeClr>
                </a:solidFill>
                <a:latin typeface="arial" panose="020B0604020202020204" pitchFamily="34" charset="0"/>
              </a:rPr>
            </a:br>
            <a:r>
              <a:rPr lang="en-IN" sz="2000" b="1" dirty="0">
                <a:solidFill>
                  <a:schemeClr val="tx1">
                    <a:lumMod val="95000"/>
                  </a:schemeClr>
                </a:solidFill>
                <a:latin typeface="arial" panose="020B0604020202020204" pitchFamily="34" charset="0"/>
              </a:rPr>
              <a:t>3. KNN is very easy to implement. There are only two parameters required to implement KNN i.e. the value of K and the distance function (e.g. Euclidean or Manhattan etc.)</a:t>
            </a:r>
            <a:br>
              <a:rPr lang="en-IN" sz="2000" b="1" dirty="0">
                <a:solidFill>
                  <a:schemeClr val="tx1">
                    <a:lumMod val="95000"/>
                  </a:schemeClr>
                </a:solidFill>
              </a:rPr>
            </a:br>
            <a:br>
              <a:rPr lang="en-IN" sz="2000" b="1" dirty="0">
                <a:solidFill>
                  <a:schemeClr val="tx1">
                    <a:lumMod val="95000"/>
                  </a:schemeClr>
                </a:solidFill>
                <a:latin typeface="arial" panose="020B0604020202020204" pitchFamily="34" charset="0"/>
              </a:rPr>
            </a:br>
            <a:endParaRPr lang="en-IN" sz="2000" b="1" dirty="0">
              <a:solidFill>
                <a:schemeClr val="tx1">
                  <a:lumMod val="95000"/>
                </a:schemeClr>
              </a:solidFill>
            </a:endParaRPr>
          </a:p>
        </p:txBody>
      </p:sp>
    </p:spTree>
    <p:extLst>
      <p:ext uri="{BB962C8B-B14F-4D97-AF65-F5344CB8AC3E}">
        <p14:creationId xmlns:p14="http://schemas.microsoft.com/office/powerpoint/2010/main" val="2067773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1703" y="905862"/>
            <a:ext cx="9147959" cy="3416320"/>
          </a:xfrm>
          <a:prstGeom prst="rect">
            <a:avLst/>
          </a:prstGeom>
        </p:spPr>
        <p:txBody>
          <a:bodyPr wrap="square">
            <a:spAutoFit/>
          </a:bodyPr>
          <a:lstStyle/>
          <a:p>
            <a:r>
              <a:rPr lang="en-IN" b="1" dirty="0">
                <a:solidFill>
                  <a:schemeClr val="tx1">
                    <a:lumMod val="95000"/>
                  </a:schemeClr>
                </a:solidFill>
                <a:latin typeface="arial" panose="020B0604020202020204" pitchFamily="34" charset="0"/>
              </a:rPr>
              <a:t>Disadvantages of KNN</a:t>
            </a:r>
            <a:br>
              <a:rPr lang="en-IN" dirty="0">
                <a:solidFill>
                  <a:schemeClr val="tx1">
                    <a:lumMod val="95000"/>
                  </a:schemeClr>
                </a:solidFill>
              </a:rPr>
            </a:br>
            <a:br>
              <a:rPr lang="en-IN" dirty="0">
                <a:solidFill>
                  <a:schemeClr val="tx1">
                    <a:lumMod val="95000"/>
                  </a:schemeClr>
                </a:solidFill>
                <a:latin typeface="arial" panose="020B0604020202020204" pitchFamily="34" charset="0"/>
              </a:rPr>
            </a:br>
            <a:r>
              <a:rPr lang="en-IN" b="1" dirty="0">
                <a:solidFill>
                  <a:schemeClr val="tx1">
                    <a:lumMod val="95000"/>
                  </a:schemeClr>
                </a:solidFill>
                <a:latin typeface="arial" panose="020B0604020202020204" pitchFamily="34" charset="0"/>
              </a:rPr>
              <a:t>1. Does not work well with large dataset: </a:t>
            </a:r>
            <a:r>
              <a:rPr lang="en-IN" dirty="0">
                <a:solidFill>
                  <a:schemeClr val="tx1">
                    <a:lumMod val="95000"/>
                  </a:schemeClr>
                </a:solidFill>
                <a:latin typeface="arial" panose="020B0604020202020204" pitchFamily="34" charset="0"/>
              </a:rPr>
              <a:t>In large datasets, the cost of calculating the distance between the new point and each existing points is huge which degrades the performance of the algorithm.</a:t>
            </a:r>
            <a:br>
              <a:rPr lang="en-IN" dirty="0">
                <a:solidFill>
                  <a:schemeClr val="tx1">
                    <a:lumMod val="95000"/>
                  </a:schemeClr>
                </a:solidFill>
              </a:rPr>
            </a:br>
            <a:br>
              <a:rPr lang="en-IN" dirty="0">
                <a:solidFill>
                  <a:schemeClr val="tx1">
                    <a:lumMod val="95000"/>
                  </a:schemeClr>
                </a:solidFill>
                <a:latin typeface="arial" panose="020B0604020202020204" pitchFamily="34" charset="0"/>
              </a:rPr>
            </a:br>
            <a:r>
              <a:rPr lang="en-IN" b="1" dirty="0">
                <a:solidFill>
                  <a:schemeClr val="tx1">
                    <a:lumMod val="95000"/>
                  </a:schemeClr>
                </a:solidFill>
                <a:latin typeface="arial" panose="020B0604020202020204" pitchFamily="34" charset="0"/>
              </a:rPr>
              <a:t>2. Does not work well with high dimensions: </a:t>
            </a:r>
            <a:r>
              <a:rPr lang="en-IN" dirty="0">
                <a:solidFill>
                  <a:schemeClr val="tx1">
                    <a:lumMod val="95000"/>
                  </a:schemeClr>
                </a:solidFill>
                <a:latin typeface="arial" panose="020B0604020202020204" pitchFamily="34" charset="0"/>
              </a:rPr>
              <a:t>The KNN algorithm doesn't work well with high dimensional data because with large number of dimensions, it becomes difficult for the algorithm to calculate the distance in each dimension.</a:t>
            </a:r>
            <a:br>
              <a:rPr lang="en-IN" dirty="0">
                <a:solidFill>
                  <a:schemeClr val="tx1">
                    <a:lumMod val="95000"/>
                  </a:schemeClr>
                </a:solidFill>
              </a:rPr>
            </a:br>
            <a:br>
              <a:rPr lang="en-IN" dirty="0">
                <a:solidFill>
                  <a:schemeClr val="tx1">
                    <a:lumMod val="95000"/>
                  </a:schemeClr>
                </a:solidFill>
                <a:latin typeface="arial" panose="020B0604020202020204" pitchFamily="34" charset="0"/>
              </a:rPr>
            </a:br>
            <a:r>
              <a:rPr lang="en-IN" b="1" dirty="0">
                <a:solidFill>
                  <a:schemeClr val="tx1">
                    <a:lumMod val="95000"/>
                  </a:schemeClr>
                </a:solidFill>
                <a:latin typeface="arial" panose="020B0604020202020204" pitchFamily="34" charset="0"/>
              </a:rPr>
              <a:t>3.Sensitive to noisy data, missing values and outliers</a:t>
            </a:r>
            <a:r>
              <a:rPr lang="en-IN" dirty="0">
                <a:solidFill>
                  <a:schemeClr val="tx1">
                    <a:lumMod val="95000"/>
                  </a:schemeClr>
                </a:solidFill>
                <a:latin typeface="arial" panose="020B0604020202020204" pitchFamily="34" charset="0"/>
              </a:rPr>
              <a:t>: KNN is sensitive to noise in the dataset. We need to manually impute missing values and remove outliers.</a:t>
            </a:r>
            <a:endParaRPr lang="en-IN" dirty="0">
              <a:solidFill>
                <a:schemeClr val="tx1">
                  <a:lumMod val="95000"/>
                </a:schemeClr>
              </a:solidFill>
            </a:endParaRPr>
          </a:p>
        </p:txBody>
      </p:sp>
    </p:spTree>
    <p:extLst>
      <p:ext uri="{BB962C8B-B14F-4D97-AF65-F5344CB8AC3E}">
        <p14:creationId xmlns:p14="http://schemas.microsoft.com/office/powerpoint/2010/main" val="1942125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77" y="1408711"/>
            <a:ext cx="9962819" cy="3853543"/>
          </a:xfrm>
          <a:prstGeom prst="rect">
            <a:avLst/>
          </a:prstGeom>
        </p:spPr>
      </p:pic>
    </p:spTree>
    <p:extLst>
      <p:ext uri="{BB962C8B-B14F-4D97-AF65-F5344CB8AC3E}">
        <p14:creationId xmlns:p14="http://schemas.microsoft.com/office/powerpoint/2010/main" val="1358275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709" y="3218213"/>
            <a:ext cx="6114730" cy="2151165"/>
          </a:xfrm>
          <a:prstGeom prst="rect">
            <a:avLst/>
          </a:prstGeom>
        </p:spPr>
      </p:pic>
      <p:pic>
        <p:nvPicPr>
          <p:cNvPr id="3" name="Picture 2"/>
          <p:cNvPicPr>
            <a:picLocks noChangeAspect="1"/>
          </p:cNvPicPr>
          <p:nvPr/>
        </p:nvPicPr>
        <p:blipFill>
          <a:blip r:embed="rId3"/>
          <a:stretch>
            <a:fillRect/>
          </a:stretch>
        </p:blipFill>
        <p:spPr>
          <a:xfrm>
            <a:off x="6680488" y="2964698"/>
            <a:ext cx="5314950" cy="3638550"/>
          </a:xfrm>
          <a:prstGeom prst="rect">
            <a:avLst/>
          </a:prstGeom>
        </p:spPr>
      </p:pic>
      <p:sp>
        <p:nvSpPr>
          <p:cNvPr id="5" name="TextBox 4"/>
          <p:cNvSpPr txBox="1"/>
          <p:nvPr/>
        </p:nvSpPr>
        <p:spPr>
          <a:xfrm>
            <a:off x="2980706" y="216897"/>
            <a:ext cx="9390574" cy="584775"/>
          </a:xfrm>
          <a:prstGeom prst="rect">
            <a:avLst/>
          </a:prstGeom>
          <a:noFill/>
        </p:spPr>
        <p:txBody>
          <a:bodyPr wrap="square" rtlCol="0">
            <a:spAutoFit/>
          </a:bodyPr>
          <a:lstStyle/>
          <a:p>
            <a:r>
              <a:rPr lang="en-IN" sz="3200" b="1" dirty="0"/>
              <a:t>SUPPORT VECTOR MACHINE(SVM)</a:t>
            </a:r>
          </a:p>
        </p:txBody>
      </p:sp>
      <p:sp>
        <p:nvSpPr>
          <p:cNvPr id="6" name="Rectangle 5"/>
          <p:cNvSpPr/>
          <p:nvPr/>
        </p:nvSpPr>
        <p:spPr>
          <a:xfrm>
            <a:off x="791688" y="656374"/>
            <a:ext cx="10062358" cy="2308324"/>
          </a:xfrm>
          <a:prstGeom prst="rect">
            <a:avLst/>
          </a:prstGeom>
        </p:spPr>
        <p:txBody>
          <a:bodyPr wrap="square">
            <a:spAutoFit/>
          </a:bodyPr>
          <a:lstStyle/>
          <a:p>
            <a:r>
              <a:rPr lang="en-IN" dirty="0">
                <a:latin typeface="OpenSans"/>
              </a:rPr>
              <a:t>A Support Vector Machine is a supervised algorithm that can classify cases by finding a separator.</a:t>
            </a:r>
          </a:p>
          <a:p>
            <a:r>
              <a:rPr lang="en-IN" dirty="0">
                <a:latin typeface="OpenSans"/>
              </a:rPr>
              <a:t> </a:t>
            </a:r>
          </a:p>
          <a:p>
            <a:r>
              <a:rPr lang="en-IN" dirty="0">
                <a:latin typeface="OpenSans"/>
              </a:rPr>
              <a:t>SVM works by first mapping data to a high dimensional feature space so that data points can be categorized, even when the data are not linearly separable. </a:t>
            </a:r>
          </a:p>
          <a:p>
            <a:endParaRPr lang="en-IN" dirty="0">
              <a:latin typeface="OpenSans"/>
            </a:endParaRPr>
          </a:p>
          <a:p>
            <a:r>
              <a:rPr lang="en-IN" dirty="0">
                <a:latin typeface="OpenSans"/>
              </a:rPr>
              <a:t>Then, a separator is estimated for the data. The data should be transformed in such a way that a separator could be drawn as a </a:t>
            </a:r>
            <a:r>
              <a:rPr lang="en-IN" dirty="0" err="1">
                <a:latin typeface="OpenSans"/>
              </a:rPr>
              <a:t>hyperplane</a:t>
            </a:r>
            <a:r>
              <a:rPr lang="en-IN" dirty="0">
                <a:latin typeface="OpenSans"/>
              </a:rPr>
              <a:t>. </a:t>
            </a:r>
          </a:p>
        </p:txBody>
      </p:sp>
    </p:spTree>
    <p:extLst>
      <p:ext uri="{BB962C8B-B14F-4D97-AF65-F5344CB8AC3E}">
        <p14:creationId xmlns:p14="http://schemas.microsoft.com/office/powerpoint/2010/main" val="4123177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1954" y="123021"/>
            <a:ext cx="6432035" cy="4458435"/>
          </a:xfrm>
          <a:prstGeom prst="rect">
            <a:avLst/>
          </a:prstGeom>
        </p:spPr>
      </p:pic>
      <p:sp>
        <p:nvSpPr>
          <p:cNvPr id="3" name="Rectangle 2"/>
          <p:cNvSpPr/>
          <p:nvPr/>
        </p:nvSpPr>
        <p:spPr>
          <a:xfrm>
            <a:off x="281051" y="4370118"/>
            <a:ext cx="11625943" cy="1200329"/>
          </a:xfrm>
          <a:prstGeom prst="rect">
            <a:avLst/>
          </a:prstGeom>
        </p:spPr>
        <p:txBody>
          <a:bodyPr wrap="square">
            <a:spAutoFit/>
          </a:bodyPr>
          <a:lstStyle/>
          <a:p>
            <a:endParaRPr lang="en-IN" dirty="0">
              <a:latin typeface="OpenSans"/>
            </a:endParaRPr>
          </a:p>
          <a:p>
            <a:r>
              <a:rPr lang="en-IN" dirty="0">
                <a:latin typeface="OpenSans"/>
              </a:rPr>
              <a:t>Therefore, the SVM algorithm  outputs an optimal </a:t>
            </a:r>
            <a:r>
              <a:rPr lang="en-IN" dirty="0" err="1">
                <a:latin typeface="OpenSans"/>
              </a:rPr>
              <a:t>hyperplane</a:t>
            </a:r>
            <a:r>
              <a:rPr lang="en-IN" dirty="0">
                <a:latin typeface="OpenSans"/>
              </a:rPr>
              <a:t> that categorizes new examples. </a:t>
            </a:r>
          </a:p>
          <a:p>
            <a:endParaRPr lang="en-IN" dirty="0">
              <a:latin typeface="OpenSans"/>
            </a:endParaRPr>
          </a:p>
          <a:p>
            <a:endParaRPr lang="en-IN" b="0" i="0" dirty="0">
              <a:effectLst/>
              <a:latin typeface="OpenSans"/>
            </a:endParaRPr>
          </a:p>
        </p:txBody>
      </p:sp>
    </p:spTree>
    <p:extLst>
      <p:ext uri="{BB962C8B-B14F-4D97-AF65-F5344CB8AC3E}">
        <p14:creationId xmlns:p14="http://schemas.microsoft.com/office/powerpoint/2010/main" val="323765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9470" y="95003"/>
            <a:ext cx="7849590" cy="461665"/>
          </a:xfrm>
          <a:prstGeom prst="rect">
            <a:avLst/>
          </a:prstGeom>
          <a:noFill/>
        </p:spPr>
        <p:txBody>
          <a:bodyPr wrap="square" rtlCol="0">
            <a:spAutoFit/>
          </a:bodyPr>
          <a:lstStyle/>
          <a:p>
            <a:r>
              <a:rPr lang="en-IN" sz="2400" b="1" dirty="0"/>
              <a:t>DATA TRANFORMATION</a:t>
            </a:r>
          </a:p>
        </p:txBody>
      </p:sp>
      <p:sp>
        <p:nvSpPr>
          <p:cNvPr id="3" name="Rectangle 2"/>
          <p:cNvSpPr/>
          <p:nvPr/>
        </p:nvSpPr>
        <p:spPr>
          <a:xfrm>
            <a:off x="186045" y="301003"/>
            <a:ext cx="12005955" cy="1754326"/>
          </a:xfrm>
          <a:prstGeom prst="rect">
            <a:avLst/>
          </a:prstGeom>
        </p:spPr>
        <p:txBody>
          <a:bodyPr wrap="square">
            <a:spAutoFit/>
          </a:bodyPr>
          <a:lstStyle/>
          <a:p>
            <a:endParaRPr lang="en-IN" dirty="0">
              <a:latin typeface="OpenSans"/>
            </a:endParaRPr>
          </a:p>
          <a:p>
            <a:r>
              <a:rPr lang="en-IN" dirty="0">
                <a:latin typeface="OpenSans"/>
              </a:rPr>
              <a:t>For the sake of simplicity, imagine that our dataset is one-dimensional data.</a:t>
            </a:r>
          </a:p>
          <a:p>
            <a:r>
              <a:rPr lang="en-IN" dirty="0">
                <a:latin typeface="OpenSans"/>
              </a:rPr>
              <a:t>This means we have only one feature x. </a:t>
            </a:r>
          </a:p>
          <a:p>
            <a:r>
              <a:rPr lang="en-IN" dirty="0">
                <a:latin typeface="OpenSans"/>
              </a:rPr>
              <a:t>As you can see, it is not linearly separable. </a:t>
            </a:r>
          </a:p>
          <a:p>
            <a:r>
              <a:rPr lang="en-IN" dirty="0">
                <a:latin typeface="OpenSans"/>
              </a:rPr>
              <a:t>Well, we can transfer it into a two-dimensional space. For example, you can increase the dimension of data by mapping x into a new space using a function with outputs x and x squared. </a:t>
            </a:r>
          </a:p>
        </p:txBody>
      </p:sp>
      <p:pic>
        <p:nvPicPr>
          <p:cNvPr id="4" name="Picture 3"/>
          <p:cNvPicPr>
            <a:picLocks noChangeAspect="1"/>
          </p:cNvPicPr>
          <p:nvPr/>
        </p:nvPicPr>
        <p:blipFill>
          <a:blip r:embed="rId2"/>
          <a:stretch>
            <a:fillRect/>
          </a:stretch>
        </p:blipFill>
        <p:spPr>
          <a:xfrm>
            <a:off x="376329" y="2055329"/>
            <a:ext cx="3613780" cy="2993664"/>
          </a:xfrm>
          <a:prstGeom prst="rect">
            <a:avLst/>
          </a:prstGeom>
        </p:spPr>
      </p:pic>
      <p:pic>
        <p:nvPicPr>
          <p:cNvPr id="6" name="Picture 5"/>
          <p:cNvPicPr>
            <a:picLocks noChangeAspect="1"/>
          </p:cNvPicPr>
          <p:nvPr/>
        </p:nvPicPr>
        <p:blipFill>
          <a:blip r:embed="rId3"/>
          <a:stretch>
            <a:fillRect/>
          </a:stretch>
        </p:blipFill>
        <p:spPr>
          <a:xfrm>
            <a:off x="4089008" y="2324351"/>
            <a:ext cx="2486025" cy="561975"/>
          </a:xfrm>
          <a:prstGeom prst="rect">
            <a:avLst/>
          </a:prstGeom>
        </p:spPr>
      </p:pic>
      <p:pic>
        <p:nvPicPr>
          <p:cNvPr id="7" name="Picture 6"/>
          <p:cNvPicPr>
            <a:picLocks noChangeAspect="1"/>
          </p:cNvPicPr>
          <p:nvPr/>
        </p:nvPicPr>
        <p:blipFill>
          <a:blip r:embed="rId4"/>
          <a:stretch>
            <a:fillRect/>
          </a:stretch>
        </p:blipFill>
        <p:spPr>
          <a:xfrm>
            <a:off x="7220197" y="2009281"/>
            <a:ext cx="3978697" cy="3182958"/>
          </a:xfrm>
          <a:prstGeom prst="rect">
            <a:avLst/>
          </a:prstGeom>
        </p:spPr>
      </p:pic>
      <p:sp>
        <p:nvSpPr>
          <p:cNvPr id="8" name="Rectangle 7"/>
          <p:cNvSpPr/>
          <p:nvPr/>
        </p:nvSpPr>
        <p:spPr>
          <a:xfrm>
            <a:off x="91042" y="5318015"/>
            <a:ext cx="11641776" cy="1200329"/>
          </a:xfrm>
          <a:prstGeom prst="rect">
            <a:avLst/>
          </a:prstGeom>
        </p:spPr>
        <p:txBody>
          <a:bodyPr wrap="square">
            <a:spAutoFit/>
          </a:bodyPr>
          <a:lstStyle/>
          <a:p>
            <a:r>
              <a:rPr lang="en-IN" dirty="0">
                <a:latin typeface="OpenSans"/>
              </a:rPr>
              <a:t>Basically, mapping data into a higher-dimensional space is called,  kernelling.</a:t>
            </a:r>
          </a:p>
          <a:p>
            <a:r>
              <a:rPr lang="en-IN" dirty="0">
                <a:latin typeface="OpenSans"/>
              </a:rPr>
              <a:t>The mathematical function used for the transformation is known as the kernel </a:t>
            </a:r>
          </a:p>
          <a:p>
            <a:r>
              <a:rPr lang="en-IN" dirty="0">
                <a:latin typeface="OpenSans"/>
              </a:rPr>
              <a:t>function, and can be of different </a:t>
            </a:r>
            <a:r>
              <a:rPr lang="en-IN" dirty="0" err="1">
                <a:latin typeface="OpenSans"/>
              </a:rPr>
              <a:t>types,such</a:t>
            </a:r>
            <a:r>
              <a:rPr lang="en-IN" dirty="0">
                <a:latin typeface="OpenSans"/>
              </a:rPr>
              <a:t> as linear, polynomial, Radial Basis Function, or RBF, and sigmoid. </a:t>
            </a:r>
          </a:p>
          <a:p>
            <a:endParaRPr lang="en-IN" dirty="0">
              <a:latin typeface="OpenSans"/>
            </a:endParaRPr>
          </a:p>
        </p:txBody>
      </p:sp>
    </p:spTree>
    <p:extLst>
      <p:ext uri="{BB962C8B-B14F-4D97-AF65-F5344CB8AC3E}">
        <p14:creationId xmlns:p14="http://schemas.microsoft.com/office/powerpoint/2010/main" val="3738391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3431" y="88513"/>
            <a:ext cx="6968569" cy="3350338"/>
          </a:xfrm>
          <a:prstGeom prst="rect">
            <a:avLst/>
          </a:prstGeom>
        </p:spPr>
      </p:pic>
      <p:sp>
        <p:nvSpPr>
          <p:cNvPr id="3" name="Rectangle 2"/>
          <p:cNvSpPr/>
          <p:nvPr/>
        </p:nvSpPr>
        <p:spPr>
          <a:xfrm>
            <a:off x="342408" y="349770"/>
            <a:ext cx="4692730" cy="2308324"/>
          </a:xfrm>
          <a:prstGeom prst="rect">
            <a:avLst/>
          </a:prstGeom>
        </p:spPr>
        <p:txBody>
          <a:bodyPr wrap="square">
            <a:spAutoFit/>
          </a:bodyPr>
          <a:lstStyle/>
          <a:p>
            <a:r>
              <a:rPr lang="en-IN" dirty="0">
                <a:latin typeface="OpenSans"/>
              </a:rPr>
              <a:t>SVMs are based on the idea of finding a </a:t>
            </a:r>
            <a:r>
              <a:rPr lang="en-IN" dirty="0" err="1">
                <a:latin typeface="OpenSans"/>
              </a:rPr>
              <a:t>hyperplane</a:t>
            </a:r>
            <a:r>
              <a:rPr lang="en-IN" dirty="0">
                <a:latin typeface="OpenSans"/>
              </a:rPr>
              <a:t>  that best divides a data set into two classes as shown here. </a:t>
            </a:r>
          </a:p>
          <a:p>
            <a:r>
              <a:rPr lang="en-IN" dirty="0">
                <a:latin typeface="OpenSans"/>
              </a:rPr>
              <a:t>As we're in a two-dimensional space, you can think of the </a:t>
            </a:r>
            <a:r>
              <a:rPr lang="en-IN" dirty="0" err="1">
                <a:latin typeface="OpenSans"/>
              </a:rPr>
              <a:t>hyperplane</a:t>
            </a:r>
            <a:r>
              <a:rPr lang="en-IN" dirty="0">
                <a:latin typeface="OpenSans"/>
              </a:rPr>
              <a:t> as a line that linearly separates the blue points from the red points.</a:t>
            </a:r>
          </a:p>
          <a:p>
            <a:endParaRPr lang="en-IN" b="0" i="0" dirty="0">
              <a:effectLst/>
              <a:latin typeface="OpenSans"/>
            </a:endParaRPr>
          </a:p>
        </p:txBody>
      </p:sp>
      <p:sp>
        <p:nvSpPr>
          <p:cNvPr id="5" name="TextBox 4"/>
          <p:cNvSpPr txBox="1"/>
          <p:nvPr/>
        </p:nvSpPr>
        <p:spPr>
          <a:xfrm>
            <a:off x="521658" y="2873829"/>
            <a:ext cx="9215253" cy="3416320"/>
          </a:xfrm>
          <a:prstGeom prst="rect">
            <a:avLst/>
          </a:prstGeom>
          <a:noFill/>
        </p:spPr>
        <p:txBody>
          <a:bodyPr wrap="square" rtlCol="0">
            <a:spAutoFit/>
          </a:bodyPr>
          <a:lstStyle/>
          <a:p>
            <a:r>
              <a:rPr lang="en-IN" sz="2400" b="1" dirty="0"/>
              <a:t>ADVANTAGES</a:t>
            </a:r>
          </a:p>
          <a:p>
            <a:r>
              <a:rPr lang="en-IN" dirty="0"/>
              <a:t>- Accurate in high dimension place</a:t>
            </a:r>
          </a:p>
          <a:p>
            <a:pPr marL="285750" indent="-285750">
              <a:buFontTx/>
              <a:buChar char="-"/>
            </a:pPr>
            <a:r>
              <a:rPr lang="en-IN" dirty="0"/>
              <a:t>Memory efficient</a:t>
            </a:r>
          </a:p>
          <a:p>
            <a:pPr marL="285750" indent="-285750">
              <a:buFontTx/>
              <a:buChar char="-"/>
            </a:pPr>
            <a:endParaRPr lang="en-IN" dirty="0"/>
          </a:p>
          <a:p>
            <a:r>
              <a:rPr lang="en-IN" sz="2400" b="1" dirty="0"/>
              <a:t>DISADVANTAGES</a:t>
            </a:r>
            <a:endParaRPr lang="en-IN" dirty="0"/>
          </a:p>
          <a:p>
            <a:r>
              <a:rPr lang="en-IN" dirty="0"/>
              <a:t>- Small datasets</a:t>
            </a:r>
          </a:p>
          <a:p>
            <a:r>
              <a:rPr lang="en-IN" dirty="0"/>
              <a:t>- Prone to </a:t>
            </a:r>
            <a:r>
              <a:rPr lang="en-IN" dirty="0" err="1"/>
              <a:t>overfitting</a:t>
            </a:r>
            <a:endParaRPr lang="en-IN" dirty="0"/>
          </a:p>
          <a:p>
            <a:pPr marL="285750" indent="-285750">
              <a:buFontTx/>
              <a:buChar char="-"/>
            </a:pPr>
            <a:endParaRPr lang="en-IN" dirty="0"/>
          </a:p>
          <a:p>
            <a:r>
              <a:rPr lang="en-IN" b="1" dirty="0"/>
              <a:t>  </a:t>
            </a:r>
            <a:r>
              <a:rPr lang="en-IN" sz="2400" b="1" dirty="0"/>
              <a:t>APPLICATIONS</a:t>
            </a:r>
          </a:p>
          <a:p>
            <a:pPr marL="285750" indent="-285750">
              <a:buFontTx/>
              <a:buChar char="-"/>
            </a:pPr>
            <a:r>
              <a:rPr lang="en-IN" dirty="0"/>
              <a:t>Image Recognition</a:t>
            </a:r>
          </a:p>
          <a:p>
            <a:pPr marL="285750" indent="-285750">
              <a:buFontTx/>
              <a:buChar char="-"/>
            </a:pPr>
            <a:r>
              <a:rPr lang="en-IN" dirty="0"/>
              <a:t>Spam detection</a:t>
            </a:r>
          </a:p>
        </p:txBody>
      </p:sp>
    </p:spTree>
    <p:extLst>
      <p:ext uri="{BB962C8B-B14F-4D97-AF65-F5344CB8AC3E}">
        <p14:creationId xmlns:p14="http://schemas.microsoft.com/office/powerpoint/2010/main" val="150400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449" y="1383957"/>
            <a:ext cx="8192530" cy="3416320"/>
          </a:xfrm>
          <a:prstGeom prst="rect">
            <a:avLst/>
          </a:prstGeom>
          <a:noFill/>
        </p:spPr>
        <p:txBody>
          <a:bodyPr wrap="square" rtlCol="0">
            <a:spAutoFit/>
          </a:bodyPr>
          <a:lstStyle/>
          <a:p>
            <a:pPr marL="285750" indent="-285750" fontAlgn="base">
              <a:buFont typeface="Wingdings" panose="05000000000000000000" pitchFamily="2" charset="2"/>
              <a:buChar char="q"/>
            </a:pPr>
            <a:r>
              <a:rPr lang="en-US" dirty="0"/>
              <a:t>Linear Regression</a:t>
            </a:r>
          </a:p>
          <a:p>
            <a:pPr fontAlgn="base"/>
            <a:endParaRPr lang="en-US" dirty="0"/>
          </a:p>
          <a:p>
            <a:pPr marL="285750" indent="-285750" fontAlgn="base">
              <a:buFont typeface="Wingdings" panose="05000000000000000000" pitchFamily="2" charset="2"/>
              <a:buChar char="q"/>
            </a:pPr>
            <a:r>
              <a:rPr lang="en-US" dirty="0"/>
              <a:t>Nearest Neighbor</a:t>
            </a:r>
          </a:p>
          <a:p>
            <a:pPr fontAlgn="base"/>
            <a:endParaRPr lang="en-US" dirty="0"/>
          </a:p>
          <a:p>
            <a:pPr marL="285750" indent="-285750" fontAlgn="base">
              <a:buFont typeface="Wingdings" panose="05000000000000000000" pitchFamily="2" charset="2"/>
              <a:buChar char="q"/>
            </a:pPr>
            <a:r>
              <a:rPr lang="en-US" dirty="0"/>
              <a:t>Gaussian Naive Bayes</a:t>
            </a:r>
          </a:p>
          <a:p>
            <a:pPr fontAlgn="base"/>
            <a:endParaRPr lang="en-US" dirty="0"/>
          </a:p>
          <a:p>
            <a:pPr marL="285750" indent="-285750" fontAlgn="base">
              <a:buFont typeface="Wingdings" panose="05000000000000000000" pitchFamily="2" charset="2"/>
              <a:buChar char="q"/>
            </a:pPr>
            <a:r>
              <a:rPr lang="en-US" dirty="0"/>
              <a:t>Decision Trees</a:t>
            </a:r>
          </a:p>
          <a:p>
            <a:pPr fontAlgn="base"/>
            <a:endParaRPr lang="en-US" dirty="0"/>
          </a:p>
          <a:p>
            <a:pPr marL="285750" indent="-285750" fontAlgn="base">
              <a:buFont typeface="Wingdings" panose="05000000000000000000" pitchFamily="2" charset="2"/>
              <a:buChar char="q"/>
            </a:pPr>
            <a:r>
              <a:rPr lang="en-US" dirty="0"/>
              <a:t>Support Vector Machine (SVM)</a:t>
            </a:r>
          </a:p>
          <a:p>
            <a:pPr fontAlgn="base"/>
            <a:endParaRPr lang="en-US" dirty="0"/>
          </a:p>
          <a:p>
            <a:pPr marL="285750" indent="-285750" fontAlgn="base">
              <a:buFont typeface="Wingdings" panose="05000000000000000000" pitchFamily="2" charset="2"/>
              <a:buChar char="q"/>
            </a:pPr>
            <a:r>
              <a:rPr lang="en-US" dirty="0"/>
              <a:t>Random Forest</a:t>
            </a:r>
          </a:p>
          <a:p>
            <a:endParaRPr lang="en-US" dirty="0"/>
          </a:p>
        </p:txBody>
      </p:sp>
      <p:sp>
        <p:nvSpPr>
          <p:cNvPr id="3" name="TextBox 2"/>
          <p:cNvSpPr txBox="1"/>
          <p:nvPr/>
        </p:nvSpPr>
        <p:spPr>
          <a:xfrm>
            <a:off x="1643449" y="753762"/>
            <a:ext cx="5177481" cy="369332"/>
          </a:xfrm>
          <a:prstGeom prst="rect">
            <a:avLst/>
          </a:prstGeom>
          <a:noFill/>
        </p:spPr>
        <p:txBody>
          <a:bodyPr wrap="square" rtlCol="0">
            <a:spAutoFit/>
          </a:bodyPr>
          <a:lstStyle/>
          <a:p>
            <a:pPr fontAlgn="base"/>
            <a:r>
              <a:rPr lang="en-US" b="1" dirty="0"/>
              <a:t>Example of Supervised Learning Algorithms:</a:t>
            </a:r>
            <a:endParaRPr lang="en-US" dirty="0"/>
          </a:p>
        </p:txBody>
      </p:sp>
    </p:spTree>
    <p:extLst>
      <p:ext uri="{BB962C8B-B14F-4D97-AF65-F5344CB8AC3E}">
        <p14:creationId xmlns:p14="http://schemas.microsoft.com/office/powerpoint/2010/main" val="4250794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CB9B-E26E-4853-BC5D-203957EBD5E2}"/>
              </a:ext>
            </a:extLst>
          </p:cNvPr>
          <p:cNvSpPr>
            <a:spLocks noGrp="1"/>
          </p:cNvSpPr>
          <p:nvPr>
            <p:ph type="ctrTitle"/>
          </p:nvPr>
        </p:nvSpPr>
        <p:spPr/>
        <p:txBody>
          <a:bodyPr/>
          <a:lstStyle/>
          <a:p>
            <a:r>
              <a:rPr lang="en-US" dirty="0"/>
              <a:t>Naive Bayes Classifiers</a:t>
            </a:r>
            <a:br>
              <a:rPr lang="en-US" dirty="0"/>
            </a:br>
            <a:endParaRPr lang="en-US" dirty="0"/>
          </a:p>
        </p:txBody>
      </p:sp>
      <p:sp>
        <p:nvSpPr>
          <p:cNvPr id="3" name="Subtitle 2">
            <a:extLst>
              <a:ext uri="{FF2B5EF4-FFF2-40B4-BE49-F238E27FC236}">
                <a16:creationId xmlns:a16="http://schemas.microsoft.com/office/drawing/2014/main" id="{A0E3B9B0-F6BA-4C02-A442-4299C4E4B3B0}"/>
              </a:ext>
            </a:extLst>
          </p:cNvPr>
          <p:cNvSpPr>
            <a:spLocks noGrp="1"/>
          </p:cNvSpPr>
          <p:nvPr>
            <p:ph type="subTitle" idx="1"/>
          </p:nvPr>
        </p:nvSpPr>
        <p:spPr/>
        <p:txBody>
          <a:bodyPr/>
          <a:lstStyle/>
          <a:p>
            <a:r>
              <a:rPr lang="en-US" dirty="0"/>
              <a:t> collection of classification algorithms</a:t>
            </a:r>
          </a:p>
        </p:txBody>
      </p:sp>
    </p:spTree>
    <p:extLst>
      <p:ext uri="{BB962C8B-B14F-4D97-AF65-F5344CB8AC3E}">
        <p14:creationId xmlns:p14="http://schemas.microsoft.com/office/powerpoint/2010/main" val="3914557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1970-15C7-4586-A297-FF00A005CF3E}"/>
              </a:ext>
            </a:extLst>
          </p:cNvPr>
          <p:cNvSpPr>
            <a:spLocks noGrp="1"/>
          </p:cNvSpPr>
          <p:nvPr>
            <p:ph type="title"/>
          </p:nvPr>
        </p:nvSpPr>
        <p:spPr/>
        <p:txBody>
          <a:bodyPr>
            <a:normAutofit/>
          </a:bodyPr>
          <a:lstStyle/>
          <a:p>
            <a:r>
              <a:rPr lang="en-US" b="1" dirty="0"/>
              <a:t>Principle of Naive Bayes Classifier:</a:t>
            </a:r>
            <a:endParaRPr lang="en-US" dirty="0"/>
          </a:p>
        </p:txBody>
      </p:sp>
      <p:sp>
        <p:nvSpPr>
          <p:cNvPr id="3" name="Content Placeholder 2">
            <a:extLst>
              <a:ext uri="{FF2B5EF4-FFF2-40B4-BE49-F238E27FC236}">
                <a16:creationId xmlns:a16="http://schemas.microsoft.com/office/drawing/2014/main" id="{DB92C4F4-A648-4A11-B732-B8786B9171E1}"/>
              </a:ext>
            </a:extLst>
          </p:cNvPr>
          <p:cNvSpPr>
            <a:spLocks noGrp="1"/>
          </p:cNvSpPr>
          <p:nvPr>
            <p:ph idx="1"/>
          </p:nvPr>
        </p:nvSpPr>
        <p:spPr/>
        <p:txBody>
          <a:bodyPr>
            <a:normAutofit/>
          </a:bodyPr>
          <a:lstStyle/>
          <a:p>
            <a:r>
              <a:rPr lang="en-US" dirty="0"/>
              <a:t>A Naive Bayes classifier is a probabilistic machine learning model that’s used for classification task. The crux of the classifier is based on the Bayes theorem.</a:t>
            </a:r>
          </a:p>
          <a:p>
            <a:pPr marL="0" indent="0">
              <a:buNone/>
            </a:pPr>
            <a:endParaRPr lang="en-US" dirty="0"/>
          </a:p>
          <a:p>
            <a:r>
              <a:rPr lang="en-US" dirty="0"/>
              <a:t>Bayes theorem can be rewritten as:</a:t>
            </a:r>
          </a:p>
          <a:p>
            <a:pPr marL="0" indent="0">
              <a:buNone/>
            </a:pPr>
            <a:endParaRPr lang="en-US" dirty="0"/>
          </a:p>
          <a:p>
            <a:pPr marL="0" indent="0">
              <a:buNone/>
            </a:pPr>
            <a:endParaRPr lang="en-US" dirty="0"/>
          </a:p>
          <a:p>
            <a:r>
              <a:rPr lang="en-US" dirty="0"/>
              <a:t>It is not a single algorithm but a family of algorithms where all of them share a common principle, i.e. every pair of features being classified is independent of each other.</a:t>
            </a:r>
          </a:p>
          <a:p>
            <a:endParaRPr lang="en-US" dirty="0"/>
          </a:p>
          <a:p>
            <a:endParaRPr lang="en-US" dirty="0"/>
          </a:p>
        </p:txBody>
      </p:sp>
      <p:sp>
        <p:nvSpPr>
          <p:cNvPr id="4" name="Rectangle 1">
            <a:extLst>
              <a:ext uri="{FF2B5EF4-FFF2-40B4-BE49-F238E27FC236}">
                <a16:creationId xmlns:a16="http://schemas.microsoft.com/office/drawing/2014/main" id="{3A6CCF90-1D8B-4A3C-BB79-BC61D2764B3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medium-content-serif-font"/>
              </a:rPr>
              <a:t>Bayes theorem can be rewritten as:</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64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64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descr="https://miro.medium.com/max/484/1*Gb2Ifjn1olE5ML6mqY5WNQ.png">
            <a:extLst>
              <a:ext uri="{FF2B5EF4-FFF2-40B4-BE49-F238E27FC236}">
                <a16:creationId xmlns:a16="http://schemas.microsoft.com/office/drawing/2014/main" id="{767200D5-D5CD-4A92-AEDB-B7AFCD0B0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2" y="3429000"/>
            <a:ext cx="4457700" cy="74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35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7B5C-E3A6-491E-88BA-25CC3A8C1A19}"/>
              </a:ext>
            </a:extLst>
          </p:cNvPr>
          <p:cNvSpPr>
            <a:spLocks noGrp="1"/>
          </p:cNvSpPr>
          <p:nvPr>
            <p:ph type="title"/>
          </p:nvPr>
        </p:nvSpPr>
        <p:spPr>
          <a:xfrm>
            <a:off x="811626" y="244630"/>
            <a:ext cx="8911687" cy="368411"/>
          </a:xfrm>
        </p:spPr>
        <p:txBody>
          <a:bodyPr>
            <a:normAutofit fontScale="90000"/>
          </a:bodyPr>
          <a:lstStyle/>
          <a:p>
            <a:r>
              <a:rPr lang="en-US" b="1" dirty="0"/>
              <a:t>Example:</a:t>
            </a:r>
            <a:br>
              <a:rPr lang="en-US" b="1" dirty="0"/>
            </a:br>
            <a:r>
              <a:rPr lang="en-US" sz="2200" dirty="0"/>
              <a:t>Let us take an example to get some better intuition. Consider the problem of playing golf. The dataset is represented as below.</a:t>
            </a:r>
            <a:br>
              <a:rPr lang="en-US" sz="2200" b="1" dirty="0"/>
            </a:br>
            <a:br>
              <a:rPr lang="en-US" b="1" dirty="0"/>
            </a:br>
            <a:br>
              <a:rPr lang="en-US" b="1" dirty="0"/>
            </a:br>
            <a:br>
              <a:rPr lang="en-US" b="1" dirty="0"/>
            </a:br>
            <a:endParaRPr lang="en-US" dirty="0"/>
          </a:p>
        </p:txBody>
      </p:sp>
      <p:pic>
        <p:nvPicPr>
          <p:cNvPr id="5" name="Content Placeholder 4">
            <a:extLst>
              <a:ext uri="{FF2B5EF4-FFF2-40B4-BE49-F238E27FC236}">
                <a16:creationId xmlns:a16="http://schemas.microsoft.com/office/drawing/2014/main" id="{354D9F74-C677-41ED-8644-D5649D137942}"/>
              </a:ext>
            </a:extLst>
          </p:cNvPr>
          <p:cNvPicPr>
            <a:picLocks noGrp="1" noChangeAspect="1"/>
          </p:cNvPicPr>
          <p:nvPr>
            <p:ph idx="1"/>
          </p:nvPr>
        </p:nvPicPr>
        <p:blipFill>
          <a:blip r:embed="rId2"/>
          <a:stretch>
            <a:fillRect/>
          </a:stretch>
        </p:blipFill>
        <p:spPr>
          <a:xfrm>
            <a:off x="3485874" y="2052638"/>
            <a:ext cx="4182027" cy="4195762"/>
          </a:xfrm>
        </p:spPr>
      </p:pic>
    </p:spTree>
    <p:extLst>
      <p:ext uri="{BB962C8B-B14F-4D97-AF65-F5344CB8AC3E}">
        <p14:creationId xmlns:p14="http://schemas.microsoft.com/office/powerpoint/2010/main" val="1581823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7DB2-6CFC-4056-BEBD-4072FC01092B}"/>
              </a:ext>
            </a:extLst>
          </p:cNvPr>
          <p:cNvSpPr>
            <a:spLocks noGrp="1"/>
          </p:cNvSpPr>
          <p:nvPr>
            <p:ph type="title"/>
          </p:nvPr>
        </p:nvSpPr>
        <p:spPr>
          <a:xfrm>
            <a:off x="2592925" y="624110"/>
            <a:ext cx="8911687" cy="515373"/>
          </a:xfrm>
          <a:noFill/>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AAFA4827-819B-4E07-8087-842A3F9D8917}"/>
              </a:ext>
            </a:extLst>
          </p:cNvPr>
          <p:cNvSpPr>
            <a:spLocks noGrp="1"/>
          </p:cNvSpPr>
          <p:nvPr>
            <p:ph idx="1"/>
          </p:nvPr>
        </p:nvSpPr>
        <p:spPr>
          <a:xfrm>
            <a:off x="582282" y="524341"/>
            <a:ext cx="8915400" cy="5584874"/>
          </a:xfrm>
        </p:spPr>
        <p:txBody>
          <a:bodyPr>
            <a:normAutofit lnSpcReduction="10000"/>
          </a:bodyPr>
          <a:lstStyle/>
          <a:p>
            <a:r>
              <a:rPr lang="en-US" dirty="0"/>
              <a:t>We classify whether the day is suitable for playing golf, given the features of the day. The columns represent these features and the rows represent individual entries. If we take the first row of the dataset, we can observe that is not suitable for playing golf if the outlook is rainy, temperature is hot, humidity is high and it is not windy. We make two assumptions here, one as stated above we consider that these predictors are independent. That is, if the temperature is hot, it does not necessarily mean that the humidity is high. Another assumption made here is that all the predictors have an equal effect on the outcome. That is, the day being windy does not have more importance in deciding to play golf or not.</a:t>
            </a:r>
          </a:p>
          <a:p>
            <a:r>
              <a:rPr lang="en-US" dirty="0"/>
              <a:t>According to this example, Bayes theorem can be rewritten as:</a:t>
            </a:r>
          </a:p>
          <a:p>
            <a:endParaRPr lang="en-US" dirty="0"/>
          </a:p>
          <a:p>
            <a:endParaRPr lang="en-US" dirty="0"/>
          </a:p>
          <a:p>
            <a:r>
              <a:rPr lang="en-US" dirty="0"/>
              <a:t>The variable </a:t>
            </a:r>
            <a:r>
              <a:rPr lang="en-US" b="1" dirty="0"/>
              <a:t>y</a:t>
            </a:r>
            <a:r>
              <a:rPr lang="en-US" dirty="0"/>
              <a:t> is the class variable(play golf), which represents if it is suitable to play golf or not given the conditions. Variable </a:t>
            </a:r>
            <a:r>
              <a:rPr lang="en-US" b="1" dirty="0"/>
              <a:t>X </a:t>
            </a:r>
            <a:r>
              <a:rPr lang="en-US" dirty="0"/>
              <a:t>represent the parameters/features.</a:t>
            </a:r>
          </a:p>
        </p:txBody>
      </p:sp>
      <p:pic>
        <p:nvPicPr>
          <p:cNvPr id="4" name="Picture 3">
            <a:extLst>
              <a:ext uri="{FF2B5EF4-FFF2-40B4-BE49-F238E27FC236}">
                <a16:creationId xmlns:a16="http://schemas.microsoft.com/office/drawing/2014/main" id="{534AA883-2E5A-4391-888E-86E9BB56E009}"/>
              </a:ext>
            </a:extLst>
          </p:cNvPr>
          <p:cNvPicPr>
            <a:picLocks noChangeAspect="1"/>
          </p:cNvPicPr>
          <p:nvPr/>
        </p:nvPicPr>
        <p:blipFill>
          <a:blip r:embed="rId2"/>
          <a:stretch>
            <a:fillRect/>
          </a:stretch>
        </p:blipFill>
        <p:spPr>
          <a:xfrm>
            <a:off x="3171971" y="4180742"/>
            <a:ext cx="4610100" cy="658544"/>
          </a:xfrm>
          <a:prstGeom prst="rect">
            <a:avLst/>
          </a:prstGeom>
        </p:spPr>
      </p:pic>
    </p:spTree>
    <p:extLst>
      <p:ext uri="{BB962C8B-B14F-4D97-AF65-F5344CB8AC3E}">
        <p14:creationId xmlns:p14="http://schemas.microsoft.com/office/powerpoint/2010/main" val="795862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D89C-AFD8-4D62-A633-F28BE963CE29}"/>
              </a:ext>
            </a:extLst>
          </p:cNvPr>
          <p:cNvSpPr>
            <a:spLocks noGrp="1"/>
          </p:cNvSpPr>
          <p:nvPr>
            <p:ph type="title"/>
          </p:nvPr>
        </p:nvSpPr>
        <p:spPr>
          <a:xfrm>
            <a:off x="2592925" y="815926"/>
            <a:ext cx="8911687" cy="267286"/>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B2E49DEB-A8E3-49A8-9BAE-AB1954F588C0}"/>
              </a:ext>
            </a:extLst>
          </p:cNvPr>
          <p:cNvSpPr>
            <a:spLocks noGrp="1"/>
          </p:cNvSpPr>
          <p:nvPr>
            <p:ph idx="1"/>
          </p:nvPr>
        </p:nvSpPr>
        <p:spPr>
          <a:xfrm>
            <a:off x="2589212" y="829573"/>
            <a:ext cx="8915400" cy="5725551"/>
          </a:xfrm>
        </p:spPr>
        <p:txBody>
          <a:bodyPr>
            <a:normAutofit lnSpcReduction="10000"/>
          </a:bodyPr>
          <a:lstStyle/>
          <a:p>
            <a:r>
              <a:rPr lang="en-US" b="1" dirty="0"/>
              <a:t>X</a:t>
            </a:r>
            <a:r>
              <a:rPr lang="en-US" dirty="0"/>
              <a:t> is given as,</a:t>
            </a:r>
          </a:p>
          <a:p>
            <a:r>
              <a:rPr lang="en-US" dirty="0"/>
              <a:t>Here x_1,x_2….</a:t>
            </a:r>
            <a:r>
              <a:rPr lang="en-US" dirty="0" err="1"/>
              <a:t>x_n</a:t>
            </a:r>
            <a:r>
              <a:rPr lang="en-US" dirty="0"/>
              <a:t> represent the features, </a:t>
            </a:r>
            <a:r>
              <a:rPr lang="en-US" dirty="0" err="1"/>
              <a:t>i.e</a:t>
            </a:r>
            <a:r>
              <a:rPr lang="en-US" dirty="0"/>
              <a:t> they can be mapped to outlook, temperature, humidity and windy. By substituting for </a:t>
            </a:r>
            <a:r>
              <a:rPr lang="en-US" b="1" dirty="0"/>
              <a:t>X </a:t>
            </a:r>
            <a:r>
              <a:rPr lang="en-US" dirty="0"/>
              <a:t>and expanding using the chain rule we get,</a:t>
            </a:r>
          </a:p>
          <a:p>
            <a:endParaRPr lang="en-US" dirty="0"/>
          </a:p>
          <a:p>
            <a:r>
              <a:rPr lang="en-US" dirty="0"/>
              <a:t>Now, you can obtain the values for each by looking at the dataset and substitute them into the equation. For all entries in the dataset, the denominator does not change, it remain static. Therefore, the denominator can be removed and a proportionality can be introduced.</a:t>
            </a:r>
          </a:p>
          <a:p>
            <a:endParaRPr lang="en-US" dirty="0"/>
          </a:p>
          <a:p>
            <a:r>
              <a:rPr lang="en-US" dirty="0"/>
              <a:t>In our case, the class variable(</a:t>
            </a:r>
            <a:r>
              <a:rPr lang="en-US" b="1" dirty="0"/>
              <a:t>y</a:t>
            </a:r>
            <a:r>
              <a:rPr lang="en-US" dirty="0"/>
              <a:t>) has only two outcomes, yes or no. There could be cases where the classification could be multivariate. Therefore, we need to find the class </a:t>
            </a:r>
            <a:r>
              <a:rPr lang="en-US" b="1" dirty="0"/>
              <a:t>y</a:t>
            </a:r>
            <a:r>
              <a:rPr lang="en-US" dirty="0"/>
              <a:t> with maximum probability.</a:t>
            </a:r>
          </a:p>
          <a:p>
            <a:endParaRPr lang="en-US" dirty="0"/>
          </a:p>
          <a:p>
            <a:r>
              <a:rPr lang="en-US" dirty="0"/>
              <a:t>Using the above function, we can obtain the class, given the predictors.</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BD7EC307-55AC-44F3-B2CB-88931C505816}"/>
              </a:ext>
            </a:extLst>
          </p:cNvPr>
          <p:cNvPicPr>
            <a:picLocks noChangeAspect="1"/>
          </p:cNvPicPr>
          <p:nvPr/>
        </p:nvPicPr>
        <p:blipFill>
          <a:blip r:embed="rId2"/>
          <a:stretch>
            <a:fillRect/>
          </a:stretch>
        </p:blipFill>
        <p:spPr>
          <a:xfrm>
            <a:off x="4628271" y="815925"/>
            <a:ext cx="5473675" cy="464235"/>
          </a:xfrm>
          <a:prstGeom prst="rect">
            <a:avLst/>
          </a:prstGeom>
        </p:spPr>
      </p:pic>
      <p:pic>
        <p:nvPicPr>
          <p:cNvPr id="5" name="Picture 4">
            <a:extLst>
              <a:ext uri="{FF2B5EF4-FFF2-40B4-BE49-F238E27FC236}">
                <a16:creationId xmlns:a16="http://schemas.microsoft.com/office/drawing/2014/main" id="{4EA476D6-5B66-452E-9376-0685E5892B38}"/>
              </a:ext>
            </a:extLst>
          </p:cNvPr>
          <p:cNvPicPr>
            <a:picLocks noChangeAspect="1"/>
          </p:cNvPicPr>
          <p:nvPr/>
        </p:nvPicPr>
        <p:blipFill>
          <a:blip r:embed="rId3"/>
          <a:stretch>
            <a:fillRect/>
          </a:stretch>
        </p:blipFill>
        <p:spPr>
          <a:xfrm>
            <a:off x="4628270" y="2102757"/>
            <a:ext cx="5737029" cy="464235"/>
          </a:xfrm>
          <a:prstGeom prst="rect">
            <a:avLst/>
          </a:prstGeom>
        </p:spPr>
      </p:pic>
      <p:pic>
        <p:nvPicPr>
          <p:cNvPr id="6" name="Picture 5">
            <a:extLst>
              <a:ext uri="{FF2B5EF4-FFF2-40B4-BE49-F238E27FC236}">
                <a16:creationId xmlns:a16="http://schemas.microsoft.com/office/drawing/2014/main" id="{C2F03233-E4CF-468D-AF4B-BCF6CA6CB437}"/>
              </a:ext>
            </a:extLst>
          </p:cNvPr>
          <p:cNvPicPr>
            <a:picLocks noChangeAspect="1"/>
          </p:cNvPicPr>
          <p:nvPr/>
        </p:nvPicPr>
        <p:blipFill>
          <a:blip r:embed="rId4"/>
          <a:stretch>
            <a:fillRect/>
          </a:stretch>
        </p:blipFill>
        <p:spPr>
          <a:xfrm>
            <a:off x="4628270" y="3760461"/>
            <a:ext cx="5737029" cy="570104"/>
          </a:xfrm>
          <a:prstGeom prst="rect">
            <a:avLst/>
          </a:prstGeom>
        </p:spPr>
      </p:pic>
      <p:sp>
        <p:nvSpPr>
          <p:cNvPr id="7" name="Rectangle 1">
            <a:extLst>
              <a:ext uri="{FF2B5EF4-FFF2-40B4-BE49-F238E27FC236}">
                <a16:creationId xmlns:a16="http://schemas.microsoft.com/office/drawing/2014/main" id="{FF17D268-7638-4958-B6AE-C5880FEED5BB}"/>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medium-content-serif-font"/>
              </a:rPr>
              <a:t>In our case, the class variable(</a:t>
            </a:r>
            <a:r>
              <a:rPr kumimoji="0" lang="en-US" altLang="en-US" sz="1500" b="1" i="0" u="none" strike="noStrike" cap="none" normalizeH="0" baseline="0">
                <a:ln>
                  <a:noFill/>
                </a:ln>
                <a:solidFill>
                  <a:schemeClr val="tx1"/>
                </a:solidFill>
                <a:effectLst/>
                <a:latin typeface="medium-content-serif-font"/>
              </a:rPr>
              <a:t>y</a:t>
            </a:r>
            <a:r>
              <a:rPr kumimoji="0" lang="en-US" altLang="en-US" sz="1500" b="0" i="0" u="none" strike="noStrike" cap="none" normalizeH="0" baseline="0">
                <a:ln>
                  <a:noFill/>
                </a:ln>
                <a:solidFill>
                  <a:schemeClr val="tx1"/>
                </a:solidFill>
                <a:effectLst/>
                <a:latin typeface="medium-content-serif-font"/>
              </a:rPr>
              <a:t>) has only two outcomes, yes or no. There could be cases where the classification could be multivariate. Therefore, we need to find the class </a:t>
            </a:r>
            <a:r>
              <a:rPr kumimoji="0" lang="en-US" altLang="en-US" sz="1500" b="1" i="0" u="none" strike="noStrike" cap="none" normalizeH="0" baseline="0">
                <a:ln>
                  <a:noFill/>
                </a:ln>
                <a:solidFill>
                  <a:schemeClr val="tx1"/>
                </a:solidFill>
                <a:effectLst/>
                <a:latin typeface="medium-content-serif-font"/>
              </a:rPr>
              <a:t>y</a:t>
            </a:r>
            <a:r>
              <a:rPr kumimoji="0" lang="en-US" altLang="en-US" sz="1500" b="0" i="0" u="none" strike="noStrike" cap="none" normalizeH="0" baseline="0">
                <a:ln>
                  <a:noFill/>
                </a:ln>
                <a:solidFill>
                  <a:schemeClr val="tx1"/>
                </a:solidFill>
                <a:effectLst/>
                <a:latin typeface="medium-content-serif-font"/>
              </a:rPr>
              <a:t> with maximum probability.</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50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DA505ABB-09DA-4281-8E70-25ACB52EA294}"/>
              </a:ext>
            </a:extLst>
          </p:cNvPr>
          <p:cNvPicPr>
            <a:picLocks noChangeAspect="1"/>
          </p:cNvPicPr>
          <p:nvPr/>
        </p:nvPicPr>
        <p:blipFill>
          <a:blip r:embed="rId5"/>
          <a:stretch>
            <a:fillRect/>
          </a:stretch>
        </p:blipFill>
        <p:spPr>
          <a:xfrm>
            <a:off x="4628270" y="5404513"/>
            <a:ext cx="5473676" cy="447646"/>
          </a:xfrm>
          <a:prstGeom prst="rect">
            <a:avLst/>
          </a:prstGeom>
        </p:spPr>
      </p:pic>
    </p:spTree>
    <p:extLst>
      <p:ext uri="{BB962C8B-B14F-4D97-AF65-F5344CB8AC3E}">
        <p14:creationId xmlns:p14="http://schemas.microsoft.com/office/powerpoint/2010/main" val="2217162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81A1-D558-479B-AC62-D74367845806}"/>
              </a:ext>
            </a:extLst>
          </p:cNvPr>
          <p:cNvSpPr>
            <a:spLocks noGrp="1"/>
          </p:cNvSpPr>
          <p:nvPr>
            <p:ph type="title"/>
          </p:nvPr>
        </p:nvSpPr>
        <p:spPr>
          <a:xfrm>
            <a:off x="2592925" y="624110"/>
            <a:ext cx="8911687" cy="489073"/>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18165A2B-8716-4C10-A5E6-E8D7C02B4616}"/>
              </a:ext>
            </a:extLst>
          </p:cNvPr>
          <p:cNvSpPr>
            <a:spLocks noGrp="1"/>
          </p:cNvSpPr>
          <p:nvPr>
            <p:ph idx="1"/>
          </p:nvPr>
        </p:nvSpPr>
        <p:spPr>
          <a:xfrm>
            <a:off x="594157" y="491708"/>
            <a:ext cx="8915400" cy="5976730"/>
          </a:xfrm>
        </p:spPr>
        <p:txBody>
          <a:bodyPr>
            <a:normAutofit lnSpcReduction="10000"/>
          </a:bodyPr>
          <a:lstStyle/>
          <a:p>
            <a:r>
              <a:rPr lang="en-US" dirty="0"/>
              <a:t>We need to find P(x</a:t>
            </a:r>
            <a:r>
              <a:rPr lang="en-US" baseline="-25000" dirty="0"/>
              <a:t>i</a:t>
            </a:r>
            <a:r>
              <a:rPr lang="en-US" dirty="0"/>
              <a:t> | </a:t>
            </a:r>
            <a:r>
              <a:rPr lang="en-US" dirty="0" err="1"/>
              <a:t>y</a:t>
            </a:r>
            <a:r>
              <a:rPr lang="en-US" baseline="-25000" dirty="0" err="1"/>
              <a:t>j</a:t>
            </a:r>
            <a:r>
              <a:rPr lang="en-US" dirty="0"/>
              <a:t>) for each x</a:t>
            </a:r>
            <a:r>
              <a:rPr lang="en-US" baseline="-25000" dirty="0"/>
              <a:t>i</a:t>
            </a:r>
            <a:r>
              <a:rPr lang="en-US" dirty="0"/>
              <a:t> in X and </a:t>
            </a:r>
            <a:r>
              <a:rPr lang="en-US" dirty="0" err="1"/>
              <a:t>y</a:t>
            </a:r>
            <a:r>
              <a:rPr lang="en-US" baseline="-25000" dirty="0" err="1"/>
              <a:t>j</a:t>
            </a:r>
            <a:r>
              <a:rPr lang="en-US" dirty="0"/>
              <a:t> in y. All these calculations have been demonstrated in the tables below: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 in the figure above, we have calculated P(x</a:t>
            </a:r>
            <a:r>
              <a:rPr lang="en-US" baseline="-25000" dirty="0"/>
              <a:t>i</a:t>
            </a:r>
            <a:r>
              <a:rPr lang="en-US" dirty="0"/>
              <a:t> | </a:t>
            </a:r>
            <a:r>
              <a:rPr lang="en-US" dirty="0" err="1"/>
              <a:t>y</a:t>
            </a:r>
            <a:r>
              <a:rPr lang="en-US" baseline="-25000" dirty="0" err="1"/>
              <a:t>j</a:t>
            </a:r>
            <a:r>
              <a:rPr lang="en-US" dirty="0"/>
              <a:t>) for each x</a:t>
            </a:r>
            <a:r>
              <a:rPr lang="en-US" baseline="-25000" dirty="0"/>
              <a:t>i</a:t>
            </a:r>
            <a:r>
              <a:rPr lang="en-US" dirty="0"/>
              <a:t> in X and </a:t>
            </a:r>
            <a:r>
              <a:rPr lang="en-US" dirty="0" err="1"/>
              <a:t>y</a:t>
            </a:r>
            <a:r>
              <a:rPr lang="en-US" baseline="-25000" dirty="0" err="1"/>
              <a:t>j</a:t>
            </a:r>
            <a:r>
              <a:rPr lang="en-US" dirty="0"/>
              <a:t> in y manually in the tables 1-4. For example, probability of playing golf given that the temperature is cool, </a:t>
            </a:r>
            <a:r>
              <a:rPr lang="en-US" dirty="0" err="1"/>
              <a:t>i.e</a:t>
            </a:r>
            <a:r>
              <a:rPr lang="en-US" dirty="0"/>
              <a:t> P(temp. = cool | play golf = Yes) = 3/9.</a:t>
            </a:r>
          </a:p>
          <a:p>
            <a:endParaRPr lang="en-US" dirty="0"/>
          </a:p>
        </p:txBody>
      </p:sp>
      <p:pic>
        <p:nvPicPr>
          <p:cNvPr id="4" name="Picture 3">
            <a:extLst>
              <a:ext uri="{FF2B5EF4-FFF2-40B4-BE49-F238E27FC236}">
                <a16:creationId xmlns:a16="http://schemas.microsoft.com/office/drawing/2014/main" id="{850D17F2-AEBF-4940-967B-9DDD5B8E0730}"/>
              </a:ext>
            </a:extLst>
          </p:cNvPr>
          <p:cNvPicPr>
            <a:picLocks noChangeAspect="1"/>
          </p:cNvPicPr>
          <p:nvPr/>
        </p:nvPicPr>
        <p:blipFill>
          <a:blip r:embed="rId2"/>
          <a:stretch>
            <a:fillRect/>
          </a:stretch>
        </p:blipFill>
        <p:spPr>
          <a:xfrm>
            <a:off x="1681920" y="1113183"/>
            <a:ext cx="5954946" cy="3874453"/>
          </a:xfrm>
          <a:prstGeom prst="rect">
            <a:avLst/>
          </a:prstGeom>
        </p:spPr>
      </p:pic>
    </p:spTree>
    <p:extLst>
      <p:ext uri="{BB962C8B-B14F-4D97-AF65-F5344CB8AC3E}">
        <p14:creationId xmlns:p14="http://schemas.microsoft.com/office/powerpoint/2010/main" val="211729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9121-8AA9-45D0-BFD8-6EAF893F28BD}"/>
              </a:ext>
            </a:extLst>
          </p:cNvPr>
          <p:cNvSpPr>
            <a:spLocks noGrp="1"/>
          </p:cNvSpPr>
          <p:nvPr>
            <p:ph type="title"/>
          </p:nvPr>
        </p:nvSpPr>
        <p:spPr>
          <a:xfrm flipV="1">
            <a:off x="2592925" y="-119270"/>
            <a:ext cx="8911687" cy="743380"/>
          </a:xfrm>
        </p:spPr>
        <p:txBody>
          <a:bodyPr/>
          <a:lstStyle/>
          <a:p>
            <a:r>
              <a:rPr lang="en-US" dirty="0"/>
              <a:t> </a:t>
            </a:r>
          </a:p>
        </p:txBody>
      </p:sp>
      <p:sp>
        <p:nvSpPr>
          <p:cNvPr id="3" name="Content Placeholder 2">
            <a:extLst>
              <a:ext uri="{FF2B5EF4-FFF2-40B4-BE49-F238E27FC236}">
                <a16:creationId xmlns:a16="http://schemas.microsoft.com/office/drawing/2014/main" id="{59642C6F-D0D3-4ADF-A2C6-6B7F43DCAF50}"/>
              </a:ext>
            </a:extLst>
          </p:cNvPr>
          <p:cNvSpPr>
            <a:spLocks noGrp="1"/>
          </p:cNvSpPr>
          <p:nvPr>
            <p:ph idx="1"/>
          </p:nvPr>
        </p:nvSpPr>
        <p:spPr>
          <a:xfrm>
            <a:off x="1160370" y="252420"/>
            <a:ext cx="8915400" cy="6255026"/>
          </a:xfrm>
        </p:spPr>
        <p:txBody>
          <a:bodyPr>
            <a:normAutofit/>
          </a:bodyPr>
          <a:lstStyle/>
          <a:p>
            <a:pPr fontAlgn="base"/>
            <a:r>
              <a:rPr lang="en-US" sz="1600" dirty="0"/>
              <a:t>Also, we need to find class probabilities (P(y)) which has been calculated in the table 5. For example, P(play golf = Yes) = 9/14.</a:t>
            </a:r>
          </a:p>
          <a:p>
            <a:pPr fontAlgn="base"/>
            <a:r>
              <a:rPr lang="en-US" sz="1600" dirty="0"/>
              <a:t>So now, we are done with our pre-computations and the classifier is ready!</a:t>
            </a:r>
          </a:p>
          <a:p>
            <a:r>
              <a:rPr lang="en-US" sz="1600" dirty="0"/>
              <a:t>Let us test it on a new set of features (let us call it today):</a:t>
            </a:r>
          </a:p>
        </p:txBody>
      </p:sp>
      <p:pic>
        <p:nvPicPr>
          <p:cNvPr id="5" name="Picture 4">
            <a:extLst>
              <a:ext uri="{FF2B5EF4-FFF2-40B4-BE49-F238E27FC236}">
                <a16:creationId xmlns:a16="http://schemas.microsoft.com/office/drawing/2014/main" id="{E20B1E7E-3113-4CBA-B984-0F1775876853}"/>
              </a:ext>
            </a:extLst>
          </p:cNvPr>
          <p:cNvPicPr>
            <a:picLocks noChangeAspect="1"/>
          </p:cNvPicPr>
          <p:nvPr/>
        </p:nvPicPr>
        <p:blipFill>
          <a:blip r:embed="rId2"/>
          <a:stretch>
            <a:fillRect/>
          </a:stretch>
        </p:blipFill>
        <p:spPr>
          <a:xfrm>
            <a:off x="1800078" y="1848678"/>
            <a:ext cx="7635985" cy="5009322"/>
          </a:xfrm>
          <a:prstGeom prst="rect">
            <a:avLst/>
          </a:prstGeom>
        </p:spPr>
      </p:pic>
    </p:spTree>
    <p:extLst>
      <p:ext uri="{BB962C8B-B14F-4D97-AF65-F5344CB8AC3E}">
        <p14:creationId xmlns:p14="http://schemas.microsoft.com/office/powerpoint/2010/main" val="3871528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3A98-ED9B-4DF1-A434-5547AA7DBE66}"/>
              </a:ext>
            </a:extLst>
          </p:cNvPr>
          <p:cNvSpPr>
            <a:spLocks noGrp="1"/>
          </p:cNvSpPr>
          <p:nvPr>
            <p:ph type="title"/>
          </p:nvPr>
        </p:nvSpPr>
        <p:spPr>
          <a:xfrm>
            <a:off x="585995" y="232224"/>
            <a:ext cx="8911687" cy="684185"/>
          </a:xfrm>
        </p:spPr>
        <p:txBody>
          <a:bodyPr>
            <a:normAutofit fontScale="90000"/>
          </a:bodyPr>
          <a:lstStyle/>
          <a:p>
            <a:r>
              <a:rPr lang="en-US" b="1" dirty="0"/>
              <a:t>Types of Naive Bayes Classifier:</a:t>
            </a:r>
            <a:br>
              <a:rPr lang="en-US" b="1" dirty="0"/>
            </a:br>
            <a:endParaRPr lang="en-US" dirty="0"/>
          </a:p>
        </p:txBody>
      </p:sp>
      <p:sp>
        <p:nvSpPr>
          <p:cNvPr id="3" name="Content Placeholder 2">
            <a:extLst>
              <a:ext uri="{FF2B5EF4-FFF2-40B4-BE49-F238E27FC236}">
                <a16:creationId xmlns:a16="http://schemas.microsoft.com/office/drawing/2014/main" id="{125D0444-2A5F-4E14-8953-FB33D41C76DB}"/>
              </a:ext>
            </a:extLst>
          </p:cNvPr>
          <p:cNvSpPr>
            <a:spLocks noGrp="1"/>
          </p:cNvSpPr>
          <p:nvPr>
            <p:ph idx="1"/>
          </p:nvPr>
        </p:nvSpPr>
        <p:spPr>
          <a:xfrm>
            <a:off x="1045420" y="1569552"/>
            <a:ext cx="8915400" cy="4925595"/>
          </a:xfrm>
        </p:spPr>
        <p:txBody>
          <a:bodyPr/>
          <a:lstStyle/>
          <a:p>
            <a:r>
              <a:rPr lang="en-US" b="1" dirty="0"/>
              <a:t>Multinomial Naive Bayes: </a:t>
            </a:r>
            <a:r>
              <a:rPr lang="en-US" dirty="0"/>
              <a:t>This is mostly used for document classification problem, </a:t>
            </a:r>
            <a:r>
              <a:rPr lang="en-US" dirty="0" err="1"/>
              <a:t>i.e</a:t>
            </a:r>
            <a:r>
              <a:rPr lang="en-US" dirty="0"/>
              <a:t> whether a  document belongs to the category of sports, politics, technology etc. The features/predictors used by the classifier are the frequency of the words present.</a:t>
            </a:r>
          </a:p>
          <a:p>
            <a:pPr marL="0" indent="0">
              <a:buNone/>
            </a:pPr>
            <a:endParaRPr lang="en-US" dirty="0"/>
          </a:p>
          <a:p>
            <a:r>
              <a:rPr lang="en-US" b="1" dirty="0"/>
              <a:t>Bernoulli Naive Bayes: </a:t>
            </a:r>
            <a:r>
              <a:rPr lang="en-US" dirty="0"/>
              <a:t>This is similar to the multinomial naive </a:t>
            </a:r>
            <a:r>
              <a:rPr lang="en-US" dirty="0" err="1"/>
              <a:t>bayes</a:t>
            </a:r>
            <a:r>
              <a:rPr lang="en-US" dirty="0"/>
              <a:t> but the predictors are </a:t>
            </a:r>
            <a:r>
              <a:rPr lang="en-US" dirty="0" err="1"/>
              <a:t>boolean</a:t>
            </a:r>
            <a:r>
              <a:rPr lang="en-US" dirty="0"/>
              <a:t> variables. The parameters that we use to predict the class variable take up only values yes or no, for example if a word occurs in the text or not.</a:t>
            </a:r>
          </a:p>
          <a:p>
            <a:pPr marL="0" indent="0">
              <a:buNone/>
            </a:pPr>
            <a:endParaRPr lang="en-US" dirty="0"/>
          </a:p>
          <a:p>
            <a:r>
              <a:rPr lang="en-US" b="1" dirty="0"/>
              <a:t>Gaussian Naive Bayes: </a:t>
            </a:r>
            <a:r>
              <a:rPr lang="en-US" dirty="0"/>
              <a:t>When the predictors take up a continuous value and are not discrete, we assume that these values are sampled from a gaussian distribution.</a:t>
            </a:r>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799529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3B5-E926-41DE-9528-045B824EAF73}"/>
              </a:ext>
            </a:extLst>
          </p:cNvPr>
          <p:cNvSpPr>
            <a:spLocks noGrp="1"/>
          </p:cNvSpPr>
          <p:nvPr>
            <p:ph type="title"/>
          </p:nvPr>
        </p:nvSpPr>
        <p:spPr>
          <a:xfrm>
            <a:off x="2592925" y="624110"/>
            <a:ext cx="8911687" cy="322668"/>
          </a:xfrm>
        </p:spPr>
        <p:txBody>
          <a:bodyPr>
            <a:normAutofit fontScale="90000"/>
          </a:bodyPr>
          <a:lstStyle/>
          <a:p>
            <a:r>
              <a:rPr lang="en-US" dirty="0"/>
              <a:t>  </a:t>
            </a:r>
          </a:p>
        </p:txBody>
      </p:sp>
      <p:sp>
        <p:nvSpPr>
          <p:cNvPr id="8" name="Content Placeholder 7">
            <a:extLst>
              <a:ext uri="{FF2B5EF4-FFF2-40B4-BE49-F238E27FC236}">
                <a16:creationId xmlns:a16="http://schemas.microsoft.com/office/drawing/2014/main" id="{D3D00B30-ED45-4481-86D4-D506F13EBE83}"/>
              </a:ext>
            </a:extLst>
          </p:cNvPr>
          <p:cNvSpPr>
            <a:spLocks noGrp="1"/>
          </p:cNvSpPr>
          <p:nvPr>
            <p:ph idx="1"/>
          </p:nvPr>
        </p:nvSpPr>
        <p:spPr>
          <a:xfrm>
            <a:off x="2589212" y="844062"/>
            <a:ext cx="8915400" cy="5067160"/>
          </a:xfrm>
        </p:spPr>
        <p:txBody>
          <a:bodyPr>
            <a:normAutofit fontScale="92500" lnSpcReduction="10000"/>
          </a:bodyPr>
          <a:lstStyle/>
          <a:p>
            <a:r>
              <a:rPr lang="en-US" dirty="0"/>
              <a:t> </a:t>
            </a:r>
          </a:p>
          <a:p>
            <a:endParaRPr lang="en-US" dirty="0"/>
          </a:p>
          <a:p>
            <a:pPr marL="0" indent="0">
              <a:buNone/>
            </a:pPr>
            <a:endParaRPr lang="en-US" dirty="0"/>
          </a:p>
          <a:p>
            <a:endParaRPr lang="en-US" dirty="0"/>
          </a:p>
          <a:p>
            <a:endParaRPr lang="en-US" dirty="0"/>
          </a:p>
          <a:p>
            <a:pPr marL="0" indent="0">
              <a:buNone/>
            </a:pPr>
            <a:endParaRPr lang="en-US" dirty="0"/>
          </a:p>
          <a:p>
            <a:endParaRPr lang="en-US" dirty="0"/>
          </a:p>
          <a:p>
            <a:pPr marL="0" indent="0">
              <a:buNone/>
            </a:pPr>
            <a:r>
              <a:rPr lang="en-US" dirty="0"/>
              <a:t>                   Gaussian Distribution(Normal Distribution)</a:t>
            </a:r>
          </a:p>
          <a:p>
            <a:pPr marL="0" indent="0">
              <a:buNone/>
            </a:pPr>
            <a:r>
              <a:rPr lang="en-US" sz="2400" b="1" dirty="0"/>
              <a:t>Conclusion:</a:t>
            </a:r>
          </a:p>
          <a:p>
            <a:pPr marL="0" indent="0">
              <a:buNone/>
            </a:pPr>
            <a:r>
              <a:rPr lang="en-US" dirty="0"/>
              <a:t>Naive Bayes algorithms are mostly used in sentiment analysis, spam filtering, recommendation systems etc. They are fast and easy to implement but their biggest disadvantage is that the requirement of predictors to be independent. In most of the real life cases, the predictors are dependent, this hinders the performance of the classifier.</a:t>
            </a:r>
          </a:p>
          <a:p>
            <a:pPr marL="0" indent="0">
              <a:buNone/>
            </a:pPr>
            <a:endParaRPr lang="en-US" b="1" dirty="0"/>
          </a:p>
          <a:p>
            <a:pPr marL="0" indent="0">
              <a:buNone/>
            </a:pPr>
            <a:endParaRPr lang="en-US" dirty="0"/>
          </a:p>
          <a:p>
            <a:pPr marL="0" indent="0">
              <a:buNone/>
            </a:pPr>
            <a:endParaRPr lang="en-US" dirty="0"/>
          </a:p>
        </p:txBody>
      </p:sp>
      <p:pic>
        <p:nvPicPr>
          <p:cNvPr id="13" name="Picture 12">
            <a:extLst>
              <a:ext uri="{FF2B5EF4-FFF2-40B4-BE49-F238E27FC236}">
                <a16:creationId xmlns:a16="http://schemas.microsoft.com/office/drawing/2014/main" id="{55005460-7760-40FA-8622-11C9745AD2F5}"/>
              </a:ext>
            </a:extLst>
          </p:cNvPr>
          <p:cNvPicPr>
            <a:picLocks noChangeAspect="1"/>
          </p:cNvPicPr>
          <p:nvPr/>
        </p:nvPicPr>
        <p:blipFill>
          <a:blip r:embed="rId2"/>
          <a:stretch>
            <a:fillRect/>
          </a:stretch>
        </p:blipFill>
        <p:spPr>
          <a:xfrm>
            <a:off x="3902098" y="946778"/>
            <a:ext cx="4022042" cy="2599986"/>
          </a:xfrm>
          <a:prstGeom prst="rect">
            <a:avLst/>
          </a:prstGeom>
        </p:spPr>
      </p:pic>
    </p:spTree>
    <p:extLst>
      <p:ext uri="{BB962C8B-B14F-4D97-AF65-F5344CB8AC3E}">
        <p14:creationId xmlns:p14="http://schemas.microsoft.com/office/powerpoint/2010/main" val="878459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1B2C-35FA-4671-A4DB-D68665C0FC1C}"/>
              </a:ext>
            </a:extLst>
          </p:cNvPr>
          <p:cNvSpPr>
            <a:spLocks noGrp="1"/>
          </p:cNvSpPr>
          <p:nvPr>
            <p:ph type="ctrTitle"/>
          </p:nvPr>
        </p:nvSpPr>
        <p:spPr>
          <a:xfrm>
            <a:off x="3588019" y="1166219"/>
            <a:ext cx="8915399" cy="2262781"/>
          </a:xfrm>
        </p:spPr>
        <p:txBody>
          <a:bodyPr/>
          <a:lstStyle/>
          <a:p>
            <a:r>
              <a:rPr lang="en-US" dirty="0"/>
              <a:t>Decision Tree</a:t>
            </a:r>
          </a:p>
        </p:txBody>
      </p:sp>
      <p:sp>
        <p:nvSpPr>
          <p:cNvPr id="3" name="Subtitle 2">
            <a:extLst>
              <a:ext uri="{FF2B5EF4-FFF2-40B4-BE49-F238E27FC236}">
                <a16:creationId xmlns:a16="http://schemas.microsoft.com/office/drawing/2014/main" id="{46A8B999-42E2-40A3-8099-A2097043B83F}"/>
              </a:ext>
            </a:extLst>
          </p:cNvPr>
          <p:cNvSpPr>
            <a:spLocks noGrp="1"/>
          </p:cNvSpPr>
          <p:nvPr>
            <p:ph type="subTitle" idx="1"/>
          </p:nvPr>
        </p:nvSpPr>
        <p:spPr>
          <a:xfrm>
            <a:off x="3588019" y="4031792"/>
            <a:ext cx="8915399" cy="1126283"/>
          </a:xfrm>
        </p:spPr>
        <p:txBody>
          <a:bodyPr/>
          <a:lstStyle/>
          <a:p>
            <a:r>
              <a:rPr lang="en-US" b="1" dirty="0"/>
              <a:t> Classification Algorithm</a:t>
            </a:r>
          </a:p>
          <a:p>
            <a:endParaRPr lang="en-US" dirty="0"/>
          </a:p>
        </p:txBody>
      </p:sp>
    </p:spTree>
    <p:extLst>
      <p:ext uri="{BB962C8B-B14F-4D97-AF65-F5344CB8AC3E}">
        <p14:creationId xmlns:p14="http://schemas.microsoft.com/office/powerpoint/2010/main" val="66809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5232" y="790833"/>
            <a:ext cx="4040660" cy="369332"/>
          </a:xfrm>
          <a:prstGeom prst="rect">
            <a:avLst/>
          </a:prstGeom>
          <a:noFill/>
        </p:spPr>
        <p:txBody>
          <a:bodyPr wrap="square" rtlCol="0">
            <a:spAutoFit/>
          </a:bodyPr>
          <a:lstStyle/>
          <a:p>
            <a:r>
              <a:rPr lang="en-US" b="1" dirty="0"/>
              <a:t>Unsupervised Learning</a:t>
            </a:r>
            <a:r>
              <a:rPr lang="en-US" dirty="0"/>
              <a:t>:</a:t>
            </a:r>
          </a:p>
        </p:txBody>
      </p:sp>
      <p:sp>
        <p:nvSpPr>
          <p:cNvPr id="3" name="TextBox 2"/>
          <p:cNvSpPr txBox="1"/>
          <p:nvPr/>
        </p:nvSpPr>
        <p:spPr>
          <a:xfrm>
            <a:off x="1705232" y="1160165"/>
            <a:ext cx="8328454" cy="1754326"/>
          </a:xfrm>
          <a:prstGeom prst="rect">
            <a:avLst/>
          </a:prstGeom>
          <a:noFill/>
        </p:spPr>
        <p:txBody>
          <a:bodyPr wrap="square" rtlCol="0">
            <a:spAutoFit/>
          </a:bodyPr>
          <a:lstStyle/>
          <a:p>
            <a:r>
              <a:rPr lang="en-US" dirty="0"/>
              <a:t>Unsupervised learning is the training of machine using information that is neither classified nor labeled and allowing the algorithm to act on that information without guidance. Here the task of machine is to group unsorted information according to similarities, patterns and differences without any prior training of data. Unsupervised machine learning is more challenging than supervised learning due to the absence of labels.</a:t>
            </a:r>
          </a:p>
        </p:txBody>
      </p:sp>
      <p:sp>
        <p:nvSpPr>
          <p:cNvPr id="4" name="TextBox 3"/>
          <p:cNvSpPr txBox="1"/>
          <p:nvPr/>
        </p:nvSpPr>
        <p:spPr>
          <a:xfrm>
            <a:off x="1705232" y="3311611"/>
            <a:ext cx="3904736" cy="1477328"/>
          </a:xfrm>
          <a:prstGeom prst="rect">
            <a:avLst/>
          </a:prstGeom>
          <a:noFill/>
        </p:spPr>
        <p:txBody>
          <a:bodyPr wrap="square" rtlCol="0">
            <a:spAutoFit/>
          </a:bodyPr>
          <a:lstStyle/>
          <a:p>
            <a:r>
              <a:rPr lang="en-US" b="1" dirty="0"/>
              <a:t>Types of Unsupervised Learning</a:t>
            </a:r>
            <a:r>
              <a:rPr lang="en-US" dirty="0"/>
              <a:t>:</a:t>
            </a:r>
          </a:p>
          <a:p>
            <a:endParaRPr lang="en-US" dirty="0"/>
          </a:p>
          <a:p>
            <a:pPr marL="742950" lvl="1" indent="-285750">
              <a:buFont typeface="Wingdings" panose="05000000000000000000" pitchFamily="2" charset="2"/>
              <a:buChar char="q"/>
            </a:pPr>
            <a:r>
              <a:rPr lang="en-US" b="1" dirty="0"/>
              <a:t>Clustering</a:t>
            </a:r>
            <a:r>
              <a:rPr lang="en-US" dirty="0"/>
              <a:t> </a:t>
            </a:r>
          </a:p>
          <a:p>
            <a:pPr lvl="1"/>
            <a:endParaRPr lang="en-US" dirty="0"/>
          </a:p>
          <a:p>
            <a:pPr marL="742950" lvl="1" indent="-285750">
              <a:buFont typeface="Wingdings" panose="05000000000000000000" pitchFamily="2" charset="2"/>
              <a:buChar char="q"/>
            </a:pPr>
            <a:r>
              <a:rPr lang="en-US" b="1" dirty="0"/>
              <a:t>Association</a:t>
            </a:r>
          </a:p>
        </p:txBody>
      </p:sp>
    </p:spTree>
    <p:extLst>
      <p:ext uri="{BB962C8B-B14F-4D97-AF65-F5344CB8AC3E}">
        <p14:creationId xmlns:p14="http://schemas.microsoft.com/office/powerpoint/2010/main" val="245358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ED45-1C7E-444B-8FA1-B3BA31CEEBA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BB0F782-9C02-4CF9-8024-FEDA247B77C5}"/>
              </a:ext>
            </a:extLst>
          </p:cNvPr>
          <p:cNvSpPr>
            <a:spLocks noGrp="1"/>
          </p:cNvSpPr>
          <p:nvPr>
            <p:ph idx="1"/>
          </p:nvPr>
        </p:nvSpPr>
        <p:spPr>
          <a:xfrm>
            <a:off x="736661" y="890101"/>
            <a:ext cx="8915400" cy="4771739"/>
          </a:xfrm>
        </p:spPr>
        <p:txBody>
          <a:bodyPr>
            <a:normAutofit fontScale="85000" lnSpcReduction="10000"/>
          </a:bodyPr>
          <a:lstStyle/>
          <a:p>
            <a:pPr fontAlgn="base"/>
            <a:r>
              <a:rPr lang="en-US" sz="2000" dirty="0"/>
              <a:t>Decision tree algorithm falls under the category of supervised learning. They can be used to solve both regression and classification problems..</a:t>
            </a:r>
          </a:p>
          <a:p>
            <a:r>
              <a:rPr lang="en-US" sz="2000" dirty="0"/>
              <a:t>Decision tree builds classification or regression models in the form of a tree structure. It breaks down a dataset into smaller and smaller subsets while at the same time an associated decision tree is incrementally developed. The final result is a tree with </a:t>
            </a:r>
            <a:r>
              <a:rPr lang="en-US" sz="2000" b="1" dirty="0"/>
              <a:t>decision nodes</a:t>
            </a:r>
            <a:r>
              <a:rPr lang="en-US" sz="2000" dirty="0"/>
              <a:t> and </a:t>
            </a:r>
            <a:r>
              <a:rPr lang="en-US" sz="2000" b="1" dirty="0"/>
              <a:t>leaf nodes</a:t>
            </a:r>
            <a:r>
              <a:rPr lang="en-US" sz="2000" dirty="0"/>
              <a:t>. A decision node (e.g., Outlook) has two or more branches (e.g., Sunny, Overcast and Rainy). Leaf node (e.g., Play) represents a classification or decision. The topmost decision node in a tree which corresponds to the best predictor called </a:t>
            </a:r>
            <a:r>
              <a:rPr lang="en-US" sz="2000" b="1" dirty="0"/>
              <a:t>root node</a:t>
            </a:r>
            <a:r>
              <a:rPr lang="en-US" sz="2000" dirty="0"/>
              <a:t>. Decision trees can handle both categorical and numerical data. </a:t>
            </a:r>
          </a:p>
          <a:p>
            <a:r>
              <a:rPr lang="en-US" sz="2000" dirty="0"/>
              <a:t>We can represent any </a:t>
            </a:r>
            <a:r>
              <a:rPr lang="en-US" sz="2000" dirty="0" err="1"/>
              <a:t>boolean</a:t>
            </a:r>
            <a:r>
              <a:rPr lang="en-US" sz="2000" dirty="0"/>
              <a:t> function on discrete attributes using the decision tree.</a:t>
            </a:r>
          </a:p>
          <a:p>
            <a:r>
              <a:rPr lang="en-US" sz="2000" b="1" dirty="0"/>
              <a:t>Types of decision trees</a:t>
            </a:r>
            <a:endParaRPr lang="en-US" sz="2000" dirty="0"/>
          </a:p>
          <a:p>
            <a:r>
              <a:rPr lang="en-US" sz="2000" dirty="0"/>
              <a:t>Categorical Variable Decision Tree: Decision Tree which has categorical target variable then it called as categorical variable decision tree.</a:t>
            </a:r>
          </a:p>
          <a:p>
            <a:r>
              <a:rPr lang="en-US" sz="2000" dirty="0"/>
              <a:t>Continuous Variable Decision Tree: Decision Tree which has continuous target variable then it is called as Continuous Variable Decision Tree.</a:t>
            </a:r>
          </a:p>
          <a:p>
            <a:endParaRPr lang="en-US" sz="2000" dirty="0"/>
          </a:p>
          <a:p>
            <a:endParaRPr lang="en-US" dirty="0"/>
          </a:p>
        </p:txBody>
      </p:sp>
    </p:spTree>
    <p:extLst>
      <p:ext uri="{BB962C8B-B14F-4D97-AF65-F5344CB8AC3E}">
        <p14:creationId xmlns:p14="http://schemas.microsoft.com/office/powerpoint/2010/main" val="41082235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845D-2373-4412-B1BD-DFE361D0DEE1}"/>
              </a:ext>
            </a:extLst>
          </p:cNvPr>
          <p:cNvSpPr>
            <a:spLocks noGrp="1"/>
          </p:cNvSpPr>
          <p:nvPr>
            <p:ph type="title"/>
          </p:nvPr>
        </p:nvSpPr>
        <p:spPr>
          <a:xfrm>
            <a:off x="2818212" y="544596"/>
            <a:ext cx="8911687" cy="402182"/>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3A7AB1DC-4F79-449F-9726-D64C38B101E4}"/>
              </a:ext>
            </a:extLst>
          </p:cNvPr>
          <p:cNvSpPr>
            <a:spLocks noGrp="1"/>
          </p:cNvSpPr>
          <p:nvPr>
            <p:ph idx="1"/>
          </p:nvPr>
        </p:nvSpPr>
        <p:spPr>
          <a:xfrm>
            <a:off x="617908" y="330841"/>
            <a:ext cx="8915400" cy="5768808"/>
          </a:xfrm>
        </p:spPr>
        <p:txBody>
          <a:bodyPr>
            <a:normAutofit/>
          </a:bodyPr>
          <a:lstStyle/>
          <a:p>
            <a:r>
              <a:rPr lang="en-US" sz="1600" b="1" dirty="0"/>
              <a:t>Root Node: </a:t>
            </a:r>
            <a:r>
              <a:rPr lang="en-US" sz="1600" dirty="0"/>
              <a:t>It represents entire population or sample and this further gets divided into two or more homogeneous sets.</a:t>
            </a:r>
          </a:p>
          <a:p>
            <a:r>
              <a:rPr lang="en-US" sz="1600" b="1" dirty="0"/>
              <a:t>Splitting: </a:t>
            </a:r>
            <a:r>
              <a:rPr lang="en-US" sz="1600" dirty="0"/>
              <a:t>It is a process of dividing a node into two or more sub-nodes.</a:t>
            </a:r>
          </a:p>
          <a:p>
            <a:r>
              <a:rPr lang="en-US" sz="1600" b="1" dirty="0"/>
              <a:t>Decision Node: </a:t>
            </a:r>
            <a:r>
              <a:rPr lang="en-US" sz="1600" dirty="0"/>
              <a:t>When a sub-node splits into further sub-nodes, then it is called decision node.</a:t>
            </a:r>
          </a:p>
          <a:p>
            <a:r>
              <a:rPr lang="en-US" sz="1600" b="1" dirty="0"/>
              <a:t>Leaf/ Terminal Node: </a:t>
            </a:r>
            <a:r>
              <a:rPr lang="en-US" sz="1600" dirty="0"/>
              <a:t>Nodes with no children (no further split) is called Leaf or Terminal node.</a:t>
            </a:r>
          </a:p>
          <a:p>
            <a:r>
              <a:rPr lang="en-US" sz="1600" b="1" dirty="0"/>
              <a:t>Pruning: </a:t>
            </a:r>
            <a:r>
              <a:rPr lang="en-US" sz="1600" dirty="0"/>
              <a:t>When we reduce the size of decision</a:t>
            </a:r>
          </a:p>
          <a:p>
            <a:pPr marL="0" indent="0">
              <a:buNone/>
            </a:pPr>
            <a:r>
              <a:rPr lang="en-US" sz="1600" dirty="0"/>
              <a:t>  trees by removing nodes (opposite of Splitting), </a:t>
            </a:r>
          </a:p>
          <a:p>
            <a:pPr marL="0" indent="0">
              <a:buNone/>
            </a:pPr>
            <a:r>
              <a:rPr lang="en-US" sz="1600" dirty="0"/>
              <a:t>  the process is called pruning.</a:t>
            </a:r>
          </a:p>
          <a:p>
            <a:r>
              <a:rPr lang="en-US" sz="1600" b="1" dirty="0"/>
              <a:t>Branch / Sub-Tree: </a:t>
            </a:r>
            <a:r>
              <a:rPr lang="en-US" sz="1600" dirty="0"/>
              <a:t>A sub section of decision </a:t>
            </a:r>
          </a:p>
          <a:p>
            <a:pPr marL="0" indent="0">
              <a:buNone/>
            </a:pPr>
            <a:r>
              <a:rPr lang="en-US" sz="1600" dirty="0"/>
              <a:t> tree is called branch or sub-tree.</a:t>
            </a:r>
          </a:p>
          <a:p>
            <a:r>
              <a:rPr lang="en-US" sz="1600" b="1" dirty="0"/>
              <a:t>Parent and Child Node: </a:t>
            </a:r>
            <a:r>
              <a:rPr lang="en-US" sz="1600" dirty="0"/>
              <a:t>A node, which is divided</a:t>
            </a:r>
          </a:p>
          <a:p>
            <a:pPr marL="0" indent="0">
              <a:buNone/>
            </a:pPr>
            <a:r>
              <a:rPr lang="en-US" sz="1600" dirty="0"/>
              <a:t>  into sub-nodes is called parent node of sub-nodes</a:t>
            </a:r>
          </a:p>
          <a:p>
            <a:pPr marL="0" indent="0">
              <a:buNone/>
            </a:pPr>
            <a:r>
              <a:rPr lang="en-US" sz="1600" dirty="0"/>
              <a:t>  where as sub-nodes are the child of parent node.</a:t>
            </a:r>
          </a:p>
          <a:p>
            <a:endParaRPr lang="en-US" dirty="0"/>
          </a:p>
          <a:p>
            <a:endParaRPr lang="en-US" dirty="0"/>
          </a:p>
        </p:txBody>
      </p:sp>
      <p:pic>
        <p:nvPicPr>
          <p:cNvPr id="4" name="Picture 3">
            <a:extLst>
              <a:ext uri="{FF2B5EF4-FFF2-40B4-BE49-F238E27FC236}">
                <a16:creationId xmlns:a16="http://schemas.microsoft.com/office/drawing/2014/main" id="{18F88B97-44C9-468B-AA6E-CFFC14ABDD41}"/>
              </a:ext>
            </a:extLst>
          </p:cNvPr>
          <p:cNvPicPr>
            <a:picLocks noChangeAspect="1"/>
          </p:cNvPicPr>
          <p:nvPr/>
        </p:nvPicPr>
        <p:blipFill>
          <a:blip r:embed="rId2"/>
          <a:stretch>
            <a:fillRect/>
          </a:stretch>
        </p:blipFill>
        <p:spPr>
          <a:xfrm>
            <a:off x="7439464" y="2704332"/>
            <a:ext cx="4187688" cy="3435702"/>
          </a:xfrm>
          <a:prstGeom prst="rect">
            <a:avLst/>
          </a:prstGeom>
        </p:spPr>
      </p:pic>
    </p:spTree>
    <p:extLst>
      <p:ext uri="{BB962C8B-B14F-4D97-AF65-F5344CB8AC3E}">
        <p14:creationId xmlns:p14="http://schemas.microsoft.com/office/powerpoint/2010/main" val="3857799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6C1E-F888-4FF6-BE91-8DCE545570D2}"/>
              </a:ext>
            </a:extLst>
          </p:cNvPr>
          <p:cNvSpPr>
            <a:spLocks noGrp="1"/>
          </p:cNvSpPr>
          <p:nvPr>
            <p:ph type="title"/>
          </p:nvPr>
        </p:nvSpPr>
        <p:spPr/>
        <p:txBody>
          <a:bodyPr/>
          <a:lstStyle/>
          <a:p>
            <a:r>
              <a:rPr lang="en-US" dirty="0"/>
              <a:t>Algorithm</a:t>
            </a:r>
          </a:p>
        </p:txBody>
      </p:sp>
      <p:sp>
        <p:nvSpPr>
          <p:cNvPr id="3" name="Content Placeholder 2">
            <a:extLst>
              <a:ext uri="{FF2B5EF4-FFF2-40B4-BE49-F238E27FC236}">
                <a16:creationId xmlns:a16="http://schemas.microsoft.com/office/drawing/2014/main" id="{AD479C42-FB37-4EB3-B396-1D0E7BA58B1D}"/>
              </a:ext>
            </a:extLst>
          </p:cNvPr>
          <p:cNvSpPr>
            <a:spLocks noGrp="1"/>
          </p:cNvSpPr>
          <p:nvPr>
            <p:ph idx="1"/>
          </p:nvPr>
        </p:nvSpPr>
        <p:spPr>
          <a:xfrm>
            <a:off x="1135434" y="1389595"/>
            <a:ext cx="8915400" cy="4462250"/>
          </a:xfrm>
        </p:spPr>
        <p:txBody>
          <a:bodyPr>
            <a:normAutofit fontScale="92500" lnSpcReduction="20000"/>
          </a:bodyPr>
          <a:lstStyle/>
          <a:p>
            <a:r>
              <a:rPr lang="en-US" b="1" dirty="0"/>
              <a:t>Algorithms used in decision trees:</a:t>
            </a:r>
            <a:endParaRPr lang="en-US" dirty="0"/>
          </a:p>
          <a:p>
            <a:r>
              <a:rPr lang="en-US" dirty="0"/>
              <a:t>ID3</a:t>
            </a:r>
          </a:p>
          <a:p>
            <a:r>
              <a:rPr lang="en-US" dirty="0"/>
              <a:t>Gini Index</a:t>
            </a:r>
          </a:p>
          <a:p>
            <a:r>
              <a:rPr lang="en-US" dirty="0"/>
              <a:t>Chi-Square</a:t>
            </a:r>
          </a:p>
          <a:p>
            <a:r>
              <a:rPr lang="en-US" dirty="0"/>
              <a:t>Reduction in Variance</a:t>
            </a:r>
          </a:p>
          <a:p>
            <a:r>
              <a:rPr lang="en-US" dirty="0"/>
              <a:t>The core algorithm for building decision trees is called </a:t>
            </a:r>
            <a:r>
              <a:rPr lang="en-US" b="1" dirty="0"/>
              <a:t>ID3. </a:t>
            </a:r>
            <a:r>
              <a:rPr lang="en-US" dirty="0"/>
              <a:t>Developed</a:t>
            </a:r>
            <a:r>
              <a:rPr lang="en-US" b="1" dirty="0"/>
              <a:t> </a:t>
            </a:r>
            <a:r>
              <a:rPr lang="en-US" dirty="0"/>
              <a:t>by J. R. Quinlan and it uses </a:t>
            </a:r>
            <a:r>
              <a:rPr lang="en-US" i="1" dirty="0"/>
              <a:t>Entropy</a:t>
            </a:r>
            <a:r>
              <a:rPr lang="en-US" dirty="0"/>
              <a:t> and </a:t>
            </a:r>
            <a:r>
              <a:rPr lang="en-US" i="1" dirty="0"/>
              <a:t>Information Gain</a:t>
            </a:r>
            <a:r>
              <a:rPr lang="en-US" dirty="0"/>
              <a:t> to construct a decision tree.</a:t>
            </a:r>
          </a:p>
          <a:p>
            <a:r>
              <a:rPr lang="en-US" dirty="0"/>
              <a:t>The ID3 algorithm begins with the original set S as the root node. On each iteration of the algorithm, it iterates through every unused attribute of the set S and calculates the entropy  H(S)or information gain IG(S) of that attribute. It then selects the attribute which has the smallest entropy (or largest information gain) value. The set S is then split or partitioned by the selected attribute to produce subsets of the data</a:t>
            </a:r>
          </a:p>
        </p:txBody>
      </p:sp>
    </p:spTree>
    <p:extLst>
      <p:ext uri="{BB962C8B-B14F-4D97-AF65-F5344CB8AC3E}">
        <p14:creationId xmlns:p14="http://schemas.microsoft.com/office/powerpoint/2010/main" val="1805496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7656-859C-40C7-85B4-28B99DCC2BC5}"/>
              </a:ext>
            </a:extLst>
          </p:cNvPr>
          <p:cNvSpPr>
            <a:spLocks noGrp="1"/>
          </p:cNvSpPr>
          <p:nvPr>
            <p:ph type="title"/>
          </p:nvPr>
        </p:nvSpPr>
        <p:spPr>
          <a:xfrm>
            <a:off x="704748" y="350977"/>
            <a:ext cx="8911687" cy="698253"/>
          </a:xfrm>
        </p:spPr>
        <p:txBody>
          <a:bodyPr/>
          <a:lstStyle/>
          <a:p>
            <a:r>
              <a:rPr lang="en-US" dirty="0"/>
              <a:t>Entropy</a:t>
            </a:r>
          </a:p>
        </p:txBody>
      </p:sp>
      <p:sp>
        <p:nvSpPr>
          <p:cNvPr id="3" name="Content Placeholder 2">
            <a:extLst>
              <a:ext uri="{FF2B5EF4-FFF2-40B4-BE49-F238E27FC236}">
                <a16:creationId xmlns:a16="http://schemas.microsoft.com/office/drawing/2014/main" id="{22FBD980-951D-422E-BADF-059C4DC6556C}"/>
              </a:ext>
            </a:extLst>
          </p:cNvPr>
          <p:cNvSpPr>
            <a:spLocks noGrp="1"/>
          </p:cNvSpPr>
          <p:nvPr>
            <p:ph idx="1"/>
          </p:nvPr>
        </p:nvSpPr>
        <p:spPr>
          <a:xfrm>
            <a:off x="701035" y="1191734"/>
            <a:ext cx="8915400" cy="5176911"/>
          </a:xfrm>
        </p:spPr>
        <p:txBody>
          <a:bodyPr/>
          <a:lstStyle/>
          <a:p>
            <a:r>
              <a:rPr lang="en-US" dirty="0"/>
              <a:t>Entropy is a measure of the randomness in the information being processed. The higher the entropy, the harder it is to draw any conclusions from that information. Decision tree algorithm uses entropy to calculate the homogeneity of a sample. If the sample is completely homogeneous the entropy is zero and if the sample is an equally divided it has entropy of one.</a:t>
            </a:r>
          </a:p>
          <a:p>
            <a:endParaRPr lang="en-US" dirty="0"/>
          </a:p>
        </p:txBody>
      </p:sp>
      <p:pic>
        <p:nvPicPr>
          <p:cNvPr id="4" name="Picture 3">
            <a:extLst>
              <a:ext uri="{FF2B5EF4-FFF2-40B4-BE49-F238E27FC236}">
                <a16:creationId xmlns:a16="http://schemas.microsoft.com/office/drawing/2014/main" id="{98749EF2-0E79-4C8F-BDBC-2482ACBE4DC1}"/>
              </a:ext>
            </a:extLst>
          </p:cNvPr>
          <p:cNvPicPr>
            <a:picLocks noChangeAspect="1"/>
          </p:cNvPicPr>
          <p:nvPr/>
        </p:nvPicPr>
        <p:blipFill>
          <a:blip r:embed="rId2"/>
          <a:stretch>
            <a:fillRect/>
          </a:stretch>
        </p:blipFill>
        <p:spPr>
          <a:xfrm>
            <a:off x="2406306" y="3366766"/>
            <a:ext cx="6231987" cy="3299078"/>
          </a:xfrm>
          <a:prstGeom prst="rect">
            <a:avLst/>
          </a:prstGeom>
        </p:spPr>
      </p:pic>
    </p:spTree>
    <p:extLst>
      <p:ext uri="{BB962C8B-B14F-4D97-AF65-F5344CB8AC3E}">
        <p14:creationId xmlns:p14="http://schemas.microsoft.com/office/powerpoint/2010/main" val="3068886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B498-7A51-4ACA-80B7-298472F0829F}"/>
              </a:ext>
            </a:extLst>
          </p:cNvPr>
          <p:cNvSpPr>
            <a:spLocks noGrp="1"/>
          </p:cNvSpPr>
          <p:nvPr>
            <p:ph type="title"/>
          </p:nvPr>
        </p:nvSpPr>
        <p:spPr>
          <a:xfrm>
            <a:off x="2592925" y="624110"/>
            <a:ext cx="8911687" cy="661351"/>
          </a:xfrm>
        </p:spPr>
        <p:txBody>
          <a:bodyPr>
            <a:normAutofit/>
          </a:bodyPr>
          <a:lstStyle/>
          <a:p>
            <a:r>
              <a:rPr lang="en-US" sz="2800" dirty="0"/>
              <a:t>Example:</a:t>
            </a:r>
          </a:p>
        </p:txBody>
      </p:sp>
      <p:pic>
        <p:nvPicPr>
          <p:cNvPr id="4" name="Content Placeholder 3">
            <a:extLst>
              <a:ext uri="{FF2B5EF4-FFF2-40B4-BE49-F238E27FC236}">
                <a16:creationId xmlns:a16="http://schemas.microsoft.com/office/drawing/2014/main" id="{A56E95D8-C6DF-4D35-B2DA-EFB2FD873135}"/>
              </a:ext>
            </a:extLst>
          </p:cNvPr>
          <p:cNvPicPr>
            <a:picLocks noGrp="1" noChangeAspect="1"/>
          </p:cNvPicPr>
          <p:nvPr>
            <p:ph idx="1"/>
          </p:nvPr>
        </p:nvPicPr>
        <p:blipFill>
          <a:blip r:embed="rId2"/>
          <a:stretch>
            <a:fillRect/>
          </a:stretch>
        </p:blipFill>
        <p:spPr>
          <a:xfrm>
            <a:off x="2305878" y="1285460"/>
            <a:ext cx="7889047" cy="4948429"/>
          </a:xfrm>
          <a:prstGeom prst="rect">
            <a:avLst/>
          </a:prstGeom>
        </p:spPr>
      </p:pic>
    </p:spTree>
    <p:extLst>
      <p:ext uri="{BB962C8B-B14F-4D97-AF65-F5344CB8AC3E}">
        <p14:creationId xmlns:p14="http://schemas.microsoft.com/office/powerpoint/2010/main" val="1750035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CF25-9C63-475F-9B12-AC59CECA1122}"/>
              </a:ext>
            </a:extLst>
          </p:cNvPr>
          <p:cNvSpPr>
            <a:spLocks noGrp="1"/>
          </p:cNvSpPr>
          <p:nvPr>
            <p:ph type="title"/>
          </p:nvPr>
        </p:nvSpPr>
        <p:spPr>
          <a:xfrm>
            <a:off x="2592925" y="624110"/>
            <a:ext cx="8911687" cy="782659"/>
          </a:xfrm>
        </p:spPr>
        <p:txBody>
          <a:bodyPr/>
          <a:lstStyle/>
          <a:p>
            <a:r>
              <a:rPr lang="en-US" dirty="0"/>
              <a:t> </a:t>
            </a:r>
          </a:p>
        </p:txBody>
      </p:sp>
      <p:sp>
        <p:nvSpPr>
          <p:cNvPr id="3" name="Content Placeholder 2">
            <a:extLst>
              <a:ext uri="{FF2B5EF4-FFF2-40B4-BE49-F238E27FC236}">
                <a16:creationId xmlns:a16="http://schemas.microsoft.com/office/drawing/2014/main" id="{DD87905D-C4F3-414E-8988-199EAC4F08C4}"/>
              </a:ext>
            </a:extLst>
          </p:cNvPr>
          <p:cNvSpPr>
            <a:spLocks noGrp="1"/>
          </p:cNvSpPr>
          <p:nvPr>
            <p:ph idx="1"/>
          </p:nvPr>
        </p:nvSpPr>
        <p:spPr>
          <a:xfrm>
            <a:off x="736661" y="357330"/>
            <a:ext cx="8915400" cy="4743604"/>
          </a:xfrm>
        </p:spPr>
        <p:txBody>
          <a:bodyPr/>
          <a:lstStyle/>
          <a:p>
            <a:pPr marL="0" indent="0">
              <a:buNone/>
            </a:pPr>
            <a:r>
              <a:rPr lang="en-US" dirty="0"/>
              <a:t>		</a:t>
            </a:r>
          </a:p>
          <a:p>
            <a:r>
              <a:rPr lang="en-US" dirty="0"/>
              <a:t>To build a decision tree, we need to calculate two types of entropy using frequency tables as follows:</a:t>
            </a:r>
          </a:p>
          <a:p>
            <a:r>
              <a:rPr lang="en-US" dirty="0"/>
              <a:t>a) Entropy using the frequency table of one attribute:</a:t>
            </a:r>
          </a:p>
          <a:p>
            <a:endParaRPr lang="en-US" dirty="0"/>
          </a:p>
        </p:txBody>
      </p:sp>
      <p:pic>
        <p:nvPicPr>
          <p:cNvPr id="4" name="Picture 3">
            <a:extLst>
              <a:ext uri="{FF2B5EF4-FFF2-40B4-BE49-F238E27FC236}">
                <a16:creationId xmlns:a16="http://schemas.microsoft.com/office/drawing/2014/main" id="{3EB03D08-CF67-49B8-A36F-9ABE0594D0D5}"/>
              </a:ext>
            </a:extLst>
          </p:cNvPr>
          <p:cNvPicPr>
            <a:picLocks noChangeAspect="1"/>
          </p:cNvPicPr>
          <p:nvPr/>
        </p:nvPicPr>
        <p:blipFill>
          <a:blip r:embed="rId2"/>
          <a:stretch>
            <a:fillRect/>
          </a:stretch>
        </p:blipFill>
        <p:spPr>
          <a:xfrm>
            <a:off x="2260783" y="2265995"/>
            <a:ext cx="5087668" cy="3334043"/>
          </a:xfrm>
          <a:prstGeom prst="rect">
            <a:avLst/>
          </a:prstGeom>
        </p:spPr>
      </p:pic>
    </p:spTree>
    <p:extLst>
      <p:ext uri="{BB962C8B-B14F-4D97-AF65-F5344CB8AC3E}">
        <p14:creationId xmlns:p14="http://schemas.microsoft.com/office/powerpoint/2010/main" val="130935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B768-9943-4AB6-8F3E-8D1563C872E1}"/>
              </a:ext>
            </a:extLst>
          </p:cNvPr>
          <p:cNvSpPr>
            <a:spLocks noGrp="1"/>
          </p:cNvSpPr>
          <p:nvPr>
            <p:ph type="title"/>
          </p:nvPr>
        </p:nvSpPr>
        <p:spPr>
          <a:xfrm>
            <a:off x="2592925" y="624110"/>
            <a:ext cx="8911687" cy="698253"/>
          </a:xfrm>
        </p:spPr>
        <p:txBody>
          <a:bodyPr/>
          <a:lstStyle/>
          <a:p>
            <a:r>
              <a:rPr lang="en-US" dirty="0"/>
              <a:t> </a:t>
            </a:r>
          </a:p>
        </p:txBody>
      </p:sp>
      <p:sp>
        <p:nvSpPr>
          <p:cNvPr id="3" name="Content Placeholder 2">
            <a:extLst>
              <a:ext uri="{FF2B5EF4-FFF2-40B4-BE49-F238E27FC236}">
                <a16:creationId xmlns:a16="http://schemas.microsoft.com/office/drawing/2014/main" id="{1405FD90-9CF9-4AB9-85CB-F2B3EA009678}"/>
              </a:ext>
            </a:extLst>
          </p:cNvPr>
          <p:cNvSpPr>
            <a:spLocks noGrp="1"/>
          </p:cNvSpPr>
          <p:nvPr>
            <p:ph idx="1"/>
          </p:nvPr>
        </p:nvSpPr>
        <p:spPr>
          <a:xfrm>
            <a:off x="867290" y="348586"/>
            <a:ext cx="8915400" cy="4588859"/>
          </a:xfrm>
        </p:spPr>
        <p:txBody>
          <a:bodyPr/>
          <a:lstStyle/>
          <a:p>
            <a:r>
              <a:rPr lang="en-US" dirty="0"/>
              <a:t>b) Entropy using the frequency table of two attributes:</a:t>
            </a:r>
          </a:p>
          <a:p>
            <a:endParaRPr lang="en-US" dirty="0"/>
          </a:p>
        </p:txBody>
      </p:sp>
      <p:pic>
        <p:nvPicPr>
          <p:cNvPr id="4" name="Picture 3">
            <a:extLst>
              <a:ext uri="{FF2B5EF4-FFF2-40B4-BE49-F238E27FC236}">
                <a16:creationId xmlns:a16="http://schemas.microsoft.com/office/drawing/2014/main" id="{84EF1071-A241-47B7-AB20-73A9D80338A4}"/>
              </a:ext>
            </a:extLst>
          </p:cNvPr>
          <p:cNvPicPr>
            <a:picLocks noChangeAspect="1"/>
          </p:cNvPicPr>
          <p:nvPr/>
        </p:nvPicPr>
        <p:blipFill>
          <a:blip r:embed="rId2"/>
          <a:stretch>
            <a:fillRect/>
          </a:stretch>
        </p:blipFill>
        <p:spPr>
          <a:xfrm>
            <a:off x="2194928" y="1087232"/>
            <a:ext cx="6260123" cy="4473526"/>
          </a:xfrm>
          <a:prstGeom prst="rect">
            <a:avLst/>
          </a:prstGeom>
        </p:spPr>
      </p:pic>
    </p:spTree>
    <p:extLst>
      <p:ext uri="{BB962C8B-B14F-4D97-AF65-F5344CB8AC3E}">
        <p14:creationId xmlns:p14="http://schemas.microsoft.com/office/powerpoint/2010/main" val="1748557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E48D-55D3-4097-AF99-99F838DCB8B8}"/>
              </a:ext>
            </a:extLst>
          </p:cNvPr>
          <p:cNvSpPr>
            <a:spLocks noGrp="1"/>
          </p:cNvSpPr>
          <p:nvPr>
            <p:ph type="title"/>
          </p:nvPr>
        </p:nvSpPr>
        <p:spPr>
          <a:xfrm>
            <a:off x="764125" y="255976"/>
            <a:ext cx="8911687" cy="543508"/>
          </a:xfrm>
        </p:spPr>
        <p:txBody>
          <a:bodyPr>
            <a:normAutofit fontScale="90000"/>
          </a:bodyPr>
          <a:lstStyle/>
          <a:p>
            <a:r>
              <a:rPr lang="en-US" dirty="0"/>
              <a:t>Information gain</a:t>
            </a:r>
          </a:p>
        </p:txBody>
      </p:sp>
      <p:graphicFrame>
        <p:nvGraphicFramePr>
          <p:cNvPr id="4" name="Content Placeholder 3">
            <a:extLst>
              <a:ext uri="{FF2B5EF4-FFF2-40B4-BE49-F238E27FC236}">
                <a16:creationId xmlns:a16="http://schemas.microsoft.com/office/drawing/2014/main" id="{A43C0EA1-628C-4792-9419-0435183CF9E7}"/>
              </a:ext>
            </a:extLst>
          </p:cNvPr>
          <p:cNvGraphicFramePr>
            <a:graphicFrameLocks noGrp="1"/>
          </p:cNvGraphicFramePr>
          <p:nvPr>
            <p:ph idx="1"/>
            <p:extLst>
              <p:ext uri="{D42A27DB-BD31-4B8C-83A1-F6EECF244321}">
                <p14:modId xmlns:p14="http://schemas.microsoft.com/office/powerpoint/2010/main" val="2229021623"/>
              </p:ext>
            </p:extLst>
          </p:nvPr>
        </p:nvGraphicFramePr>
        <p:xfrm>
          <a:off x="705922" y="1167619"/>
          <a:ext cx="8810625" cy="2405574"/>
        </p:xfrm>
        <a:graphic>
          <a:graphicData uri="http://schemas.openxmlformats.org/drawingml/2006/table">
            <a:tbl>
              <a:tblPr/>
              <a:tblGrid>
                <a:gridCol w="7381875">
                  <a:extLst>
                    <a:ext uri="{9D8B030D-6E8A-4147-A177-3AD203B41FA5}">
                      <a16:colId xmlns:a16="http://schemas.microsoft.com/office/drawing/2014/main" val="1783657513"/>
                    </a:ext>
                  </a:extLst>
                </a:gridCol>
                <a:gridCol w="476250">
                  <a:extLst>
                    <a:ext uri="{9D8B030D-6E8A-4147-A177-3AD203B41FA5}">
                      <a16:colId xmlns:a16="http://schemas.microsoft.com/office/drawing/2014/main" val="572629122"/>
                    </a:ext>
                  </a:extLst>
                </a:gridCol>
                <a:gridCol w="952500">
                  <a:extLst>
                    <a:ext uri="{9D8B030D-6E8A-4147-A177-3AD203B41FA5}">
                      <a16:colId xmlns:a16="http://schemas.microsoft.com/office/drawing/2014/main" val="1886594058"/>
                    </a:ext>
                  </a:extLst>
                </a:gridCol>
              </a:tblGrid>
              <a:tr h="1489164">
                <a:tc>
                  <a:txBody>
                    <a:bodyPr/>
                    <a:lstStyle/>
                    <a:p>
                      <a:r>
                        <a:rPr lang="en-US" dirty="0">
                          <a:latin typeface="Calibri" panose="020F0502020204030204" pitchFamily="34" charset="0"/>
                        </a:rPr>
                        <a:t>The information gain is based on the decrease in entropy after a dataset is split on an attribute. Constructing a decision tree is all about finding attribute that returns the highest information gain (i.e., the most homogeneous branches).</a:t>
                      </a:r>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a:p>
                  </a:txBody>
                  <a:tcPr anchor="ctr">
                    <a:lnL>
                      <a:noFill/>
                    </a:lnL>
                    <a:lnR>
                      <a:noFill/>
                    </a:lnR>
                    <a:lnT>
                      <a:noFill/>
                    </a:lnT>
                    <a:lnB>
                      <a:noFill/>
                    </a:lnB>
                  </a:tcPr>
                </a:tc>
                <a:extLst>
                  <a:ext uri="{0D108BD9-81ED-4DB2-BD59-A6C34878D82A}">
                    <a16:rowId xmlns:a16="http://schemas.microsoft.com/office/drawing/2014/main" val="4151311095"/>
                  </a:ext>
                </a:extLst>
              </a:tr>
              <a:tr h="458205">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a:p>
                  </a:txBody>
                  <a:tcPr anchor="ctr">
                    <a:lnL>
                      <a:noFill/>
                    </a:lnL>
                    <a:lnR>
                      <a:noFill/>
                    </a:lnR>
                    <a:lnT>
                      <a:noFill/>
                    </a:lnT>
                    <a:lnB>
                      <a:noFill/>
                    </a:lnB>
                  </a:tcPr>
                </a:tc>
                <a:extLst>
                  <a:ext uri="{0D108BD9-81ED-4DB2-BD59-A6C34878D82A}">
                    <a16:rowId xmlns:a16="http://schemas.microsoft.com/office/drawing/2014/main" val="798595351"/>
                  </a:ext>
                </a:extLst>
              </a:tr>
              <a:tr h="458205">
                <a:tc>
                  <a:txBody>
                    <a:bodyPr/>
                    <a:lstStyle/>
                    <a:p>
                      <a:r>
                        <a:rPr lang="en-US" i="1" dirty="0"/>
                        <a:t>Step 1</a:t>
                      </a:r>
                      <a:r>
                        <a:rPr lang="en-US" dirty="0">
                          <a:latin typeface="Calibri" panose="020F0502020204030204" pitchFamily="34" charset="0"/>
                        </a:rPr>
                        <a:t>: Calculate entropy of the target. </a:t>
                      </a:r>
                      <a:endParaRPr lang="en-US" dirty="0"/>
                    </a:p>
                  </a:txBody>
                  <a:tcPr anchor="ctr">
                    <a:lnL>
                      <a:noFill/>
                    </a:lnL>
                    <a:lnR>
                      <a:noFill/>
                    </a:lnR>
                    <a:lnT>
                      <a:noFill/>
                    </a:lnT>
                    <a:lnB>
                      <a:noFill/>
                    </a:lnB>
                  </a:tcPr>
                </a:tc>
                <a:tc>
                  <a:txBody>
                    <a:bodyPr/>
                    <a:lstStyle/>
                    <a:p>
                      <a:endParaRPr lang="en-US"/>
                    </a:p>
                  </a:txBody>
                  <a:tcPr>
                    <a:lnL>
                      <a:noFill/>
                    </a:lnL>
                    <a:lnT>
                      <a:noFill/>
                    </a:lnT>
                  </a:tcPr>
                </a:tc>
                <a:tc>
                  <a:txBody>
                    <a:bodyPr/>
                    <a:lstStyle/>
                    <a:p>
                      <a:endParaRPr lang="en-US" dirty="0"/>
                    </a:p>
                  </a:txBody>
                  <a:tcPr>
                    <a:lnT>
                      <a:noFill/>
                    </a:lnT>
                  </a:tcPr>
                </a:tc>
                <a:extLst>
                  <a:ext uri="{0D108BD9-81ED-4DB2-BD59-A6C34878D82A}">
                    <a16:rowId xmlns:a16="http://schemas.microsoft.com/office/drawing/2014/main" val="3899995628"/>
                  </a:ext>
                </a:extLst>
              </a:tr>
            </a:tbl>
          </a:graphicData>
        </a:graphic>
      </p:graphicFrame>
      <p:pic>
        <p:nvPicPr>
          <p:cNvPr id="5" name="Picture 4">
            <a:extLst>
              <a:ext uri="{FF2B5EF4-FFF2-40B4-BE49-F238E27FC236}">
                <a16:creationId xmlns:a16="http://schemas.microsoft.com/office/drawing/2014/main" id="{FF70E9D9-AB7C-43C0-959E-19769A15262F}"/>
              </a:ext>
            </a:extLst>
          </p:cNvPr>
          <p:cNvPicPr>
            <a:picLocks noChangeAspect="1"/>
          </p:cNvPicPr>
          <p:nvPr/>
        </p:nvPicPr>
        <p:blipFill>
          <a:blip r:embed="rId2"/>
          <a:stretch>
            <a:fillRect/>
          </a:stretch>
        </p:blipFill>
        <p:spPr>
          <a:xfrm>
            <a:off x="1786050" y="3972510"/>
            <a:ext cx="6175716" cy="2261379"/>
          </a:xfrm>
          <a:prstGeom prst="rect">
            <a:avLst/>
          </a:prstGeom>
        </p:spPr>
      </p:pic>
    </p:spTree>
    <p:extLst>
      <p:ext uri="{BB962C8B-B14F-4D97-AF65-F5344CB8AC3E}">
        <p14:creationId xmlns:p14="http://schemas.microsoft.com/office/powerpoint/2010/main" val="713468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82AB-C374-4E78-94E0-5B0DBD48A8CA}"/>
              </a:ext>
            </a:extLst>
          </p:cNvPr>
          <p:cNvSpPr>
            <a:spLocks noGrp="1"/>
          </p:cNvSpPr>
          <p:nvPr>
            <p:ph type="title"/>
          </p:nvPr>
        </p:nvSpPr>
        <p:spPr>
          <a:xfrm>
            <a:off x="2592925" y="624110"/>
            <a:ext cx="8911687" cy="299668"/>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D37C72E7-94D6-4A0D-95B0-06DA22D6AA45}"/>
              </a:ext>
            </a:extLst>
          </p:cNvPr>
          <p:cNvSpPr>
            <a:spLocks noGrp="1"/>
          </p:cNvSpPr>
          <p:nvPr>
            <p:ph idx="1"/>
          </p:nvPr>
        </p:nvSpPr>
        <p:spPr>
          <a:xfrm>
            <a:off x="689161" y="303278"/>
            <a:ext cx="8915400" cy="5322277"/>
          </a:xfrm>
        </p:spPr>
        <p:txBody>
          <a:bodyPr/>
          <a:lstStyle/>
          <a:p>
            <a:r>
              <a:rPr lang="en-US" dirty="0"/>
              <a:t>Step 2: The dataset is then split on the different attributes. The entropy for each branch is calculated. Then it is added proportionally, to get total entropy for the split. The resulting entropy is subtracted from the entropy before the split. The result is the Information Gain, or decrease in entropy. </a:t>
            </a:r>
          </a:p>
          <a:p>
            <a:endParaRPr lang="en-US" dirty="0"/>
          </a:p>
        </p:txBody>
      </p:sp>
      <p:pic>
        <p:nvPicPr>
          <p:cNvPr id="4" name="Picture 3">
            <a:extLst>
              <a:ext uri="{FF2B5EF4-FFF2-40B4-BE49-F238E27FC236}">
                <a16:creationId xmlns:a16="http://schemas.microsoft.com/office/drawing/2014/main" id="{B305A743-2D9E-4BD5-AB6F-CD967FA4C8BA}"/>
              </a:ext>
            </a:extLst>
          </p:cNvPr>
          <p:cNvPicPr>
            <a:picLocks noChangeAspect="1"/>
          </p:cNvPicPr>
          <p:nvPr/>
        </p:nvPicPr>
        <p:blipFill>
          <a:blip r:embed="rId2"/>
          <a:stretch>
            <a:fillRect/>
          </a:stretch>
        </p:blipFill>
        <p:spPr>
          <a:xfrm>
            <a:off x="2106482" y="2111737"/>
            <a:ext cx="7498079" cy="2686930"/>
          </a:xfrm>
          <a:prstGeom prst="rect">
            <a:avLst/>
          </a:prstGeom>
        </p:spPr>
      </p:pic>
      <p:pic>
        <p:nvPicPr>
          <p:cNvPr id="5" name="Picture 4">
            <a:extLst>
              <a:ext uri="{FF2B5EF4-FFF2-40B4-BE49-F238E27FC236}">
                <a16:creationId xmlns:a16="http://schemas.microsoft.com/office/drawing/2014/main" id="{5841185C-E7D2-4F19-9B8F-2707B3F9ADAA}"/>
              </a:ext>
            </a:extLst>
          </p:cNvPr>
          <p:cNvPicPr>
            <a:picLocks noChangeAspect="1"/>
          </p:cNvPicPr>
          <p:nvPr/>
        </p:nvPicPr>
        <p:blipFill>
          <a:blip r:embed="rId3"/>
          <a:stretch>
            <a:fillRect/>
          </a:stretch>
        </p:blipFill>
        <p:spPr>
          <a:xfrm>
            <a:off x="3210541" y="5083126"/>
            <a:ext cx="5078436" cy="1524000"/>
          </a:xfrm>
          <a:prstGeom prst="rect">
            <a:avLst/>
          </a:prstGeom>
        </p:spPr>
      </p:pic>
    </p:spTree>
    <p:extLst>
      <p:ext uri="{BB962C8B-B14F-4D97-AF65-F5344CB8AC3E}">
        <p14:creationId xmlns:p14="http://schemas.microsoft.com/office/powerpoint/2010/main" val="3931830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DD3F-16B1-4D9B-A267-E72DB9BC7A70}"/>
              </a:ext>
            </a:extLst>
          </p:cNvPr>
          <p:cNvSpPr>
            <a:spLocks noGrp="1"/>
          </p:cNvSpPr>
          <p:nvPr>
            <p:ph type="title"/>
          </p:nvPr>
        </p:nvSpPr>
        <p:spPr>
          <a:xfrm>
            <a:off x="2592925" y="624110"/>
            <a:ext cx="8911687" cy="501305"/>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96E44B80-6059-4532-841C-5D7E1F255ECD}"/>
              </a:ext>
            </a:extLst>
          </p:cNvPr>
          <p:cNvSpPr>
            <a:spLocks noGrp="1"/>
          </p:cNvSpPr>
          <p:nvPr>
            <p:ph idx="1"/>
          </p:nvPr>
        </p:nvSpPr>
        <p:spPr>
          <a:xfrm>
            <a:off x="558532" y="199069"/>
            <a:ext cx="8915400" cy="4631062"/>
          </a:xfrm>
        </p:spPr>
        <p:txBody>
          <a:bodyPr/>
          <a:lstStyle/>
          <a:p>
            <a:r>
              <a:rPr lang="en-US" i="1" dirty="0"/>
              <a:t>Step 3</a:t>
            </a:r>
            <a:r>
              <a:rPr lang="en-US" dirty="0"/>
              <a:t>: Choose attribute with the largest information gain as the decision node, divide the dataset by its branches and repeat the same process on every branch.</a:t>
            </a:r>
          </a:p>
        </p:txBody>
      </p:sp>
      <p:pic>
        <p:nvPicPr>
          <p:cNvPr id="4" name="Picture 3">
            <a:extLst>
              <a:ext uri="{FF2B5EF4-FFF2-40B4-BE49-F238E27FC236}">
                <a16:creationId xmlns:a16="http://schemas.microsoft.com/office/drawing/2014/main" id="{A605C7AB-9DB0-4404-8E88-0FFB9C57291D}"/>
              </a:ext>
            </a:extLst>
          </p:cNvPr>
          <p:cNvPicPr>
            <a:picLocks noChangeAspect="1"/>
          </p:cNvPicPr>
          <p:nvPr/>
        </p:nvPicPr>
        <p:blipFill>
          <a:blip r:embed="rId2"/>
          <a:stretch>
            <a:fillRect/>
          </a:stretch>
        </p:blipFill>
        <p:spPr>
          <a:xfrm>
            <a:off x="4250636" y="1453549"/>
            <a:ext cx="3502855" cy="1371600"/>
          </a:xfrm>
          <a:prstGeom prst="rect">
            <a:avLst/>
          </a:prstGeom>
        </p:spPr>
      </p:pic>
      <p:pic>
        <p:nvPicPr>
          <p:cNvPr id="5" name="Picture 4">
            <a:extLst>
              <a:ext uri="{FF2B5EF4-FFF2-40B4-BE49-F238E27FC236}">
                <a16:creationId xmlns:a16="http://schemas.microsoft.com/office/drawing/2014/main" id="{3FC656A7-14CD-4FB6-9F36-4B643A11B11B}"/>
              </a:ext>
            </a:extLst>
          </p:cNvPr>
          <p:cNvPicPr>
            <a:picLocks noChangeAspect="1"/>
          </p:cNvPicPr>
          <p:nvPr/>
        </p:nvPicPr>
        <p:blipFill>
          <a:blip r:embed="rId3"/>
          <a:stretch>
            <a:fillRect/>
          </a:stretch>
        </p:blipFill>
        <p:spPr>
          <a:xfrm>
            <a:off x="1290389" y="3024889"/>
            <a:ext cx="8634803" cy="3657600"/>
          </a:xfrm>
          <a:prstGeom prst="rect">
            <a:avLst/>
          </a:prstGeom>
        </p:spPr>
      </p:pic>
    </p:spTree>
    <p:extLst>
      <p:ext uri="{BB962C8B-B14F-4D97-AF65-F5344CB8AC3E}">
        <p14:creationId xmlns:p14="http://schemas.microsoft.com/office/powerpoint/2010/main" val="289021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2811" y="1359243"/>
            <a:ext cx="8229600" cy="2862322"/>
          </a:xfrm>
          <a:prstGeom prst="rect">
            <a:avLst/>
          </a:prstGeom>
          <a:noFill/>
        </p:spPr>
        <p:txBody>
          <a:bodyPr wrap="square" rtlCol="0">
            <a:spAutoFit/>
          </a:bodyPr>
          <a:lstStyle/>
          <a:p>
            <a:r>
              <a:rPr lang="en-US" b="1" dirty="0"/>
              <a:t>Clustering</a:t>
            </a:r>
            <a:r>
              <a:rPr lang="en-US" dirty="0"/>
              <a:t>: A clustering problem is where you want to discover the inherent groupings in the data, such as grouping customers by purchasing behavior.</a:t>
            </a:r>
          </a:p>
          <a:p>
            <a:endParaRPr lang="en-US" dirty="0"/>
          </a:p>
          <a:p>
            <a:endParaRPr lang="en-US" dirty="0"/>
          </a:p>
          <a:p>
            <a:r>
              <a:rPr lang="en-US" b="1" dirty="0"/>
              <a:t>Association</a:t>
            </a:r>
            <a:r>
              <a:rPr lang="en-US" dirty="0"/>
              <a:t>:  An association rule learning problem is where you want to discover rules that describe large portions of your data, such as people that buy X also tend to buy Y.</a:t>
            </a:r>
          </a:p>
          <a:p>
            <a:endParaRPr lang="en-US" dirty="0"/>
          </a:p>
          <a:p>
            <a:endParaRPr lang="en-US" dirty="0"/>
          </a:p>
        </p:txBody>
      </p:sp>
      <p:sp>
        <p:nvSpPr>
          <p:cNvPr id="3" name="TextBox 2"/>
          <p:cNvSpPr txBox="1"/>
          <p:nvPr/>
        </p:nvSpPr>
        <p:spPr>
          <a:xfrm>
            <a:off x="1482811" y="3731741"/>
            <a:ext cx="7179275" cy="1200329"/>
          </a:xfrm>
          <a:prstGeom prst="rect">
            <a:avLst/>
          </a:prstGeom>
          <a:noFill/>
        </p:spPr>
        <p:txBody>
          <a:bodyPr wrap="square" rtlCol="0">
            <a:spAutoFit/>
          </a:bodyPr>
          <a:lstStyle/>
          <a:p>
            <a:pPr fontAlgn="base"/>
            <a:r>
              <a:rPr lang="en-US" b="1" dirty="0"/>
              <a:t>Examples</a:t>
            </a:r>
            <a:r>
              <a:rPr lang="en-US" dirty="0"/>
              <a:t> of unsupervised learning algorithms are:</a:t>
            </a:r>
          </a:p>
          <a:p>
            <a:pPr lvl="1" fontAlgn="base"/>
            <a:endParaRPr lang="en-US" dirty="0"/>
          </a:p>
          <a:p>
            <a:pPr marL="742950" lvl="1" indent="-285750" fontAlgn="base">
              <a:buFont typeface="Wingdings" panose="05000000000000000000" pitchFamily="2" charset="2"/>
              <a:buChar char="q"/>
            </a:pPr>
            <a:r>
              <a:rPr lang="en-US" dirty="0"/>
              <a:t>k-means for clustering problems.</a:t>
            </a:r>
          </a:p>
          <a:p>
            <a:pPr marL="742950" lvl="1" indent="-285750" fontAlgn="base">
              <a:buFont typeface="Wingdings" panose="05000000000000000000" pitchFamily="2" charset="2"/>
              <a:buChar char="q"/>
            </a:pPr>
            <a:r>
              <a:rPr lang="en-US" dirty="0"/>
              <a:t>Apriori algorithm for association rule learning problems</a:t>
            </a:r>
          </a:p>
        </p:txBody>
      </p:sp>
      <p:sp>
        <p:nvSpPr>
          <p:cNvPr id="4" name="TextBox 3"/>
          <p:cNvSpPr txBox="1"/>
          <p:nvPr/>
        </p:nvSpPr>
        <p:spPr>
          <a:xfrm>
            <a:off x="1482811" y="5103674"/>
            <a:ext cx="7871254" cy="1754326"/>
          </a:xfrm>
          <a:prstGeom prst="rect">
            <a:avLst/>
          </a:prstGeom>
          <a:noFill/>
        </p:spPr>
        <p:txBody>
          <a:bodyPr wrap="square" rtlCol="0">
            <a:spAutoFit/>
          </a:bodyPr>
          <a:lstStyle/>
          <a:p>
            <a:r>
              <a:rPr lang="en-US" dirty="0"/>
              <a:t>The most basic disadvantage of any </a:t>
            </a:r>
            <a:r>
              <a:rPr lang="en-US" b="1" dirty="0"/>
              <a:t>Supervised Learning</a:t>
            </a:r>
            <a:r>
              <a:rPr lang="en-US" dirty="0"/>
              <a:t> algorithm is that the dataset has to be hand-labeled either by a Machine Learning Engineer or a Data Scientist. This is a very </a:t>
            </a:r>
            <a:r>
              <a:rPr lang="en-US" i="1" dirty="0"/>
              <a:t>costly process</a:t>
            </a:r>
            <a:r>
              <a:rPr lang="en-US" dirty="0"/>
              <a:t>, especially when dealing with large volumes of data. The most basic disadvantage of any </a:t>
            </a:r>
            <a:r>
              <a:rPr lang="en-US" b="1" dirty="0"/>
              <a:t>Unsupervised Learning</a:t>
            </a:r>
            <a:r>
              <a:rPr lang="en-US" dirty="0"/>
              <a:t> is that it’s </a:t>
            </a:r>
            <a:r>
              <a:rPr lang="en-US" b="1" dirty="0"/>
              <a:t>application spectrum is limited</a:t>
            </a:r>
            <a:r>
              <a:rPr lang="en-US" dirty="0"/>
              <a:t>.</a:t>
            </a:r>
          </a:p>
        </p:txBody>
      </p:sp>
    </p:spTree>
    <p:extLst>
      <p:ext uri="{BB962C8B-B14F-4D97-AF65-F5344CB8AC3E}">
        <p14:creationId xmlns:p14="http://schemas.microsoft.com/office/powerpoint/2010/main" val="454028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ED9F-EA17-437F-9F40-A079D0A324BA}"/>
              </a:ext>
            </a:extLst>
          </p:cNvPr>
          <p:cNvSpPr>
            <a:spLocks noGrp="1"/>
          </p:cNvSpPr>
          <p:nvPr>
            <p:ph type="title"/>
          </p:nvPr>
        </p:nvSpPr>
        <p:spPr>
          <a:xfrm>
            <a:off x="2592925" y="624110"/>
            <a:ext cx="8911687" cy="445035"/>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E294E332-94DF-4B02-8892-24DA2B990F2B}"/>
              </a:ext>
            </a:extLst>
          </p:cNvPr>
          <p:cNvSpPr>
            <a:spLocks noGrp="1"/>
          </p:cNvSpPr>
          <p:nvPr>
            <p:ph idx="1"/>
          </p:nvPr>
        </p:nvSpPr>
        <p:spPr>
          <a:xfrm>
            <a:off x="463529" y="225997"/>
            <a:ext cx="8915400" cy="5373858"/>
          </a:xfrm>
        </p:spPr>
        <p:txBody>
          <a:bodyPr/>
          <a:lstStyle/>
          <a:p>
            <a:r>
              <a:rPr lang="en-US" i="1" dirty="0"/>
              <a:t>Step 4a</a:t>
            </a:r>
            <a:r>
              <a:rPr lang="en-US" dirty="0"/>
              <a:t>: A branch with entropy of 0 is a leaf node</a:t>
            </a:r>
          </a:p>
          <a:p>
            <a:endParaRPr lang="en-US" i="1" dirty="0"/>
          </a:p>
          <a:p>
            <a:endParaRPr lang="en-US" i="1" dirty="0"/>
          </a:p>
          <a:p>
            <a:endParaRPr lang="en-US" i="1" dirty="0"/>
          </a:p>
          <a:p>
            <a:endParaRPr lang="en-US" i="1" dirty="0"/>
          </a:p>
          <a:p>
            <a:endParaRPr lang="en-US" i="1" dirty="0"/>
          </a:p>
          <a:p>
            <a:r>
              <a:rPr lang="en-US" i="1" dirty="0"/>
              <a:t>Step 4b</a:t>
            </a:r>
            <a:r>
              <a:rPr lang="en-US" dirty="0"/>
              <a:t>: A branch with entropy more than 0 needs further splitting</a:t>
            </a:r>
          </a:p>
          <a:p>
            <a:endParaRPr lang="en-US" dirty="0"/>
          </a:p>
        </p:txBody>
      </p:sp>
      <p:pic>
        <p:nvPicPr>
          <p:cNvPr id="4" name="Picture 3">
            <a:extLst>
              <a:ext uri="{FF2B5EF4-FFF2-40B4-BE49-F238E27FC236}">
                <a16:creationId xmlns:a16="http://schemas.microsoft.com/office/drawing/2014/main" id="{843AB571-805E-41ED-B52C-C6159258B826}"/>
              </a:ext>
            </a:extLst>
          </p:cNvPr>
          <p:cNvPicPr>
            <a:picLocks noChangeAspect="1"/>
          </p:cNvPicPr>
          <p:nvPr/>
        </p:nvPicPr>
        <p:blipFill>
          <a:blip r:embed="rId2"/>
          <a:stretch>
            <a:fillRect/>
          </a:stretch>
        </p:blipFill>
        <p:spPr>
          <a:xfrm>
            <a:off x="1159733" y="846627"/>
            <a:ext cx="7522991" cy="1914819"/>
          </a:xfrm>
          <a:prstGeom prst="rect">
            <a:avLst/>
          </a:prstGeom>
        </p:spPr>
      </p:pic>
      <p:pic>
        <p:nvPicPr>
          <p:cNvPr id="5" name="Picture 4">
            <a:extLst>
              <a:ext uri="{FF2B5EF4-FFF2-40B4-BE49-F238E27FC236}">
                <a16:creationId xmlns:a16="http://schemas.microsoft.com/office/drawing/2014/main" id="{5DB2F223-5F5B-428F-B6CF-3D2894B25B03}"/>
              </a:ext>
            </a:extLst>
          </p:cNvPr>
          <p:cNvPicPr>
            <a:picLocks noChangeAspect="1"/>
          </p:cNvPicPr>
          <p:nvPr/>
        </p:nvPicPr>
        <p:blipFill>
          <a:blip r:embed="rId3"/>
          <a:stretch>
            <a:fillRect/>
          </a:stretch>
        </p:blipFill>
        <p:spPr>
          <a:xfrm>
            <a:off x="1243073" y="3382076"/>
            <a:ext cx="9014630" cy="2822186"/>
          </a:xfrm>
          <a:prstGeom prst="rect">
            <a:avLst/>
          </a:prstGeom>
        </p:spPr>
      </p:pic>
    </p:spTree>
    <p:extLst>
      <p:ext uri="{BB962C8B-B14F-4D97-AF65-F5344CB8AC3E}">
        <p14:creationId xmlns:p14="http://schemas.microsoft.com/office/powerpoint/2010/main" val="1594799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CC31-229E-4396-88B6-820523AF2A71}"/>
              </a:ext>
            </a:extLst>
          </p:cNvPr>
          <p:cNvSpPr>
            <a:spLocks noGrp="1"/>
          </p:cNvSpPr>
          <p:nvPr>
            <p:ph type="title"/>
          </p:nvPr>
        </p:nvSpPr>
        <p:spPr>
          <a:xfrm>
            <a:off x="2592925" y="624110"/>
            <a:ext cx="8911687" cy="322668"/>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E6C18F12-5893-4B24-9866-72C66D3D2100}"/>
              </a:ext>
            </a:extLst>
          </p:cNvPr>
          <p:cNvSpPr>
            <a:spLocks noGrp="1"/>
          </p:cNvSpPr>
          <p:nvPr>
            <p:ph idx="1"/>
          </p:nvPr>
        </p:nvSpPr>
        <p:spPr>
          <a:xfrm>
            <a:off x="534780" y="412388"/>
            <a:ext cx="8915400" cy="4964444"/>
          </a:xfrm>
        </p:spPr>
        <p:txBody>
          <a:bodyPr/>
          <a:lstStyle/>
          <a:p>
            <a:r>
              <a:rPr lang="en-US" i="1" dirty="0"/>
              <a:t>Step 5</a:t>
            </a:r>
            <a:r>
              <a:rPr lang="en-US" dirty="0"/>
              <a:t>: The ID3 algorithm is run recursively on the non-leaf branches, until all data is classified.</a:t>
            </a:r>
          </a:p>
          <a:p>
            <a:r>
              <a:rPr lang="en-US" dirty="0"/>
              <a:t>Decision Tree to Decision Rules</a:t>
            </a:r>
          </a:p>
          <a:p>
            <a:r>
              <a:rPr lang="en-US" dirty="0"/>
              <a:t>A decision tree can easily be transformed to a set of rules by mapping from the root node to the leaf nodes one by one.</a:t>
            </a:r>
          </a:p>
          <a:p>
            <a:endParaRPr lang="en-US" dirty="0"/>
          </a:p>
        </p:txBody>
      </p:sp>
      <p:pic>
        <p:nvPicPr>
          <p:cNvPr id="4" name="Picture 3">
            <a:extLst>
              <a:ext uri="{FF2B5EF4-FFF2-40B4-BE49-F238E27FC236}">
                <a16:creationId xmlns:a16="http://schemas.microsoft.com/office/drawing/2014/main" id="{C9C2B8F6-C397-499E-9BE8-A7EBE9E8554A}"/>
              </a:ext>
            </a:extLst>
          </p:cNvPr>
          <p:cNvPicPr>
            <a:picLocks noChangeAspect="1"/>
          </p:cNvPicPr>
          <p:nvPr/>
        </p:nvPicPr>
        <p:blipFill>
          <a:blip r:embed="rId2"/>
          <a:stretch>
            <a:fillRect/>
          </a:stretch>
        </p:blipFill>
        <p:spPr>
          <a:xfrm>
            <a:off x="1591293" y="2797278"/>
            <a:ext cx="8328074" cy="3671668"/>
          </a:xfrm>
          <a:prstGeom prst="rect">
            <a:avLst/>
          </a:prstGeom>
        </p:spPr>
      </p:pic>
    </p:spTree>
    <p:extLst>
      <p:ext uri="{BB962C8B-B14F-4D97-AF65-F5344CB8AC3E}">
        <p14:creationId xmlns:p14="http://schemas.microsoft.com/office/powerpoint/2010/main" val="1610375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FC35-3AC2-411D-8882-1AD1B87F624F}"/>
              </a:ext>
            </a:extLst>
          </p:cNvPr>
          <p:cNvSpPr>
            <a:spLocks noGrp="1"/>
          </p:cNvSpPr>
          <p:nvPr>
            <p:ph type="title"/>
          </p:nvPr>
        </p:nvSpPr>
        <p:spPr>
          <a:xfrm>
            <a:off x="2592925" y="624110"/>
            <a:ext cx="8911687" cy="542081"/>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29D0701D-B7B9-48D4-82FC-7FACFAB71864}"/>
              </a:ext>
            </a:extLst>
          </p:cNvPr>
          <p:cNvSpPr>
            <a:spLocks noGrp="1"/>
          </p:cNvSpPr>
          <p:nvPr>
            <p:ph idx="1"/>
          </p:nvPr>
        </p:nvSpPr>
        <p:spPr>
          <a:xfrm>
            <a:off x="986043" y="781018"/>
            <a:ext cx="8915400" cy="5023326"/>
          </a:xfrm>
        </p:spPr>
        <p:txBody>
          <a:bodyPr/>
          <a:lstStyle/>
          <a:p>
            <a:r>
              <a:rPr lang="en-US" b="1" dirty="0"/>
              <a:t>Limitations to Decision Trees</a:t>
            </a:r>
            <a:endParaRPr lang="en-US" dirty="0"/>
          </a:p>
          <a:p>
            <a:r>
              <a:rPr lang="en-US" dirty="0"/>
              <a:t>Decision trees tend to have high variance when they utilize different training and test sets of the same data, since they tend to overfit on training data. This leads to poor performance on unseen data. Unfortunately, this limits the usage of decision trees in predictive modeling. </a:t>
            </a:r>
          </a:p>
          <a:p>
            <a:r>
              <a:rPr lang="en-US" dirty="0"/>
              <a:t>To overcome these problems we use ensemble methods, we can create models that utilize underlying(weak) decision trees as a foundation for producing powerful results and this is done in Random Forest Algorithm</a:t>
            </a:r>
          </a:p>
          <a:p>
            <a:endParaRPr lang="en-US" dirty="0"/>
          </a:p>
        </p:txBody>
      </p:sp>
    </p:spTree>
    <p:extLst>
      <p:ext uri="{BB962C8B-B14F-4D97-AF65-F5344CB8AC3E}">
        <p14:creationId xmlns:p14="http://schemas.microsoft.com/office/powerpoint/2010/main" val="181468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AC97-BFC3-4CC5-8900-D58D7CDDB54A}"/>
              </a:ext>
            </a:extLst>
          </p:cNvPr>
          <p:cNvSpPr>
            <a:spLocks noGrp="1"/>
          </p:cNvSpPr>
          <p:nvPr>
            <p:ph type="ctrTitle"/>
          </p:nvPr>
        </p:nvSpPr>
        <p:spPr/>
        <p:txBody>
          <a:bodyPr/>
          <a:lstStyle/>
          <a:p>
            <a:r>
              <a:rPr lang="en-US" dirty="0"/>
              <a:t>Random forest</a:t>
            </a:r>
          </a:p>
        </p:txBody>
      </p:sp>
      <p:sp>
        <p:nvSpPr>
          <p:cNvPr id="3" name="Subtitle 2">
            <a:extLst>
              <a:ext uri="{FF2B5EF4-FFF2-40B4-BE49-F238E27FC236}">
                <a16:creationId xmlns:a16="http://schemas.microsoft.com/office/drawing/2014/main" id="{08036E4A-DF74-4489-A1F7-3BF0B3A87609}"/>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287185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3138-F78F-4506-B16F-D4C9B2E37C34}"/>
              </a:ext>
            </a:extLst>
          </p:cNvPr>
          <p:cNvSpPr>
            <a:spLocks noGrp="1"/>
          </p:cNvSpPr>
          <p:nvPr>
            <p:ph type="title"/>
          </p:nvPr>
        </p:nvSpPr>
        <p:spPr>
          <a:xfrm>
            <a:off x="2592925" y="624110"/>
            <a:ext cx="8911687" cy="445035"/>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9299ABE2-19D1-49E8-B21C-77B687187114}"/>
              </a:ext>
            </a:extLst>
          </p:cNvPr>
          <p:cNvSpPr>
            <a:spLocks noGrp="1"/>
          </p:cNvSpPr>
          <p:nvPr>
            <p:ph idx="1"/>
          </p:nvPr>
        </p:nvSpPr>
        <p:spPr>
          <a:xfrm>
            <a:off x="701036" y="823242"/>
            <a:ext cx="8915400" cy="4842077"/>
          </a:xfrm>
        </p:spPr>
        <p:txBody>
          <a:bodyPr>
            <a:normAutofit fontScale="92500" lnSpcReduction="10000"/>
          </a:bodyPr>
          <a:lstStyle/>
          <a:p>
            <a:r>
              <a:rPr lang="en-US" b="1" dirty="0"/>
              <a:t>Definition</a:t>
            </a:r>
            <a:r>
              <a:rPr lang="en-US" dirty="0"/>
              <a:t>:</a:t>
            </a:r>
          </a:p>
          <a:p>
            <a:r>
              <a:rPr lang="en-US" dirty="0"/>
              <a:t>Random forest algorithm is a supervised classification algorithm Based on Decision Trees, also known as random decision forests, are a popular ensemble method that can be used to build </a:t>
            </a:r>
            <a:r>
              <a:rPr lang="en-US" dirty="0">
                <a:hlinkClick r:id="rId2"/>
              </a:rPr>
              <a:t>predictive models</a:t>
            </a:r>
            <a:r>
              <a:rPr lang="en-US" dirty="0"/>
              <a:t> for both classification and regression problems.</a:t>
            </a:r>
          </a:p>
          <a:p>
            <a:r>
              <a:rPr lang="en-US" dirty="0"/>
              <a:t>Ensemble we mean(In Random Forest Context), Collective Decisions of Different Decision Trees. In RFT(Random Forest Tree), we make a prediction about the class, not simply based on One Decision Trees, but by an (almost) Unanimous Prediction, made by '</a:t>
            </a:r>
            <a:r>
              <a:rPr lang="en-US" b="1" dirty="0"/>
              <a:t>K' </a:t>
            </a:r>
            <a:r>
              <a:rPr lang="en-US" dirty="0"/>
              <a:t>Decision Trees.</a:t>
            </a:r>
          </a:p>
          <a:p>
            <a:r>
              <a:rPr lang="en-US" b="1" dirty="0"/>
              <a:t>Construction</a:t>
            </a:r>
            <a:r>
              <a:rPr lang="en-US" dirty="0"/>
              <a:t>:</a:t>
            </a:r>
          </a:p>
          <a:p>
            <a:r>
              <a:rPr lang="en-US" dirty="0"/>
              <a:t>'K' Individual Decision Trees are made from given Dataset, by randomly dividing the Dataset and the Feature Subspace by process called as </a:t>
            </a:r>
            <a:r>
              <a:rPr lang="en-US" b="1" dirty="0"/>
              <a:t>Bootstrap Aggregation</a:t>
            </a:r>
            <a:r>
              <a:rPr lang="en-US" dirty="0"/>
              <a:t>(Bagging), which is process of random selection with replacement. Generally 2/3rd of the Dataset (row-wise 2/3rd) is selected by bagging, and On that Selected Dataset we perform what we call is Attribute Bagging. </a:t>
            </a:r>
          </a:p>
        </p:txBody>
      </p:sp>
    </p:spTree>
    <p:extLst>
      <p:ext uri="{BB962C8B-B14F-4D97-AF65-F5344CB8AC3E}">
        <p14:creationId xmlns:p14="http://schemas.microsoft.com/office/powerpoint/2010/main" val="1372674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7EEC-1826-4D37-BA32-10D35FC23E7F}"/>
              </a:ext>
            </a:extLst>
          </p:cNvPr>
          <p:cNvSpPr>
            <a:spLocks noGrp="1"/>
          </p:cNvSpPr>
          <p:nvPr>
            <p:ph type="title"/>
          </p:nvPr>
        </p:nvSpPr>
        <p:spPr>
          <a:xfrm>
            <a:off x="2592925" y="624110"/>
            <a:ext cx="8911687" cy="322668"/>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7AA7C2F4-06B5-4289-AC67-5BC7A8AF2BFB}"/>
              </a:ext>
            </a:extLst>
          </p:cNvPr>
          <p:cNvSpPr>
            <a:spLocks noGrp="1"/>
          </p:cNvSpPr>
          <p:nvPr>
            <p:ph idx="1"/>
          </p:nvPr>
        </p:nvSpPr>
        <p:spPr>
          <a:xfrm>
            <a:off x="796038" y="946778"/>
            <a:ext cx="8915400" cy="4687333"/>
          </a:xfrm>
        </p:spPr>
        <p:txBody>
          <a:bodyPr/>
          <a:lstStyle/>
          <a:p>
            <a:r>
              <a:rPr lang="en-US" dirty="0"/>
              <a:t>Now </a:t>
            </a:r>
            <a:r>
              <a:rPr lang="en-US" b="1" dirty="0"/>
              <a:t>Attribute Bagging</a:t>
            </a:r>
            <a:r>
              <a:rPr lang="en-US" dirty="0"/>
              <a:t> is done to select 'm' features from given M features,(this Process is also called Random Subspace Creation.) Generally value of 'm' is square-root of M. Now we select say, 10 such values of m, and then Build 10 Decision Trees based on them, and test the 1/3rd remaining Dataset on these(10 Decision Trees).We would then Select the Best Decision Tree out of this. And Repeat the whole Process 'K' times again to build such 'K' decision trees.</a:t>
            </a:r>
          </a:p>
          <a:p>
            <a:r>
              <a:rPr lang="en-US" b="1" dirty="0"/>
              <a:t>Classification:</a:t>
            </a:r>
            <a:endParaRPr lang="en-US" dirty="0"/>
          </a:p>
          <a:p>
            <a:r>
              <a:rPr lang="en-US" dirty="0"/>
              <a:t>Prediction in Random Forest (a collection of 'K' Decision Trees) is truly ensemble </a:t>
            </a:r>
            <a:r>
              <a:rPr lang="en-US" dirty="0" err="1"/>
              <a:t>ie</a:t>
            </a:r>
            <a:r>
              <a:rPr lang="en-US" dirty="0"/>
              <a:t>, For Each Decision Tree, Predict the class of Instance and then return the class which was predicted the most often.</a:t>
            </a:r>
          </a:p>
          <a:p>
            <a:pPr marL="0" indent="0">
              <a:buNone/>
            </a:pPr>
            <a:endParaRPr lang="en-US" dirty="0"/>
          </a:p>
        </p:txBody>
      </p:sp>
    </p:spTree>
    <p:extLst>
      <p:ext uri="{BB962C8B-B14F-4D97-AF65-F5344CB8AC3E}">
        <p14:creationId xmlns:p14="http://schemas.microsoft.com/office/powerpoint/2010/main" val="33620114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FB00-178C-4195-8DEE-359CE1B20FD8}"/>
              </a:ext>
            </a:extLst>
          </p:cNvPr>
          <p:cNvSpPr>
            <a:spLocks noGrp="1"/>
          </p:cNvSpPr>
          <p:nvPr>
            <p:ph type="title"/>
          </p:nvPr>
        </p:nvSpPr>
        <p:spPr>
          <a:xfrm>
            <a:off x="562245" y="255975"/>
            <a:ext cx="8911687" cy="501305"/>
          </a:xfrm>
        </p:spPr>
        <p:txBody>
          <a:bodyPr>
            <a:normAutofit fontScale="90000"/>
          </a:bodyPr>
          <a:lstStyle/>
          <a:p>
            <a:r>
              <a:rPr lang="en-US" dirty="0"/>
              <a:t>Using Random Forest Classifier</a:t>
            </a:r>
          </a:p>
        </p:txBody>
      </p:sp>
      <p:sp>
        <p:nvSpPr>
          <p:cNvPr id="3" name="Content Placeholder 2">
            <a:extLst>
              <a:ext uri="{FF2B5EF4-FFF2-40B4-BE49-F238E27FC236}">
                <a16:creationId xmlns:a16="http://schemas.microsoft.com/office/drawing/2014/main" id="{F64CEEF2-14E6-4513-8DFC-7DB889DCF0C9}"/>
              </a:ext>
            </a:extLst>
          </p:cNvPr>
          <p:cNvSpPr>
            <a:spLocks noGrp="1"/>
          </p:cNvSpPr>
          <p:nvPr>
            <p:ph idx="1"/>
          </p:nvPr>
        </p:nvSpPr>
        <p:spPr>
          <a:xfrm>
            <a:off x="796038" y="1259058"/>
            <a:ext cx="8915400" cy="5342967"/>
          </a:xfrm>
        </p:spPr>
        <p:txBody>
          <a:bodyPr>
            <a:normAutofit fontScale="92500" lnSpcReduction="20000"/>
          </a:bodyPr>
          <a:lstStyle/>
          <a:p>
            <a:pPr marL="0" indent="0">
              <a:buNone/>
            </a:pPr>
            <a:r>
              <a:rPr lang="en-US" dirty="0"/>
              <a:t> from </a:t>
            </a:r>
            <a:r>
              <a:rPr lang="en-US" dirty="0" err="1"/>
              <a:t>sklearn.ensemble</a:t>
            </a:r>
            <a:r>
              <a:rPr lang="en-US" dirty="0"/>
              <a:t> import </a:t>
            </a:r>
            <a:r>
              <a:rPr lang="en-US" dirty="0" err="1"/>
              <a:t>RandomForestClassifier</a:t>
            </a:r>
            <a:r>
              <a:rPr lang="en-US" dirty="0"/>
              <a:t> //</a:t>
            </a:r>
            <a:r>
              <a:rPr lang="en-US" b="1" dirty="0"/>
              <a:t>Importing library</a:t>
            </a:r>
          </a:p>
          <a:p>
            <a:pPr marL="0" indent="0">
              <a:buNone/>
            </a:pPr>
            <a:r>
              <a:rPr lang="en-US" dirty="0"/>
              <a:t> TRAIN_DIR = "../train-mails"</a:t>
            </a:r>
          </a:p>
          <a:p>
            <a:pPr marL="0" indent="0">
              <a:buNone/>
            </a:pPr>
            <a:r>
              <a:rPr lang="en-US" dirty="0"/>
              <a:t> TEST_DIR = "../test-mails"</a:t>
            </a:r>
          </a:p>
          <a:p>
            <a:pPr marL="0" indent="0">
              <a:buNone/>
            </a:pPr>
            <a:r>
              <a:rPr lang="en-US" dirty="0"/>
              <a:t> dictionary = </a:t>
            </a:r>
            <a:r>
              <a:rPr lang="en-US" dirty="0" err="1"/>
              <a:t>make_Dictionary</a:t>
            </a:r>
            <a:r>
              <a:rPr lang="en-US" dirty="0"/>
              <a:t>(TRAIN_DIR)</a:t>
            </a:r>
          </a:p>
          <a:p>
            <a:pPr marL="0" indent="0">
              <a:buNone/>
            </a:pPr>
            <a:r>
              <a:rPr lang="en-US" dirty="0"/>
              <a:t> print "reading and processing emails from file."</a:t>
            </a:r>
          </a:p>
          <a:p>
            <a:pPr marL="0" indent="0">
              <a:buNone/>
            </a:pPr>
            <a:r>
              <a:rPr lang="en-US" dirty="0"/>
              <a:t> </a:t>
            </a:r>
            <a:r>
              <a:rPr lang="en-US" dirty="0" err="1"/>
              <a:t>features_matrix</a:t>
            </a:r>
            <a:r>
              <a:rPr lang="en-US" dirty="0"/>
              <a:t>, labels = </a:t>
            </a:r>
            <a:r>
              <a:rPr lang="en-US" dirty="0" err="1"/>
              <a:t>extract_features</a:t>
            </a:r>
            <a:r>
              <a:rPr lang="en-US" dirty="0"/>
              <a:t>(TRAIN_DIR)</a:t>
            </a:r>
          </a:p>
          <a:p>
            <a:pPr marL="0" indent="0">
              <a:buNone/>
            </a:pPr>
            <a:r>
              <a:rPr lang="en-US" dirty="0"/>
              <a:t> </a:t>
            </a:r>
            <a:r>
              <a:rPr lang="en-US" dirty="0" err="1"/>
              <a:t>test_feature_matrix</a:t>
            </a:r>
            <a:r>
              <a:rPr lang="en-US" dirty="0"/>
              <a:t>, </a:t>
            </a:r>
            <a:r>
              <a:rPr lang="en-US" dirty="0" err="1"/>
              <a:t>test_labels</a:t>
            </a:r>
            <a:r>
              <a:rPr lang="en-US" dirty="0"/>
              <a:t> = </a:t>
            </a:r>
            <a:r>
              <a:rPr lang="en-US" dirty="0" err="1"/>
              <a:t>extract_features</a:t>
            </a:r>
            <a:r>
              <a:rPr lang="en-US" dirty="0"/>
              <a:t>(TEST_DIR)</a:t>
            </a:r>
          </a:p>
          <a:p>
            <a:pPr marL="0" indent="0">
              <a:buNone/>
            </a:pPr>
            <a:r>
              <a:rPr lang="en-US" dirty="0"/>
              <a:t> model = </a:t>
            </a:r>
            <a:r>
              <a:rPr lang="en-US" dirty="0" err="1"/>
              <a:t>RandomForestClassifier</a:t>
            </a:r>
            <a:r>
              <a:rPr lang="en-US" dirty="0"/>
              <a:t>() </a:t>
            </a:r>
            <a:r>
              <a:rPr lang="en-US" b="1" dirty="0"/>
              <a:t>//Creating model</a:t>
            </a:r>
          </a:p>
          <a:p>
            <a:pPr marL="0" indent="0">
              <a:buNone/>
            </a:pPr>
            <a:r>
              <a:rPr lang="en-US" dirty="0"/>
              <a:t> print "Training model."</a:t>
            </a:r>
          </a:p>
          <a:p>
            <a:pPr marL="0" indent="0">
              <a:buNone/>
            </a:pPr>
            <a:r>
              <a:rPr lang="en-US" dirty="0"/>
              <a:t> </a:t>
            </a:r>
            <a:r>
              <a:rPr lang="en-US" dirty="0" err="1"/>
              <a:t>model.fit</a:t>
            </a:r>
            <a:r>
              <a:rPr lang="en-US" dirty="0"/>
              <a:t>(</a:t>
            </a:r>
            <a:r>
              <a:rPr lang="en-US" dirty="0" err="1"/>
              <a:t>features_matrix</a:t>
            </a:r>
            <a:r>
              <a:rPr lang="en-US" dirty="0"/>
              <a:t>, labels) </a:t>
            </a:r>
            <a:r>
              <a:rPr lang="en-US" b="1" dirty="0"/>
              <a:t>//training model</a:t>
            </a:r>
          </a:p>
          <a:p>
            <a:pPr marL="0" indent="0">
              <a:buNone/>
            </a:pPr>
            <a:r>
              <a:rPr lang="en-US" dirty="0"/>
              <a:t> </a:t>
            </a:r>
            <a:r>
              <a:rPr lang="en-US" dirty="0" err="1"/>
              <a:t>predicted_labels</a:t>
            </a:r>
            <a:r>
              <a:rPr lang="en-US" dirty="0"/>
              <a:t> = </a:t>
            </a:r>
            <a:r>
              <a:rPr lang="en-US" dirty="0" err="1"/>
              <a:t>model.predict</a:t>
            </a:r>
            <a:r>
              <a:rPr lang="en-US" dirty="0"/>
              <a:t>(</a:t>
            </a:r>
            <a:r>
              <a:rPr lang="en-US" dirty="0" err="1"/>
              <a:t>test_feature_matrix</a:t>
            </a:r>
            <a:r>
              <a:rPr lang="en-US" dirty="0"/>
              <a:t>)</a:t>
            </a:r>
          </a:p>
          <a:p>
            <a:pPr marL="0" indent="0">
              <a:buNone/>
            </a:pPr>
            <a:r>
              <a:rPr lang="en-US" dirty="0"/>
              <a:t> print "FINISHED classifying. accuracy score : "</a:t>
            </a:r>
          </a:p>
          <a:p>
            <a:pPr marL="0" indent="0">
              <a:buNone/>
            </a:pPr>
            <a:r>
              <a:rPr lang="en-US" dirty="0"/>
              <a:t> print </a:t>
            </a:r>
            <a:r>
              <a:rPr lang="en-US" dirty="0" err="1"/>
              <a:t>accuracy_score</a:t>
            </a:r>
            <a:r>
              <a:rPr lang="en-US" dirty="0"/>
              <a:t>(</a:t>
            </a:r>
            <a:r>
              <a:rPr lang="en-US" dirty="0" err="1"/>
              <a:t>test_labels</a:t>
            </a:r>
            <a:r>
              <a:rPr lang="en-US" dirty="0"/>
              <a:t>, </a:t>
            </a:r>
            <a:r>
              <a:rPr lang="en-US" dirty="0" err="1"/>
              <a:t>predicted_labels</a:t>
            </a:r>
            <a:r>
              <a:rPr lang="en-US" dirty="0"/>
              <a:t>) </a:t>
            </a:r>
            <a:r>
              <a:rPr lang="en-US" b="1" dirty="0"/>
              <a:t>//Predicting</a:t>
            </a:r>
          </a:p>
          <a:p>
            <a:pPr marL="0" indent="0">
              <a:buNone/>
            </a:pPr>
            <a:r>
              <a:rPr lang="en-US" b="1" dirty="0"/>
              <a:t> we will get accuracy around 95.7%.</a:t>
            </a:r>
          </a:p>
        </p:txBody>
      </p:sp>
    </p:spTree>
    <p:extLst>
      <p:ext uri="{BB962C8B-B14F-4D97-AF65-F5344CB8AC3E}">
        <p14:creationId xmlns:p14="http://schemas.microsoft.com/office/powerpoint/2010/main" val="1187496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2E64-5B45-4E4A-92ED-8E595E45B76B}"/>
              </a:ext>
            </a:extLst>
          </p:cNvPr>
          <p:cNvSpPr>
            <a:spLocks noGrp="1"/>
          </p:cNvSpPr>
          <p:nvPr>
            <p:ph type="title"/>
          </p:nvPr>
        </p:nvSpPr>
        <p:spPr>
          <a:xfrm>
            <a:off x="859127" y="327226"/>
            <a:ext cx="8911687" cy="571644"/>
          </a:xfrm>
        </p:spPr>
        <p:txBody>
          <a:bodyPr>
            <a:normAutofit fontScale="90000"/>
          </a:bodyPr>
          <a:lstStyle/>
          <a:p>
            <a:r>
              <a:rPr lang="en-US" b="1" dirty="0"/>
              <a:t> Parameters</a:t>
            </a:r>
            <a:br>
              <a:rPr lang="en-US" b="1" dirty="0"/>
            </a:br>
            <a:endParaRPr lang="en-US" dirty="0"/>
          </a:p>
        </p:txBody>
      </p:sp>
      <p:sp>
        <p:nvSpPr>
          <p:cNvPr id="3" name="Content Placeholder 2">
            <a:extLst>
              <a:ext uri="{FF2B5EF4-FFF2-40B4-BE49-F238E27FC236}">
                <a16:creationId xmlns:a16="http://schemas.microsoft.com/office/drawing/2014/main" id="{4146CD93-511B-4C4B-870E-9D6B224F8F67}"/>
              </a:ext>
            </a:extLst>
          </p:cNvPr>
          <p:cNvSpPr>
            <a:spLocks noGrp="1"/>
          </p:cNvSpPr>
          <p:nvPr>
            <p:ph idx="1"/>
          </p:nvPr>
        </p:nvSpPr>
        <p:spPr>
          <a:xfrm>
            <a:off x="1104796" y="1357989"/>
            <a:ext cx="8915400" cy="4588859"/>
          </a:xfrm>
        </p:spPr>
        <p:txBody>
          <a:bodyPr>
            <a:normAutofit lnSpcReduction="10000"/>
          </a:bodyPr>
          <a:lstStyle/>
          <a:p>
            <a:r>
              <a:rPr lang="en-US" sz="2300" dirty="0"/>
              <a:t>Lets understand and try with some of the tuning parameters.</a:t>
            </a:r>
          </a:p>
          <a:p>
            <a:r>
              <a:rPr lang="en-US" sz="2300" b="1" dirty="0" err="1"/>
              <a:t>n_estimators</a:t>
            </a:r>
            <a:r>
              <a:rPr lang="en-US" sz="2300" b="1" dirty="0"/>
              <a:t> : </a:t>
            </a:r>
            <a:r>
              <a:rPr lang="en-US" sz="2300" dirty="0"/>
              <a:t>Number of trees in forest. Default is 10.</a:t>
            </a:r>
          </a:p>
          <a:p>
            <a:r>
              <a:rPr lang="en-US" sz="2300" b="1" dirty="0"/>
              <a:t>criterion: </a:t>
            </a:r>
            <a:r>
              <a:rPr lang="en-US" sz="2300" dirty="0"/>
              <a:t>“</a:t>
            </a:r>
            <a:r>
              <a:rPr lang="en-US" sz="2300" dirty="0" err="1"/>
              <a:t>gini</a:t>
            </a:r>
            <a:r>
              <a:rPr lang="en-US" sz="2300" dirty="0"/>
              <a:t>” or “entropy” same as decision tree classifier.</a:t>
            </a:r>
          </a:p>
          <a:p>
            <a:r>
              <a:rPr lang="en-US" sz="2300" b="1" dirty="0" err="1"/>
              <a:t>min_samples_split</a:t>
            </a:r>
            <a:r>
              <a:rPr lang="en-US" sz="2300" b="1" dirty="0"/>
              <a:t>: </a:t>
            </a:r>
            <a:r>
              <a:rPr lang="en-US" sz="2300" dirty="0"/>
              <a:t>minimum number of working set size at node required to split. Default is 2.</a:t>
            </a:r>
          </a:p>
          <a:p>
            <a:r>
              <a:rPr lang="en-US" sz="2300" dirty="0"/>
              <a:t>Play with these parameters by changing values individually and in combination and check if you can improve accuracy.</a:t>
            </a:r>
          </a:p>
          <a:p>
            <a:r>
              <a:rPr lang="en-US" sz="2300" dirty="0"/>
              <a:t>trying following combination and obtained the accuracy as shown in next slide image .</a:t>
            </a:r>
          </a:p>
          <a:p>
            <a:endParaRPr lang="en-US" dirty="0"/>
          </a:p>
        </p:txBody>
      </p:sp>
    </p:spTree>
    <p:extLst>
      <p:ext uri="{BB962C8B-B14F-4D97-AF65-F5344CB8AC3E}">
        <p14:creationId xmlns:p14="http://schemas.microsoft.com/office/powerpoint/2010/main" val="34987680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30E8-FBF3-430B-AFAE-1F778D54CA53}"/>
              </a:ext>
            </a:extLst>
          </p:cNvPr>
          <p:cNvSpPr>
            <a:spLocks noGrp="1"/>
          </p:cNvSpPr>
          <p:nvPr>
            <p:ph type="title"/>
          </p:nvPr>
        </p:nvSpPr>
        <p:spPr>
          <a:xfrm>
            <a:off x="2592925" y="624110"/>
            <a:ext cx="8911687" cy="501305"/>
          </a:xfrm>
        </p:spPr>
        <p:txBody>
          <a:bodyPr>
            <a:normAutofit fontScale="90000"/>
          </a:bodyPr>
          <a:lstStyle/>
          <a:p>
            <a:r>
              <a:rPr lang="en-US" dirty="0"/>
              <a:t> </a:t>
            </a:r>
          </a:p>
        </p:txBody>
      </p:sp>
      <p:pic>
        <p:nvPicPr>
          <p:cNvPr id="4" name="Content Placeholder 3">
            <a:extLst>
              <a:ext uri="{FF2B5EF4-FFF2-40B4-BE49-F238E27FC236}">
                <a16:creationId xmlns:a16="http://schemas.microsoft.com/office/drawing/2014/main" id="{3D250860-FA4F-4C43-97E7-BD59E9AE5A92}"/>
              </a:ext>
            </a:extLst>
          </p:cNvPr>
          <p:cNvPicPr>
            <a:picLocks noGrp="1" noChangeAspect="1"/>
          </p:cNvPicPr>
          <p:nvPr>
            <p:ph idx="1"/>
          </p:nvPr>
        </p:nvPicPr>
        <p:blipFill>
          <a:blip r:embed="rId2"/>
          <a:stretch>
            <a:fillRect/>
          </a:stretch>
        </p:blipFill>
        <p:spPr>
          <a:xfrm>
            <a:off x="1888009" y="1101665"/>
            <a:ext cx="7728985" cy="4786435"/>
          </a:xfrm>
          <a:prstGeom prst="rect">
            <a:avLst/>
          </a:prstGeom>
        </p:spPr>
      </p:pic>
    </p:spTree>
    <p:extLst>
      <p:ext uri="{BB962C8B-B14F-4D97-AF65-F5344CB8AC3E}">
        <p14:creationId xmlns:p14="http://schemas.microsoft.com/office/powerpoint/2010/main" val="2740352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5E13-8293-4080-8C30-DE64EA613D5D}"/>
              </a:ext>
            </a:extLst>
          </p:cNvPr>
          <p:cNvSpPr>
            <a:spLocks noGrp="1"/>
          </p:cNvSpPr>
          <p:nvPr>
            <p:ph type="title"/>
          </p:nvPr>
        </p:nvSpPr>
        <p:spPr>
          <a:xfrm>
            <a:off x="740374" y="267851"/>
            <a:ext cx="8911687" cy="698253"/>
          </a:xfrm>
        </p:spPr>
        <p:txBody>
          <a:bodyPr/>
          <a:lstStyle/>
          <a:p>
            <a:r>
              <a:rPr lang="en-US" dirty="0"/>
              <a:t>Final Thoughts</a:t>
            </a:r>
          </a:p>
        </p:txBody>
      </p:sp>
      <p:sp>
        <p:nvSpPr>
          <p:cNvPr id="3" name="Content Placeholder 2">
            <a:extLst>
              <a:ext uri="{FF2B5EF4-FFF2-40B4-BE49-F238E27FC236}">
                <a16:creationId xmlns:a16="http://schemas.microsoft.com/office/drawing/2014/main" id="{A47BAB92-27BF-4CD7-B736-10EAAFE9B0DA}"/>
              </a:ext>
            </a:extLst>
          </p:cNvPr>
          <p:cNvSpPr>
            <a:spLocks noGrp="1"/>
          </p:cNvSpPr>
          <p:nvPr>
            <p:ph idx="1"/>
          </p:nvPr>
        </p:nvSpPr>
        <p:spPr>
          <a:xfrm>
            <a:off x="1045420" y="1669670"/>
            <a:ext cx="8915400" cy="4265302"/>
          </a:xfrm>
        </p:spPr>
        <p:txBody>
          <a:bodyPr>
            <a:normAutofit/>
          </a:bodyPr>
          <a:lstStyle/>
          <a:p>
            <a:r>
              <a:rPr lang="en-US" sz="2400" dirty="0"/>
              <a:t>Random Forest Classifier being ensembled algorithm tends to give more accurate result. This is because it works on principle,</a:t>
            </a:r>
          </a:p>
          <a:p>
            <a:r>
              <a:rPr lang="en-US" sz="2400" dirty="0"/>
              <a:t>Number of weak estimators when combined forms strong estimator.</a:t>
            </a:r>
          </a:p>
          <a:p>
            <a:r>
              <a:rPr lang="en-US" sz="2400" dirty="0"/>
              <a:t>Even if one or few decision trees are prone to a noise, overall result would tend to be correct. Even with small number of estimators = 30 it gave us high accuracy as 97%.</a:t>
            </a:r>
          </a:p>
        </p:txBody>
      </p:sp>
    </p:spTree>
    <p:extLst>
      <p:ext uri="{BB962C8B-B14F-4D97-AF65-F5344CB8AC3E}">
        <p14:creationId xmlns:p14="http://schemas.microsoft.com/office/powerpoint/2010/main" val="415498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518" y="766119"/>
            <a:ext cx="4819135" cy="369332"/>
          </a:xfrm>
          <a:prstGeom prst="rect">
            <a:avLst/>
          </a:prstGeom>
          <a:noFill/>
        </p:spPr>
        <p:txBody>
          <a:bodyPr wrap="square" rtlCol="0">
            <a:spAutoFit/>
          </a:bodyPr>
          <a:lstStyle/>
          <a:p>
            <a:r>
              <a:rPr lang="en-US" b="1" dirty="0"/>
              <a:t>Semi-supervised machine learning:</a:t>
            </a:r>
          </a:p>
        </p:txBody>
      </p:sp>
      <p:sp>
        <p:nvSpPr>
          <p:cNvPr id="3" name="TextBox 2"/>
          <p:cNvSpPr txBox="1"/>
          <p:nvPr/>
        </p:nvSpPr>
        <p:spPr>
          <a:xfrm>
            <a:off x="1680518" y="1216773"/>
            <a:ext cx="9266314" cy="1200329"/>
          </a:xfrm>
          <a:prstGeom prst="rect">
            <a:avLst/>
          </a:prstGeom>
          <a:noFill/>
        </p:spPr>
        <p:txBody>
          <a:bodyPr wrap="square" rtlCol="0">
            <a:spAutoFit/>
          </a:bodyPr>
          <a:lstStyle/>
          <a:p>
            <a:r>
              <a:rPr lang="en-US" dirty="0"/>
              <a:t>To counter these disadvantages, the concept of </a:t>
            </a:r>
            <a:r>
              <a:rPr lang="en-US" b="1" dirty="0"/>
              <a:t>Semi-Supervised Learning</a:t>
            </a:r>
            <a:r>
              <a:rPr lang="en-US" dirty="0"/>
              <a:t> was introduced. In this type of learning, the algorithm is trained upon a combination of labeled and unlabeled data. Typically, this combination will contain a very small amount of labeled data and a very large amount of unlabeled data.</a:t>
            </a:r>
          </a:p>
        </p:txBody>
      </p:sp>
      <p:pic>
        <p:nvPicPr>
          <p:cNvPr id="5" name="Picture 4">
            <a:extLst>
              <a:ext uri="{FF2B5EF4-FFF2-40B4-BE49-F238E27FC236}">
                <a16:creationId xmlns:a16="http://schemas.microsoft.com/office/drawing/2014/main" id="{2CB4F1F2-3AD0-4445-90E8-D28F3854A5C1}"/>
              </a:ext>
            </a:extLst>
          </p:cNvPr>
          <p:cNvPicPr>
            <a:picLocks noChangeAspect="1"/>
          </p:cNvPicPr>
          <p:nvPr/>
        </p:nvPicPr>
        <p:blipFill>
          <a:blip r:embed="rId2"/>
          <a:stretch>
            <a:fillRect/>
          </a:stretch>
        </p:blipFill>
        <p:spPr>
          <a:xfrm>
            <a:off x="6499653" y="2498424"/>
            <a:ext cx="4890052" cy="4384660"/>
          </a:xfrm>
          <a:prstGeom prst="rect">
            <a:avLst/>
          </a:prstGeom>
        </p:spPr>
      </p:pic>
      <p:sp>
        <p:nvSpPr>
          <p:cNvPr id="6" name="TextBox 5">
            <a:extLst>
              <a:ext uri="{FF2B5EF4-FFF2-40B4-BE49-F238E27FC236}">
                <a16:creationId xmlns:a16="http://schemas.microsoft.com/office/drawing/2014/main" id="{3C2AD740-C710-4E65-9923-5AD389CBCC49}"/>
              </a:ext>
            </a:extLst>
          </p:cNvPr>
          <p:cNvSpPr txBox="1"/>
          <p:nvPr/>
        </p:nvSpPr>
        <p:spPr>
          <a:xfrm>
            <a:off x="2372139" y="3167270"/>
            <a:ext cx="428045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In semi supervised learning labelled data is used to learn a model and using that model unlabeled data is labelled called pseudo labelling now using whole data model is trained for further use</a:t>
            </a:r>
          </a:p>
          <a:p>
            <a:endParaRPr lang="en-IN" dirty="0"/>
          </a:p>
        </p:txBody>
      </p:sp>
    </p:spTree>
    <p:extLst>
      <p:ext uri="{BB962C8B-B14F-4D97-AF65-F5344CB8AC3E}">
        <p14:creationId xmlns:p14="http://schemas.microsoft.com/office/powerpoint/2010/main" val="33142349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7274-A4E3-4CD0-8A32-1BF4E855E548}"/>
              </a:ext>
            </a:extLst>
          </p:cNvPr>
          <p:cNvSpPr>
            <a:spLocks noGrp="1"/>
          </p:cNvSpPr>
          <p:nvPr>
            <p:ph type="ctrTitle"/>
          </p:nvPr>
        </p:nvSpPr>
        <p:spPr/>
        <p:txBody>
          <a:bodyPr/>
          <a:lstStyle/>
          <a:p>
            <a:r>
              <a:rPr lang="en-US" dirty="0"/>
              <a:t>Clustering</a:t>
            </a:r>
          </a:p>
        </p:txBody>
      </p:sp>
      <p:sp>
        <p:nvSpPr>
          <p:cNvPr id="3" name="Subtitle 2">
            <a:extLst>
              <a:ext uri="{FF2B5EF4-FFF2-40B4-BE49-F238E27FC236}">
                <a16:creationId xmlns:a16="http://schemas.microsoft.com/office/drawing/2014/main" id="{F54E3CAC-086A-4B04-96A4-A95A5AD339E4}"/>
              </a:ext>
            </a:extLst>
          </p:cNvPr>
          <p:cNvSpPr>
            <a:spLocks noGrp="1"/>
          </p:cNvSpPr>
          <p:nvPr>
            <p:ph type="subTitle" idx="1"/>
          </p:nvPr>
        </p:nvSpPr>
        <p:spPr/>
        <p:txBody>
          <a:bodyPr/>
          <a:lstStyle/>
          <a:p>
            <a:r>
              <a:rPr lang="en-US" dirty="0"/>
              <a:t>Unsupervised learning</a:t>
            </a:r>
          </a:p>
        </p:txBody>
      </p:sp>
    </p:spTree>
    <p:extLst>
      <p:ext uri="{BB962C8B-B14F-4D97-AF65-F5344CB8AC3E}">
        <p14:creationId xmlns:p14="http://schemas.microsoft.com/office/powerpoint/2010/main" val="19991792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45A6-45CE-40E8-A4AE-5D2BA663135A}"/>
              </a:ext>
            </a:extLst>
          </p:cNvPr>
          <p:cNvSpPr>
            <a:spLocks noGrp="1"/>
          </p:cNvSpPr>
          <p:nvPr>
            <p:ph type="title"/>
          </p:nvPr>
        </p:nvSpPr>
        <p:spPr>
          <a:xfrm>
            <a:off x="728499" y="232225"/>
            <a:ext cx="8911687" cy="782659"/>
          </a:xfrm>
        </p:spPr>
        <p:txBody>
          <a:bodyPr>
            <a:normAutofit fontScale="90000"/>
          </a:bodyPr>
          <a:lstStyle/>
          <a:p>
            <a:r>
              <a:rPr lang="en-US" b="1" dirty="0"/>
              <a:t>Clustering</a:t>
            </a:r>
            <a:br>
              <a:rPr lang="en-US" b="1" dirty="0"/>
            </a:br>
            <a:endParaRPr lang="en-US" dirty="0"/>
          </a:p>
        </p:txBody>
      </p:sp>
      <p:sp>
        <p:nvSpPr>
          <p:cNvPr id="3" name="Content Placeholder 2">
            <a:extLst>
              <a:ext uri="{FF2B5EF4-FFF2-40B4-BE49-F238E27FC236}">
                <a16:creationId xmlns:a16="http://schemas.microsoft.com/office/drawing/2014/main" id="{CD91F11B-F536-437E-B28F-4D11DA800635}"/>
              </a:ext>
            </a:extLst>
          </p:cNvPr>
          <p:cNvSpPr>
            <a:spLocks noGrp="1"/>
          </p:cNvSpPr>
          <p:nvPr>
            <p:ph idx="1"/>
          </p:nvPr>
        </p:nvSpPr>
        <p:spPr>
          <a:xfrm>
            <a:off x="1579809" y="1153916"/>
            <a:ext cx="8915400" cy="4827462"/>
          </a:xfrm>
        </p:spPr>
        <p:txBody>
          <a:bodyPr>
            <a:normAutofit/>
          </a:bodyPr>
          <a:lstStyle/>
          <a:p>
            <a:r>
              <a:rPr lang="en-US" sz="2000" dirty="0"/>
              <a:t>A cluster is a subset of data which are similar. </a:t>
            </a:r>
          </a:p>
          <a:p>
            <a:r>
              <a:rPr lang="en-US" sz="2000" dirty="0"/>
              <a:t>Clustering (also called unsupervised learning) is the process of dividing a dataset into groups such that the members of each group are as similar (close) as possible to one another, and different groups are as dissimilar (far) as possible from one another.</a:t>
            </a:r>
          </a:p>
          <a:p>
            <a:r>
              <a:rPr lang="en-US" sz="2000" dirty="0"/>
              <a:t>Generally, it is used as a process to find meaningful structure, generative features, and groupings inherent in a set of examples.</a:t>
            </a:r>
          </a:p>
          <a:p>
            <a:r>
              <a:rPr lang="en-US" sz="2000" dirty="0"/>
              <a:t> Clustering can uncover previously undetected relationships in a dataset. There are many applications for cluster analysis. For example, in business, cluster analysis can be used to discover and characterize customer segments for marketing purposes and in biology, it can be used for classification of plants and animals given their features. </a:t>
            </a:r>
          </a:p>
        </p:txBody>
      </p:sp>
    </p:spTree>
    <p:extLst>
      <p:ext uri="{BB962C8B-B14F-4D97-AF65-F5344CB8AC3E}">
        <p14:creationId xmlns:p14="http://schemas.microsoft.com/office/powerpoint/2010/main" val="3903605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1437-4543-42FC-B628-BA64630D89E5}"/>
              </a:ext>
            </a:extLst>
          </p:cNvPr>
          <p:cNvSpPr>
            <a:spLocks noGrp="1"/>
          </p:cNvSpPr>
          <p:nvPr>
            <p:ph type="title"/>
          </p:nvPr>
        </p:nvSpPr>
        <p:spPr>
          <a:xfrm>
            <a:off x="645372" y="244100"/>
            <a:ext cx="8911687" cy="712321"/>
          </a:xfrm>
        </p:spPr>
        <p:txBody>
          <a:bodyPr>
            <a:normAutofit fontScale="90000"/>
          </a:bodyPr>
          <a:lstStyle/>
          <a:p>
            <a:r>
              <a:rPr lang="en-US" dirty="0"/>
              <a:t>Clustering Algorithms</a:t>
            </a:r>
            <a:br>
              <a:rPr lang="en-US" dirty="0"/>
            </a:br>
            <a:endParaRPr lang="en-US" dirty="0"/>
          </a:p>
        </p:txBody>
      </p:sp>
      <p:sp>
        <p:nvSpPr>
          <p:cNvPr id="3" name="Content Placeholder 2">
            <a:extLst>
              <a:ext uri="{FF2B5EF4-FFF2-40B4-BE49-F238E27FC236}">
                <a16:creationId xmlns:a16="http://schemas.microsoft.com/office/drawing/2014/main" id="{00EF9F4D-468D-478E-A7F9-8BC34E4C99C6}"/>
              </a:ext>
            </a:extLst>
          </p:cNvPr>
          <p:cNvSpPr>
            <a:spLocks noGrp="1"/>
          </p:cNvSpPr>
          <p:nvPr>
            <p:ph idx="1"/>
          </p:nvPr>
        </p:nvSpPr>
        <p:spPr>
          <a:xfrm>
            <a:off x="1342303" y="1381191"/>
            <a:ext cx="8915400" cy="4363776"/>
          </a:xfrm>
        </p:spPr>
        <p:txBody>
          <a:bodyPr>
            <a:normAutofit/>
          </a:bodyPr>
          <a:lstStyle/>
          <a:p>
            <a:r>
              <a:rPr lang="en-US" sz="2000" b="1" dirty="0">
                <a:latin typeface="+mj-lt"/>
              </a:rPr>
              <a:t>K-means Algorithm</a:t>
            </a:r>
          </a:p>
          <a:p>
            <a:r>
              <a:rPr lang="en-US" sz="2000" dirty="0"/>
              <a:t>The simplest among unsupervised learning algorithms. This works on the principle of k-means clustering. This actually means that the clustered groups (clusters) for a given set of data are represented by a variable ‘k’. For each cluster, a centroid (arithmetic mean of all the data points that belong to that cluster) is defined. </a:t>
            </a:r>
          </a:p>
          <a:p>
            <a:r>
              <a:rPr lang="en-US" sz="2000" dirty="0"/>
              <a:t>The centroid is a data point present at the </a:t>
            </a:r>
            <a:r>
              <a:rPr lang="en-US" sz="2000" dirty="0" err="1"/>
              <a:t>centre</a:t>
            </a:r>
            <a:r>
              <a:rPr lang="en-US" sz="2000" dirty="0"/>
              <a:t> of each cluster (considering Euclidean distance). The trick is to define the centroids far away from each other so that the variation is less. After this, each data point in the cluster is assigned to the nearest centroid  such that the sum of the squared distance between the data points and the cluster’s centroid is at the minimum.</a:t>
            </a:r>
          </a:p>
          <a:p>
            <a:endParaRPr lang="en-US" dirty="0"/>
          </a:p>
        </p:txBody>
      </p:sp>
    </p:spTree>
    <p:extLst>
      <p:ext uri="{BB962C8B-B14F-4D97-AF65-F5344CB8AC3E}">
        <p14:creationId xmlns:p14="http://schemas.microsoft.com/office/powerpoint/2010/main" val="13919153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E3E4-3716-4C6E-9957-C2727E603335}"/>
              </a:ext>
            </a:extLst>
          </p:cNvPr>
          <p:cNvSpPr>
            <a:spLocks noGrp="1"/>
          </p:cNvSpPr>
          <p:nvPr>
            <p:ph type="title"/>
          </p:nvPr>
        </p:nvSpPr>
        <p:spPr>
          <a:xfrm>
            <a:off x="597870" y="196598"/>
            <a:ext cx="8911687" cy="322668"/>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490BF493-3F1A-4342-88E5-6D007035C61E}"/>
              </a:ext>
            </a:extLst>
          </p:cNvPr>
          <p:cNvSpPr>
            <a:spLocks noGrp="1"/>
          </p:cNvSpPr>
          <p:nvPr>
            <p:ph idx="1"/>
          </p:nvPr>
        </p:nvSpPr>
        <p:spPr>
          <a:xfrm>
            <a:off x="401742" y="0"/>
            <a:ext cx="8915400" cy="5829699"/>
          </a:xfrm>
        </p:spPr>
        <p:txBody>
          <a:bodyPr>
            <a:normAutofit/>
          </a:bodyPr>
          <a:lstStyle/>
          <a:p>
            <a:pPr marL="0" indent="0">
              <a:buNone/>
            </a:pPr>
            <a:endParaRPr lang="en-US" dirty="0"/>
          </a:p>
          <a:p>
            <a:r>
              <a:rPr lang="en-US" b="1" dirty="0"/>
              <a:t>Algorithm</a:t>
            </a:r>
            <a:r>
              <a:rPr lang="en-US" dirty="0"/>
              <a:t>		</a:t>
            </a:r>
          </a:p>
          <a:p>
            <a:r>
              <a:rPr lang="en-US" dirty="0"/>
              <a:t>1.Clusters the data into k groups where k  is predefined.</a:t>
            </a:r>
          </a:p>
          <a:p>
            <a:r>
              <a:rPr lang="en-US" dirty="0"/>
              <a:t>2. k points at random as cluster centers.</a:t>
            </a:r>
          </a:p>
          <a:p>
            <a:r>
              <a:rPr lang="en-US" dirty="0"/>
              <a:t>3.Assign objects to their closest cluster center according to the Euclidean distance function.</a:t>
            </a:r>
          </a:p>
          <a:p>
            <a:r>
              <a:rPr lang="en-US" dirty="0"/>
              <a:t>4.Calculate the centroid or mean of all objects in each cluster.</a:t>
            </a:r>
          </a:p>
          <a:p>
            <a:r>
              <a:rPr lang="en-US" dirty="0"/>
              <a:t>5.Repeat steps 2, 3 and 4 until the same points are assigned to each cluster in consecutive rounds.</a:t>
            </a:r>
          </a:p>
          <a:p>
            <a:r>
              <a:rPr lang="en-US" dirty="0"/>
              <a:t>The Euclidean distance between two points in either the plane or 3-dimensional space measures the length of a segment connecting the two points.</a:t>
            </a:r>
          </a:p>
          <a:p>
            <a:endParaRPr lang="en-US" dirty="0"/>
          </a:p>
          <a:p>
            <a:pPr marL="0" indent="0">
              <a:buNone/>
            </a:pPr>
            <a:endParaRPr lang="en-US" dirty="0"/>
          </a:p>
        </p:txBody>
      </p:sp>
      <p:pic>
        <p:nvPicPr>
          <p:cNvPr id="6" name="Picture 5">
            <a:extLst>
              <a:ext uri="{FF2B5EF4-FFF2-40B4-BE49-F238E27FC236}">
                <a16:creationId xmlns:a16="http://schemas.microsoft.com/office/drawing/2014/main" id="{483AAC5B-D6A5-41FC-BE38-E926FC264B9B}"/>
              </a:ext>
            </a:extLst>
          </p:cNvPr>
          <p:cNvPicPr>
            <a:picLocks noChangeAspect="1"/>
          </p:cNvPicPr>
          <p:nvPr/>
        </p:nvPicPr>
        <p:blipFill>
          <a:blip r:embed="rId2"/>
          <a:stretch>
            <a:fillRect/>
          </a:stretch>
        </p:blipFill>
        <p:spPr>
          <a:xfrm>
            <a:off x="2756452" y="4903303"/>
            <a:ext cx="5724939" cy="1550505"/>
          </a:xfrm>
          <a:prstGeom prst="rect">
            <a:avLst/>
          </a:prstGeom>
        </p:spPr>
      </p:pic>
    </p:spTree>
    <p:extLst>
      <p:ext uri="{BB962C8B-B14F-4D97-AF65-F5344CB8AC3E}">
        <p14:creationId xmlns:p14="http://schemas.microsoft.com/office/powerpoint/2010/main" val="30473608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398A-F668-481D-B5AA-D00D4BF76B9B}"/>
              </a:ext>
            </a:extLst>
          </p:cNvPr>
          <p:cNvSpPr>
            <a:spLocks noGrp="1"/>
          </p:cNvSpPr>
          <p:nvPr>
            <p:ph type="title"/>
          </p:nvPr>
        </p:nvSpPr>
        <p:spPr>
          <a:xfrm>
            <a:off x="2592925" y="624110"/>
            <a:ext cx="8911687" cy="674603"/>
          </a:xfrm>
        </p:spPr>
        <p:txBody>
          <a:bodyPr/>
          <a:lstStyle/>
          <a:p>
            <a:r>
              <a:rPr lang="en-US" dirty="0"/>
              <a:t> </a:t>
            </a:r>
          </a:p>
        </p:txBody>
      </p:sp>
      <p:sp>
        <p:nvSpPr>
          <p:cNvPr id="3" name="Content Placeholder 2">
            <a:extLst>
              <a:ext uri="{FF2B5EF4-FFF2-40B4-BE49-F238E27FC236}">
                <a16:creationId xmlns:a16="http://schemas.microsoft.com/office/drawing/2014/main" id="{FD533B95-014A-46D6-B5A7-6032BB189B16}"/>
              </a:ext>
            </a:extLst>
          </p:cNvPr>
          <p:cNvSpPr>
            <a:spLocks noGrp="1"/>
          </p:cNvSpPr>
          <p:nvPr>
            <p:ph idx="1"/>
          </p:nvPr>
        </p:nvSpPr>
        <p:spPr>
          <a:xfrm>
            <a:off x="748537" y="413399"/>
            <a:ext cx="8915400" cy="5459895"/>
          </a:xfrm>
        </p:spPr>
        <p:txBody>
          <a:bodyPr/>
          <a:lstStyle/>
          <a:p>
            <a:r>
              <a:rPr lang="en-US" b="1" dirty="0"/>
              <a:t>The step by step process:</a:t>
            </a:r>
          </a:p>
          <a:p>
            <a:endParaRPr lang="en-US" dirty="0"/>
          </a:p>
        </p:txBody>
      </p:sp>
      <p:pic>
        <p:nvPicPr>
          <p:cNvPr id="4" name="Picture 3">
            <a:extLst>
              <a:ext uri="{FF2B5EF4-FFF2-40B4-BE49-F238E27FC236}">
                <a16:creationId xmlns:a16="http://schemas.microsoft.com/office/drawing/2014/main" id="{AAFEFAC2-6108-45E2-B247-136B16EFD45F}"/>
              </a:ext>
            </a:extLst>
          </p:cNvPr>
          <p:cNvPicPr>
            <a:picLocks noChangeAspect="1"/>
          </p:cNvPicPr>
          <p:nvPr/>
        </p:nvPicPr>
        <p:blipFill>
          <a:blip r:embed="rId2"/>
          <a:stretch>
            <a:fillRect/>
          </a:stretch>
        </p:blipFill>
        <p:spPr>
          <a:xfrm>
            <a:off x="1146916" y="1298713"/>
            <a:ext cx="7566991" cy="4785293"/>
          </a:xfrm>
          <a:prstGeom prst="rect">
            <a:avLst/>
          </a:prstGeom>
        </p:spPr>
      </p:pic>
    </p:spTree>
    <p:extLst>
      <p:ext uri="{BB962C8B-B14F-4D97-AF65-F5344CB8AC3E}">
        <p14:creationId xmlns:p14="http://schemas.microsoft.com/office/powerpoint/2010/main" val="2809749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DDBB-BC0D-43B6-BC3C-67E127293CAE}"/>
              </a:ext>
            </a:extLst>
          </p:cNvPr>
          <p:cNvSpPr>
            <a:spLocks noGrp="1"/>
          </p:cNvSpPr>
          <p:nvPr>
            <p:ph type="title"/>
          </p:nvPr>
        </p:nvSpPr>
        <p:spPr>
          <a:xfrm>
            <a:off x="1072883" y="81681"/>
            <a:ext cx="8911687" cy="322668"/>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92019032-201F-4161-A5FA-D798697D1C3D}"/>
              </a:ext>
            </a:extLst>
          </p:cNvPr>
          <p:cNvSpPr>
            <a:spLocks noGrp="1"/>
          </p:cNvSpPr>
          <p:nvPr>
            <p:ph idx="1"/>
          </p:nvPr>
        </p:nvSpPr>
        <p:spPr>
          <a:xfrm>
            <a:off x="606033" y="404349"/>
            <a:ext cx="8915400" cy="4798039"/>
          </a:xfrm>
        </p:spPr>
        <p:txBody>
          <a:bodyPr/>
          <a:lstStyle/>
          <a:p>
            <a:r>
              <a:rPr lang="en-US" dirty="0"/>
              <a:t>K-means clustering algorithm has found to be very useful in grouping new data. Some practical applications which use k-means clustering are sensor measurements, activity monitoring in a manufacturing process, audio detection and image segmentation.</a:t>
            </a:r>
          </a:p>
          <a:p>
            <a:endParaRPr lang="en-US" dirty="0"/>
          </a:p>
        </p:txBody>
      </p:sp>
      <p:pic>
        <p:nvPicPr>
          <p:cNvPr id="4" name="Picture 3">
            <a:extLst>
              <a:ext uri="{FF2B5EF4-FFF2-40B4-BE49-F238E27FC236}">
                <a16:creationId xmlns:a16="http://schemas.microsoft.com/office/drawing/2014/main" id="{1FB33907-0F7B-4AAA-974E-68E4B2490086}"/>
              </a:ext>
            </a:extLst>
          </p:cNvPr>
          <p:cNvPicPr>
            <a:picLocks noChangeAspect="1"/>
          </p:cNvPicPr>
          <p:nvPr/>
        </p:nvPicPr>
        <p:blipFill>
          <a:blip r:embed="rId2"/>
          <a:stretch>
            <a:fillRect/>
          </a:stretch>
        </p:blipFill>
        <p:spPr>
          <a:xfrm>
            <a:off x="2069908" y="2045998"/>
            <a:ext cx="6917635" cy="4134679"/>
          </a:xfrm>
          <a:prstGeom prst="rect">
            <a:avLst/>
          </a:prstGeom>
        </p:spPr>
      </p:pic>
    </p:spTree>
    <p:extLst>
      <p:ext uri="{BB962C8B-B14F-4D97-AF65-F5344CB8AC3E}">
        <p14:creationId xmlns:p14="http://schemas.microsoft.com/office/powerpoint/2010/main" val="16268925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4472-E08E-425A-9AA3-B11B0F1CDA52}"/>
              </a:ext>
            </a:extLst>
          </p:cNvPr>
          <p:cNvSpPr>
            <a:spLocks noGrp="1"/>
          </p:cNvSpPr>
          <p:nvPr>
            <p:ph type="title"/>
          </p:nvPr>
        </p:nvSpPr>
        <p:spPr>
          <a:xfrm>
            <a:off x="2592925" y="624110"/>
            <a:ext cx="8911687" cy="489073"/>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B4966E5B-1B5D-40E2-A608-208EF61E553C}"/>
              </a:ext>
            </a:extLst>
          </p:cNvPr>
          <p:cNvSpPr>
            <a:spLocks noGrp="1"/>
          </p:cNvSpPr>
          <p:nvPr>
            <p:ph idx="1"/>
          </p:nvPr>
        </p:nvSpPr>
        <p:spPr>
          <a:xfrm>
            <a:off x="422320" y="259019"/>
            <a:ext cx="8915400" cy="4904057"/>
          </a:xfrm>
        </p:spPr>
        <p:txBody>
          <a:bodyPr/>
          <a:lstStyle/>
          <a:p>
            <a:pPr fontAlgn="base"/>
            <a:r>
              <a:rPr lang="en-US" b="1" dirty="0"/>
              <a:t>Disadvantage Of K-MEANS:</a:t>
            </a:r>
            <a:endParaRPr lang="en-US" dirty="0"/>
          </a:p>
          <a:p>
            <a:pPr fontAlgn="base"/>
            <a:r>
              <a:rPr lang="en-US" dirty="0"/>
              <a:t>K-Means forms spherical clusters only. This algorithm fails when data is not spherical ( i.e. same variance in all directions).</a:t>
            </a:r>
          </a:p>
          <a:p>
            <a:r>
              <a:rPr lang="en-US" dirty="0"/>
              <a:t>K-Means algorithm is sensitive towards outlier. Outliers can skew the clusters in K-Means in very large extent.</a:t>
            </a:r>
          </a:p>
          <a:p>
            <a:r>
              <a:rPr lang="en-US" dirty="0"/>
              <a:t>K-Means algorithm requires one to specify the number of clusters and for which there is no global method to choose best value.</a:t>
            </a:r>
          </a:p>
          <a:p>
            <a:pPr fontAlgn="base"/>
            <a:endParaRPr lang="en-US" dirty="0"/>
          </a:p>
          <a:p>
            <a:endParaRPr lang="en-US" dirty="0"/>
          </a:p>
        </p:txBody>
      </p:sp>
      <p:pic>
        <p:nvPicPr>
          <p:cNvPr id="4" name="Picture 3">
            <a:extLst>
              <a:ext uri="{FF2B5EF4-FFF2-40B4-BE49-F238E27FC236}">
                <a16:creationId xmlns:a16="http://schemas.microsoft.com/office/drawing/2014/main" id="{E0A26633-3CF1-462D-8769-53997F18141E}"/>
              </a:ext>
            </a:extLst>
          </p:cNvPr>
          <p:cNvPicPr>
            <a:picLocks noChangeAspect="1"/>
          </p:cNvPicPr>
          <p:nvPr/>
        </p:nvPicPr>
        <p:blipFill>
          <a:blip r:embed="rId2"/>
          <a:stretch>
            <a:fillRect/>
          </a:stretch>
        </p:blipFill>
        <p:spPr>
          <a:xfrm>
            <a:off x="516342" y="3556272"/>
            <a:ext cx="4153165" cy="2853175"/>
          </a:xfrm>
          <a:prstGeom prst="rect">
            <a:avLst/>
          </a:prstGeom>
        </p:spPr>
      </p:pic>
      <p:pic>
        <p:nvPicPr>
          <p:cNvPr id="5" name="Picture 4">
            <a:extLst>
              <a:ext uri="{FF2B5EF4-FFF2-40B4-BE49-F238E27FC236}">
                <a16:creationId xmlns:a16="http://schemas.microsoft.com/office/drawing/2014/main" id="{8ABC584D-B5A9-4B87-BB79-AB894B61860A}"/>
              </a:ext>
            </a:extLst>
          </p:cNvPr>
          <p:cNvPicPr>
            <a:picLocks noChangeAspect="1"/>
          </p:cNvPicPr>
          <p:nvPr/>
        </p:nvPicPr>
        <p:blipFill>
          <a:blip r:embed="rId3"/>
          <a:stretch>
            <a:fillRect/>
          </a:stretch>
        </p:blipFill>
        <p:spPr>
          <a:xfrm>
            <a:off x="6469713" y="3756655"/>
            <a:ext cx="4690564" cy="2627966"/>
          </a:xfrm>
          <a:prstGeom prst="rect">
            <a:avLst/>
          </a:prstGeom>
        </p:spPr>
      </p:pic>
    </p:spTree>
    <p:extLst>
      <p:ext uri="{BB962C8B-B14F-4D97-AF65-F5344CB8AC3E}">
        <p14:creationId xmlns:p14="http://schemas.microsoft.com/office/powerpoint/2010/main" val="24908517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16A1-6B42-452C-A999-432891C46099}"/>
              </a:ext>
            </a:extLst>
          </p:cNvPr>
          <p:cNvSpPr>
            <a:spLocks noGrp="1"/>
          </p:cNvSpPr>
          <p:nvPr>
            <p:ph type="title"/>
          </p:nvPr>
        </p:nvSpPr>
        <p:spPr>
          <a:xfrm>
            <a:off x="680997" y="353192"/>
            <a:ext cx="8911687" cy="415434"/>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BE5020D2-6A47-49AF-AA19-1076C4681061}"/>
              </a:ext>
            </a:extLst>
          </p:cNvPr>
          <p:cNvSpPr>
            <a:spLocks noGrp="1"/>
          </p:cNvSpPr>
          <p:nvPr>
            <p:ph idx="1"/>
          </p:nvPr>
        </p:nvSpPr>
        <p:spPr>
          <a:xfrm>
            <a:off x="835377" y="560909"/>
            <a:ext cx="8915400" cy="5465264"/>
          </a:xfrm>
        </p:spPr>
        <p:txBody>
          <a:bodyPr>
            <a:normAutofit fontScale="92500" lnSpcReduction="20000"/>
          </a:bodyPr>
          <a:lstStyle/>
          <a:p>
            <a:r>
              <a:rPr lang="en-US" sz="2000" b="1" dirty="0"/>
              <a:t>Hierarchical Clustering Algorithms</a:t>
            </a:r>
          </a:p>
          <a:p>
            <a:r>
              <a:rPr lang="en-US" sz="2100" dirty="0"/>
              <a:t>Last but not the least are the hierarchical clustering algorithms. These algorithms have clusters sorted in an order based on the hierarchy in data similarity observations. </a:t>
            </a:r>
            <a:r>
              <a:rPr lang="en-US" sz="2100" dirty="0">
                <a:hlinkClick r:id="rId2"/>
              </a:rPr>
              <a:t>Hierarchical clustering</a:t>
            </a:r>
            <a:r>
              <a:rPr lang="en-US" sz="2100" dirty="0"/>
              <a:t> is </a:t>
            </a:r>
            <a:r>
              <a:rPr lang="en-US" sz="2100" dirty="0" err="1"/>
              <a:t>categorised</a:t>
            </a:r>
            <a:r>
              <a:rPr lang="en-US" sz="2100" dirty="0"/>
              <a:t> into two types, divisive(top-down) clustering and agglomerative (bottom-up) clustering. </a:t>
            </a:r>
          </a:p>
          <a:p>
            <a:r>
              <a:rPr lang="en-US" sz="2100" b="1" dirty="0"/>
              <a:t>Agglomerative Hierarchical clustering Technique: </a:t>
            </a:r>
            <a:r>
              <a:rPr lang="en-US" sz="2100" dirty="0"/>
              <a:t>In this technique, initially each data point is considered as an individual cluster. At each iteration, the similar clusters merge with other clusters until one cluster or K clusters are formed.</a:t>
            </a:r>
          </a:p>
          <a:p>
            <a:r>
              <a:rPr lang="en-US" sz="2100" b="1" dirty="0"/>
              <a:t>Divisive</a:t>
            </a:r>
            <a:r>
              <a:rPr lang="en-US" sz="2100" dirty="0"/>
              <a:t> </a:t>
            </a:r>
            <a:r>
              <a:rPr lang="en-US" sz="2100" b="1" dirty="0"/>
              <a:t>Hierarchical clustering </a:t>
            </a:r>
            <a:r>
              <a:rPr lang="en-US" sz="2100" b="1" dirty="0" err="1"/>
              <a:t>Technique:</a:t>
            </a:r>
            <a:r>
              <a:rPr lang="en-US" sz="2100" dirty="0" err="1"/>
              <a:t>Divisive</a:t>
            </a:r>
            <a:r>
              <a:rPr lang="en-US" sz="2100" dirty="0"/>
              <a:t> Hierarchical clustering is exactly the opposite of the </a:t>
            </a:r>
            <a:r>
              <a:rPr lang="en-US" sz="2100" b="1" dirty="0"/>
              <a:t>Agglomerative Hierarchical clustering. </a:t>
            </a:r>
            <a:r>
              <a:rPr lang="en-US" sz="2100" dirty="0"/>
              <a:t>In Divisive Hierarchical clustering, we consider all the data points as a single cluster and in each iteration, we separate the data points from the cluster which are not similar. Each data point which is separated is considered as an individual cluster.</a:t>
            </a:r>
          </a:p>
          <a:p>
            <a:r>
              <a:rPr lang="en-US" sz="2100" dirty="0"/>
              <a:t>Most of the hierarchical algorithms such as </a:t>
            </a:r>
            <a:r>
              <a:rPr lang="en-US" sz="2100" dirty="0">
                <a:hlinkClick r:id="rId3"/>
              </a:rPr>
              <a:t>single linkage, complete linkage</a:t>
            </a:r>
            <a:r>
              <a:rPr lang="en-US" sz="2100" dirty="0"/>
              <a:t>, </a:t>
            </a:r>
            <a:r>
              <a:rPr lang="en-US" sz="2100" dirty="0">
                <a:hlinkClick r:id="rId4"/>
              </a:rPr>
              <a:t>median linkage, Ward’s method</a:t>
            </a:r>
            <a:r>
              <a:rPr lang="en-US" sz="2100" dirty="0"/>
              <a:t>, among others, follow the agglomerative approach.</a:t>
            </a:r>
            <a:br>
              <a:rPr lang="en-US" sz="2100" dirty="0"/>
            </a:br>
            <a:endParaRPr lang="en-US" sz="2100" b="1" dirty="0"/>
          </a:p>
        </p:txBody>
      </p:sp>
    </p:spTree>
    <p:extLst>
      <p:ext uri="{BB962C8B-B14F-4D97-AF65-F5344CB8AC3E}">
        <p14:creationId xmlns:p14="http://schemas.microsoft.com/office/powerpoint/2010/main" val="696447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6452-2081-4407-9317-058F1984E3B5}"/>
              </a:ext>
            </a:extLst>
          </p:cNvPr>
          <p:cNvSpPr>
            <a:spLocks noGrp="1"/>
          </p:cNvSpPr>
          <p:nvPr>
            <p:ph type="title"/>
          </p:nvPr>
        </p:nvSpPr>
        <p:spPr>
          <a:xfrm>
            <a:off x="2592925" y="624110"/>
            <a:ext cx="8911687" cy="621594"/>
          </a:xfrm>
        </p:spPr>
        <p:txBody>
          <a:bodyPr>
            <a:normAutofit fontScale="90000"/>
          </a:bodyPr>
          <a:lstStyle/>
          <a:p>
            <a:r>
              <a:rPr lang="en-US" dirty="0"/>
              <a:t> </a:t>
            </a:r>
          </a:p>
        </p:txBody>
      </p:sp>
      <p:pic>
        <p:nvPicPr>
          <p:cNvPr id="4" name="Content Placeholder 3">
            <a:extLst>
              <a:ext uri="{FF2B5EF4-FFF2-40B4-BE49-F238E27FC236}">
                <a16:creationId xmlns:a16="http://schemas.microsoft.com/office/drawing/2014/main" id="{C3C0BB59-6477-4BD9-8511-2758E729D2B4}"/>
              </a:ext>
            </a:extLst>
          </p:cNvPr>
          <p:cNvPicPr>
            <a:picLocks noGrp="1" noChangeAspect="1"/>
          </p:cNvPicPr>
          <p:nvPr>
            <p:ph idx="1"/>
          </p:nvPr>
        </p:nvPicPr>
        <p:blipFill>
          <a:blip r:embed="rId2"/>
          <a:stretch>
            <a:fillRect/>
          </a:stretch>
        </p:blipFill>
        <p:spPr>
          <a:xfrm>
            <a:off x="3299792" y="1046922"/>
            <a:ext cx="6247434" cy="4757530"/>
          </a:xfrm>
          <a:prstGeom prst="rect">
            <a:avLst/>
          </a:prstGeom>
        </p:spPr>
      </p:pic>
    </p:spTree>
    <p:extLst>
      <p:ext uri="{BB962C8B-B14F-4D97-AF65-F5344CB8AC3E}">
        <p14:creationId xmlns:p14="http://schemas.microsoft.com/office/powerpoint/2010/main" val="28904389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B653-5E4E-4CE2-9373-C63109D98B57}"/>
              </a:ext>
            </a:extLst>
          </p:cNvPr>
          <p:cNvSpPr>
            <a:spLocks noGrp="1"/>
          </p:cNvSpPr>
          <p:nvPr>
            <p:ph type="title"/>
          </p:nvPr>
        </p:nvSpPr>
        <p:spPr>
          <a:xfrm>
            <a:off x="2592925" y="624110"/>
            <a:ext cx="8911687" cy="568586"/>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6454F2BC-A195-4A81-83B2-45DBDD27F20D}"/>
              </a:ext>
            </a:extLst>
          </p:cNvPr>
          <p:cNvSpPr>
            <a:spLocks noGrp="1"/>
          </p:cNvSpPr>
          <p:nvPr>
            <p:ph idx="1"/>
          </p:nvPr>
        </p:nvSpPr>
        <p:spPr>
          <a:xfrm>
            <a:off x="332901" y="119269"/>
            <a:ext cx="8915400" cy="6294782"/>
          </a:xfrm>
        </p:spPr>
        <p:txBody>
          <a:bodyPr/>
          <a:lstStyle/>
          <a:p>
            <a:r>
              <a:rPr lang="en-US" dirty="0"/>
              <a:t>Calculating the similarity between two clusters is important to merge or divide the clusters. There are certain approaches which are used to calculate the similarity between two clusters:</a:t>
            </a:r>
          </a:p>
          <a:p>
            <a:r>
              <a:rPr lang="en-US" b="1" dirty="0"/>
              <a:t>MIN: </a:t>
            </a:r>
            <a:r>
              <a:rPr lang="en-US" dirty="0"/>
              <a:t>Also known as single linkage algorithm can be defined as</a:t>
            </a:r>
            <a:r>
              <a:rPr lang="en-US" b="1" dirty="0"/>
              <a:t> </a:t>
            </a:r>
            <a:r>
              <a:rPr lang="en-US" dirty="0"/>
              <a:t>the similarity of two clusters C1 and C2 is equal to the </a:t>
            </a:r>
            <a:r>
              <a:rPr lang="en-US" b="1" dirty="0"/>
              <a:t>minimum</a:t>
            </a:r>
            <a:r>
              <a:rPr lang="en-US" dirty="0"/>
              <a:t> of the similarity between points Pi and </a:t>
            </a:r>
            <a:r>
              <a:rPr lang="en-US" dirty="0" err="1"/>
              <a:t>Pj</a:t>
            </a:r>
            <a:r>
              <a:rPr lang="en-US" dirty="0"/>
              <a:t> such that Pi belongs to C1 and </a:t>
            </a:r>
            <a:r>
              <a:rPr lang="en-US" dirty="0" err="1"/>
              <a:t>Pj</a:t>
            </a:r>
            <a:r>
              <a:rPr lang="en-US" dirty="0"/>
              <a:t> belongs to C2.</a:t>
            </a:r>
          </a:p>
          <a:p>
            <a:r>
              <a:rPr lang="en-US" dirty="0"/>
              <a:t>This approach can separate non-elliptical shapes as long as the gap between two clusters is not small.</a:t>
            </a:r>
          </a:p>
          <a:p>
            <a:r>
              <a:rPr lang="en-US" dirty="0"/>
              <a:t>MIN approach cannot separate clusters properly if there is noise between clusters.</a:t>
            </a:r>
          </a:p>
        </p:txBody>
      </p:sp>
      <p:pic>
        <p:nvPicPr>
          <p:cNvPr id="4" name="Picture 3">
            <a:extLst>
              <a:ext uri="{FF2B5EF4-FFF2-40B4-BE49-F238E27FC236}">
                <a16:creationId xmlns:a16="http://schemas.microsoft.com/office/drawing/2014/main" id="{8E591527-6F57-4F24-B8A5-E39199839CD5}"/>
              </a:ext>
            </a:extLst>
          </p:cNvPr>
          <p:cNvPicPr>
            <a:picLocks noChangeAspect="1"/>
          </p:cNvPicPr>
          <p:nvPr/>
        </p:nvPicPr>
        <p:blipFill>
          <a:blip r:embed="rId2"/>
          <a:stretch>
            <a:fillRect/>
          </a:stretch>
        </p:blipFill>
        <p:spPr>
          <a:xfrm>
            <a:off x="896813" y="4069674"/>
            <a:ext cx="3186423" cy="2849218"/>
          </a:xfrm>
          <a:prstGeom prst="rect">
            <a:avLst/>
          </a:prstGeom>
        </p:spPr>
      </p:pic>
      <p:pic>
        <p:nvPicPr>
          <p:cNvPr id="7" name="Picture 6">
            <a:extLst>
              <a:ext uri="{FF2B5EF4-FFF2-40B4-BE49-F238E27FC236}">
                <a16:creationId xmlns:a16="http://schemas.microsoft.com/office/drawing/2014/main" id="{07333FE5-57C4-4CA4-B66B-2313EBCEE78F}"/>
              </a:ext>
            </a:extLst>
          </p:cNvPr>
          <p:cNvPicPr>
            <a:picLocks noChangeAspect="1"/>
          </p:cNvPicPr>
          <p:nvPr/>
        </p:nvPicPr>
        <p:blipFill>
          <a:blip r:embed="rId3"/>
          <a:stretch>
            <a:fillRect/>
          </a:stretch>
        </p:blipFill>
        <p:spPr>
          <a:xfrm>
            <a:off x="4845522" y="3989107"/>
            <a:ext cx="2643188" cy="2988365"/>
          </a:xfrm>
          <a:prstGeom prst="rect">
            <a:avLst/>
          </a:prstGeom>
        </p:spPr>
      </p:pic>
      <p:pic>
        <p:nvPicPr>
          <p:cNvPr id="8" name="Picture 7">
            <a:extLst>
              <a:ext uri="{FF2B5EF4-FFF2-40B4-BE49-F238E27FC236}">
                <a16:creationId xmlns:a16="http://schemas.microsoft.com/office/drawing/2014/main" id="{24647BB2-8326-4239-AED8-322628CADADE}"/>
              </a:ext>
            </a:extLst>
          </p:cNvPr>
          <p:cNvPicPr>
            <a:picLocks noChangeAspect="1"/>
          </p:cNvPicPr>
          <p:nvPr/>
        </p:nvPicPr>
        <p:blipFill>
          <a:blip r:embed="rId4"/>
          <a:stretch>
            <a:fillRect/>
          </a:stretch>
        </p:blipFill>
        <p:spPr>
          <a:xfrm>
            <a:off x="8250996" y="3929215"/>
            <a:ext cx="3274599" cy="2985051"/>
          </a:xfrm>
          <a:prstGeom prst="rect">
            <a:avLst/>
          </a:prstGeom>
        </p:spPr>
      </p:pic>
    </p:spTree>
    <p:extLst>
      <p:ext uri="{BB962C8B-B14F-4D97-AF65-F5344CB8AC3E}">
        <p14:creationId xmlns:p14="http://schemas.microsoft.com/office/powerpoint/2010/main" val="4116029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TotalTime>
  <Words>4788</Words>
  <Application>Microsoft Office PowerPoint</Application>
  <PresentationFormat>Widescreen</PresentationFormat>
  <Paragraphs>800</Paragraphs>
  <Slides>115</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115</vt:i4>
      </vt:variant>
    </vt:vector>
  </HeadingPairs>
  <TitlesOfParts>
    <vt:vector size="135" baseType="lpstr">
      <vt:lpstr>Adobe Heiti Std R</vt:lpstr>
      <vt:lpstr>Aerial</vt:lpstr>
      <vt:lpstr>-apple-system</vt:lpstr>
      <vt:lpstr>Arial</vt:lpstr>
      <vt:lpstr>Arial</vt:lpstr>
      <vt:lpstr>Calibri</vt:lpstr>
      <vt:lpstr>Century Gothic</vt:lpstr>
      <vt:lpstr>Chalkboard SE Regular</vt:lpstr>
      <vt:lpstr>Copperplate</vt:lpstr>
      <vt:lpstr>Georgia</vt:lpstr>
      <vt:lpstr>Helvetica</vt:lpstr>
      <vt:lpstr>Helvetica Light</vt:lpstr>
      <vt:lpstr>Helvetica Neue Medium</vt:lpstr>
      <vt:lpstr>medium-content-sans-serif-font</vt:lpstr>
      <vt:lpstr>medium-content-serif-font</vt:lpstr>
      <vt:lpstr>OpenSans</vt:lpstr>
      <vt:lpstr>'Times New Roman'</vt:lpstr>
      <vt:lpstr>Wingdings</vt:lpstr>
      <vt:lpstr>Wingdings 3</vt:lpstr>
      <vt:lpstr>Ion</vt:lpstr>
      <vt:lpstr>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REGRESSION</vt:lpstr>
      <vt:lpstr>Types of regression</vt:lpstr>
      <vt:lpstr>Simple Linear regression</vt:lpstr>
      <vt:lpstr>PowerPoint Presentation</vt:lpstr>
      <vt:lpstr>PowerPoint Presentation</vt:lpstr>
      <vt:lpstr>Multiple linear regression </vt:lpstr>
      <vt:lpstr>PowerPoint Presentation</vt:lpstr>
      <vt:lpstr>PowerPoint Presentation</vt:lpstr>
      <vt:lpstr>Polynomial regression</vt:lpstr>
      <vt:lpstr>PowerPoint Presentation</vt:lpstr>
      <vt:lpstr>PowerPoint Presentation</vt:lpstr>
      <vt:lpstr>PowerPoint Presentation</vt:lpstr>
      <vt:lpstr>Decision tree regression</vt:lpstr>
      <vt:lpstr>PowerPoint Presentation</vt:lpstr>
      <vt:lpstr>Code:</vt:lpstr>
      <vt:lpstr>Random forest regression</vt:lpstr>
      <vt:lpstr>Approach :</vt:lpstr>
      <vt:lpstr>Code</vt:lpstr>
      <vt:lpstr>Pros and cons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Naive Bayes Classifiers </vt:lpstr>
      <vt:lpstr>Principle of Naive Bayes Classifier:</vt:lpstr>
      <vt:lpstr>Example: Let us take an example to get some better intuition. Consider the problem of playing golf. The dataset is represented as below.    </vt:lpstr>
      <vt:lpstr>   </vt:lpstr>
      <vt:lpstr>   </vt:lpstr>
      <vt:lpstr> </vt:lpstr>
      <vt:lpstr> </vt:lpstr>
      <vt:lpstr>Types of Naive Bayes Classifier: </vt:lpstr>
      <vt:lpstr>  </vt:lpstr>
      <vt:lpstr>Decision Tree</vt:lpstr>
      <vt:lpstr> </vt:lpstr>
      <vt:lpstr> </vt:lpstr>
      <vt:lpstr>Algorithm</vt:lpstr>
      <vt:lpstr>Entropy</vt:lpstr>
      <vt:lpstr>Example:</vt:lpstr>
      <vt:lpstr> </vt:lpstr>
      <vt:lpstr> </vt:lpstr>
      <vt:lpstr>Information gain</vt:lpstr>
      <vt:lpstr> </vt:lpstr>
      <vt:lpstr> </vt:lpstr>
      <vt:lpstr> </vt:lpstr>
      <vt:lpstr> </vt:lpstr>
      <vt:lpstr> </vt:lpstr>
      <vt:lpstr>Random forest</vt:lpstr>
      <vt:lpstr> </vt:lpstr>
      <vt:lpstr> </vt:lpstr>
      <vt:lpstr>Using Random Forest Classifier</vt:lpstr>
      <vt:lpstr> Parameters </vt:lpstr>
      <vt:lpstr> </vt:lpstr>
      <vt:lpstr>Final Thoughts</vt:lpstr>
      <vt:lpstr>Clustering</vt:lpstr>
      <vt:lpstr>Clustering </vt:lpstr>
      <vt:lpstr>Clustering Algorithms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XGBOOST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Srinu Maripi</dc:creator>
  <cp:lastModifiedBy>ramanadh arc</cp:lastModifiedBy>
  <cp:revision>41</cp:revision>
  <dcterms:created xsi:type="dcterms:W3CDTF">2019-09-03T16:54:15Z</dcterms:created>
  <dcterms:modified xsi:type="dcterms:W3CDTF">2019-09-09T17:49:53Z</dcterms:modified>
</cp:coreProperties>
</file>