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77" r:id="rId3"/>
    <p:sldId id="389" r:id="rId4"/>
    <p:sldId id="390" r:id="rId5"/>
    <p:sldId id="393" r:id="rId6"/>
    <p:sldId id="391" r:id="rId7"/>
    <p:sldId id="395" r:id="rId8"/>
    <p:sldId id="396" r:id="rId9"/>
    <p:sldId id="397" r:id="rId10"/>
    <p:sldId id="398" r:id="rId11"/>
    <p:sldId id="399" r:id="rId12"/>
    <p:sldId id="400" r:id="rId13"/>
    <p:sldId id="401" r:id="rId14"/>
    <p:sldId id="392" r:id="rId15"/>
    <p:sldId id="402" r:id="rId16"/>
    <p:sldId id="339" r:id="rId17"/>
  </p:sldIdLst>
  <p:sldSz cx="9144000" cy="6858000" type="screen4x3"/>
  <p:notesSz cx="6761163" cy="9942513"/>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56" autoAdjust="0"/>
  </p:normalViewPr>
  <p:slideViewPr>
    <p:cSldViewPr>
      <p:cViewPr varScale="1">
        <p:scale>
          <a:sx n="71" d="100"/>
          <a:sy n="71" d="100"/>
        </p:scale>
        <p:origin x="148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699EA42-B486-41B6-AE0F-DEB19E3D1E2A}" type="slidenum">
              <a:rPr lang="en-US" altLang="en-US"/>
              <a:pPr>
                <a:defRPr/>
              </a:pPr>
              <a:t>‹#›</a:t>
            </a:fld>
            <a:endParaRPr lang="en-US" altLang="en-US"/>
          </a:p>
        </p:txBody>
      </p:sp>
    </p:spTree>
    <p:extLst>
      <p:ext uri="{BB962C8B-B14F-4D97-AF65-F5344CB8AC3E}">
        <p14:creationId xmlns:p14="http://schemas.microsoft.com/office/powerpoint/2010/main" val="199425737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870AF92-8002-4406-A0A7-A2FE31069BD2}" type="slidenum">
              <a:rPr lang="en-US" altLang="en-US"/>
              <a:pPr>
                <a:defRPr/>
              </a:pPr>
              <a:t>‹#›</a:t>
            </a:fld>
            <a:endParaRPr lang="en-US" altLang="en-US"/>
          </a:p>
        </p:txBody>
      </p:sp>
    </p:spTree>
    <p:extLst>
      <p:ext uri="{BB962C8B-B14F-4D97-AF65-F5344CB8AC3E}">
        <p14:creationId xmlns:p14="http://schemas.microsoft.com/office/powerpoint/2010/main" val="3197606512"/>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a:p>
        </p:txBody>
      </p:sp>
      <p:sp>
        <p:nvSpPr>
          <p:cNvPr id="2" name="Footer Placeholder 1"/>
          <p:cNvSpPr>
            <a:spLocks noGrp="1"/>
          </p:cNvSpPr>
          <p:nvPr>
            <p:ph type="ftr" sz="quarter" idx="4"/>
          </p:nvPr>
        </p:nvSpPr>
        <p:spPr/>
        <p:txBody>
          <a:bodyPr/>
          <a:lstStyle/>
          <a:p>
            <a:pPr>
              <a:defRPr/>
            </a:pPr>
            <a:endParaRPr lang="en-US"/>
          </a:p>
        </p:txBody>
      </p:sp>
      <p:sp>
        <p:nvSpPr>
          <p:cNvPr id="16389" name="Slide Number Placeholder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8F7E37-5CC8-4D0F-BD73-6F40A358D9FF}"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
        <p:nvSpPr>
          <p:cNvPr id="4" name="Date Placeholder 3"/>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163737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F8FB9720-1EB6-4C38-91F1-393F3D9AEDD9}" type="slidenum">
              <a:rPr lang="en-US" altLang="en-US"/>
              <a:pPr>
                <a:defRPr/>
              </a:pPr>
              <a:t>‹#›</a:t>
            </a:fld>
            <a:endParaRPr lang="en-US" altLang="en-US"/>
          </a:p>
        </p:txBody>
      </p:sp>
    </p:spTree>
    <p:extLst>
      <p:ext uri="{BB962C8B-B14F-4D97-AF65-F5344CB8AC3E}">
        <p14:creationId xmlns:p14="http://schemas.microsoft.com/office/powerpoint/2010/main" val="2401948523"/>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E3BCDB-5A4E-4891-97AA-7B2C40D7C96A}" type="slidenum">
              <a:rPr lang="en-US" altLang="en-US"/>
              <a:pPr>
                <a:defRPr/>
              </a:pPr>
              <a:t>‹#›</a:t>
            </a:fld>
            <a:endParaRPr lang="en-US" altLang="en-US"/>
          </a:p>
        </p:txBody>
      </p:sp>
    </p:spTree>
    <p:extLst>
      <p:ext uri="{BB962C8B-B14F-4D97-AF65-F5344CB8AC3E}">
        <p14:creationId xmlns:p14="http://schemas.microsoft.com/office/powerpoint/2010/main" val="526738735"/>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327133-298C-4431-9CF1-B531319BF3E8}" type="slidenum">
              <a:rPr lang="en-US" altLang="en-US"/>
              <a:pPr>
                <a:defRPr/>
              </a:pPr>
              <a:t>‹#›</a:t>
            </a:fld>
            <a:endParaRPr lang="en-US" altLang="en-US"/>
          </a:p>
        </p:txBody>
      </p:sp>
    </p:spTree>
    <p:extLst>
      <p:ext uri="{BB962C8B-B14F-4D97-AF65-F5344CB8AC3E}">
        <p14:creationId xmlns:p14="http://schemas.microsoft.com/office/powerpoint/2010/main" val="166725621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tx1"/>
                </a:solidFill>
              </a:defRPr>
            </a:lvl1pPr>
          </a:lstStyle>
          <a:p>
            <a:pPr>
              <a:defRPr/>
            </a:pPr>
            <a:fld id="{11DFE5A3-BF0E-4B4E-BC74-0F29592F817A}" type="slidenum">
              <a:rPr lang="en-US" altLang="en-US"/>
              <a:pPr>
                <a:defRPr/>
              </a:pPr>
              <a:t>‹#›</a:t>
            </a:fld>
            <a:endParaRPr lang="en-US" altLang="en-US"/>
          </a:p>
        </p:txBody>
      </p:sp>
    </p:spTree>
    <p:extLst>
      <p:ext uri="{BB962C8B-B14F-4D97-AF65-F5344CB8AC3E}">
        <p14:creationId xmlns:p14="http://schemas.microsoft.com/office/powerpoint/2010/main" val="3415965774"/>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66194C-291A-4408-93BE-090C2A54C633}" type="slidenum">
              <a:rPr lang="en-US" altLang="en-US"/>
              <a:pPr>
                <a:defRPr/>
              </a:pPr>
              <a:t>‹#›</a:t>
            </a:fld>
            <a:endParaRPr lang="en-US" altLang="en-US"/>
          </a:p>
        </p:txBody>
      </p:sp>
    </p:spTree>
    <p:extLst>
      <p:ext uri="{BB962C8B-B14F-4D97-AF65-F5344CB8AC3E}">
        <p14:creationId xmlns:p14="http://schemas.microsoft.com/office/powerpoint/2010/main" val="1199017200"/>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ECB465B-9026-4E50-B8A6-DA1E741E80C8}" type="slidenum">
              <a:rPr lang="en-US" altLang="en-US"/>
              <a:pPr>
                <a:defRPr/>
              </a:pPr>
              <a:t>‹#›</a:t>
            </a:fld>
            <a:endParaRPr lang="en-US" altLang="en-US"/>
          </a:p>
        </p:txBody>
      </p:sp>
    </p:spTree>
    <p:extLst>
      <p:ext uri="{BB962C8B-B14F-4D97-AF65-F5344CB8AC3E}">
        <p14:creationId xmlns:p14="http://schemas.microsoft.com/office/powerpoint/2010/main" val="2502589876"/>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BEB6D2A-82F1-4F36-A333-12AA4C15B68D}" type="slidenum">
              <a:rPr lang="en-US" altLang="en-US"/>
              <a:pPr>
                <a:defRPr/>
              </a:pPr>
              <a:t>‹#›</a:t>
            </a:fld>
            <a:endParaRPr lang="en-US" altLang="en-US"/>
          </a:p>
        </p:txBody>
      </p:sp>
    </p:spTree>
    <p:extLst>
      <p:ext uri="{BB962C8B-B14F-4D97-AF65-F5344CB8AC3E}">
        <p14:creationId xmlns:p14="http://schemas.microsoft.com/office/powerpoint/2010/main" val="571152550"/>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11B1ADF-9218-4916-A40E-EB79F25537BA}" type="slidenum">
              <a:rPr lang="en-US" altLang="en-US"/>
              <a:pPr>
                <a:defRPr/>
              </a:pPr>
              <a:t>‹#›</a:t>
            </a:fld>
            <a:endParaRPr lang="en-US" altLang="en-US"/>
          </a:p>
        </p:txBody>
      </p:sp>
    </p:spTree>
    <p:extLst>
      <p:ext uri="{BB962C8B-B14F-4D97-AF65-F5344CB8AC3E}">
        <p14:creationId xmlns:p14="http://schemas.microsoft.com/office/powerpoint/2010/main" val="1172226016"/>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1AF4F99-5A86-4325-B031-9990BD41C2C8}" type="slidenum">
              <a:rPr lang="en-US" altLang="en-US"/>
              <a:pPr>
                <a:defRPr/>
              </a:pPr>
              <a:t>‹#›</a:t>
            </a:fld>
            <a:endParaRPr lang="en-US" altLang="en-US"/>
          </a:p>
        </p:txBody>
      </p:sp>
    </p:spTree>
    <p:extLst>
      <p:ext uri="{BB962C8B-B14F-4D97-AF65-F5344CB8AC3E}">
        <p14:creationId xmlns:p14="http://schemas.microsoft.com/office/powerpoint/2010/main" val="2245959779"/>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F744569-C638-4A77-8B09-506C17EF312B}" type="slidenum">
              <a:rPr lang="en-US" altLang="en-US"/>
              <a:pPr>
                <a:defRPr/>
              </a:pPr>
              <a:t>‹#›</a:t>
            </a:fld>
            <a:endParaRPr lang="en-US" altLang="en-US"/>
          </a:p>
        </p:txBody>
      </p:sp>
    </p:spTree>
    <p:extLst>
      <p:ext uri="{BB962C8B-B14F-4D97-AF65-F5344CB8AC3E}">
        <p14:creationId xmlns:p14="http://schemas.microsoft.com/office/powerpoint/2010/main" val="2657327736"/>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2413D0C-22DC-483C-917E-EF2DCECEAD90}" type="slidenum">
              <a:rPr lang="en-US" altLang="en-US"/>
              <a:pPr>
                <a:defRPr/>
              </a:pPr>
              <a:t>‹#›</a:t>
            </a:fld>
            <a:endParaRPr lang="en-US" altLang="en-US"/>
          </a:p>
        </p:txBody>
      </p:sp>
    </p:spTree>
    <p:extLst>
      <p:ext uri="{BB962C8B-B14F-4D97-AF65-F5344CB8AC3E}">
        <p14:creationId xmlns:p14="http://schemas.microsoft.com/office/powerpoint/2010/main" val="3665470944"/>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8864A15-AA99-421B-80C2-0689E250E387}" type="slidenum">
              <a:rPr lang="en-US" altLang="en-US"/>
              <a:pPr>
                <a:defRPr/>
              </a:pPr>
              <a:t>‹#›</a:t>
            </a:fld>
            <a:endParaRPr lang="en-US" altLang="en-US"/>
          </a:p>
        </p:txBody>
      </p:sp>
      <p:sp>
        <p:nvSpPr>
          <p:cNvPr id="1029" name="TextBox 6"/>
          <p:cNvSpPr txBox="1">
            <a:spLocks noChangeArrowheads="1"/>
          </p:cNvSpPr>
          <p:nvPr/>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1030" name="TextBox 7"/>
          <p:cNvSpPr txBox="1">
            <a:spLocks noChangeArrowheads="1"/>
          </p:cNvSpPr>
          <p:nvPr/>
        </p:nvSpPr>
        <p:spPr bwMode="auto">
          <a:xfrm>
            <a:off x="323850" y="404813"/>
            <a:ext cx="1655763" cy="2762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d-ID" altLang="en-US" sz="1200" b="1"/>
              <a:t>I.</a:t>
            </a:r>
            <a:fld id="{05FF83E3-5BDB-41A3-97D9-996604EF318C}" type="slidenum">
              <a:rPr lang="id-ID" altLang="en-US" sz="1200" b="1" smtClean="0"/>
              <a:pPr eaLnBrk="1" hangingPunct="1">
                <a:defRPr/>
              </a:pPr>
              <a:t>‹#›</a:t>
            </a:fld>
            <a:endParaRPr lang="id-ID" altLang="en-US" sz="1200" b="1"/>
          </a:p>
        </p:txBody>
      </p:sp>
    </p:spTree>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ransition spd="slow">
    <p:fade thruBlk="1"/>
  </p:transition>
  <p:hf sldNum="0" hdr="0" ftr="0"/>
  <p:txStyles>
    <p:titleStyle>
      <a:lvl1pPr algn="ct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060848"/>
            <a:ext cx="9144000" cy="3662541"/>
          </a:xfrm>
          <a:prstGeom prst="rect">
            <a:avLst/>
          </a:prstGeom>
          <a:noFill/>
        </p:spPr>
        <p:txBody>
          <a:bodyPr>
            <a:spAutoFit/>
          </a:bodyPr>
          <a:lstStyle/>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P</a:t>
            </a:r>
            <a:r>
              <a:rPr lang="id-ID" sz="4000" b="1" dirty="0">
                <a:solidFill>
                  <a:srgbClr val="002060"/>
                </a:solidFill>
                <a:effectLst>
                  <a:reflection blurRad="6350" stA="55000" endA="300" endPos="45500" dir="5400000" sy="-100000" algn="bl" rotWithShape="0"/>
                </a:effectLst>
                <a:latin typeface="Cambria" panose="02040503050406030204" pitchFamily="18" charset="0"/>
              </a:rPr>
              <a:t>ARAGRAF DALAM </a:t>
            </a:r>
            <a:r>
              <a:rPr lang="en-US" sz="4000" b="1" dirty="0">
                <a:solidFill>
                  <a:srgbClr val="002060"/>
                </a:solidFill>
                <a:effectLst>
                  <a:reflection blurRad="6350" stA="55000" endA="300" endPos="45500" dir="5400000" sy="-100000" algn="bl" rotWithShape="0"/>
                </a:effectLst>
                <a:latin typeface="Cambria" panose="02040503050406030204" pitchFamily="18" charset="0"/>
              </a:rPr>
              <a:t>KARYA ILMIAH</a:t>
            </a:r>
          </a:p>
          <a:p>
            <a:pPr algn="ctr" eaLnBrk="1" fontAlgn="auto" hangingPunct="1">
              <a:spcBef>
                <a:spcPts val="0"/>
              </a:spcBef>
              <a:spcAft>
                <a:spcPts val="0"/>
              </a:spcAft>
              <a:defRPr/>
            </a:pP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a:solidFill>
                  <a:srgbClr val="002060"/>
                </a:solidFill>
                <a:effectLst>
                  <a:reflection blurRad="6350" stA="55000" endA="300" endPos="45500" dir="5400000" sy="-100000" algn="bl" rotWithShape="0"/>
                </a:effectLst>
                <a:latin typeface="Cambria" panose="02040503050406030204" pitchFamily="18" charset="0"/>
              </a:rPr>
              <a:t>Zulkarnaini</a:t>
            </a: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 </a:t>
            </a:r>
          </a:p>
          <a:p>
            <a:pPr algn="ctr" eaLnBrk="1" fontAlgn="auto" hangingPunct="1">
              <a:spcBef>
                <a:spcPts val="0"/>
              </a:spcBef>
              <a:spcAft>
                <a:spcPts val="0"/>
              </a:spcAft>
              <a:defRPr/>
            </a:pP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Pertemuan</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a:t>
            </a: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Minggu</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ke-1</a:t>
            </a:r>
            <a:r>
              <a:rPr lang="id-ID"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2</a:t>
            </a:r>
            <a:endPar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endParaRPr lang="en-US" sz="3600"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p:txBody>
      </p:sp>
      <p:pic>
        <p:nvPicPr>
          <p:cNvPr id="15363" name="Picture 2" descr="D:\Picture\logo ibi 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1428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p>
          <a:p>
            <a:pPr algn="ctr">
              <a:spcBef>
                <a:spcPct val="0"/>
              </a:spcBef>
              <a:buFontTx/>
              <a:buNone/>
            </a:pPr>
            <a:endParaRPr lang="id-ID" altLang="en-US" sz="1200">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5365"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p:cNvSpPr>
          <p:nvPr/>
        </p:nvSpPr>
        <p:spPr bwMode="auto">
          <a:xfrm>
            <a:off x="3635375" y="1027113"/>
            <a:ext cx="54006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2. Paragraf Deskripsi</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ini adalah suatu kalimat yang memaparkan isi gambaran pada suatu keadaan atau sebuah peristiwa yang bentuk tulisan sehingga pembaca seolah-olah dapat melihat, mendengar dan merasakan serta mengalami peristiwa tersebut.</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Contohnya: </a:t>
            </a:r>
            <a:endParaRPr lang="id-ID"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S</a:t>
            </a:r>
            <a:r>
              <a:rPr lang="en-US" altLang="en-US" sz="2000">
                <a:solidFill>
                  <a:srgbClr val="000000"/>
                </a:solidFill>
                <a:latin typeface="Adobe Caslon Pro Bold" panose="0205070206050A020403" pitchFamily="18" charset="0"/>
                <a:cs typeface="Arial" panose="020B0604020202020204" pitchFamily="34" charset="0"/>
              </a:rPr>
              <a:t>aat brownis coklat buatan ibuku dihidangkan untukku, wangi brownis coklatnya langsung tercium enak oleh hidungku. Saat aku mencoba memakannya, bentuk dan rasa manisnya langsung membuat lidahku bergoyang. Sungguh, ibuku sangat pandai sekali membuat brownis coklat ini.</a:t>
            </a:r>
          </a:p>
        </p:txBody>
      </p:sp>
      <p:sp>
        <p:nvSpPr>
          <p:cNvPr id="2560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560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5605"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0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0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5609"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5610"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4" name="Rectangle 1"/>
          <p:cNvSpPr/>
          <p:nvPr/>
        </p:nvSpPr>
        <p:spPr>
          <a:xfrm>
            <a:off x="107505" y="7938"/>
            <a:ext cx="5904655"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Paragraf Berdasarkan Isinya</a:t>
            </a:r>
          </a:p>
        </p:txBody>
      </p:sp>
      <p:pic>
        <p:nvPicPr>
          <p:cNvPr id="256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27138"/>
            <a:ext cx="3419475"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3059113" y="1027113"/>
            <a:ext cx="5976937"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3. Paragraf Persuasi</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persuasi adalah paragraf yang dimana isinya dapat mempengaruhi atau membujuk pembaca untuk tertarik dengan gagasan atau ajakan yang dibuat.</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Contohnya: </a:t>
            </a:r>
            <a:endParaRPr lang="id-ID"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M</a:t>
            </a:r>
            <a:r>
              <a:rPr lang="en-US" altLang="en-US" sz="2000">
                <a:solidFill>
                  <a:srgbClr val="000000"/>
                </a:solidFill>
                <a:latin typeface="Adobe Caslon Pro Bold" panose="0205070206050A020403" pitchFamily="18" charset="0"/>
                <a:cs typeface="Arial" panose="020B0604020202020204" pitchFamily="34" charset="0"/>
              </a:rPr>
              <a:t>embaca memang merupakan faktor penting dalam menguasai berbagai ilmu pengetahuan. sebab seseorang tak memiliki niat untuk membaca pasti tidak banyak memiliki tingkat pengetahuan. Karena ilmu pengetahuan biasanya bersumber dari buku.</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Misalnya anak yang pandai dalam pelajaran, biasanya dia akan menjadi kutu buku. Bagi siapa saja yang tidak memiliki niat untuk membaca pasti pengetahuannya tidak luas dan terbatas. Oleh karena itu membaca menjadi hal yang penting dan biasakanlah membaca buku.</a:t>
            </a:r>
          </a:p>
        </p:txBody>
      </p:sp>
      <p:sp>
        <p:nvSpPr>
          <p:cNvPr id="2662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662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6629"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663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663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6633"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6634"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4" name="Rectangle 1"/>
          <p:cNvSpPr/>
          <p:nvPr/>
        </p:nvSpPr>
        <p:spPr>
          <a:xfrm>
            <a:off x="107505" y="7938"/>
            <a:ext cx="5904655"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Paragraf Berdasarkan Isinya</a:t>
            </a:r>
          </a:p>
        </p:txBody>
      </p:sp>
      <p:pic>
        <p:nvPicPr>
          <p:cNvPr id="266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74738"/>
            <a:ext cx="2843213"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3635375" y="1027113"/>
            <a:ext cx="54006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4. Paragraf Argumentasi</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ini adalah suatu kalimat paragraf dimana isinya dapat menyakinkan pembaca sehingga memperoleh dan menerima gagasan dalam sebuah karya yang ditulis oleh penulis.</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Contohnya: </a:t>
            </a:r>
            <a:endParaRPr lang="id-ID"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M</a:t>
            </a:r>
            <a:r>
              <a:rPr lang="en-US" altLang="en-US" sz="2000">
                <a:solidFill>
                  <a:srgbClr val="000000"/>
                </a:solidFill>
                <a:latin typeface="Adobe Caslon Pro Bold" panose="0205070206050A020403" pitchFamily="18" charset="0"/>
                <a:cs typeface="Arial" panose="020B0604020202020204" pitchFamily="34" charset="0"/>
              </a:rPr>
              <a:t>embaca memang merupakan faktor penting dalam menguasai berbagai ilmu pengetahuan. Seorang penasihat hukum pasti selalu membaca buku-buku yang terkait dengan hukum, sebab jika tidak membaca buku hukum pasti ia akan merasa kesulitan dan tidak tahu apa saja pasal-pasal yang tertera dibuku hukum.</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Seorang mahasiswa, tidak mau membaca buku maka akan mengalami kesulitan dalam menjawab soal-soal dari dosen.</a:t>
            </a:r>
          </a:p>
        </p:txBody>
      </p:sp>
      <p:sp>
        <p:nvSpPr>
          <p:cNvPr id="2765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765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765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65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65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7657"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7658"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4" name="Rectangle 1"/>
          <p:cNvSpPr/>
          <p:nvPr/>
        </p:nvSpPr>
        <p:spPr>
          <a:xfrm>
            <a:off x="107505" y="7938"/>
            <a:ext cx="5904655"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Paragraf Berdasarkan Isinya</a:t>
            </a:r>
          </a:p>
        </p:txBody>
      </p:sp>
      <p:pic>
        <p:nvPicPr>
          <p:cNvPr id="276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60438"/>
            <a:ext cx="3276600"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p:cNvSpPr>
          <p:nvPr/>
        </p:nvSpPr>
        <p:spPr bwMode="auto">
          <a:xfrm>
            <a:off x="3419475" y="1027113"/>
            <a:ext cx="56165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5. Paragraf</a:t>
            </a:r>
            <a:r>
              <a:rPr lang="id-ID" altLang="en-US" sz="2000">
                <a:solidFill>
                  <a:srgbClr val="000000"/>
                </a:solidFill>
                <a:latin typeface="Adobe Caslon Pro Bold" panose="0205070206050A020403" pitchFamily="18" charset="0"/>
                <a:cs typeface="Arial" panose="020B0604020202020204" pitchFamily="34" charset="0"/>
              </a:rPr>
              <a:t> </a:t>
            </a:r>
            <a:r>
              <a:rPr lang="en-US" altLang="en-US" sz="2000">
                <a:solidFill>
                  <a:srgbClr val="000000"/>
                </a:solidFill>
                <a:latin typeface="Adobe Caslon Pro Bold" panose="0205070206050A020403" pitchFamily="18" charset="0"/>
                <a:cs typeface="Arial" panose="020B0604020202020204" pitchFamily="34" charset="0"/>
              </a:rPr>
              <a:t> Narasi</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ini adalah suatu kalimat paragraf dimana isinya menceritakan suatu peristiwa atau sebuah masalah, sehingga membuat pembaca menjadi tehibur atau terharu.</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Contohnya: </a:t>
            </a:r>
            <a:endParaRPr lang="id-ID"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B</a:t>
            </a:r>
            <a:r>
              <a:rPr lang="en-US" altLang="en-US" sz="2000">
                <a:solidFill>
                  <a:srgbClr val="000000"/>
                </a:solidFill>
                <a:latin typeface="Adobe Caslon Pro Bold" panose="0205070206050A020403" pitchFamily="18" charset="0"/>
                <a:cs typeface="Arial" panose="020B0604020202020204" pitchFamily="34" charset="0"/>
              </a:rPr>
              <a:t>eberapa hari yang lalu kami pergi ke sebuah pusat wisata yang berada di Jakarta. Kami pergi dengan 2 mobil pribadi. Mobil kami melaju cukup cepat secara beriringan dengan mobil lainnya. Perjalanan menjadi sangat menyenangkan, semua orang tampak gembira. Cahaya sinar matahari menyinari kami sehingga membuat pemandangan dari dalam kacamata mobil cukup indah.</a:t>
            </a:r>
          </a:p>
        </p:txBody>
      </p:sp>
      <p:sp>
        <p:nvSpPr>
          <p:cNvPr id="2867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867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867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867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867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868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868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4" name="Rectangle 1"/>
          <p:cNvSpPr/>
          <p:nvPr/>
        </p:nvSpPr>
        <p:spPr>
          <a:xfrm>
            <a:off x="107505" y="13446"/>
            <a:ext cx="5904655" cy="604091"/>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Paragraf Berdasarkan Isinya</a:t>
            </a:r>
          </a:p>
        </p:txBody>
      </p:sp>
      <p:pic>
        <p:nvPicPr>
          <p:cNvPr id="286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27138"/>
            <a:ext cx="3203575"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969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970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970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70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70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 name="Rectangle 1"/>
          <p:cNvSpPr/>
          <p:nvPr/>
        </p:nvSpPr>
        <p:spPr>
          <a:xfrm>
            <a:off x="307975" y="-217488"/>
            <a:ext cx="8585200" cy="6246813"/>
          </a:xfrm>
          <a:prstGeom prst="rect">
            <a:avLst/>
          </a:prstGeom>
        </p:spPr>
        <p:txBody>
          <a:bodyPr>
            <a:spAutoFit/>
          </a:bodyPr>
          <a:lstStyle/>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marL="268288" indent="-268288">
              <a:defRPr/>
            </a:pPr>
            <a:r>
              <a:rPr lang="id-ID" sz="2000" dirty="0">
                <a:latin typeface="Adobe Caslon Pro Bold" panose="0205070206050A020403" pitchFamily="18" charset="0"/>
              </a:rPr>
              <a:t>1. Pada kalimat pertama atau utama paragraf harus masuk agak kedalam dengan beberapa ketukan spasi. Ketukan spasi dalam paragraf sekitar lima ketukan, biasanya ketukan lima spasi ini digunakan untuk jenis kalimat atau karangan yang biasa.</a:t>
            </a:r>
          </a:p>
          <a:p>
            <a:pPr marL="268288" indent="-268288">
              <a:defRPr/>
            </a:pPr>
            <a:r>
              <a:rPr lang="id-ID" sz="2000" dirty="0">
                <a:latin typeface="Adobe Caslon Pro Bold" panose="0205070206050A020403" pitchFamily="18" charset="0"/>
              </a:rPr>
              <a:t>2. Paragraf biasanya digunakan sebagai pikiran utama dalam sebuah kalimat atau topik yang telah ditentukan oleh penulis.</a:t>
            </a:r>
          </a:p>
          <a:p>
            <a:pPr marL="268288" indent="-268288">
              <a:defRPr/>
            </a:pPr>
            <a:r>
              <a:rPr lang="id-ID" sz="2000" dirty="0">
                <a:latin typeface="Adobe Caslon Pro Bold" panose="0205070206050A020403" pitchFamily="18" charset="0"/>
              </a:rPr>
              <a:t>3. Kalimat topik dan kalimat pengembang dalam paragraf memiliki fungsi dalam penulisan dimana fungsi tersebut dapat menjelaskan atau menerangkan pikiran utama dari penulis dalam menuliskan sebuah karya atau karangan dalam sebuah kalimat topik.</a:t>
            </a:r>
          </a:p>
          <a:p>
            <a:pPr marL="268288" indent="-268288">
              <a:defRPr/>
            </a:pPr>
            <a:r>
              <a:rPr lang="id-ID" sz="2000" dirty="0">
                <a:latin typeface="Adobe Caslon Pro Bold" panose="0205070206050A020403" pitchFamily="18" charset="0"/>
              </a:rPr>
              <a:t>4. Selain itu pada poin keempat paragraf juga memakai sebuah kalimat penjelas dalam tulisan dimana kalimat penjelas tersebut berisikan tentang kedetailan dari kalimat topik. Paragraf memang bukan kumpulan dari kalimat topik, tetapi paragraf disini berisi beberapa kalimat penjelas dan hanya satu kalimat topik.</a:t>
            </a:r>
          </a:p>
        </p:txBody>
      </p:sp>
      <p:sp>
        <p:nvSpPr>
          <p:cNvPr id="11" name="Rectangle 1"/>
          <p:cNvSpPr/>
          <p:nvPr/>
        </p:nvSpPr>
        <p:spPr>
          <a:xfrm>
            <a:off x="107505" y="13446"/>
            <a:ext cx="5904655" cy="604091"/>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Ciri-ciri Paragraf</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3072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3072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30725"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072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072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1" name="Rectangle 1"/>
          <p:cNvSpPr/>
          <p:nvPr/>
        </p:nvSpPr>
        <p:spPr>
          <a:xfrm>
            <a:off x="107505" y="13446"/>
            <a:ext cx="5904655" cy="604091"/>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Syarat Paragraf</a:t>
            </a:r>
          </a:p>
        </p:txBody>
      </p:sp>
      <p:sp>
        <p:nvSpPr>
          <p:cNvPr id="4" name="Rectangle 3"/>
          <p:cNvSpPr/>
          <p:nvPr/>
        </p:nvSpPr>
        <p:spPr>
          <a:xfrm>
            <a:off x="155575" y="-1325563"/>
            <a:ext cx="8531225" cy="8094663"/>
          </a:xfrm>
          <a:prstGeom prst="rect">
            <a:avLst/>
          </a:prstGeom>
        </p:spPr>
        <p:txBody>
          <a:bodyPr>
            <a:spAutoFit/>
          </a:bodyPr>
          <a:lstStyle/>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endParaRPr lang="id-ID" sz="2000" dirty="0">
              <a:latin typeface="Adobe Caslon Pro Bold" panose="0205070206050A020403" pitchFamily="18" charset="0"/>
            </a:endParaRPr>
          </a:p>
          <a:p>
            <a:pPr>
              <a:defRPr/>
            </a:pPr>
            <a:r>
              <a:rPr lang="id-ID" sz="2000" dirty="0">
                <a:latin typeface="Adobe Caslon Pro Bold" panose="0205070206050A020403" pitchFamily="18" charset="0"/>
              </a:rPr>
              <a:t>Paragraf yang baik merupakan paragraf yang dapat menyampaikan pikiran dengan baik kepada pembaca. Adapun syarat dari paragraf yakni harus mempunyai syarat-syarat sebagai berikut :.</a:t>
            </a:r>
          </a:p>
          <a:p>
            <a:pPr>
              <a:defRPr/>
            </a:pPr>
            <a:endParaRPr lang="id-ID" sz="2000" dirty="0">
              <a:latin typeface="Adobe Caslon Pro Bold" panose="0205070206050A020403" pitchFamily="18" charset="0"/>
            </a:endParaRPr>
          </a:p>
          <a:p>
            <a:pPr>
              <a:defRPr/>
            </a:pPr>
            <a:r>
              <a:rPr lang="id-ID" sz="2000" dirty="0">
                <a:latin typeface="Adobe Caslon Pro Bold" panose="0205070206050A020403" pitchFamily="18" charset="0"/>
              </a:rPr>
              <a:t>1. Kesatuan (Unity)</a:t>
            </a:r>
          </a:p>
          <a:p>
            <a:pPr marL="268288">
              <a:defRPr/>
            </a:pPr>
            <a:r>
              <a:rPr lang="id-ID" sz="2000" dirty="0">
                <a:latin typeface="Adobe Caslon Pro Bold" panose="0205070206050A020403" pitchFamily="18" charset="0"/>
              </a:rPr>
              <a:t>Yang dimaksud kesatuan yakni suatu paragraf harus dibangun dengan satu pikiran yang jelas. Satu pikiran tersebut diuraikan ke dalam bentuk pikiran pokok dan beberapa pikiran jelas. Hubungan pikiran yang satu dengan pikran lainnya menandakan bahwa paragraf tersebut sudah mempunyai kesatuan</a:t>
            </a:r>
          </a:p>
          <a:p>
            <a:pPr>
              <a:defRPr/>
            </a:pPr>
            <a:r>
              <a:rPr lang="id-ID" sz="2000" dirty="0">
                <a:latin typeface="Adobe Caslon Pro Bold" panose="0205070206050A020403" pitchFamily="18" charset="0"/>
              </a:rPr>
              <a:t>2. Kepaduan (Koherensi)</a:t>
            </a:r>
          </a:p>
          <a:p>
            <a:pPr marL="268288">
              <a:defRPr/>
            </a:pPr>
            <a:r>
              <a:rPr lang="id-ID" sz="2000" dirty="0">
                <a:latin typeface="Adobe Caslon Pro Bold" panose="0205070206050A020403" pitchFamily="18" charset="0"/>
              </a:rPr>
              <a:t>Kepaduan terwujud dari hubungan kompak antar kalimat pembentuk paragraf. Kepaduan yang baik terjadi jika hubungan timbal balik antar kalimat wajar dan mudah dipahami. Ada beberapa cara supaya paragraf mempunyai kepaduan yang kompak, yakni dengan memakai kata ganti, kata penghubung, serta perincian dan urutan pikiran.</a:t>
            </a:r>
          </a:p>
          <a:p>
            <a:pPr>
              <a:defRPr/>
            </a:pPr>
            <a:r>
              <a:rPr lang="id-ID" sz="2000" dirty="0">
                <a:latin typeface="Adobe Caslon Pro Bold" panose="0205070206050A020403" pitchFamily="18" charset="0"/>
              </a:rPr>
              <a:t>3. Kelengkapan</a:t>
            </a:r>
          </a:p>
          <a:p>
            <a:pPr marL="268288">
              <a:defRPr/>
            </a:pPr>
            <a:r>
              <a:rPr lang="id-ID" sz="2000" dirty="0">
                <a:latin typeface="Adobe Caslon Pro Bold" panose="0205070206050A020403" pitchFamily="18" charset="0"/>
              </a:rPr>
              <a:t>Suatu paragraf dikatakan lengkap jika berisi kalimat-kalimat penjelas yang cukup untuk menunjang kalimat pokok.</a:t>
            </a: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368425"/>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3174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Manajemen Sumber Daya Manusia Lanjutan</a:t>
            </a: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MAN19425</a:t>
            </a:r>
          </a:p>
        </p:txBody>
      </p:sp>
      <p:sp>
        <p:nvSpPr>
          <p:cNvPr id="3174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Arial" pitchFamily="34" charset="0"/>
                <a:cs typeface="Arial" pitchFamily="34" charset="0"/>
              </a:rPr>
              <a:t>FAKTOR </a:t>
            </a:r>
            <a:endParaRPr lang="id-ID" sz="3600" b="1" dirty="0">
              <a:latin typeface="Arial" pitchFamily="34" charset="0"/>
              <a:cs typeface="Arial" pitchFamily="34" charset="0"/>
            </a:endParaRPr>
          </a:p>
        </p:txBody>
      </p:sp>
      <p:sp>
        <p:nvSpPr>
          <p:cNvPr id="3175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175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31755" name="Picture 2" descr="C:\Users\ASUS\Pictures\download (9).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14288"/>
            <a:ext cx="21066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452438" y="1773238"/>
            <a:ext cx="7745412" cy="4160837"/>
          </a:xfrm>
          <a:prstGeom prst="rect">
            <a:avLst/>
          </a:prstGeom>
          <a:noFill/>
          <a:ln>
            <a:noFill/>
          </a:ln>
        </p:spPr>
        <p:txBody>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defRPr/>
            </a:pPr>
            <a:r>
              <a:rPr lang="id-ID" sz="2400" dirty="0">
                <a:solidFill>
                  <a:schemeClr val="tx1"/>
                </a:solidFill>
              </a:rPr>
              <a:t>Kepuasan kerja dan kedisiplinan</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umur karyawan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organisasi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kepemimpinan </a:t>
            </a:r>
          </a:p>
          <a:p>
            <a:pPr algn="l" eaLnBrk="1" hangingPunct="1">
              <a:buFont typeface="Wingdings" pitchFamily="2" charset="2"/>
              <a:buChar char="Ø"/>
              <a:defRPr/>
            </a:pPr>
            <a:endParaRPr lang="id-ID" sz="2600" dirty="0">
              <a:solidFill>
                <a:schemeClr val="tx1"/>
              </a:solidFill>
              <a:latin typeface="Arial" charset="0"/>
              <a:cs typeface="Arial" charset="0"/>
            </a:endParaRPr>
          </a:p>
        </p:txBody>
      </p:sp>
      <p:pic>
        <p:nvPicPr>
          <p:cNvPr id="317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0" dur="500"/>
                                        <p:tgtEl>
                                          <p:spTgt spid="1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3" dur="500"/>
                                        <p:tgtEl>
                                          <p:spTgt spid="1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1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741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741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741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741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741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174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3348038" y="1027113"/>
            <a:ext cx="49688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Paragraf adalah bagian dari suatu karangan yang terdiri atas sejumlah kalimat yang mengungkapkan satuan informasi dengan ide pokok sebagai pengendalinya (Ramlan). </a:t>
            </a:r>
            <a:endParaRPr lang="id-ID"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endParaRPr lang="id-ID"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Paragraf adalah serangkaian kalimat yang saling bertalian untuk membuat sebuah ide atau gagasan baru (Handayani dkk).</a:t>
            </a:r>
          </a:p>
        </p:txBody>
      </p:sp>
      <p:sp>
        <p:nvSpPr>
          <p:cNvPr id="1843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843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843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844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844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pic>
        <p:nvPicPr>
          <p:cNvPr id="184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96975"/>
            <a:ext cx="2687638"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Pengertian Paragraf</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3348038" y="1027113"/>
            <a:ext cx="49688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Paragraf merupakan sekelompok kalimat yang saling berhubungan dan bersama sama menjelaskan satu unit pokok pikiran (Wiyanto).</a:t>
            </a:r>
            <a:endParaRPr lang="id-ID"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endParaRPr lang="en-US" altLang="en-US" sz="24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400">
                <a:solidFill>
                  <a:srgbClr val="000000"/>
                </a:solidFill>
                <a:latin typeface="Adobe Caslon Pro Bold" panose="0205070206050A020403" pitchFamily="18" charset="0"/>
                <a:cs typeface="Arial" panose="020B0604020202020204" pitchFamily="34" charset="0"/>
              </a:rPr>
              <a:t>Dapat disimpulkan bahwa pengertian paragraf adalah kumpulan kalimat yang saling berhubungan dan membentuk sebuah ide atau gagasan baru.</a:t>
            </a:r>
          </a:p>
        </p:txBody>
      </p:sp>
      <p:sp>
        <p:nvSpPr>
          <p:cNvPr id="1945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946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946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9465"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9466"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pic>
        <p:nvPicPr>
          <p:cNvPr id="194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844675"/>
            <a:ext cx="2751138"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Pengertian Paragraf</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155575" y="1412875"/>
            <a:ext cx="816133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marL="363538" indent="-363538" eaLnBrk="1" hangingPunct="1">
              <a:spcBef>
                <a:spcPct val="0"/>
              </a:spcBef>
              <a:buFontTx/>
              <a:buNone/>
              <a:defRPr/>
            </a:pPr>
            <a:r>
              <a:rPr lang="id-ID" altLang="en-US" sz="2400" dirty="0">
                <a:solidFill>
                  <a:srgbClr val="000000"/>
                </a:solidFill>
                <a:latin typeface="Adobe Caslon Pro Bold" panose="0205070206050A020403" pitchFamily="18" charset="0"/>
                <a:cs typeface="Arial" panose="020B0604020202020204" pitchFamily="34" charset="0"/>
              </a:rPr>
              <a:t>1. </a:t>
            </a:r>
            <a:r>
              <a:rPr lang="en-US" altLang="en-US" sz="2400" dirty="0" err="1">
                <a:solidFill>
                  <a:srgbClr val="000000"/>
                </a:solidFill>
                <a:latin typeface="Adobe Caslon Pro Bold" panose="0205070206050A020403" pitchFamily="18" charset="0"/>
                <a:cs typeface="Arial" panose="020B0604020202020204" pitchFamily="34" charset="0"/>
              </a:rPr>
              <a:t>Paragraf</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dalam</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sebuah</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kalimat</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dapat</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menjadi</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pengantar</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sebuah</a:t>
            </a:r>
            <a:r>
              <a:rPr lang="en-US" altLang="en-US" sz="2400" dirty="0">
                <a:solidFill>
                  <a:srgbClr val="000000"/>
                </a:solidFill>
                <a:latin typeface="Adobe Caslon Pro Bold" panose="0205070206050A020403" pitchFamily="18" charset="0"/>
                <a:cs typeface="Arial" panose="020B0604020202020204" pitchFamily="34" charset="0"/>
              </a:rPr>
              <a:t> ide-ide, </a:t>
            </a:r>
            <a:r>
              <a:rPr lang="en-US" altLang="en-US" sz="2400" dirty="0" err="1">
                <a:solidFill>
                  <a:srgbClr val="000000"/>
                </a:solidFill>
                <a:latin typeface="Adobe Caslon Pro Bold" panose="0205070206050A020403" pitchFamily="18" charset="0"/>
                <a:cs typeface="Arial" panose="020B0604020202020204" pitchFamily="34" charset="0"/>
              </a:rPr>
              <a:t>isi</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kalimat</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dan</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kalimat</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penutup</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pada</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tulisan</a:t>
            </a:r>
            <a:r>
              <a:rPr lang="en-US" altLang="en-US" sz="2400" dirty="0">
                <a:solidFill>
                  <a:srgbClr val="000000"/>
                </a:solidFill>
                <a:latin typeface="Adobe Caslon Pro Bold" panose="0205070206050A020403" pitchFamily="18" charset="0"/>
                <a:cs typeface="Arial" panose="020B0604020202020204" pitchFamily="34" charset="0"/>
              </a:rPr>
              <a:t> yang </a:t>
            </a:r>
            <a:r>
              <a:rPr lang="en-US" altLang="en-US" sz="2400" dirty="0" err="1">
                <a:solidFill>
                  <a:srgbClr val="000000"/>
                </a:solidFill>
                <a:latin typeface="Adobe Caslon Pro Bold" panose="0205070206050A020403" pitchFamily="18" charset="0"/>
                <a:cs typeface="Arial" panose="020B0604020202020204" pitchFamily="34" charset="0"/>
              </a:rPr>
              <a:t>dibuat</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oleh</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penulis</a:t>
            </a:r>
            <a:r>
              <a:rPr lang="en-US" altLang="en-US" sz="2400" dirty="0">
                <a:solidFill>
                  <a:srgbClr val="000000"/>
                </a:solidFill>
                <a:latin typeface="Adobe Caslon Pro Bold" panose="0205070206050A020403" pitchFamily="18" charset="0"/>
                <a:cs typeface="Arial" panose="020B0604020202020204" pitchFamily="34" charset="0"/>
              </a:rPr>
              <a:t>.</a:t>
            </a:r>
          </a:p>
          <a:p>
            <a:pPr marL="363538" indent="-363538" eaLnBrk="1" hangingPunct="1">
              <a:spcBef>
                <a:spcPct val="0"/>
              </a:spcBef>
              <a:buFontTx/>
              <a:buNone/>
              <a:defRPr/>
            </a:pPr>
            <a:r>
              <a:rPr lang="id-ID" altLang="en-US" sz="2400" dirty="0">
                <a:solidFill>
                  <a:srgbClr val="000000"/>
                </a:solidFill>
                <a:latin typeface="Adobe Caslon Pro Bold" panose="0205070206050A020403" pitchFamily="18" charset="0"/>
                <a:cs typeface="Arial" panose="020B0604020202020204" pitchFamily="34" charset="0"/>
              </a:rPr>
              <a:t>2. </a:t>
            </a:r>
            <a:r>
              <a:rPr lang="en-US" altLang="en-US" sz="2400" dirty="0" err="1">
                <a:solidFill>
                  <a:srgbClr val="000000"/>
                </a:solidFill>
                <a:latin typeface="Adobe Caslon Pro Bold" panose="0205070206050A020403" pitchFamily="18" charset="0"/>
                <a:cs typeface="Arial" panose="020B0604020202020204" pitchFamily="34" charset="0"/>
              </a:rPr>
              <a:t>Mencurahkan</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suatu</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perasan</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dan</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pemikiran</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penulis</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dalam</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sebuah</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karya</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atau</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kalimat</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dalam</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bentuk</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tulisan</a:t>
            </a:r>
            <a:r>
              <a:rPr lang="en-US" altLang="en-US" sz="2400" dirty="0">
                <a:solidFill>
                  <a:srgbClr val="000000"/>
                </a:solidFill>
                <a:latin typeface="Adobe Caslon Pro Bold" panose="0205070206050A020403" pitchFamily="18" charset="0"/>
                <a:cs typeface="Arial" panose="020B0604020202020204" pitchFamily="34" charset="0"/>
              </a:rPr>
              <a:t> yang </a:t>
            </a:r>
            <a:r>
              <a:rPr lang="en-US" altLang="en-US" sz="2400" dirty="0" err="1">
                <a:solidFill>
                  <a:srgbClr val="000000"/>
                </a:solidFill>
                <a:latin typeface="Adobe Caslon Pro Bold" panose="0205070206050A020403" pitchFamily="18" charset="0"/>
                <a:cs typeface="Arial" panose="020B0604020202020204" pitchFamily="34" charset="0"/>
              </a:rPr>
              <a:t>dibuat</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secara</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logis</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dan</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dapat</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diterima</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oleh</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pembaca</a:t>
            </a:r>
            <a:r>
              <a:rPr lang="en-US" altLang="en-US" sz="2400" dirty="0">
                <a:solidFill>
                  <a:srgbClr val="000000"/>
                </a:solidFill>
                <a:latin typeface="Adobe Caslon Pro Bold" panose="0205070206050A020403" pitchFamily="18" charset="0"/>
                <a:cs typeface="Arial" panose="020B0604020202020204" pitchFamily="34" charset="0"/>
              </a:rPr>
              <a:t>.</a:t>
            </a:r>
          </a:p>
          <a:p>
            <a:pPr marL="363538" indent="-363538" eaLnBrk="1" hangingPunct="1">
              <a:spcBef>
                <a:spcPct val="0"/>
              </a:spcBef>
              <a:buFontTx/>
              <a:buNone/>
              <a:defRPr/>
            </a:pPr>
            <a:r>
              <a:rPr lang="id-ID" altLang="en-US" sz="2400" dirty="0">
                <a:solidFill>
                  <a:srgbClr val="000000"/>
                </a:solidFill>
                <a:latin typeface="Adobe Caslon Pro Bold" panose="0205070206050A020403" pitchFamily="18" charset="0"/>
                <a:cs typeface="Arial" panose="020B0604020202020204" pitchFamily="34" charset="0"/>
              </a:rPr>
              <a:t>3. </a:t>
            </a:r>
            <a:r>
              <a:rPr lang="en-US" altLang="en-US" sz="2400" dirty="0" err="1">
                <a:solidFill>
                  <a:srgbClr val="000000"/>
                </a:solidFill>
                <a:latin typeface="Adobe Caslon Pro Bold" panose="0205070206050A020403" pitchFamily="18" charset="0"/>
                <a:cs typeface="Arial" panose="020B0604020202020204" pitchFamily="34" charset="0"/>
              </a:rPr>
              <a:t>Paragraf</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dapat</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membantu</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pembaca</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untuk</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memahami</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segala</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sesuatu</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mengenai</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isi</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dan</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topik</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dalam</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sebuah</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tulisan</a:t>
            </a:r>
            <a:r>
              <a:rPr lang="en-US" altLang="en-US" sz="2400" dirty="0">
                <a:solidFill>
                  <a:srgbClr val="000000"/>
                </a:solidFill>
                <a:latin typeface="Adobe Caslon Pro Bold" panose="0205070206050A020403" pitchFamily="18" charset="0"/>
                <a:cs typeface="Arial" panose="020B0604020202020204" pitchFamily="34" charset="0"/>
              </a:rPr>
              <a:t>.</a:t>
            </a:r>
          </a:p>
          <a:p>
            <a:pPr marL="363538" indent="-363538" eaLnBrk="1" hangingPunct="1">
              <a:spcBef>
                <a:spcPct val="0"/>
              </a:spcBef>
              <a:buFontTx/>
              <a:buNone/>
              <a:defRPr/>
            </a:pPr>
            <a:r>
              <a:rPr lang="id-ID" altLang="en-US" sz="2400" dirty="0">
                <a:solidFill>
                  <a:srgbClr val="000000"/>
                </a:solidFill>
                <a:latin typeface="Adobe Caslon Pro Bold" panose="0205070206050A020403" pitchFamily="18" charset="0"/>
                <a:cs typeface="Arial" panose="020B0604020202020204" pitchFamily="34" charset="0"/>
              </a:rPr>
              <a:t>4. </a:t>
            </a:r>
            <a:r>
              <a:rPr lang="en-US" altLang="en-US" sz="2400" dirty="0" err="1">
                <a:solidFill>
                  <a:srgbClr val="000000"/>
                </a:solidFill>
                <a:latin typeface="Adobe Caslon Pro Bold" panose="0205070206050A020403" pitchFamily="18" charset="0"/>
                <a:cs typeface="Arial" panose="020B0604020202020204" pitchFamily="34" charset="0"/>
              </a:rPr>
              <a:t>Memudahkan</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penulis</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untuk</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menyusun</a:t>
            </a:r>
            <a:r>
              <a:rPr lang="en-US" altLang="en-US" sz="2400" dirty="0">
                <a:solidFill>
                  <a:srgbClr val="000000"/>
                </a:solidFill>
                <a:latin typeface="Adobe Caslon Pro Bold" panose="0205070206050A020403" pitchFamily="18" charset="0"/>
                <a:cs typeface="Arial" panose="020B0604020202020204" pitchFamily="34" charset="0"/>
              </a:rPr>
              <a:t> ide-ide </a:t>
            </a:r>
            <a:r>
              <a:rPr lang="en-US" altLang="en-US" sz="2400" dirty="0" err="1">
                <a:solidFill>
                  <a:srgbClr val="000000"/>
                </a:solidFill>
                <a:latin typeface="Adobe Caslon Pro Bold" panose="0205070206050A020403" pitchFamily="18" charset="0"/>
                <a:cs typeface="Arial" panose="020B0604020202020204" pitchFamily="34" charset="0"/>
              </a:rPr>
              <a:t>tentang</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tulisan</a:t>
            </a:r>
            <a:r>
              <a:rPr lang="en-US" altLang="en-US" sz="2400" dirty="0">
                <a:solidFill>
                  <a:srgbClr val="000000"/>
                </a:solidFill>
                <a:latin typeface="Adobe Caslon Pro Bold" panose="0205070206050A020403" pitchFamily="18" charset="0"/>
                <a:cs typeface="Arial" panose="020B0604020202020204" pitchFamily="34" charset="0"/>
              </a:rPr>
              <a:t> yang </a:t>
            </a:r>
            <a:r>
              <a:rPr lang="en-US" altLang="en-US" sz="2400" dirty="0" err="1">
                <a:solidFill>
                  <a:srgbClr val="000000"/>
                </a:solidFill>
                <a:latin typeface="Adobe Caslon Pro Bold" panose="0205070206050A020403" pitchFamily="18" charset="0"/>
                <a:cs typeface="Arial" panose="020B0604020202020204" pitchFamily="34" charset="0"/>
              </a:rPr>
              <a:t>akan</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dibuatnya</a:t>
            </a:r>
            <a:r>
              <a:rPr lang="en-US" altLang="en-US" sz="2400" dirty="0">
                <a:solidFill>
                  <a:srgbClr val="000000"/>
                </a:solidFill>
                <a:latin typeface="Adobe Caslon Pro Bold" panose="0205070206050A020403" pitchFamily="18" charset="0"/>
                <a:cs typeface="Arial" panose="020B0604020202020204" pitchFamily="34" charset="0"/>
              </a:rPr>
              <a:t>.</a:t>
            </a:r>
          </a:p>
          <a:p>
            <a:pPr marL="268288" indent="-268288" eaLnBrk="1" hangingPunct="1">
              <a:spcBef>
                <a:spcPct val="0"/>
              </a:spcBef>
              <a:buFontTx/>
              <a:buNone/>
              <a:defRPr/>
            </a:pPr>
            <a:r>
              <a:rPr lang="id-ID" altLang="en-US" sz="2400" dirty="0">
                <a:solidFill>
                  <a:srgbClr val="000000"/>
                </a:solidFill>
                <a:latin typeface="Adobe Caslon Pro Bold" panose="0205070206050A020403" pitchFamily="18" charset="0"/>
                <a:cs typeface="Arial" panose="020B0604020202020204" pitchFamily="34" charset="0"/>
              </a:rPr>
              <a:t>5. </a:t>
            </a:r>
            <a:r>
              <a:rPr lang="en-US" altLang="en-US" sz="2400" dirty="0" err="1">
                <a:solidFill>
                  <a:srgbClr val="000000"/>
                </a:solidFill>
                <a:latin typeface="Adobe Caslon Pro Bold" panose="0205070206050A020403" pitchFamily="18" charset="0"/>
                <a:cs typeface="Arial" panose="020B0604020202020204" pitchFamily="34" charset="0"/>
              </a:rPr>
              <a:t>Dapat</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membantu</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penulis</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dalam</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mengembangkan</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gagasan-gagasan</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atau</a:t>
            </a:r>
            <a:r>
              <a:rPr lang="en-US" altLang="en-US" sz="2400" dirty="0">
                <a:solidFill>
                  <a:srgbClr val="000000"/>
                </a:solidFill>
                <a:latin typeface="Adobe Caslon Pro Bold" panose="0205070206050A020403" pitchFamily="18" charset="0"/>
                <a:cs typeface="Arial" panose="020B0604020202020204" pitchFamily="34" charset="0"/>
              </a:rPr>
              <a:t> ide </a:t>
            </a:r>
            <a:r>
              <a:rPr lang="en-US" altLang="en-US" sz="2400" dirty="0" err="1">
                <a:solidFill>
                  <a:srgbClr val="000000"/>
                </a:solidFill>
                <a:latin typeface="Adobe Caslon Pro Bold" panose="0205070206050A020403" pitchFamily="18" charset="0"/>
                <a:cs typeface="Arial" panose="020B0604020202020204" pitchFamily="34" charset="0"/>
              </a:rPr>
              <a:t>dari</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segala</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sesuatu</a:t>
            </a:r>
            <a:r>
              <a:rPr lang="en-US" altLang="en-US" sz="2400" dirty="0">
                <a:solidFill>
                  <a:srgbClr val="000000"/>
                </a:solidFill>
                <a:latin typeface="Adobe Caslon Pro Bold" panose="0205070206050A020403" pitchFamily="18" charset="0"/>
                <a:cs typeface="Arial" panose="020B0604020202020204" pitchFamily="34" charset="0"/>
              </a:rPr>
              <a:t> yang </a:t>
            </a:r>
            <a:r>
              <a:rPr lang="en-US" altLang="en-US" sz="2400" dirty="0" err="1">
                <a:solidFill>
                  <a:srgbClr val="000000"/>
                </a:solidFill>
                <a:latin typeface="Adobe Caslon Pro Bold" panose="0205070206050A020403" pitchFamily="18" charset="0"/>
                <a:cs typeface="Arial" panose="020B0604020202020204" pitchFamily="34" charset="0"/>
              </a:rPr>
              <a:t>berhubungan</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dengan</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topik</a:t>
            </a:r>
            <a:r>
              <a:rPr lang="en-US" altLang="en-US" sz="2400" dirty="0">
                <a:solidFill>
                  <a:srgbClr val="000000"/>
                </a:solidFill>
                <a:latin typeface="Adobe Caslon Pro Bold" panose="0205070206050A020403" pitchFamily="18" charset="0"/>
                <a:cs typeface="Arial" panose="020B0604020202020204" pitchFamily="34" charset="0"/>
              </a:rPr>
              <a:t> yang </a:t>
            </a:r>
            <a:r>
              <a:rPr lang="en-US" altLang="en-US" sz="2400" dirty="0" err="1">
                <a:solidFill>
                  <a:srgbClr val="000000"/>
                </a:solidFill>
                <a:latin typeface="Adobe Caslon Pro Bold" panose="0205070206050A020403" pitchFamily="18" charset="0"/>
                <a:cs typeface="Arial" panose="020B0604020202020204" pitchFamily="34" charset="0"/>
              </a:rPr>
              <a:t>ingin</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ditulis</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menjadi</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sebuah</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karya</a:t>
            </a:r>
            <a:r>
              <a:rPr lang="en-US" altLang="en-US" sz="2400" dirty="0">
                <a:solidFill>
                  <a:srgbClr val="000000"/>
                </a:solidFill>
                <a:latin typeface="Adobe Caslon Pro Bold" panose="0205070206050A020403" pitchFamily="18" charset="0"/>
                <a:cs typeface="Arial" panose="020B0604020202020204" pitchFamily="34" charset="0"/>
              </a:rPr>
              <a:t> </a:t>
            </a:r>
            <a:r>
              <a:rPr lang="en-US" altLang="en-US" sz="2400" dirty="0" err="1">
                <a:solidFill>
                  <a:srgbClr val="000000"/>
                </a:solidFill>
                <a:latin typeface="Adobe Caslon Pro Bold" panose="0205070206050A020403" pitchFamily="18" charset="0"/>
                <a:cs typeface="Arial" panose="020B0604020202020204" pitchFamily="34" charset="0"/>
              </a:rPr>
              <a:t>tulis</a:t>
            </a:r>
            <a:r>
              <a:rPr lang="en-US" altLang="en-US" sz="2400" dirty="0">
                <a:solidFill>
                  <a:srgbClr val="000000"/>
                </a:solidFill>
                <a:latin typeface="Adobe Caslon Pro Bold" panose="0205070206050A020403" pitchFamily="18" charset="0"/>
                <a:cs typeface="Arial" panose="020B0604020202020204" pitchFamily="34" charset="0"/>
              </a:rPr>
              <a:t>.</a:t>
            </a:r>
          </a:p>
          <a:p>
            <a:pPr eaLnBrk="1" hangingPunct="1">
              <a:spcBef>
                <a:spcPct val="0"/>
              </a:spcBef>
              <a:buFontTx/>
              <a:buNone/>
              <a:defRPr/>
            </a:pPr>
            <a:r>
              <a:rPr lang="en-US" altLang="en-US" sz="2400" dirty="0">
                <a:solidFill>
                  <a:srgbClr val="000000"/>
                </a:solidFill>
                <a:latin typeface="Adobe Caslon Pro Bold" panose="0205070206050A020403" pitchFamily="18" charset="0"/>
                <a:cs typeface="Arial" panose="020B0604020202020204" pitchFamily="34" charset="0"/>
              </a:rPr>
              <a:t> </a:t>
            </a:r>
          </a:p>
        </p:txBody>
      </p:sp>
      <p:sp>
        <p:nvSpPr>
          <p:cNvPr id="2048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048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0485"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48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048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0489"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0490"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3"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Fungsi Paragraf</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150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150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1509"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1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151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215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2590800" y="1027113"/>
            <a:ext cx="644525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defRPr/>
            </a:pPr>
            <a:r>
              <a:rPr lang="id-ID" altLang="en-US" sz="2000" dirty="0">
                <a:solidFill>
                  <a:srgbClr val="000000"/>
                </a:solidFill>
                <a:latin typeface="Adobe Caslon Pro Bold" panose="0205070206050A020403" pitchFamily="18" charset="0"/>
                <a:cs typeface="Arial" panose="020B0604020202020204" pitchFamily="34" charset="0"/>
              </a:rPr>
              <a:t>1. </a:t>
            </a:r>
            <a:r>
              <a:rPr lang="en-US" altLang="en-US" sz="2000" dirty="0" err="1">
                <a:solidFill>
                  <a:srgbClr val="000000"/>
                </a:solidFill>
                <a:latin typeface="Adobe Caslon Pro Bold" panose="0205070206050A020403" pitchFamily="18" charset="0"/>
                <a:cs typeface="Arial" panose="020B0604020202020204" pitchFamily="34" charset="0"/>
              </a:rPr>
              <a:t>Paragraf</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Pembuka</a:t>
            </a:r>
            <a:endParaRPr lang="en-US" altLang="en-US" sz="2000" dirty="0">
              <a:solidFill>
                <a:srgbClr val="000000"/>
              </a:solidFill>
              <a:latin typeface="Adobe Caslon Pro Bold" panose="0205070206050A020403" pitchFamily="18" charset="0"/>
              <a:cs typeface="Arial" panose="020B0604020202020204" pitchFamily="34" charset="0"/>
            </a:endParaRPr>
          </a:p>
          <a:p>
            <a:pPr marL="268288" eaLnBrk="1" hangingPunct="1">
              <a:spcBef>
                <a:spcPct val="0"/>
              </a:spcBef>
              <a:buFontTx/>
              <a:buNone/>
              <a:defRPr/>
            </a:pPr>
            <a:r>
              <a:rPr lang="en-US" altLang="en-US" sz="2000" dirty="0" err="1">
                <a:solidFill>
                  <a:srgbClr val="000000"/>
                </a:solidFill>
                <a:latin typeface="Adobe Caslon Pro Bold" panose="0205070206050A020403" pitchFamily="18" charset="0"/>
                <a:cs typeface="Arial" panose="020B0604020202020204" pitchFamily="34" charset="0"/>
              </a:rPr>
              <a:t>Dalam</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sebuah</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karangan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kecuali</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karangan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ilmiah</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Paragraf</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pembuka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umumnya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ditulis</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untuk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memancing</a:t>
            </a:r>
            <a:r>
              <a:rPr lang="en-US" altLang="en-US" sz="2000" dirty="0">
                <a:solidFill>
                  <a:srgbClr val="000000"/>
                </a:solidFill>
                <a:latin typeface="Adobe Caslon Pro Bold" panose="0205070206050A020403" pitchFamily="18" charset="0"/>
                <a:cs typeface="Arial" panose="020B0604020202020204" pitchFamily="34" charset="0"/>
              </a:rPr>
              <a:t> rasa </a:t>
            </a:r>
            <a:r>
              <a:rPr lang="en-US" altLang="en-US" sz="2000" dirty="0" err="1">
                <a:solidFill>
                  <a:srgbClr val="000000"/>
                </a:solidFill>
                <a:latin typeface="Adobe Caslon Pro Bold" panose="0205070206050A020403" pitchFamily="18" charset="0"/>
                <a:cs typeface="Arial" panose="020B0604020202020204" pitchFamily="34" charset="0"/>
              </a:rPr>
              <a:t>keingintahuan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pembaca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terhadap</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isi</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artikel</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secara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keseluruhan</a:t>
            </a:r>
            <a:r>
              <a:rPr lang="en-US" altLang="en-US" sz="2000" dirty="0">
                <a:solidFill>
                  <a:srgbClr val="000000"/>
                </a:solidFill>
                <a:latin typeface="Adobe Caslon Pro Bold" panose="0205070206050A020403" pitchFamily="18" charset="0"/>
                <a:cs typeface="Arial" panose="020B0604020202020204" pitchFamily="34" charset="0"/>
              </a:rPr>
              <a:t>.</a:t>
            </a:r>
          </a:p>
          <a:p>
            <a:pPr eaLnBrk="1" hangingPunct="1">
              <a:spcBef>
                <a:spcPct val="0"/>
              </a:spcBef>
              <a:buFontTx/>
              <a:buNone/>
              <a:defRPr/>
            </a:pPr>
            <a:r>
              <a:rPr lang="id-ID" altLang="en-US" sz="2000" dirty="0">
                <a:solidFill>
                  <a:srgbClr val="000000"/>
                </a:solidFill>
                <a:latin typeface="Adobe Caslon Pro Bold" panose="0205070206050A020403" pitchFamily="18" charset="0"/>
                <a:cs typeface="Arial" panose="020B0604020202020204" pitchFamily="34" charset="0"/>
              </a:rPr>
              <a:t>2. </a:t>
            </a:r>
            <a:r>
              <a:rPr lang="en-US" altLang="en-US" sz="2000" dirty="0" err="1">
                <a:solidFill>
                  <a:srgbClr val="000000"/>
                </a:solidFill>
                <a:latin typeface="Adobe Caslon Pro Bold" panose="0205070206050A020403" pitchFamily="18" charset="0"/>
                <a:cs typeface="Arial" panose="020B0604020202020204" pitchFamily="34" charset="0"/>
              </a:rPr>
              <a:t>Paragraf</a:t>
            </a:r>
            <a:r>
              <a:rPr lang="en-US" altLang="en-US" sz="2000" dirty="0">
                <a:solidFill>
                  <a:srgbClr val="000000"/>
                </a:solidFill>
                <a:latin typeface="Adobe Caslon Pro Bold" panose="0205070206050A020403" pitchFamily="18" charset="0"/>
                <a:cs typeface="Arial" panose="020B0604020202020204" pitchFamily="34" charset="0"/>
              </a:rPr>
              <a:t> Isi</a:t>
            </a:r>
          </a:p>
          <a:p>
            <a:pPr marL="268288" eaLnBrk="1" hangingPunct="1">
              <a:spcBef>
                <a:spcPct val="0"/>
              </a:spcBef>
              <a:buFontTx/>
              <a:buNone/>
              <a:defRPr/>
            </a:pPr>
            <a:r>
              <a:rPr lang="en-US" altLang="en-US" sz="2000" dirty="0" err="1">
                <a:solidFill>
                  <a:srgbClr val="000000"/>
                </a:solidFill>
                <a:latin typeface="Adobe Caslon Pro Bold" panose="0205070206050A020403" pitchFamily="18" charset="0"/>
                <a:cs typeface="Arial" panose="020B0604020202020204" pitchFamily="34" charset="0"/>
              </a:rPr>
              <a:t>Paragraf</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ini</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berisi</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bagian-bagian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pokok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dalam</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suatu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karangan</a:t>
            </a:r>
            <a:r>
              <a:rPr lang="en-US" altLang="en-US" sz="2000" dirty="0">
                <a:solidFill>
                  <a:srgbClr val="000000"/>
                </a:solidFill>
                <a:latin typeface="Adobe Caslon Pro Bold" panose="0205070206050A020403" pitchFamily="18" charset="0"/>
                <a:cs typeface="Arial" panose="020B0604020202020204" pitchFamily="34" charset="0"/>
              </a:rPr>
              <a:t>.</a:t>
            </a:r>
          </a:p>
          <a:p>
            <a:pPr eaLnBrk="1" hangingPunct="1">
              <a:spcBef>
                <a:spcPct val="0"/>
              </a:spcBef>
              <a:buFontTx/>
              <a:buNone/>
              <a:defRPr/>
            </a:pPr>
            <a:r>
              <a:rPr lang="id-ID" altLang="en-US" sz="2000" dirty="0">
                <a:solidFill>
                  <a:srgbClr val="000000"/>
                </a:solidFill>
                <a:latin typeface="Adobe Caslon Pro Bold" panose="0205070206050A020403" pitchFamily="18" charset="0"/>
                <a:cs typeface="Arial" panose="020B0604020202020204" pitchFamily="34" charset="0"/>
              </a:rPr>
              <a:t>3. </a:t>
            </a:r>
            <a:r>
              <a:rPr lang="en-US" altLang="en-US" sz="2000" dirty="0" err="1">
                <a:solidFill>
                  <a:srgbClr val="000000"/>
                </a:solidFill>
                <a:latin typeface="Adobe Caslon Pro Bold" panose="0205070206050A020403" pitchFamily="18" charset="0"/>
                <a:cs typeface="Arial" panose="020B0604020202020204" pitchFamily="34" charset="0"/>
              </a:rPr>
              <a:t>Paragraf</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Penutup</a:t>
            </a:r>
            <a:endParaRPr lang="en-US" altLang="en-US" sz="2000" dirty="0">
              <a:solidFill>
                <a:srgbClr val="000000"/>
              </a:solidFill>
              <a:latin typeface="Adobe Caslon Pro Bold" panose="0205070206050A020403" pitchFamily="18" charset="0"/>
              <a:cs typeface="Arial" panose="020B0604020202020204" pitchFamily="34" charset="0"/>
            </a:endParaRPr>
          </a:p>
          <a:p>
            <a:pPr marL="268288" eaLnBrk="1" hangingPunct="1">
              <a:spcBef>
                <a:spcPct val="0"/>
              </a:spcBef>
              <a:buFontTx/>
              <a:buNone/>
              <a:defRPr/>
            </a:pPr>
            <a:r>
              <a:rPr lang="en-US" altLang="en-US" sz="2000" dirty="0" err="1">
                <a:solidFill>
                  <a:srgbClr val="000000"/>
                </a:solidFill>
                <a:latin typeface="Adobe Caslon Pro Bold" panose="0205070206050A020403" pitchFamily="18" charset="0"/>
                <a:cs typeface="Arial" panose="020B0604020202020204" pitchFamily="34" charset="0"/>
              </a:rPr>
              <a:t>Paragraf</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ini</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biasanya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berisi</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kesimpulan</a:t>
            </a:r>
            <a:r>
              <a:rPr lang="en-US" altLang="en-US" sz="2000" dirty="0">
                <a:solidFill>
                  <a:srgbClr val="000000"/>
                </a:solidFill>
                <a:latin typeface="Adobe Caslon Pro Bold" panose="0205070206050A020403" pitchFamily="18" charset="0"/>
                <a:cs typeface="Arial" panose="020B0604020202020204" pitchFamily="34" charset="0"/>
              </a:rPr>
              <a:t>, saran, </a:t>
            </a:r>
            <a:r>
              <a:rPr lang="en-US" altLang="en-US" sz="2000" dirty="0" err="1">
                <a:solidFill>
                  <a:srgbClr val="000000"/>
                </a:solidFill>
                <a:latin typeface="Adobe Caslon Pro Bold" panose="0205070206050A020403" pitchFamily="18" charset="0"/>
                <a:cs typeface="Arial" panose="020B0604020202020204" pitchFamily="34" charset="0"/>
              </a:rPr>
              <a:t>harapan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ringkasan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penekanan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kembali</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hal-hal</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penting</a:t>
            </a:r>
            <a:r>
              <a:rPr lang="en-US" altLang="en-US" sz="2000" dirty="0">
                <a:solidFill>
                  <a:srgbClr val="000000"/>
                </a:solidFill>
                <a:latin typeface="Adobe Caslon Pro Bold" panose="0205070206050A020403" pitchFamily="18" charset="0"/>
                <a:cs typeface="Arial" panose="020B0604020202020204" pitchFamily="34" charset="0"/>
              </a:rPr>
              <a:t> yang </a:t>
            </a:r>
            <a:r>
              <a:rPr lang="en-US" altLang="en-US" sz="2000" dirty="0" err="1">
                <a:solidFill>
                  <a:srgbClr val="000000"/>
                </a:solidFill>
                <a:latin typeface="Adobe Caslon Pro Bold" panose="0205070206050A020403" pitchFamily="18" charset="0"/>
                <a:cs typeface="Arial" panose="020B0604020202020204" pitchFamily="34" charset="0"/>
              </a:rPr>
              <a:t>terdapat</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dalam</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setiap</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karangan</a:t>
            </a:r>
            <a:r>
              <a:rPr lang="en-US" altLang="en-US" sz="2000" dirty="0">
                <a:solidFill>
                  <a:srgbClr val="000000"/>
                </a:solidFill>
                <a:latin typeface="Adobe Caslon Pro Bold" panose="0205070206050A020403" pitchFamily="18" charset="0"/>
                <a:cs typeface="Arial" panose="020B0604020202020204" pitchFamily="34" charset="0"/>
              </a:rPr>
              <a:t>.</a:t>
            </a:r>
          </a:p>
          <a:p>
            <a:pPr eaLnBrk="1" hangingPunct="1">
              <a:spcBef>
                <a:spcPct val="0"/>
              </a:spcBef>
              <a:buFontTx/>
              <a:buNone/>
              <a:defRPr/>
            </a:pPr>
            <a:r>
              <a:rPr lang="id-ID" altLang="en-US" sz="2000" dirty="0">
                <a:solidFill>
                  <a:srgbClr val="000000"/>
                </a:solidFill>
                <a:latin typeface="Adobe Caslon Pro Bold" panose="0205070206050A020403" pitchFamily="18" charset="0"/>
                <a:cs typeface="Arial" panose="020B0604020202020204" pitchFamily="34" charset="0"/>
              </a:rPr>
              <a:t>4. </a:t>
            </a:r>
            <a:r>
              <a:rPr lang="en-US" altLang="en-US" sz="2000" dirty="0" err="1">
                <a:solidFill>
                  <a:srgbClr val="000000"/>
                </a:solidFill>
                <a:latin typeface="Adobe Caslon Pro Bold" panose="0205070206050A020403" pitchFamily="18" charset="0"/>
                <a:cs typeface="Arial" panose="020B0604020202020204" pitchFamily="34" charset="0"/>
              </a:rPr>
              <a:t>Paragraf</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Penghubung</a:t>
            </a:r>
            <a:endParaRPr lang="en-US" altLang="en-US" sz="2000" dirty="0">
              <a:solidFill>
                <a:srgbClr val="000000"/>
              </a:solidFill>
              <a:latin typeface="Adobe Caslon Pro Bold" panose="0205070206050A020403" pitchFamily="18" charset="0"/>
              <a:cs typeface="Arial" panose="020B0604020202020204" pitchFamily="34" charset="0"/>
            </a:endParaRPr>
          </a:p>
          <a:p>
            <a:pPr marL="268288" eaLnBrk="1" hangingPunct="1">
              <a:spcBef>
                <a:spcPct val="0"/>
              </a:spcBef>
              <a:buFontTx/>
              <a:buNone/>
              <a:defRPr/>
            </a:pPr>
            <a:r>
              <a:rPr lang="en-US" altLang="en-US" sz="2000" dirty="0" err="1">
                <a:solidFill>
                  <a:srgbClr val="000000"/>
                </a:solidFill>
                <a:latin typeface="Adobe Caslon Pro Bold" panose="0205070206050A020403" pitchFamily="18" charset="0"/>
                <a:cs typeface="Arial" panose="020B0604020202020204" pitchFamily="34" charset="0"/>
              </a:rPr>
              <a:t>Paragraf</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ini</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fungsinya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adalah</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untuk</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mengubungkan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antara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paragraf</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satu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ke</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paragraf</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lainnya</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atau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karangan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satu</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ke</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karangan</a:t>
            </a:r>
            <a:r>
              <a:rPr lang="en-US" altLang="en-US" sz="2000" dirty="0">
                <a:solidFill>
                  <a:srgbClr val="000000"/>
                </a:solidFill>
                <a:latin typeface="Adobe Caslon Pro Bold" panose="0205070206050A020403" pitchFamily="18" charset="0"/>
                <a:cs typeface="Arial" panose="020B0604020202020204" pitchFamily="34" charset="0"/>
              </a:rPr>
              <a:t> </a:t>
            </a:r>
            <a:r>
              <a:rPr lang="en-US" altLang="en-US" sz="2000" dirty="0" err="1">
                <a:solidFill>
                  <a:srgbClr val="000000"/>
                </a:solidFill>
                <a:latin typeface="Adobe Caslon Pro Bold" panose="0205070206050A020403" pitchFamily="18" charset="0"/>
                <a:cs typeface="Arial" panose="020B0604020202020204" pitchFamily="34" charset="0"/>
              </a:rPr>
              <a:t>lainnya</a:t>
            </a:r>
            <a:r>
              <a:rPr lang="en-US" altLang="en-US" sz="2000" dirty="0">
                <a:solidFill>
                  <a:srgbClr val="000000"/>
                </a:solidFill>
                <a:latin typeface="Adobe Caslon Pro Bold" panose="0205070206050A020403" pitchFamily="18" charset="0"/>
                <a:cs typeface="Arial" panose="020B0604020202020204" pitchFamily="34" charset="0"/>
              </a:rPr>
              <a:t>.</a:t>
            </a:r>
          </a:p>
        </p:txBody>
      </p:sp>
      <p:sp>
        <p:nvSpPr>
          <p:cNvPr id="2253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253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253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253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253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2537"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2538"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4" name="Rectangle 1"/>
          <p:cNvSpPr/>
          <p:nvPr/>
        </p:nvSpPr>
        <p:spPr>
          <a:xfrm>
            <a:off x="107505" y="7938"/>
            <a:ext cx="6336703"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Paragraf Berdasarkan Fungsi</a:t>
            </a:r>
          </a:p>
        </p:txBody>
      </p:sp>
      <p:pic>
        <p:nvPicPr>
          <p:cNvPr id="2254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27138"/>
            <a:ext cx="25908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3203575" y="1027113"/>
            <a:ext cx="58324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1. </a:t>
            </a:r>
            <a:r>
              <a:rPr lang="en-US" altLang="en-US" sz="2000">
                <a:solidFill>
                  <a:srgbClr val="000000"/>
                </a:solidFill>
                <a:latin typeface="Adobe Caslon Pro Bold" panose="0205070206050A020403" pitchFamily="18" charset="0"/>
                <a:cs typeface="Arial" panose="020B0604020202020204" pitchFamily="34" charset="0"/>
              </a:rPr>
              <a:t>Paragraf Deduktif</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deduktif adalah paragraf yang letak gagasan utamanya terletak di awal paragraf.</a:t>
            </a: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2. </a:t>
            </a:r>
            <a:r>
              <a:rPr lang="en-US" altLang="en-US" sz="2000">
                <a:solidFill>
                  <a:srgbClr val="000000"/>
                </a:solidFill>
                <a:latin typeface="Adobe Caslon Pro Bold" panose="0205070206050A020403" pitchFamily="18" charset="0"/>
                <a:cs typeface="Arial" panose="020B0604020202020204" pitchFamily="34" charset="0"/>
              </a:rPr>
              <a:t>Paragraf Induktif</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Induktif adalah paragraf yang letak gagasan utamanya berada di akhir paragraf</a:t>
            </a: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3. </a:t>
            </a:r>
            <a:r>
              <a:rPr lang="en-US" altLang="en-US" sz="2000">
                <a:solidFill>
                  <a:srgbClr val="000000"/>
                </a:solidFill>
                <a:latin typeface="Adobe Caslon Pro Bold" panose="0205070206050A020403" pitchFamily="18" charset="0"/>
                <a:cs typeface="Arial" panose="020B0604020202020204" pitchFamily="34" charset="0"/>
              </a:rPr>
              <a:t>Paragraf Ineratif</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ineratif adalah paragraf yang letak gagasan utamanya berada ditengah paragraf</a:t>
            </a: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4. </a:t>
            </a:r>
            <a:r>
              <a:rPr lang="en-US" altLang="en-US" sz="2000">
                <a:solidFill>
                  <a:srgbClr val="000000"/>
                </a:solidFill>
                <a:latin typeface="Adobe Caslon Pro Bold" panose="0205070206050A020403" pitchFamily="18" charset="0"/>
                <a:cs typeface="Arial" panose="020B0604020202020204" pitchFamily="34" charset="0"/>
              </a:rPr>
              <a:t>Paragraf Campuran</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campuran adalah paragraf yang letak gagasan utamanya berada di awal dan juga akhir paragraf.</a:t>
            </a:r>
          </a:p>
        </p:txBody>
      </p:sp>
      <p:sp>
        <p:nvSpPr>
          <p:cNvPr id="2355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355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355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356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356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4" name="Rectangle 1"/>
          <p:cNvSpPr/>
          <p:nvPr/>
        </p:nvSpPr>
        <p:spPr>
          <a:xfrm>
            <a:off x="107505" y="7938"/>
            <a:ext cx="9036495"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Paragraf Berdasarkan Letak Gagasan Utama</a:t>
            </a:r>
          </a:p>
        </p:txBody>
      </p:sp>
      <p:pic>
        <p:nvPicPr>
          <p:cNvPr id="235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30591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3635375" y="1027113"/>
            <a:ext cx="54006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1. Paragraf Eksposisi</a:t>
            </a: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Paragraf eksposisi adalah paragraf yang isinya bertujuan untuk memberikan penjelasan atau pengertian secara singkat dan padat.</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en-US" altLang="en-US" sz="2000">
                <a:solidFill>
                  <a:srgbClr val="000000"/>
                </a:solidFill>
                <a:latin typeface="Adobe Caslon Pro Bold" panose="0205070206050A020403" pitchFamily="18" charset="0"/>
                <a:cs typeface="Arial" panose="020B0604020202020204" pitchFamily="34" charset="0"/>
              </a:rPr>
              <a:t>Contohnya: </a:t>
            </a:r>
            <a:endParaRPr lang="id-ID" altLang="en-US" sz="2000">
              <a:solidFill>
                <a:srgbClr val="000000"/>
              </a:solidFill>
              <a:latin typeface="Adobe Caslon Pro Bold" panose="0205070206050A020403" pitchFamily="18" charset="0"/>
              <a:cs typeface="Arial" panose="020B0604020202020204" pitchFamily="34" charset="0"/>
            </a:endParaRPr>
          </a:p>
          <a:p>
            <a:pPr eaLnBrk="1" hangingPunct="1">
              <a:spcBef>
                <a:spcPct val="0"/>
              </a:spcBef>
              <a:buFontTx/>
              <a:buNone/>
            </a:pPr>
            <a:r>
              <a:rPr lang="id-ID" altLang="en-US" sz="2000">
                <a:solidFill>
                  <a:srgbClr val="000000"/>
                </a:solidFill>
                <a:latin typeface="Adobe Caslon Pro Bold" panose="0205070206050A020403" pitchFamily="18" charset="0"/>
                <a:cs typeface="Arial" panose="020B0604020202020204" pitchFamily="34" charset="0"/>
              </a:rPr>
              <a:t>K</a:t>
            </a:r>
            <a:r>
              <a:rPr lang="en-US" altLang="en-US" sz="2000">
                <a:solidFill>
                  <a:srgbClr val="000000"/>
                </a:solidFill>
                <a:latin typeface="Adobe Caslon Pro Bold" panose="0205070206050A020403" pitchFamily="18" charset="0"/>
                <a:cs typeface="Arial" panose="020B0604020202020204" pitchFamily="34" charset="0"/>
              </a:rPr>
              <a:t>egiatan dalam merayakan ulang tahun TNI ke 72 tanggal 5 Oktober 2017 di lapangan blang padang banda aceh. Semua warga banda aceh turut hadir menyaksikan serangkaian acara ulang tahun TNI ke 72 dengan berbagai ragam acara seperti : Drumband, Tari Saman dan acara lainnya.</a:t>
            </a:r>
          </a:p>
          <a:p>
            <a:pPr eaLnBrk="1" hangingPunct="1">
              <a:spcBef>
                <a:spcPct val="0"/>
              </a:spcBef>
              <a:buFontTx/>
              <a:buNone/>
            </a:pPr>
            <a:endParaRPr lang="en-US" altLang="en-US" sz="2000">
              <a:solidFill>
                <a:srgbClr val="000000"/>
              </a:solidFill>
              <a:latin typeface="Adobe Caslon Pro Bold" panose="0205070206050A020403" pitchFamily="18" charset="0"/>
              <a:cs typeface="Arial" panose="020B0604020202020204" pitchFamily="34" charset="0"/>
            </a:endParaRPr>
          </a:p>
        </p:txBody>
      </p:sp>
      <p:sp>
        <p:nvSpPr>
          <p:cNvPr id="2457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458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458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458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458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4585"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24586"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4" name="Rectangle 1"/>
          <p:cNvSpPr/>
          <p:nvPr/>
        </p:nvSpPr>
        <p:spPr>
          <a:xfrm>
            <a:off x="107505" y="7938"/>
            <a:ext cx="5904655" cy="609600"/>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Paragraf Berdasarkan Isinya</a:t>
            </a:r>
          </a:p>
        </p:txBody>
      </p:sp>
      <p:pic>
        <p:nvPicPr>
          <p:cNvPr id="245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3419475"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21437</TotalTime>
  <Words>1260</Words>
  <Application>Microsoft Office PowerPoint</Application>
  <PresentationFormat>On-screen Show (4:3)</PresentationFormat>
  <Paragraphs>155</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Adobe Caslon Pro Bold</vt: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HP</cp:lastModifiedBy>
  <cp:revision>571</cp:revision>
  <cp:lastPrinted>2015-09-17T08:41:14Z</cp:lastPrinted>
  <dcterms:created xsi:type="dcterms:W3CDTF">2010-04-18T12:06:30Z</dcterms:created>
  <dcterms:modified xsi:type="dcterms:W3CDTF">2026-05-25T18:35:12Z</dcterms:modified>
</cp:coreProperties>
</file>