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6" r:id="rId3"/>
    <p:sldId id="326" r:id="rId4"/>
    <p:sldId id="327" r:id="rId5"/>
    <p:sldId id="310" r:id="rId6"/>
    <p:sldId id="325" r:id="rId7"/>
    <p:sldId id="328" r:id="rId8"/>
    <p:sldId id="324" r:id="rId9"/>
    <p:sldId id="329" r:id="rId10"/>
    <p:sldId id="330" r:id="rId11"/>
    <p:sldId id="323" r:id="rId12"/>
    <p:sldId id="313" r:id="rId13"/>
    <p:sldId id="314" r:id="rId14"/>
    <p:sldId id="315" r:id="rId15"/>
    <p:sldId id="316" r:id="rId16"/>
    <p:sldId id="302" r:id="rId17"/>
  </p:sldIdLst>
  <p:sldSz cx="9144000" cy="6858000" type="screen4x3"/>
  <p:notesSz cx="7102475" cy="9388475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4" d="100"/>
          <a:sy n="64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29/05/2026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29/05/2026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29/05/2026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29/05/2026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29/05/2026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29/05/2026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29/05/2026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29/05/2026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29/05/2026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29/05/2026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MMA25309  Leading Innovation and Change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2204864"/>
            <a:ext cx="84920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EVALUASI DAN KINERJA INOVASI    </a:t>
            </a:r>
          </a:p>
          <a:p>
            <a:pPr algn="ctr"/>
            <a:r>
              <a:rPr lang="en-US" sz="4000" b="1" dirty="0" err="1"/>
              <a:t>Pertemuan</a:t>
            </a:r>
            <a:r>
              <a:rPr lang="en-US" sz="4000" b="1" dirty="0"/>
              <a:t> 9</a:t>
            </a:r>
            <a:endParaRPr lang="id-ID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35CEE8-7F20-BE46-D397-C27046150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/>
          <a:lstStyle/>
          <a:p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KPI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KPI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dan </a:t>
            </a:r>
            <a:r>
              <a:rPr lang="en-US" dirty="0" err="1"/>
              <a:t>menerapkan</a:t>
            </a:r>
            <a:r>
              <a:rPr lang="en-US" dirty="0"/>
              <a:t> ide-ide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tambah</a:t>
            </a:r>
            <a:r>
              <a:rPr lang="en-US" dirty="0"/>
              <a:t> dan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66E00-D283-7293-C6A9-4DB3D188F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175992" cy="365125"/>
          </a:xfrm>
        </p:spPr>
        <p:txBody>
          <a:bodyPr/>
          <a:lstStyle/>
          <a:p>
            <a:r>
              <a:rPr lang="en-US" dirty="0"/>
              <a:t>MMA25039  Leading Innovation &amp; Change</a:t>
            </a:r>
          </a:p>
        </p:txBody>
      </p:sp>
    </p:spTree>
    <p:extLst>
      <p:ext uri="{BB962C8B-B14F-4D97-AF65-F5344CB8AC3E}">
        <p14:creationId xmlns:p14="http://schemas.microsoft.com/office/powerpoint/2010/main" val="422259011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DD1932-226E-C2B4-3FC3-952884B9A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680" y="620688"/>
            <a:ext cx="8686800" cy="50014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BALANCED SCORECARD UNTUK PERUBAHAN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accent1"/>
                </a:solidFill>
              </a:rPr>
              <a:t>Sebagai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kompas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strategis</a:t>
            </a:r>
            <a:r>
              <a:rPr lang="en-US" b="1" dirty="0">
                <a:solidFill>
                  <a:schemeClr val="accent1"/>
                </a:solidFill>
              </a:rPr>
              <a:t> yang </a:t>
            </a:r>
            <a:r>
              <a:rPr lang="en-US" b="1" dirty="0" err="1">
                <a:solidFill>
                  <a:schemeClr val="accent1"/>
                </a:solidFill>
              </a:rPr>
              <a:t>membantu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organisasi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menjaga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keseimbangan</a:t>
            </a:r>
            <a:r>
              <a:rPr lang="en-US" b="1" dirty="0">
                <a:solidFill>
                  <a:schemeClr val="accent1"/>
                </a:solidFill>
              </a:rPr>
              <a:t>: </a:t>
            </a:r>
            <a:r>
              <a:rPr lang="en-US" b="1" dirty="0" err="1">
                <a:solidFill>
                  <a:schemeClr val="accent1"/>
                </a:solidFill>
              </a:rPr>
              <a:t>antara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tujuan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jangka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pendek</a:t>
            </a:r>
            <a:r>
              <a:rPr lang="en-US" b="1" dirty="0">
                <a:solidFill>
                  <a:schemeClr val="accent1"/>
                </a:solidFill>
              </a:rPr>
              <a:t> dan </a:t>
            </a:r>
            <a:r>
              <a:rPr lang="en-US" b="1" dirty="0" err="1">
                <a:solidFill>
                  <a:schemeClr val="accent1"/>
                </a:solidFill>
              </a:rPr>
              <a:t>keberlanjutan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jangka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panjang</a:t>
            </a:r>
            <a:r>
              <a:rPr lang="en-US" b="1" dirty="0">
                <a:solidFill>
                  <a:schemeClr val="accent1"/>
                </a:solidFill>
              </a:rPr>
              <a:t>, </a:t>
            </a:r>
            <a:r>
              <a:rPr lang="en-US" b="1" dirty="0" err="1">
                <a:solidFill>
                  <a:schemeClr val="accent1"/>
                </a:solidFill>
              </a:rPr>
              <a:t>antara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keuntungan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finansial</a:t>
            </a:r>
            <a:r>
              <a:rPr lang="en-US" b="1" dirty="0">
                <a:solidFill>
                  <a:schemeClr val="accent1"/>
                </a:solidFill>
              </a:rPr>
              <a:t> dan </a:t>
            </a:r>
            <a:r>
              <a:rPr lang="en-US" b="1" dirty="0" err="1">
                <a:solidFill>
                  <a:schemeClr val="accent1"/>
                </a:solidFill>
              </a:rPr>
              <a:t>nilai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bagi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pemangku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kepentingan</a:t>
            </a:r>
            <a:r>
              <a:rPr lang="en-US" b="1" dirty="0">
                <a:solidFill>
                  <a:schemeClr val="accent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accent1"/>
                </a:solidFill>
              </a:rPr>
              <a:t>2. </a:t>
            </a:r>
            <a:r>
              <a:rPr lang="en-US" b="1" dirty="0" err="1">
                <a:solidFill>
                  <a:schemeClr val="accent1"/>
                </a:solidFill>
              </a:rPr>
              <a:t>Sebuah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cara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berpikir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strategis</a:t>
            </a:r>
            <a:r>
              <a:rPr lang="en-US" b="1" dirty="0">
                <a:solidFill>
                  <a:schemeClr val="accent1"/>
                </a:solidFill>
              </a:rPr>
              <a:t> yang </a:t>
            </a:r>
            <a:r>
              <a:rPr lang="en-US" b="1" dirty="0" err="1">
                <a:solidFill>
                  <a:schemeClr val="accent1"/>
                </a:solidFill>
              </a:rPr>
              <a:t>membantu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organisasi</a:t>
            </a:r>
            <a:endParaRPr lang="en-US" b="1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accent1"/>
                </a:solidFill>
              </a:rPr>
              <a:t>     </a:t>
            </a:r>
            <a:r>
              <a:rPr lang="en-US" b="1" dirty="0" err="1">
                <a:solidFill>
                  <a:schemeClr val="accent1"/>
                </a:solidFill>
              </a:rPr>
              <a:t>tetap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seimbang</a:t>
            </a:r>
            <a:r>
              <a:rPr lang="en-US" b="1" dirty="0">
                <a:solidFill>
                  <a:schemeClr val="accent1"/>
                </a:solidFill>
              </a:rPr>
              <a:t> di </a:t>
            </a:r>
            <a:r>
              <a:rPr lang="en-US" b="1" dirty="0" err="1">
                <a:solidFill>
                  <a:schemeClr val="accent1"/>
                </a:solidFill>
              </a:rPr>
              <a:t>tengah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perubahan</a:t>
            </a:r>
            <a:r>
              <a:rPr lang="en-US" b="1" dirty="0">
                <a:solidFill>
                  <a:schemeClr val="accent1"/>
                </a:solidFill>
              </a:rPr>
              <a:t> dan </a:t>
            </a:r>
            <a:r>
              <a:rPr lang="en-US" b="1" dirty="0" err="1">
                <a:solidFill>
                  <a:schemeClr val="accent1"/>
                </a:solidFill>
              </a:rPr>
              <a:t>bukan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sebagai</a:t>
            </a:r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     </a:t>
            </a:r>
            <a:r>
              <a:rPr lang="en-US" b="1" dirty="0" err="1">
                <a:solidFill>
                  <a:schemeClr val="accent1"/>
                </a:solidFill>
              </a:rPr>
              <a:t>alat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ukur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saja</a:t>
            </a:r>
            <a:r>
              <a:rPr lang="en-US" b="1" dirty="0">
                <a:solidFill>
                  <a:schemeClr val="accent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accent1"/>
                </a:solidFill>
              </a:rPr>
              <a:t>3. Membuat strategi </a:t>
            </a:r>
            <a:r>
              <a:rPr lang="en-US" b="1" dirty="0" err="1">
                <a:solidFill>
                  <a:schemeClr val="accent1"/>
                </a:solidFill>
              </a:rPr>
              <a:t>tidak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berhenti</a:t>
            </a:r>
            <a:r>
              <a:rPr lang="en-US" b="1" dirty="0">
                <a:solidFill>
                  <a:schemeClr val="accent1"/>
                </a:solidFill>
              </a:rPr>
              <a:t> di kata-kata, </a:t>
            </a:r>
            <a:r>
              <a:rPr lang="en-US" b="1" dirty="0" err="1">
                <a:solidFill>
                  <a:schemeClr val="accent1"/>
                </a:solidFill>
              </a:rPr>
              <a:t>tapi</a:t>
            </a:r>
            <a:endParaRPr lang="en-US" b="1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accent1"/>
                </a:solidFill>
              </a:rPr>
              <a:t>    </a:t>
            </a:r>
            <a:r>
              <a:rPr lang="en-US" b="1" dirty="0" err="1">
                <a:solidFill>
                  <a:schemeClr val="accent1"/>
                </a:solidFill>
              </a:rPr>
              <a:t>terlihat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dalam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angka</a:t>
            </a:r>
            <a:r>
              <a:rPr lang="en-US" b="1" dirty="0">
                <a:solidFill>
                  <a:schemeClr val="accent1"/>
                </a:solidFill>
              </a:rPr>
              <a:t>, </a:t>
            </a:r>
            <a:r>
              <a:rPr lang="en-US" b="1" dirty="0" err="1">
                <a:solidFill>
                  <a:schemeClr val="accent1"/>
                </a:solidFill>
              </a:rPr>
              <a:t>terukur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dalam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indikator</a:t>
            </a:r>
            <a:r>
              <a:rPr lang="en-US" b="1" dirty="0">
                <a:solidFill>
                  <a:schemeClr val="accent1"/>
                </a:solidFill>
              </a:rPr>
              <a:t>, dan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accent1"/>
                </a:solidFill>
              </a:rPr>
              <a:t>    </a:t>
            </a:r>
            <a:r>
              <a:rPr lang="en-US" b="1" dirty="0" err="1">
                <a:solidFill>
                  <a:schemeClr val="accent1"/>
                </a:solidFill>
              </a:rPr>
              <a:t>dampaknya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bagi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semua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pemangku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kepentingan</a:t>
            </a:r>
            <a:r>
              <a:rPr lang="en-US" b="1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9D0748-6B8F-BE18-1421-4710524D6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248000" cy="365125"/>
          </a:xfrm>
        </p:spPr>
        <p:txBody>
          <a:bodyPr/>
          <a:lstStyle/>
          <a:p>
            <a:r>
              <a:rPr lang="en-US" dirty="0"/>
              <a:t>MMA25039  Leading Innovation &amp; Change</a:t>
            </a:r>
          </a:p>
        </p:txBody>
      </p:sp>
    </p:spTree>
    <p:extLst>
      <p:ext uri="{BB962C8B-B14F-4D97-AF65-F5344CB8AC3E}">
        <p14:creationId xmlns:p14="http://schemas.microsoft.com/office/powerpoint/2010/main" val="28748702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392016" cy="365125"/>
          </a:xfrm>
        </p:spPr>
        <p:txBody>
          <a:bodyPr/>
          <a:lstStyle/>
          <a:p>
            <a:r>
              <a:rPr lang="en-US" dirty="0"/>
              <a:t>MMA25309Leading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200" dirty="0"/>
              <a:t>4. </a:t>
            </a:r>
            <a:r>
              <a:rPr lang="en-US" sz="3200" dirty="0" err="1"/>
              <a:t>Memberi</a:t>
            </a:r>
            <a:r>
              <a:rPr lang="en-US" sz="3200" dirty="0"/>
              <a:t> </a:t>
            </a:r>
            <a:r>
              <a:rPr lang="en-US" sz="3200" dirty="0" err="1"/>
              <a:t>panduan</a:t>
            </a:r>
            <a:r>
              <a:rPr lang="en-US" sz="3200" dirty="0"/>
              <a:t> agar </a:t>
            </a:r>
            <a:r>
              <a:rPr lang="en-US" sz="3200" dirty="0" err="1"/>
              <a:t>visi</a:t>
            </a:r>
            <a:r>
              <a:rPr lang="en-US" sz="3200" dirty="0"/>
              <a:t> </a:t>
            </a:r>
            <a:r>
              <a:rPr lang="en-US" sz="3200" dirty="0" err="1"/>
              <a:t>besar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endParaRPr lang="en-US" sz="3200" dirty="0"/>
          </a:p>
          <a:p>
            <a:pPr algn="just"/>
            <a:r>
              <a:rPr lang="en-US" sz="3200" dirty="0"/>
              <a:t>    </a:t>
            </a:r>
            <a:r>
              <a:rPr lang="en-US" sz="3200" dirty="0" err="1"/>
              <a:t>berhenti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slogan, </a:t>
            </a:r>
            <a:r>
              <a:rPr lang="en-US" sz="3200" dirty="0" err="1"/>
              <a:t>tapi</a:t>
            </a:r>
            <a:r>
              <a:rPr lang="en-US" sz="3200" dirty="0"/>
              <a:t> </a:t>
            </a:r>
            <a:r>
              <a:rPr lang="en-US" sz="3200" dirty="0" err="1"/>
              <a:t>benar-benar</a:t>
            </a:r>
            <a:endParaRPr lang="en-US" sz="3200" dirty="0"/>
          </a:p>
          <a:p>
            <a:pPr algn="just"/>
            <a:r>
              <a:rPr lang="en-US" sz="3200" dirty="0"/>
              <a:t>    </a:t>
            </a:r>
            <a:r>
              <a:rPr lang="en-US" sz="3200" dirty="0" err="1"/>
              <a:t>hidup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aktivitas</a:t>
            </a:r>
            <a:r>
              <a:rPr lang="en-US" sz="3200" dirty="0"/>
              <a:t> </a:t>
            </a:r>
            <a:r>
              <a:rPr lang="en-US" sz="3200" dirty="0" err="1"/>
              <a:t>sehari-hari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868095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BAE6F9-2728-34F1-D3C9-5BC014BF4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Utama Balanced Scorecard</a:t>
            </a:r>
          </a:p>
          <a:p>
            <a:pPr marL="514350" indent="-514350">
              <a:buAutoNum type="arabicPeriod"/>
            </a:pP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/stakeholder</a:t>
            </a:r>
          </a:p>
          <a:p>
            <a:pPr marL="514350" indent="-514350">
              <a:buAutoNum type="arabicPeriod"/>
            </a:pPr>
            <a:r>
              <a:rPr lang="en-US" dirty="0" err="1"/>
              <a:t>Perspektif</a:t>
            </a:r>
            <a:r>
              <a:rPr lang="en-US" dirty="0"/>
              <a:t> proses internal</a:t>
            </a:r>
          </a:p>
          <a:p>
            <a:pPr marL="514350" indent="-514350">
              <a:buAutoNum type="arabicPeriod"/>
            </a:pP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dan </a:t>
            </a:r>
            <a:r>
              <a:rPr lang="en-US" dirty="0" err="1"/>
              <a:t>Pertumbuhan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1D5A30-17A1-EA9F-A100-091D0CAF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175992" cy="365125"/>
          </a:xfrm>
        </p:spPr>
        <p:txBody>
          <a:bodyPr/>
          <a:lstStyle/>
          <a:p>
            <a:r>
              <a:rPr lang="en-US" dirty="0"/>
              <a:t>MMA25309  Leading Innovation &amp; Change</a:t>
            </a:r>
          </a:p>
        </p:txBody>
      </p:sp>
    </p:spTree>
    <p:extLst>
      <p:ext uri="{BB962C8B-B14F-4D97-AF65-F5344CB8AC3E}">
        <p14:creationId xmlns:p14="http://schemas.microsoft.com/office/powerpoint/2010/main" val="286038524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70EEB8-8CEB-B77C-261C-04895BC56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Fungsi</a:t>
            </a:r>
            <a:r>
              <a:rPr lang="en-US" b="1" dirty="0">
                <a:solidFill>
                  <a:srgbClr val="FF0000"/>
                </a:solidFill>
              </a:rPr>
              <a:t> &amp; Manfaat Balanced Scorecard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/>
              <a:t>1.Menterjemahkan Visi </a:t>
            </a:r>
            <a:r>
              <a:rPr lang="en-US" b="1" dirty="0" err="1"/>
              <a:t>jadi</a:t>
            </a:r>
            <a:r>
              <a:rPr lang="en-US" b="1" dirty="0"/>
              <a:t> Aksi</a:t>
            </a:r>
          </a:p>
          <a:p>
            <a:pPr marL="0" indent="0">
              <a:buNone/>
            </a:pPr>
            <a:r>
              <a:rPr lang="en-US" b="1" dirty="0"/>
              <a:t>2. Menyelaraskan </a:t>
            </a:r>
            <a:r>
              <a:rPr lang="en-US" b="1" dirty="0" err="1"/>
              <a:t>seluruh</a:t>
            </a:r>
            <a:r>
              <a:rPr lang="en-US" b="1" dirty="0"/>
              <a:t> Tim</a:t>
            </a:r>
          </a:p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Mengukur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menyeluruh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4.Menjadi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strategi</a:t>
            </a:r>
          </a:p>
          <a:p>
            <a:pPr marL="0" indent="0">
              <a:buNone/>
            </a:pPr>
            <a:r>
              <a:rPr lang="en-US" b="1" dirty="0"/>
              <a:t>5. Alat monitoring dan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Membuka</a:t>
            </a:r>
            <a:r>
              <a:rPr lang="en-US" b="1" dirty="0"/>
              <a:t> </a:t>
            </a:r>
            <a:r>
              <a:rPr lang="en-US" b="1" dirty="0" err="1"/>
              <a:t>jalan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inovasi</a:t>
            </a:r>
            <a:r>
              <a:rPr lang="en-US" b="1" dirty="0"/>
              <a:t> dan </a:t>
            </a:r>
            <a:r>
              <a:rPr lang="en-US" b="1" dirty="0" err="1"/>
              <a:t>berkelanjutan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Intinya</a:t>
            </a:r>
            <a:r>
              <a:rPr lang="en-US" b="1" dirty="0">
                <a:solidFill>
                  <a:srgbClr val="FF0000"/>
                </a:solidFill>
              </a:rPr>
              <a:t>,  </a:t>
            </a:r>
            <a:r>
              <a:rPr lang="en-US" b="1" dirty="0" err="1">
                <a:solidFill>
                  <a:srgbClr val="FF0000"/>
                </a:solidFill>
              </a:rPr>
              <a:t>fungsi</a:t>
            </a:r>
            <a:r>
              <a:rPr lang="en-US" b="1" dirty="0">
                <a:solidFill>
                  <a:srgbClr val="FF0000"/>
                </a:solidFill>
              </a:rPr>
              <a:t> Balanced Scorecard </a:t>
            </a:r>
            <a:r>
              <a:rPr lang="en-US" b="1" dirty="0" err="1">
                <a:solidFill>
                  <a:srgbClr val="FF0000"/>
                </a:solidFill>
              </a:rPr>
              <a:t>adalah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menghubungkan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titik-titik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antara</a:t>
            </a:r>
            <a:r>
              <a:rPr lang="en-US" b="1" dirty="0">
                <a:solidFill>
                  <a:srgbClr val="FF0000"/>
                </a:solidFill>
              </a:rPr>
              <a:t> strategi, </a:t>
            </a:r>
            <a:r>
              <a:rPr lang="en-US" b="1" dirty="0" err="1">
                <a:solidFill>
                  <a:srgbClr val="FF0000"/>
                </a:solidFill>
              </a:rPr>
              <a:t>eksekusi</a:t>
            </a:r>
            <a:r>
              <a:rPr lang="en-US" b="1" dirty="0">
                <a:solidFill>
                  <a:srgbClr val="FF0000"/>
                </a:solidFill>
              </a:rPr>
              <a:t>, dan </a:t>
            </a:r>
            <a:r>
              <a:rPr lang="en-US" b="1" dirty="0" err="1">
                <a:solidFill>
                  <a:srgbClr val="FF0000"/>
                </a:solidFill>
              </a:rPr>
              <a:t>hasil</a:t>
            </a:r>
            <a:r>
              <a:rPr lang="en-US" b="1" dirty="0">
                <a:solidFill>
                  <a:srgbClr val="FF0000"/>
                </a:solidFill>
              </a:rPr>
              <a:t> dan </a:t>
            </a:r>
            <a:r>
              <a:rPr lang="en-US" b="1" dirty="0" err="1">
                <a:solidFill>
                  <a:srgbClr val="FF0000"/>
                </a:solidFill>
              </a:rPr>
              <a:t>manfaatnya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bahwa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organisasi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bisa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lebih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fokus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adaptif</a:t>
            </a:r>
            <a:r>
              <a:rPr lang="en-US" b="1" dirty="0">
                <a:solidFill>
                  <a:srgbClr val="FF0000"/>
                </a:solidFill>
              </a:rPr>
              <a:t>, dan </a:t>
            </a:r>
            <a:r>
              <a:rPr lang="en-US" b="1" dirty="0" err="1">
                <a:solidFill>
                  <a:srgbClr val="FF0000"/>
                </a:solidFill>
              </a:rPr>
              <a:t>berdaya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tinggi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593C0-487D-2E3C-7E80-527743ED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80494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EF6B7C-6BF7-A045-9AF4-1A60BB7C3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892480" cy="52174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2060"/>
                </a:solidFill>
              </a:rPr>
              <a:t>Tantangan</a:t>
            </a:r>
            <a:r>
              <a:rPr lang="en-US" b="1" dirty="0">
                <a:solidFill>
                  <a:srgbClr val="002060"/>
                </a:solidFill>
              </a:rPr>
              <a:t> &amp; Cara </a:t>
            </a:r>
            <a:r>
              <a:rPr lang="en-US" b="1" dirty="0" err="1">
                <a:solidFill>
                  <a:srgbClr val="002060"/>
                </a:solidFill>
              </a:rPr>
              <a:t>Mengatasinya</a:t>
            </a:r>
            <a:endParaRPr lang="en-US" b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 err="1">
                <a:solidFill>
                  <a:srgbClr val="002060"/>
                </a:solidFill>
              </a:rPr>
              <a:t>Indikator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kebanyakan</a:t>
            </a:r>
            <a:r>
              <a:rPr lang="en-US" b="1" dirty="0">
                <a:solidFill>
                  <a:srgbClr val="002060"/>
                </a:solidFill>
              </a:rPr>
              <a:t> / salah </a:t>
            </a:r>
            <a:r>
              <a:rPr lang="en-US" b="1" dirty="0" err="1">
                <a:solidFill>
                  <a:srgbClr val="002060"/>
                </a:solidFill>
              </a:rPr>
              <a:t>pilih</a:t>
            </a:r>
            <a:endParaRPr lang="en-US" b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 err="1">
                <a:solidFill>
                  <a:srgbClr val="002060"/>
                </a:solidFill>
              </a:rPr>
              <a:t>Kurangnya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komitmen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manajemen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puncak</a:t>
            </a:r>
            <a:endParaRPr lang="en-US" b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 err="1">
                <a:solidFill>
                  <a:srgbClr val="002060"/>
                </a:solidFill>
              </a:rPr>
              <a:t>Resistensi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dari</a:t>
            </a:r>
            <a:r>
              <a:rPr lang="en-US" b="1" dirty="0">
                <a:solidFill>
                  <a:srgbClr val="002060"/>
                </a:solidFill>
              </a:rPr>
              <a:t> Tim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Data yang </a:t>
            </a:r>
            <a:r>
              <a:rPr lang="en-US" b="1" dirty="0" err="1">
                <a:solidFill>
                  <a:srgbClr val="002060"/>
                </a:solidFill>
              </a:rPr>
              <a:t>tidak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akurat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atau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lambat</a:t>
            </a:r>
            <a:endParaRPr lang="en-US" b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Tidak </a:t>
            </a:r>
            <a:r>
              <a:rPr lang="en-US" b="1" dirty="0" err="1">
                <a:solidFill>
                  <a:srgbClr val="002060"/>
                </a:solidFill>
              </a:rPr>
              <a:t>sinkron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dengan</a:t>
            </a:r>
            <a:r>
              <a:rPr lang="en-US" b="1" dirty="0">
                <a:solidFill>
                  <a:srgbClr val="002060"/>
                </a:solidFill>
              </a:rPr>
              <a:t> system lain</a:t>
            </a:r>
          </a:p>
          <a:p>
            <a:pPr marL="514350" indent="-514350">
              <a:buAutoNum type="arabicPeriod"/>
            </a:pPr>
            <a:endParaRPr lang="en-US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b="1" dirty="0" err="1">
                <a:solidFill>
                  <a:srgbClr val="002060"/>
                </a:solidFill>
              </a:rPr>
              <a:t>Intinya</a:t>
            </a:r>
            <a:r>
              <a:rPr lang="en-US" b="1" dirty="0">
                <a:solidFill>
                  <a:srgbClr val="002060"/>
                </a:solidFill>
              </a:rPr>
              <a:t>, Balanced Scorecard </a:t>
            </a:r>
            <a:r>
              <a:rPr lang="en-US" b="1" dirty="0" err="1">
                <a:solidFill>
                  <a:srgbClr val="002060"/>
                </a:solidFill>
              </a:rPr>
              <a:t>bukan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alat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ajaib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otomatis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bikin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organisasi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hebat</a:t>
            </a:r>
            <a:r>
              <a:rPr lang="en-US" b="1" dirty="0">
                <a:solidFill>
                  <a:srgbClr val="002060"/>
                </a:solidFill>
              </a:rPr>
              <a:t>. </a:t>
            </a:r>
            <a:r>
              <a:rPr lang="en-US" b="1" dirty="0" err="1">
                <a:solidFill>
                  <a:srgbClr val="002060"/>
                </a:solidFill>
              </a:rPr>
              <a:t>Tantangannya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nyata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tapi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bisa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diatasi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dengan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pendekatan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tepat</a:t>
            </a:r>
            <a:r>
              <a:rPr lang="en-US" b="1" dirty="0">
                <a:solidFill>
                  <a:srgbClr val="002060"/>
                </a:solidFill>
              </a:rPr>
              <a:t>. </a:t>
            </a:r>
            <a:r>
              <a:rPr lang="en-US" b="1" dirty="0" err="1">
                <a:solidFill>
                  <a:srgbClr val="002060"/>
                </a:solidFill>
              </a:rPr>
              <a:t>Justru</a:t>
            </a:r>
            <a:r>
              <a:rPr lang="en-US" b="1" dirty="0">
                <a:solidFill>
                  <a:srgbClr val="002060"/>
                </a:solidFill>
              </a:rPr>
              <a:t> di </a:t>
            </a:r>
            <a:r>
              <a:rPr lang="en-US" b="1" dirty="0" err="1">
                <a:solidFill>
                  <a:srgbClr val="002060"/>
                </a:solidFill>
              </a:rPr>
              <a:t>sinilah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seni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manajemennya</a:t>
            </a:r>
            <a:r>
              <a:rPr lang="en-US" b="1" dirty="0">
                <a:solidFill>
                  <a:srgbClr val="002060"/>
                </a:solidFill>
              </a:rPr>
              <a:t>: </a:t>
            </a:r>
            <a:r>
              <a:rPr lang="en-US" b="1" dirty="0" err="1">
                <a:solidFill>
                  <a:srgbClr val="002060"/>
                </a:solidFill>
              </a:rPr>
              <a:t>bagaimana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memadukan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kerangka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kerja</a:t>
            </a:r>
            <a:r>
              <a:rPr lang="en-US" b="1" dirty="0">
                <a:solidFill>
                  <a:srgbClr val="002060"/>
                </a:solidFill>
              </a:rPr>
              <a:t> yang solid </a:t>
            </a:r>
            <a:r>
              <a:rPr lang="en-US" b="1" dirty="0" err="1">
                <a:solidFill>
                  <a:srgbClr val="002060"/>
                </a:solidFill>
              </a:rPr>
              <a:t>dengan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kepemimpinan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konsisten</a:t>
            </a:r>
            <a:r>
              <a:rPr lang="en-US" b="1" dirty="0">
                <a:solidFill>
                  <a:srgbClr val="002060"/>
                </a:solidFill>
              </a:rPr>
              <a:t> dan </a:t>
            </a:r>
            <a:r>
              <a:rPr lang="en-US" b="1" dirty="0" err="1">
                <a:solidFill>
                  <a:srgbClr val="002060"/>
                </a:solidFill>
              </a:rPr>
              <a:t>tim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mau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bergerak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bersama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C698A1-DA73-07EF-CBC1-662F0E1C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1369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59501" y="2895327"/>
            <a:ext cx="54280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adley Hand ITC" panose="03070402050302030203" pitchFamily="66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adley Hand ITC" panose="03070402050302030203" pitchFamily="66" charset="0"/>
              </a:rPr>
              <a:t> Kasih…….</a:t>
            </a: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MMA25309 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349472"/>
            <a:ext cx="69052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+mj-lt"/>
                <a:cs typeface="Arial" pitchFamily="34" charset="0"/>
              </a:rPr>
              <a:t>KPI DAN INDIKATOR KEBERHASILAN INOVASI </a:t>
            </a:r>
            <a:endParaRPr lang="id-ID" sz="4000" b="1" dirty="0">
              <a:latin typeface="+mj-lt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6776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Inovasi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kombinasi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new combination)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sumberdaya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(Schumpeter)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invention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penemuan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inovasi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diffusion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difusi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BF10D9-A648-321E-539B-4D4487A3A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Proses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, </a:t>
            </a:r>
            <a:r>
              <a:rPr lang="en-US" dirty="0" err="1"/>
              <a:t>mengadopsi</a:t>
            </a:r>
            <a:r>
              <a:rPr lang="en-US" dirty="0"/>
              <a:t>, dan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kebaruan</a:t>
            </a:r>
            <a:r>
              <a:rPr lang="en-US" dirty="0"/>
              <a:t> (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, proses)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nyata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Innovation is how to cope with change , and cope more successfully than the competitor </a:t>
            </a:r>
            <a:r>
              <a:rPr lang="en-US" dirty="0"/>
              <a:t>(Srikantaiah dan Koeing)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“If you can’t measure it, you can’t improve it.”(Petter Drucker)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C87BAE-15AA-C001-6414-6670DCB0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320008" cy="365125"/>
          </a:xfrm>
        </p:spPr>
        <p:txBody>
          <a:bodyPr/>
          <a:lstStyle/>
          <a:p>
            <a:r>
              <a:rPr lang="en-US" dirty="0"/>
              <a:t>MMA25039  Leading Innovation &amp; Change</a:t>
            </a:r>
          </a:p>
        </p:txBody>
      </p:sp>
    </p:spTree>
    <p:extLst>
      <p:ext uri="{BB962C8B-B14F-4D97-AF65-F5344CB8AC3E}">
        <p14:creationId xmlns:p14="http://schemas.microsoft.com/office/powerpoint/2010/main" val="26602766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CA37D1-0AE2-C469-4547-22B9516C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jargon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;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konkret</a:t>
            </a:r>
            <a:r>
              <a:rPr lang="en-US" dirty="0"/>
              <a:t> agar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, </a:t>
            </a:r>
            <a:r>
              <a:rPr lang="en-US" dirty="0" err="1"/>
              <a:t>mengelola</a:t>
            </a:r>
            <a:r>
              <a:rPr lang="en-US" dirty="0"/>
              <a:t>, dan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dampaknya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063B7-09B5-73F6-AC2F-BAB83F631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248000" cy="365125"/>
          </a:xfrm>
        </p:spPr>
        <p:txBody>
          <a:bodyPr/>
          <a:lstStyle/>
          <a:p>
            <a:r>
              <a:rPr lang="en-US" dirty="0"/>
              <a:t>MMA25039  Leading Innovation &amp; Change</a:t>
            </a:r>
          </a:p>
        </p:txBody>
      </p:sp>
    </p:spTree>
    <p:extLst>
      <p:ext uri="{BB962C8B-B14F-4D97-AF65-F5344CB8AC3E}">
        <p14:creationId xmlns:p14="http://schemas.microsoft.com/office/powerpoint/2010/main" val="29584190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528392" cy="365125"/>
          </a:xfrm>
        </p:spPr>
        <p:txBody>
          <a:bodyPr/>
          <a:lstStyle/>
          <a:p>
            <a:r>
              <a:rPr lang="en-US" dirty="0"/>
              <a:t>MMA25039Leading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5556" y="908720"/>
            <a:ext cx="7992888" cy="45243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Key Performance Indicator </a:t>
            </a:r>
          </a:p>
          <a:p>
            <a:r>
              <a:rPr lang="sv-SE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 metrik terukur untuk menilai efektivitas dan kemajuan dalam mencapai tujuan strategis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Ukuran kuantitatif atau kualitatif yang digunakan untuk menilai kinerja suatu proses, departemen, atau individu terhadap tujuan yang ditetapkan.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Innovation Metrics: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Mengukur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dan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Memastikan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Inovasi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Memberi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Dampak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Nyata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id-ID" sz="2400" dirty="0">
              <a:solidFill>
                <a:srgbClr val="FF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116ADA-0D29-6072-2283-BE8ADAB20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880" y="620688"/>
            <a:ext cx="8229600" cy="45651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Pengukuran</a:t>
            </a:r>
            <a:r>
              <a:rPr lang="en-US" b="1" dirty="0"/>
              <a:t> dan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r>
              <a:rPr lang="en-US" b="1" dirty="0"/>
              <a:t> yang </a:t>
            </a:r>
            <a:r>
              <a:rPr lang="en-US" b="1" dirty="0" err="1"/>
              <a:t>membantu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menilai</a:t>
            </a:r>
            <a:r>
              <a:rPr lang="en-US" b="1" dirty="0"/>
              <a:t> </a:t>
            </a:r>
            <a:r>
              <a:rPr lang="en-US" b="1" dirty="0" err="1"/>
              <a:t>sejauh</a:t>
            </a:r>
            <a:r>
              <a:rPr lang="en-US" b="1" dirty="0"/>
              <a:t> mana </a:t>
            </a:r>
            <a:r>
              <a:rPr lang="en-US" b="1" dirty="0" err="1"/>
              <a:t>investasi</a:t>
            </a:r>
            <a:r>
              <a:rPr lang="en-US" b="1" dirty="0"/>
              <a:t>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benar-benar</a:t>
            </a:r>
            <a:r>
              <a:rPr lang="en-US" b="1" dirty="0"/>
              <a:t> </a:t>
            </a:r>
            <a:r>
              <a:rPr lang="en-US" b="1" dirty="0" err="1"/>
              <a:t>menghasilkan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, </a:t>
            </a:r>
            <a:r>
              <a:rPr lang="en-US" b="1" dirty="0" err="1"/>
              <a:t>bukan</a:t>
            </a:r>
            <a:r>
              <a:rPr lang="en-US" b="1" dirty="0"/>
              <a:t> </a:t>
            </a:r>
            <a:r>
              <a:rPr lang="en-US" b="1" dirty="0" err="1"/>
              <a:t>hanya</a:t>
            </a:r>
            <a:r>
              <a:rPr lang="en-US" b="1" dirty="0"/>
              <a:t> </a:t>
            </a:r>
            <a:r>
              <a:rPr lang="en-US" b="1" dirty="0" err="1"/>
              <a:t>sekadar</a:t>
            </a:r>
            <a:r>
              <a:rPr lang="en-US" b="1" dirty="0"/>
              <a:t> ide </a:t>
            </a:r>
            <a:r>
              <a:rPr lang="en-US" b="1" dirty="0" err="1"/>
              <a:t>bagus</a:t>
            </a:r>
            <a:r>
              <a:rPr lang="en-US" b="1" dirty="0"/>
              <a:t> di </a:t>
            </a:r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kertas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Fokusnya</a:t>
            </a:r>
            <a:r>
              <a:rPr lang="en-US" b="1" dirty="0"/>
              <a:t> </a:t>
            </a:r>
            <a:r>
              <a:rPr lang="en-US" b="1" dirty="0" err="1"/>
              <a:t>bukan</a:t>
            </a:r>
            <a:r>
              <a:rPr lang="en-US" b="1" dirty="0"/>
              <a:t> </a:t>
            </a:r>
            <a:r>
              <a:rPr lang="en-US" b="1" dirty="0" err="1"/>
              <a:t>hanya</a:t>
            </a:r>
            <a:r>
              <a:rPr lang="en-US" b="1" dirty="0"/>
              <a:t> </a:t>
            </a:r>
            <a:r>
              <a:rPr lang="en-US" b="1" dirty="0" err="1"/>
              <a:t>menghasilkan</a:t>
            </a:r>
            <a:r>
              <a:rPr lang="en-US" b="1" dirty="0"/>
              <a:t> </a:t>
            </a:r>
            <a:r>
              <a:rPr lang="en-US" b="1" dirty="0" err="1"/>
              <a:t>angka</a:t>
            </a:r>
            <a:r>
              <a:rPr lang="en-US" b="1" dirty="0"/>
              <a:t>, </a:t>
            </a:r>
            <a:r>
              <a:rPr lang="en-US" b="1" dirty="0" err="1"/>
              <a:t>tetapi</a:t>
            </a:r>
            <a:r>
              <a:rPr lang="en-US" b="1" dirty="0"/>
              <a:t> </a:t>
            </a:r>
            <a:r>
              <a:rPr lang="en-US" b="1" dirty="0" err="1"/>
              <a:t>bagaimana</a:t>
            </a:r>
            <a:r>
              <a:rPr lang="en-US" b="1" dirty="0"/>
              <a:t> data </a:t>
            </a:r>
            <a:r>
              <a:rPr lang="en-US" b="1" dirty="0" err="1"/>
              <a:t>tersebut</a:t>
            </a:r>
            <a:r>
              <a:rPr lang="en-US" b="1" dirty="0"/>
              <a:t> </a:t>
            </a:r>
            <a:r>
              <a:rPr lang="en-US" b="1" dirty="0" err="1"/>
              <a:t>digunakan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mendukung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, </a:t>
            </a:r>
            <a:r>
              <a:rPr lang="en-US" b="1" dirty="0" err="1"/>
              <a:t>menetapkan</a:t>
            </a:r>
            <a:r>
              <a:rPr lang="en-US" b="1" dirty="0"/>
              <a:t> </a:t>
            </a:r>
            <a:r>
              <a:rPr lang="en-US" b="1" dirty="0" err="1"/>
              <a:t>prioritas</a:t>
            </a:r>
            <a:r>
              <a:rPr lang="en-US" b="1" dirty="0"/>
              <a:t> </a:t>
            </a:r>
            <a:r>
              <a:rPr lang="en-US" b="1" dirty="0" err="1"/>
              <a:t>proyek</a:t>
            </a:r>
            <a:r>
              <a:rPr lang="en-US" b="1" dirty="0"/>
              <a:t>, dan </a:t>
            </a:r>
            <a:r>
              <a:rPr lang="en-US" b="1" dirty="0" err="1"/>
              <a:t>mendorong</a:t>
            </a:r>
            <a:r>
              <a:rPr lang="en-US" b="1" dirty="0"/>
              <a:t> </a:t>
            </a:r>
            <a:r>
              <a:rPr lang="en-US" b="1" dirty="0" err="1"/>
              <a:t>perbaikan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C657C-1430-9189-5BF8-F59F8ACF3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320008" cy="365125"/>
          </a:xfrm>
        </p:spPr>
        <p:txBody>
          <a:bodyPr/>
          <a:lstStyle/>
          <a:p>
            <a:r>
              <a:rPr lang="en-US" dirty="0"/>
              <a:t>MMA25039  Leading Innovation &amp;Change</a:t>
            </a:r>
          </a:p>
        </p:txBody>
      </p:sp>
    </p:spTree>
    <p:extLst>
      <p:ext uri="{BB962C8B-B14F-4D97-AF65-F5344CB8AC3E}">
        <p14:creationId xmlns:p14="http://schemas.microsoft.com/office/powerpoint/2010/main" val="40985854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29F2AE-5819-1461-CCE4-0A57CCD35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64" y="764704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Penggunaan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indikator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relevan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seperti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kecepatan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adopsi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teknologi</a:t>
            </a:r>
            <a:r>
              <a:rPr lang="en-US" b="1" dirty="0">
                <a:solidFill>
                  <a:srgbClr val="FF0000"/>
                </a:solidFill>
              </a:rPr>
              <a:t> dan </a:t>
            </a:r>
            <a:r>
              <a:rPr lang="en-US" b="1" dirty="0" err="1">
                <a:solidFill>
                  <a:srgbClr val="FF0000"/>
                </a:solidFill>
              </a:rPr>
              <a:t>efisiensi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operasional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dapat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meningkatkan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efektivitas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inovasi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Menilai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kinerja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inovasi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secara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tepat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memerlukan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pendekatan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adaptif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mendukung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keberlanjutan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organisasi</a:t>
            </a:r>
            <a:r>
              <a:rPr lang="en-US" dirty="0"/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7520E5-9214-4EC1-7BF9-B39BD43C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15816" y="6356350"/>
            <a:ext cx="3103984" cy="365125"/>
          </a:xfrm>
        </p:spPr>
        <p:txBody>
          <a:bodyPr/>
          <a:lstStyle/>
          <a:p>
            <a:r>
              <a:rPr lang="en-US" dirty="0"/>
              <a:t>MMA25039  Leading Innovation &amp; Change</a:t>
            </a:r>
          </a:p>
        </p:txBody>
      </p:sp>
    </p:spTree>
    <p:extLst>
      <p:ext uri="{BB962C8B-B14F-4D97-AF65-F5344CB8AC3E}">
        <p14:creationId xmlns:p14="http://schemas.microsoft.com/office/powerpoint/2010/main" val="320645857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FD7C1B-5F27-D394-F602-8876303CB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7524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INDIKATOR KEBERHASILAN INOVASI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Kesehatan Jalur </a:t>
            </a:r>
            <a:r>
              <a:rPr lang="en-US" dirty="0" err="1">
                <a:solidFill>
                  <a:srgbClr val="C00000"/>
                </a:solidFill>
              </a:rPr>
              <a:t>Inovasi</a:t>
            </a:r>
            <a:r>
              <a:rPr lang="en-US" dirty="0">
                <a:solidFill>
                  <a:srgbClr val="C00000"/>
                </a:solidFill>
              </a:rPr>
              <a:t> (Innovation Pipeline): </a:t>
            </a:r>
            <a:r>
              <a:rPr lang="en-US" dirty="0" err="1">
                <a:solidFill>
                  <a:srgbClr val="C00000"/>
                </a:solidFill>
              </a:rPr>
              <a:t>Jumlah</a:t>
            </a:r>
            <a:r>
              <a:rPr lang="en-US" dirty="0">
                <a:solidFill>
                  <a:srgbClr val="C00000"/>
                </a:solidFill>
              </a:rPr>
              <a:t> ide yang </a:t>
            </a:r>
            <a:r>
              <a:rPr lang="en-US" dirty="0" err="1">
                <a:solidFill>
                  <a:srgbClr val="C00000"/>
                </a:solidFill>
              </a:rPr>
              <a:t>masuk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dalam</a:t>
            </a:r>
            <a:r>
              <a:rPr lang="en-US" dirty="0">
                <a:solidFill>
                  <a:srgbClr val="C00000"/>
                </a:solidFill>
              </a:rPr>
              <a:t> proses, dan </a:t>
            </a:r>
            <a:r>
              <a:rPr lang="en-US" dirty="0" err="1">
                <a:solidFill>
                  <a:srgbClr val="C00000"/>
                </a:solidFill>
              </a:rPr>
              <a:t>keluar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dari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corong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inovasi</a:t>
            </a:r>
            <a:endParaRPr lang="en-US" dirty="0">
              <a:solidFill>
                <a:srgbClr val="C0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>
                <a:solidFill>
                  <a:srgbClr val="C00000"/>
                </a:solidFill>
              </a:rPr>
              <a:t>Pendapatan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dari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Inovasi</a:t>
            </a:r>
            <a:r>
              <a:rPr lang="en-US" dirty="0">
                <a:solidFill>
                  <a:srgbClr val="C00000"/>
                </a:solidFill>
              </a:rPr>
              <a:t>: </a:t>
            </a:r>
            <a:r>
              <a:rPr lang="en-US" dirty="0" err="1">
                <a:solidFill>
                  <a:srgbClr val="C00000"/>
                </a:solidFill>
              </a:rPr>
              <a:t>Persentase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pendapatan</a:t>
            </a:r>
            <a:r>
              <a:rPr lang="en-US" dirty="0">
                <a:solidFill>
                  <a:srgbClr val="C00000"/>
                </a:solidFill>
              </a:rPr>
              <a:t> yang </a:t>
            </a:r>
            <a:r>
              <a:rPr lang="en-US" dirty="0" err="1">
                <a:solidFill>
                  <a:srgbClr val="C00000"/>
                </a:solidFill>
              </a:rPr>
              <a:t>berasal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dari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produk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atau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layanan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baru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dalam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periode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tertentu</a:t>
            </a:r>
            <a:endParaRPr lang="en-US" dirty="0">
              <a:solidFill>
                <a:srgbClr val="C00000"/>
              </a:solidFill>
            </a:endParaRPr>
          </a:p>
          <a:p>
            <a:pPr marL="514350" indent="-514350">
              <a:buAutoNum type="arabicPeriod"/>
            </a:pPr>
            <a:r>
              <a:rPr lang="nb-NO" dirty="0">
                <a:solidFill>
                  <a:srgbClr val="C00000"/>
                </a:solidFill>
              </a:rPr>
              <a:t>Efisiensi Proses Inovasi: Waktu yang dibutuhkan ide dari konsep hingga diluncurkan (Time-to-Market).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4500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12F70F-C383-A846-2E47-846424548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4725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</a:t>
            </a:r>
            <a:r>
              <a:rPr lang="sv-SE" dirty="0"/>
              <a:t> Dampak Pasar: Peningkatan pangsa pasar atau jumlah pelanggan baru akibat inovasi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: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skor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: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R&amp;D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ROI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. </a:t>
            </a:r>
            <a:endParaRPr lang="sv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97310-EFAC-0701-21BD-CF1278BB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248000" cy="365125"/>
          </a:xfrm>
        </p:spPr>
        <p:txBody>
          <a:bodyPr/>
          <a:lstStyle/>
          <a:p>
            <a:r>
              <a:rPr lang="en-US" dirty="0"/>
              <a:t>MMA25039 Leading Innovation &amp; Change</a:t>
            </a:r>
          </a:p>
        </p:txBody>
      </p:sp>
    </p:spTree>
    <p:extLst>
      <p:ext uri="{BB962C8B-B14F-4D97-AF65-F5344CB8AC3E}">
        <p14:creationId xmlns:p14="http://schemas.microsoft.com/office/powerpoint/2010/main" val="145339927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745</Words>
  <Application>Microsoft Office PowerPoint</Application>
  <PresentationFormat>Tampilan Layar (4:3)</PresentationFormat>
  <Paragraphs>83</Paragraphs>
  <Slides>16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16</vt:i4>
      </vt:variant>
    </vt:vector>
  </HeadingPairs>
  <TitlesOfParts>
    <vt:vector size="21" baseType="lpstr">
      <vt:lpstr>Arial</vt:lpstr>
      <vt:lpstr>Bradley Hand ITC</vt:lpstr>
      <vt:lpstr>Calibri</vt:lpstr>
      <vt:lpstr>Times New Roman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ADVAN</cp:lastModifiedBy>
  <cp:revision>485</cp:revision>
  <cp:lastPrinted>2017-04-16T14:44:29Z</cp:lastPrinted>
  <dcterms:created xsi:type="dcterms:W3CDTF">2010-04-18T12:06:30Z</dcterms:created>
  <dcterms:modified xsi:type="dcterms:W3CDTF">2026-05-29T01:52:55Z</dcterms:modified>
</cp:coreProperties>
</file>