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4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3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Pembuka: tekankan bahwa destinasi tidak cukup dipromosikan, tetapi perlu dikelola melalui arah jangka panjang yang jelas.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Tegaskan pentingnya storytelling: wisatawan tidak hanya membeli tempat, tetapi cerita dan pengalaman yang ingin dibagikan.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Tekankan bahwa masyarakat lokal bukan hanya objek, tetapi aktor pengelola dan penerima manfaat destinasi.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Jelaskan konsep triple bottom line. Destinasi yang sukses bukan hanya ramai, tetapi tetap terjaga dan memberi manfaat.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Roadmap harus realistis: ada prioritas, jadwal, penanggung jawab, anggaran, dan indikator keberhasilan.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Monev bukan formalitas. Gunakan data untuk memperbaiki program, menilai dampak, dan mempertanggungjawabkan anggaran.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Akhiri dengan penekanan bahwa strategi jangka panjang harus menghubungkan daya tarik wisata, masyarakat, pemasaran, dan keberlanjutan.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Jelaskan strategi sebagai arah besar, bukan sekadar jadwal kegiatan. Strategi menjawab: ke mana destinasi akan dibawa dan bagaimana mencapainya.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Tekankan bahwa strategi jangka panjang membantu destinasi tidak reaktif terhadap tren, tetapi memiliki arah pembangunan yang konsisten.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Arahkan peserta untuk melihat destinasi sebagai sistem: atraksi, akses, amenitas, SDM, pasar, dan lingkungan saling terkait.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Gunakan SWOT untuk menentukan strategi prioritas, bukan hanya daftar keadaan. Kekuatan perlu dipakai untuk menangkap peluang.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 harus mudah dipahami, membedakan destinasi, dan memberi arah bagi semua program kerja.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Tekankan bahwa segmentasi membuat strategi lebih fokus. Destinasi yang mencoba menyasar semua orang sering kehilangan identitas.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Positioning harus menjawab: apa alasan wisatawan memilih destinasi ini dibanding destinasi lain?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Jelaskan bahwa produk destinasi bukan hanya objek wisata, tetapi keseluruhan pengalaman wisatawan.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6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high_resolution_aerial_graphic_composite_s.pn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669280" cy="6858000"/>
          </a:xfrm>
          <a:prstGeom prst="rect">
            <a:avLst/>
          </a:prstGeom>
          <a:solidFill>
            <a:srgbClr val="F6FBF9">
              <a:alpha val="93000"/>
            </a:srgbClr>
          </a:solidFill>
          <a:ln w="12700">
            <a:solidFill>
              <a:srgbClr val="F6FBF9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48640" y="1115568"/>
            <a:ext cx="4846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Penyusunan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Strategi Destinasi</a:t>
            </a:r>
            <a:endParaRPr lang="en-US" sz="3800" dirty="0"/>
          </a:p>
        </p:txBody>
      </p:sp>
      <p:sp>
        <p:nvSpPr>
          <p:cNvPr id="5" name="Text 2"/>
          <p:cNvSpPr/>
          <p:nvPr/>
        </p:nvSpPr>
        <p:spPr>
          <a:xfrm>
            <a:off x="576072" y="2651760"/>
            <a:ext cx="4754880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/>
          <a:lstStyle/>
          <a:p>
            <a:pPr marL="0" indent="0">
              <a:buNone/>
            </a:pPr>
            <a:r>
              <a:rPr lang="en-US" sz="1650" dirty="0">
                <a:solidFill>
                  <a:srgbClr val="0B6477"/>
                </a:solidFill>
              </a:rPr>
              <a:t>Merancang strategi jangka panjang destinasi wisata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594360" y="3273552"/>
            <a:ext cx="4206240" cy="347472"/>
          </a:xfrm>
          <a:prstGeom prst="rect">
            <a:avLst/>
          </a:prstGeom>
          <a:solidFill>
            <a:srgbClr val="F59E0B"/>
          </a:solidFill>
          <a:ln>
            <a:solidFill>
              <a:srgbClr val="F59E0B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Perencanaan • Daya Saing • Keberlanjutan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594360" y="3886200"/>
            <a:ext cx="4480560" cy="777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334155"/>
                </a:solidFill>
              </a:rPr>
              <a:t>Tujuan pembelajaran: peserta mampu memahami tahapan penyusunan strategi destinasi dari analisis, visi, positioning, pemasaran, hingga evaluasi.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10917936" y="6309360"/>
            <a:ext cx="621792" cy="320040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6766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Strategi Pemasaran Destinasi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32688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Pemasaran destinasi harus membangun cerita, kepercayaan, dan keputusan berkunjung.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02920" y="1307592"/>
            <a:ext cx="2560320" cy="0"/>
          </a:xfrm>
          <a:prstGeom prst="line">
            <a:avLst/>
          </a:prstGeom>
          <a:noFill/>
          <a:ln w="31750">
            <a:solidFill>
              <a:srgbClr val="F59E0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Penyusunan Strategi Destinasi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</a:t>
            </a:r>
            <a:endParaRPr lang="en-US" sz="850" dirty="0"/>
          </a:p>
        </p:txBody>
      </p:sp>
      <p:pic>
        <p:nvPicPr>
          <p:cNvPr id="7" name="Image 0" descr="/mnt/data/a_bright_shallow_depth_of_field_desktop_workspace.png"/>
          <p:cNvPicPr>
            <a:picLocks noChangeAspect="1"/>
          </p:cNvPicPr>
          <p:nvPr/>
        </p:nvPicPr>
        <p:blipFill>
          <a:blip r:embed="rId3"/>
          <a:srcRect l="15715" r="15715"/>
          <a:stretch/>
        </p:blipFill>
        <p:spPr>
          <a:xfrm>
            <a:off x="594360" y="1508760"/>
            <a:ext cx="4846320" cy="39776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989320" y="1508760"/>
            <a:ext cx="1874520" cy="475488"/>
          </a:xfrm>
          <a:prstGeom prst="rect">
            <a:avLst/>
          </a:prstGeom>
          <a:solidFill>
            <a:srgbClr val="0B6477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Awareness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8028432" y="1481328"/>
            <a:ext cx="3429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konten video, media sosial, influencer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5989320" y="2496312"/>
            <a:ext cx="1874520" cy="475488"/>
          </a:xfrm>
          <a:prstGeom prst="rect">
            <a:avLst/>
          </a:prstGeom>
          <a:solidFill>
            <a:srgbClr val="2E7D32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Interest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8028432" y="2468880"/>
            <a:ext cx="3429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storytelling, foto, artikel, kalender event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5989320" y="3483864"/>
            <a:ext cx="1874520" cy="475488"/>
          </a:xfrm>
          <a:prstGeom prst="rect">
            <a:avLst/>
          </a:prstGeom>
          <a:solidFill>
            <a:srgbClr val="F59E0B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8028432" y="3456432"/>
            <a:ext cx="3429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paket wisata, testimoni, harga jelas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5989320" y="4471416"/>
            <a:ext cx="1874520" cy="475488"/>
          </a:xfrm>
          <a:prstGeom prst="rect">
            <a:avLst/>
          </a:prstGeom>
          <a:solidFill>
            <a:srgbClr val="F97316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Visit &amp; Share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8028432" y="4443984"/>
            <a:ext cx="3429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pengalaman baik, ulasan, user-generated content</a:t>
            </a:r>
            <a:endParaRPr lang="en-US" sz="1250" dirty="0"/>
          </a:p>
        </p:txBody>
      </p:sp>
      <p:sp>
        <p:nvSpPr>
          <p:cNvPr id="16" name="Text 13"/>
          <p:cNvSpPr/>
          <p:nvPr/>
        </p:nvSpPr>
        <p:spPr>
          <a:xfrm>
            <a:off x="868680" y="5010912"/>
            <a:ext cx="4343400" cy="36576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0B2B3C"/>
                </a:solidFill>
              </a:rPr>
              <a:t>Brand destinasi harus konsisten: nama, pesan, visual, pengalaman, dan cerita lokal.</a:t>
            </a:r>
            <a:endParaRPr lang="en-US" sz="12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6766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Strategi SDM dan Keterlibatan Masyarakat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32688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Destinasi yang kuat dibangun melalui kualitas layanan dan kepemilikan masyarakat lokal.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02920" y="1307592"/>
            <a:ext cx="2560320" cy="0"/>
          </a:xfrm>
          <a:prstGeom prst="line">
            <a:avLst/>
          </a:prstGeom>
          <a:noFill/>
          <a:ln w="31750">
            <a:solidFill>
              <a:srgbClr val="F59E0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Penyusunan Strategi Destinasi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850" dirty="0"/>
          </a:p>
        </p:txBody>
      </p:sp>
      <p:pic>
        <p:nvPicPr>
          <p:cNvPr id="7" name="Image 0" descr="/mnt/data/a_wide_scenic_outdoor_village_tourism_scene_in_wa.png"/>
          <p:cNvPicPr>
            <a:picLocks noChangeAspect="1"/>
          </p:cNvPicPr>
          <p:nvPr/>
        </p:nvPicPr>
        <p:blipFill>
          <a:blip r:embed="rId3"/>
          <a:srcRect l="17218" r="17218"/>
          <a:stretch/>
        </p:blipFill>
        <p:spPr>
          <a:xfrm>
            <a:off x="6446520" y="1417320"/>
            <a:ext cx="5166360" cy="44348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85800" y="1508760"/>
            <a:ext cx="2148840" cy="365760"/>
          </a:xfrm>
          <a:prstGeom prst="rect">
            <a:avLst/>
          </a:prstGeom>
          <a:solidFill>
            <a:srgbClr val="0B6477"/>
          </a:solidFill>
          <a:ln>
            <a:solidFill>
              <a:srgbClr val="0B6477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Pelatihan Layanan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3063240" y="1490472"/>
            <a:ext cx="2788920" cy="4114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hospitality, komunikasi, kebersihan</a:t>
            </a:r>
            <a:endParaRPr lang="en-US" sz="1230" dirty="0"/>
          </a:p>
        </p:txBody>
      </p:sp>
      <p:sp>
        <p:nvSpPr>
          <p:cNvPr id="10" name="Text 7"/>
          <p:cNvSpPr/>
          <p:nvPr/>
        </p:nvSpPr>
        <p:spPr>
          <a:xfrm>
            <a:off x="685800" y="2295144"/>
            <a:ext cx="2148840" cy="365760"/>
          </a:xfrm>
          <a:prstGeom prst="rect">
            <a:avLst/>
          </a:prstGeom>
          <a:solidFill>
            <a:srgbClr val="2E7D32"/>
          </a:solidFill>
          <a:ln>
            <a:solidFill>
              <a:srgbClr val="2E7D32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Pemandu Lokal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3063240" y="2276856"/>
            <a:ext cx="2788920" cy="4114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interpretasi cerita, keselamatan, etika</a:t>
            </a:r>
            <a:endParaRPr lang="en-US" sz="1230" dirty="0"/>
          </a:p>
        </p:txBody>
      </p:sp>
      <p:sp>
        <p:nvSpPr>
          <p:cNvPr id="12" name="Text 9"/>
          <p:cNvSpPr/>
          <p:nvPr/>
        </p:nvSpPr>
        <p:spPr>
          <a:xfrm>
            <a:off x="685800" y="3081528"/>
            <a:ext cx="2148840" cy="365760"/>
          </a:xfrm>
          <a:prstGeom prst="rect">
            <a:avLst/>
          </a:prstGeom>
          <a:solidFill>
            <a:srgbClr val="0B6477"/>
          </a:solidFill>
          <a:ln>
            <a:solidFill>
              <a:srgbClr val="0B6477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UMKM &amp; Kuliner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3063240" y="3063240"/>
            <a:ext cx="2788920" cy="4114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produk lokal, kemasan, digital marketing</a:t>
            </a:r>
            <a:endParaRPr lang="en-US" sz="1230" dirty="0"/>
          </a:p>
        </p:txBody>
      </p:sp>
      <p:sp>
        <p:nvSpPr>
          <p:cNvPr id="14" name="Text 11"/>
          <p:cNvSpPr/>
          <p:nvPr/>
        </p:nvSpPr>
        <p:spPr>
          <a:xfrm>
            <a:off x="685800" y="3867912"/>
            <a:ext cx="2148840" cy="365760"/>
          </a:xfrm>
          <a:prstGeom prst="rect">
            <a:avLst/>
          </a:prstGeom>
          <a:solidFill>
            <a:srgbClr val="2E7D32"/>
          </a:solidFill>
          <a:ln>
            <a:solidFill>
              <a:srgbClr val="2E7D32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Pokdarwis/BUMDes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3063240" y="3849624"/>
            <a:ext cx="2788920" cy="4114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tata kelola, pembagian peran, pelaporan</a:t>
            </a:r>
            <a:endParaRPr lang="en-US" sz="1230" dirty="0"/>
          </a:p>
        </p:txBody>
      </p:sp>
      <p:sp>
        <p:nvSpPr>
          <p:cNvPr id="16" name="Text 13"/>
          <p:cNvSpPr/>
          <p:nvPr/>
        </p:nvSpPr>
        <p:spPr>
          <a:xfrm>
            <a:off x="685800" y="4654296"/>
            <a:ext cx="2148840" cy="365760"/>
          </a:xfrm>
          <a:prstGeom prst="rect">
            <a:avLst/>
          </a:prstGeom>
          <a:solidFill>
            <a:srgbClr val="0B6477"/>
          </a:solidFill>
          <a:ln>
            <a:solidFill>
              <a:srgbClr val="0B6477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Homestay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3063240" y="4636008"/>
            <a:ext cx="2788920" cy="4114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standar layanan, reservasi, pengalaman tinggal</a:t>
            </a:r>
            <a:endParaRPr lang="en-US" sz="1230" dirty="0"/>
          </a:p>
        </p:txBody>
      </p:sp>
      <p:sp>
        <p:nvSpPr>
          <p:cNvPr id="18" name="Text 15"/>
          <p:cNvSpPr/>
          <p:nvPr/>
        </p:nvSpPr>
        <p:spPr>
          <a:xfrm>
            <a:off x="6812280" y="5266944"/>
            <a:ext cx="4434840" cy="402336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320" b="1" dirty="0">
                <a:solidFill>
                  <a:srgbClr val="0B2B3C"/>
                </a:solidFill>
              </a:rPr>
              <a:t>Keterlibatan masyarakat memperkuat legitimasi dan menjaga keberlanjutan destinasi.</a:t>
            </a:r>
            <a:endParaRPr lang="en-US" sz="13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6766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Strategi Keberlanjutan Destinasi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32688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Strategi destinasi harus menjaga keseimbangan antara ekonomi, sosial-budaya, dan lingkungan.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02920" y="1307592"/>
            <a:ext cx="2560320" cy="0"/>
          </a:xfrm>
          <a:prstGeom prst="line">
            <a:avLst/>
          </a:prstGeom>
          <a:noFill/>
          <a:ln w="31750">
            <a:solidFill>
              <a:srgbClr val="F59E0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Penyusunan Strategi Destinasi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1005840" y="1828800"/>
            <a:ext cx="2834640" cy="2834640"/>
          </a:xfrm>
          <a:prstGeom prst="ellipse">
            <a:avLst/>
          </a:prstGeom>
          <a:solidFill>
            <a:srgbClr val="2E7D32">
              <a:alpha val="88000"/>
            </a:srgbClr>
          </a:solidFill>
          <a:ln w="19050">
            <a:solidFill>
              <a:srgbClr val="2E7D3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234440" y="2487168"/>
            <a:ext cx="2377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Lingkungan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325880" y="3063240"/>
            <a:ext cx="2194560" cy="777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230" dirty="0">
                <a:solidFill>
                  <a:srgbClr val="FFFFFF"/>
                </a:solidFill>
              </a:rPr>
              <a:t>sampah, air, daya dukung, konservasi</a:t>
            </a:r>
            <a:endParaRPr lang="en-US" sz="1230" dirty="0"/>
          </a:p>
        </p:txBody>
      </p:sp>
      <p:sp>
        <p:nvSpPr>
          <p:cNvPr id="10" name="Shape 8"/>
          <p:cNvSpPr/>
          <p:nvPr/>
        </p:nvSpPr>
        <p:spPr>
          <a:xfrm>
            <a:off x="4343400" y="1828800"/>
            <a:ext cx="2834640" cy="2834640"/>
          </a:xfrm>
          <a:prstGeom prst="ellipse">
            <a:avLst/>
          </a:prstGeom>
          <a:solidFill>
            <a:srgbClr val="0B6477">
              <a:alpha val="88000"/>
            </a:srgbClr>
          </a:solidFill>
          <a:ln w="19050">
            <a:solidFill>
              <a:srgbClr val="0B647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0" y="2487168"/>
            <a:ext cx="2377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Sosial-Budaya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4663440" y="3063240"/>
            <a:ext cx="2194560" cy="777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230" dirty="0">
                <a:solidFill>
                  <a:srgbClr val="FFFFFF"/>
                </a:solidFill>
              </a:rPr>
              <a:t>kearifan lokal, partisipasi, etika wisata</a:t>
            </a:r>
            <a:endParaRPr lang="en-US" sz="1230" dirty="0"/>
          </a:p>
        </p:txBody>
      </p:sp>
      <p:sp>
        <p:nvSpPr>
          <p:cNvPr id="13" name="Shape 11"/>
          <p:cNvSpPr/>
          <p:nvPr/>
        </p:nvSpPr>
        <p:spPr>
          <a:xfrm>
            <a:off x="7680960" y="1828800"/>
            <a:ext cx="2834640" cy="2834640"/>
          </a:xfrm>
          <a:prstGeom prst="ellipse">
            <a:avLst/>
          </a:prstGeom>
          <a:solidFill>
            <a:srgbClr val="F59E0B">
              <a:alpha val="88000"/>
            </a:srgbClr>
          </a:solidFill>
          <a:ln w="19050">
            <a:solidFill>
              <a:srgbClr val="F59E0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909560" y="2487168"/>
            <a:ext cx="2377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B2B3C"/>
                </a:solidFill>
              </a:rPr>
              <a:t>Ekonomi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8001000" y="3063240"/>
            <a:ext cx="2194560" cy="777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230" dirty="0">
                <a:solidFill>
                  <a:srgbClr val="334155"/>
                </a:solidFill>
              </a:rPr>
              <a:t>UMKM, pendapatan lokal, lapangan kerja</a:t>
            </a:r>
            <a:endParaRPr lang="en-US" sz="1230" dirty="0"/>
          </a:p>
        </p:txBody>
      </p:sp>
      <p:sp>
        <p:nvSpPr>
          <p:cNvPr id="16" name="Text 14"/>
          <p:cNvSpPr/>
          <p:nvPr/>
        </p:nvSpPr>
        <p:spPr>
          <a:xfrm>
            <a:off x="914400" y="5212080"/>
            <a:ext cx="1028700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Kunci keberlanjutan: kapasitas kunjungan, aturan perilaku wisatawan, pengurangan sampah, pelestarian budaya, dan distribusi manfaat.</a:t>
            </a:r>
            <a:endParaRPr lang="en-US" sz="14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6766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Roadmap Implementasi Strategi 5 Tahun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32688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Strategi harus diterjemahkan menjadi program bertahap, prioritas, dan indikator capaian.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02920" y="1307592"/>
            <a:ext cx="2560320" cy="0"/>
          </a:xfrm>
          <a:prstGeom prst="line">
            <a:avLst/>
          </a:prstGeom>
          <a:noFill/>
          <a:ln w="31750">
            <a:solidFill>
              <a:srgbClr val="F59E0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Penyusunan Strategi Destinasi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1097280" y="2788920"/>
            <a:ext cx="9966960" cy="0"/>
          </a:xfrm>
          <a:prstGeom prst="line">
            <a:avLst/>
          </a:prstGeom>
          <a:noFill/>
          <a:ln w="38100">
            <a:solidFill>
              <a:srgbClr val="0B6477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1371600" y="2487168"/>
            <a:ext cx="566928" cy="566928"/>
          </a:xfrm>
          <a:prstGeom prst="ellipse">
            <a:avLst/>
          </a:prstGeom>
          <a:solidFill>
            <a:srgbClr val="0B6477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68680" y="1600200"/>
            <a:ext cx="1600200" cy="457200"/>
          </a:xfrm>
          <a:prstGeom prst="rect">
            <a:avLst/>
          </a:prstGeom>
          <a:solidFill>
            <a:srgbClr val="0B6477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Tahun 1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640080" y="3246120"/>
            <a:ext cx="205740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Analisis, kelembagaan, quick wins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547872" y="2487168"/>
            <a:ext cx="566928" cy="566928"/>
          </a:xfrm>
          <a:prstGeom prst="ellipse">
            <a:avLst/>
          </a:prstGeom>
          <a:solidFill>
            <a:srgbClr val="2E7D32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044952" y="1600200"/>
            <a:ext cx="1600200" cy="457200"/>
          </a:xfrm>
          <a:prstGeom prst="rect">
            <a:avLst/>
          </a:prstGeom>
          <a:solidFill>
            <a:srgbClr val="2E7D32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Tahun 2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2816352" y="3246120"/>
            <a:ext cx="205740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Penguatan produk dan layanan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5724144" y="2487168"/>
            <a:ext cx="566928" cy="566928"/>
          </a:xfrm>
          <a:prstGeom prst="ellipse">
            <a:avLst/>
          </a:prstGeom>
          <a:solidFill>
            <a:srgbClr val="F59E0B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221224" y="1600200"/>
            <a:ext cx="1600200" cy="457200"/>
          </a:xfrm>
          <a:prstGeom prst="rect">
            <a:avLst/>
          </a:prstGeom>
          <a:solidFill>
            <a:srgbClr val="F59E0B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Tahun 3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4992624" y="3246120"/>
            <a:ext cx="205740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Branding dan pemasaran digital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7900416" y="2487168"/>
            <a:ext cx="566928" cy="566928"/>
          </a:xfrm>
          <a:prstGeom prst="ellipse">
            <a:avLst/>
          </a:prstGeom>
          <a:solidFill>
            <a:srgbClr val="F97316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397496" y="1600200"/>
            <a:ext cx="1600200" cy="457200"/>
          </a:xfrm>
          <a:prstGeom prst="rect">
            <a:avLst/>
          </a:prstGeom>
          <a:solidFill>
            <a:srgbClr val="F97316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Tahun 4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7168896" y="3246120"/>
            <a:ext cx="205740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Kemitraan dan perluasan pasar</a:t>
            </a:r>
            <a:endParaRPr lang="en-US" sz="1250" dirty="0"/>
          </a:p>
        </p:txBody>
      </p:sp>
      <p:sp>
        <p:nvSpPr>
          <p:cNvPr id="20" name="Shape 18"/>
          <p:cNvSpPr/>
          <p:nvPr/>
        </p:nvSpPr>
        <p:spPr>
          <a:xfrm>
            <a:off x="10076688" y="2487168"/>
            <a:ext cx="566928" cy="566928"/>
          </a:xfrm>
          <a:prstGeom prst="ellipse">
            <a:avLst/>
          </a:prstGeom>
          <a:solidFill>
            <a:srgbClr val="2563EB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573768" y="1600200"/>
            <a:ext cx="1600200" cy="457200"/>
          </a:xfrm>
          <a:prstGeom prst="rect">
            <a:avLst/>
          </a:prstGeom>
          <a:solidFill>
            <a:srgbClr val="2563EB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Tahun 5</a:t>
            </a:r>
            <a:endParaRPr lang="en-US" sz="1350" dirty="0"/>
          </a:p>
        </p:txBody>
      </p:sp>
      <p:sp>
        <p:nvSpPr>
          <p:cNvPr id="22" name="Text 20"/>
          <p:cNvSpPr/>
          <p:nvPr/>
        </p:nvSpPr>
        <p:spPr>
          <a:xfrm>
            <a:off x="9345168" y="3246120"/>
            <a:ext cx="205740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Evaluasi, scaling, dan keberlanjutan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914400" y="5166360"/>
            <a:ext cx="10287000" cy="594360"/>
          </a:xfrm>
          <a:prstGeom prst="rect">
            <a:avLst/>
          </a:prstGeom>
          <a:solidFill>
            <a:srgbClr val="FFF7ED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Roadmap membantu pengelola memilih prioritas: mana yang dilakukan sekarang, tahun depan, dan dalam jangka panjang.</a:t>
            </a:r>
            <a:endParaRPr lang="en-US" sz="14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6766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Monitoring dan Evaluasi Strategi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32688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Evaluasi memastikan strategi berjalan, berdampak, dan dapat diperbaiki secara berkala.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02920" y="1307592"/>
            <a:ext cx="2560320" cy="0"/>
          </a:xfrm>
          <a:prstGeom prst="line">
            <a:avLst/>
          </a:prstGeom>
          <a:noFill/>
          <a:ln w="31750">
            <a:solidFill>
              <a:srgbClr val="F59E0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Penyusunan Strategi Destinasi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85800" y="1572768"/>
            <a:ext cx="324612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34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Kunjungan</a:t>
            </a:r>
            <a:endParaRPr lang="en-US" sz="1340" dirty="0"/>
          </a:p>
          <a:p>
            <a:pPr marL="0" indent="0" algn="l">
              <a:buNone/>
            </a:pPr>
            <a:r>
              <a:rPr lang="en-US" sz="134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jumlah wisatawan &amp; repeat visit</a:t>
            </a:r>
            <a:endParaRPr lang="en-US" sz="1340" dirty="0"/>
          </a:p>
        </p:txBody>
      </p:sp>
      <p:sp>
        <p:nvSpPr>
          <p:cNvPr id="8" name="Text 6"/>
          <p:cNvSpPr/>
          <p:nvPr/>
        </p:nvSpPr>
        <p:spPr>
          <a:xfrm>
            <a:off x="4480560" y="1572768"/>
            <a:ext cx="3246120" cy="1005840"/>
          </a:xfrm>
          <a:prstGeom prst="rect">
            <a:avLst/>
          </a:prstGeom>
          <a:solidFill>
            <a:srgbClr val="EDF7F5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34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Lama Tinggal</a:t>
            </a:r>
            <a:endParaRPr lang="en-US" sz="1340" dirty="0"/>
          </a:p>
          <a:p>
            <a:pPr marL="0" indent="0" algn="l">
              <a:buNone/>
            </a:pPr>
            <a:r>
              <a:rPr lang="en-US" sz="134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durasi kunjungan dan spending</a:t>
            </a:r>
            <a:endParaRPr lang="en-US" sz="1340" dirty="0"/>
          </a:p>
        </p:txBody>
      </p:sp>
      <p:sp>
        <p:nvSpPr>
          <p:cNvPr id="9" name="Text 7"/>
          <p:cNvSpPr/>
          <p:nvPr/>
        </p:nvSpPr>
        <p:spPr>
          <a:xfrm>
            <a:off x="8275320" y="1572768"/>
            <a:ext cx="324612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34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Kepuasan</a:t>
            </a:r>
            <a:endParaRPr lang="en-US" sz="1340" dirty="0"/>
          </a:p>
          <a:p>
            <a:pPr marL="0" indent="0" algn="l">
              <a:buNone/>
            </a:pPr>
            <a:r>
              <a:rPr lang="en-US" sz="134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ulasan, survei, keluhan</a:t>
            </a:r>
            <a:endParaRPr lang="en-US" sz="1340" dirty="0"/>
          </a:p>
        </p:txBody>
      </p:sp>
      <p:sp>
        <p:nvSpPr>
          <p:cNvPr id="10" name="Text 8"/>
          <p:cNvSpPr/>
          <p:nvPr/>
        </p:nvSpPr>
        <p:spPr>
          <a:xfrm>
            <a:off x="685800" y="3218688"/>
            <a:ext cx="3246120" cy="1005840"/>
          </a:xfrm>
          <a:prstGeom prst="rect">
            <a:avLst/>
          </a:prstGeom>
          <a:solidFill>
            <a:srgbClr val="EDF7F5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34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Ekonomi Lokal</a:t>
            </a:r>
            <a:endParaRPr lang="en-US" sz="1340" dirty="0"/>
          </a:p>
          <a:p>
            <a:pPr marL="0" indent="0" algn="l">
              <a:buNone/>
            </a:pPr>
            <a:r>
              <a:rPr lang="en-US" sz="134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pendapatan UMKM dan tenaga kerja</a:t>
            </a:r>
            <a:endParaRPr lang="en-US" sz="1340" dirty="0"/>
          </a:p>
        </p:txBody>
      </p:sp>
      <p:sp>
        <p:nvSpPr>
          <p:cNvPr id="11" name="Text 9"/>
          <p:cNvSpPr/>
          <p:nvPr/>
        </p:nvSpPr>
        <p:spPr>
          <a:xfrm>
            <a:off x="4480560" y="3218688"/>
            <a:ext cx="324612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34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Layanan</a:t>
            </a:r>
            <a:endParaRPr lang="en-US" sz="1340" dirty="0"/>
          </a:p>
          <a:p>
            <a:pPr marL="0" indent="0" algn="l">
              <a:buNone/>
            </a:pPr>
            <a:r>
              <a:rPr lang="en-US" sz="134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standar fasilitas dan SDM</a:t>
            </a:r>
            <a:endParaRPr lang="en-US" sz="1340" dirty="0"/>
          </a:p>
        </p:txBody>
      </p:sp>
      <p:sp>
        <p:nvSpPr>
          <p:cNvPr id="12" name="Text 10"/>
          <p:cNvSpPr/>
          <p:nvPr/>
        </p:nvSpPr>
        <p:spPr>
          <a:xfrm>
            <a:off x="8275320" y="3218688"/>
            <a:ext cx="3246120" cy="1005840"/>
          </a:xfrm>
          <a:prstGeom prst="rect">
            <a:avLst/>
          </a:prstGeom>
          <a:solidFill>
            <a:srgbClr val="EDF7F5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34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Lingkungan</a:t>
            </a:r>
            <a:endParaRPr lang="en-US" sz="1340" dirty="0"/>
          </a:p>
          <a:p>
            <a:pPr marL="0" indent="0" algn="l">
              <a:buNone/>
            </a:pPr>
            <a:r>
              <a:rPr lang="en-US" sz="134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sampah, daya dukung, konservasi</a:t>
            </a:r>
            <a:endParaRPr lang="en-US" sz="1340" dirty="0"/>
          </a:p>
        </p:txBody>
      </p:sp>
      <p:sp>
        <p:nvSpPr>
          <p:cNvPr id="13" name="Text 11"/>
          <p:cNvSpPr/>
          <p:nvPr/>
        </p:nvSpPr>
        <p:spPr>
          <a:xfrm>
            <a:off x="1234440" y="5102352"/>
            <a:ext cx="9601200" cy="502920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635" tIns="635" rIns="635" bIns="635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Siklus evaluasi: ukur → analisis → perbaiki → laporkan → tindak lanjuti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high_resolution_aerial_graphic_composite_s.pn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5800" y="658368"/>
            <a:ext cx="3840480" cy="502920"/>
          </a:xfrm>
          <a:prstGeom prst="rect">
            <a:avLst/>
          </a:prstGeom>
          <a:solidFill>
            <a:srgbClr val="FFFFFF">
              <a:alpha val="94000"/>
            </a:srgbClr>
          </a:solidFill>
          <a:ln/>
        </p:spPr>
        <p:txBody>
          <a:bodyPr wrap="square" lIns="762" tIns="762" rIns="762" bIns="762" rtlCol="0" anchor="ctr"/>
          <a:lstStyle/>
          <a:p>
            <a:pPr marL="0" indent="0">
              <a:buNone/>
            </a:pPr>
            <a:r>
              <a:rPr lang="en-US" sz="3100" b="1" dirty="0">
                <a:solidFill>
                  <a:srgbClr val="0B2B3C"/>
                </a:solidFill>
              </a:rPr>
              <a:t>Kesimpulan</a:t>
            </a:r>
            <a:endParaRPr lang="en-US" sz="3100" dirty="0"/>
          </a:p>
        </p:txBody>
      </p:sp>
      <p:sp>
        <p:nvSpPr>
          <p:cNvPr id="4" name="Text 1"/>
          <p:cNvSpPr/>
          <p:nvPr/>
        </p:nvSpPr>
        <p:spPr>
          <a:xfrm>
            <a:off x="1005840" y="1600200"/>
            <a:ext cx="347472" cy="347472"/>
          </a:xfrm>
          <a:prstGeom prst="rect">
            <a:avLst/>
          </a:prstGeom>
          <a:solidFill>
            <a:srgbClr val="F59E0B"/>
          </a:solidFill>
          <a:ln>
            <a:solidFill>
              <a:srgbClr val="F59E0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B2B3C"/>
                </a:solidFill>
              </a:rPr>
              <a:t>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1536192" y="1563624"/>
            <a:ext cx="8001000" cy="411480"/>
          </a:xfrm>
          <a:prstGeom prst="rect">
            <a:avLst/>
          </a:prstGeom>
          <a:solidFill>
            <a:srgbClr val="FFFFFF">
              <a:alpha val="92000"/>
            </a:srgbClr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0B2B3C"/>
                </a:solidFill>
              </a:rPr>
              <a:t>Strategi destinasi harus berbasis potensi lokal dan data pasar.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005840" y="2313432"/>
            <a:ext cx="347472" cy="347472"/>
          </a:xfrm>
          <a:prstGeom prst="rect">
            <a:avLst/>
          </a:prstGeom>
          <a:solidFill>
            <a:srgbClr val="F59E0B"/>
          </a:solidFill>
          <a:ln>
            <a:solidFill>
              <a:srgbClr val="F59E0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B2B3C"/>
                </a:solidFill>
              </a:rPr>
              <a:t>2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1536192" y="2276856"/>
            <a:ext cx="8001000" cy="411480"/>
          </a:xfrm>
          <a:prstGeom prst="rect">
            <a:avLst/>
          </a:prstGeom>
          <a:solidFill>
            <a:srgbClr val="FFFFFF">
              <a:alpha val="92000"/>
            </a:srgbClr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0B2B3C"/>
                </a:solidFill>
              </a:rPr>
              <a:t>Visi, segmentasi, dan positioning menentukan arah pengembangan.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1005840" y="3026664"/>
            <a:ext cx="347472" cy="347472"/>
          </a:xfrm>
          <a:prstGeom prst="rect">
            <a:avLst/>
          </a:prstGeom>
          <a:solidFill>
            <a:srgbClr val="F59E0B"/>
          </a:solidFill>
          <a:ln>
            <a:solidFill>
              <a:srgbClr val="F59E0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B2B3C"/>
                </a:solidFill>
              </a:rPr>
              <a:t>3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1536192" y="2990088"/>
            <a:ext cx="8001000" cy="411480"/>
          </a:xfrm>
          <a:prstGeom prst="rect">
            <a:avLst/>
          </a:prstGeom>
          <a:solidFill>
            <a:srgbClr val="FFFFFF">
              <a:alpha val="92000"/>
            </a:srgbClr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0B2B3C"/>
                </a:solidFill>
              </a:rPr>
              <a:t>Produk destinasi harus menghadirkan pengalaman yang unik dan berkualitas.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1005840" y="3739896"/>
            <a:ext cx="347472" cy="347472"/>
          </a:xfrm>
          <a:prstGeom prst="rect">
            <a:avLst/>
          </a:prstGeom>
          <a:solidFill>
            <a:srgbClr val="F59E0B"/>
          </a:solidFill>
          <a:ln>
            <a:solidFill>
              <a:srgbClr val="F59E0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B2B3C"/>
                </a:solidFill>
              </a:rPr>
              <a:t>4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1536192" y="3703320"/>
            <a:ext cx="8001000" cy="411480"/>
          </a:xfrm>
          <a:prstGeom prst="rect">
            <a:avLst/>
          </a:prstGeom>
          <a:solidFill>
            <a:srgbClr val="FFFFFF">
              <a:alpha val="92000"/>
            </a:srgbClr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0B2B3C"/>
                </a:solidFill>
              </a:rPr>
              <a:t>Masyarakat lokal perlu menjadi aktor utama pengelolaan destinasi.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1005840" y="4453128"/>
            <a:ext cx="347472" cy="347472"/>
          </a:xfrm>
          <a:prstGeom prst="rect">
            <a:avLst/>
          </a:prstGeom>
          <a:solidFill>
            <a:srgbClr val="F59E0B"/>
          </a:solidFill>
          <a:ln>
            <a:solidFill>
              <a:srgbClr val="F59E0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B2B3C"/>
                </a:solidFill>
              </a:rPr>
              <a:t>5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1536192" y="4416552"/>
            <a:ext cx="8001000" cy="411480"/>
          </a:xfrm>
          <a:prstGeom prst="rect">
            <a:avLst/>
          </a:prstGeom>
          <a:solidFill>
            <a:srgbClr val="FFFFFF">
              <a:alpha val="92000"/>
            </a:srgbClr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0B2B3C"/>
                </a:solidFill>
              </a:rPr>
              <a:t>Keberlanjutan dan evaluasi menjadi kunci daya saing jangka panjang.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914400" y="5806440"/>
            <a:ext cx="10149840" cy="41148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2B3C"/>
                </a:solidFill>
              </a:rPr>
              <a:t>Destinasi yang kuat bukan hanya ramai dikunjungi, tetapi juga terkelola, beridentitas, dan berkelanjutan.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6766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Pengertian Strategi Destinasi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32688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Rencana jangka panjang untuk mengembangkan, mengelola, memasarkan, dan menjaga keberlanjutan destinasi.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02920" y="1307592"/>
            <a:ext cx="2560320" cy="0"/>
          </a:xfrm>
          <a:prstGeom prst="line">
            <a:avLst/>
          </a:prstGeom>
          <a:noFill/>
          <a:ln w="31750">
            <a:solidFill>
              <a:srgbClr val="F59E0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Penyusunan Strategi Destinasi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594360" y="1572768"/>
            <a:ext cx="4663440" cy="182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70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Strategi destinasi adalah kerangka arah pengembangan destinasi agar memiliki daya saing, identitas, pengalaman wisata yang kuat, serta manfaat ekonomi bagi masyarakat.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5806440" y="1508760"/>
            <a:ext cx="1508760" cy="475488"/>
          </a:xfrm>
          <a:prstGeom prst="rect">
            <a:avLst/>
          </a:prstGeom>
          <a:solidFill>
            <a:srgbClr val="0B6477">
              <a:alpha val="96000"/>
            </a:srgbClr>
          </a:solidFill>
          <a:ln w="12700">
            <a:solidFill>
              <a:srgbClr val="B9D8D0"/>
            </a:solidFill>
          </a:ln>
        </p:spPr>
        <p:txBody>
          <a:bodyPr wrap="square" lIns="1270" tIns="1270" rIns="1270" bIns="1270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Mengembangkan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7479792" y="1463040"/>
            <a:ext cx="384048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Atraksi, fasilitas, akses, dan pengalaman wisata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5806440" y="2496312"/>
            <a:ext cx="1508760" cy="475488"/>
          </a:xfrm>
          <a:prstGeom prst="rect">
            <a:avLst/>
          </a:prstGeom>
          <a:solidFill>
            <a:srgbClr val="2E7D32">
              <a:alpha val="96000"/>
            </a:srgbClr>
          </a:solidFill>
          <a:ln w="12700">
            <a:solidFill>
              <a:srgbClr val="B9D8D0"/>
            </a:solidFill>
          </a:ln>
        </p:spPr>
        <p:txBody>
          <a:bodyPr wrap="square" lIns="1270" tIns="1270" rIns="1270" bIns="1270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Mengelola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7479792" y="2450592"/>
            <a:ext cx="384048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Kelembagaan, SDM, koordinasi, dan tata kelola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5806440" y="3483864"/>
            <a:ext cx="1508760" cy="475488"/>
          </a:xfrm>
          <a:prstGeom prst="rect">
            <a:avLst/>
          </a:prstGeom>
          <a:solidFill>
            <a:srgbClr val="F59E0B">
              <a:alpha val="96000"/>
            </a:srgbClr>
          </a:solidFill>
          <a:ln w="12700">
            <a:solidFill>
              <a:srgbClr val="B9D8D0"/>
            </a:solidFill>
          </a:ln>
        </p:spPr>
        <p:txBody>
          <a:bodyPr wrap="square" lIns="1270" tIns="1270" rIns="1270" bIns="1270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Memasarkan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7479792" y="3438144"/>
            <a:ext cx="384048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Branding, promosi, segmentasi, dan storytelling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5806440" y="4471416"/>
            <a:ext cx="1508760" cy="475488"/>
          </a:xfrm>
          <a:prstGeom prst="rect">
            <a:avLst/>
          </a:prstGeom>
          <a:solidFill>
            <a:srgbClr val="F97316">
              <a:alpha val="96000"/>
            </a:srgbClr>
          </a:solidFill>
          <a:ln w="12700">
            <a:solidFill>
              <a:srgbClr val="B9D8D0"/>
            </a:solidFill>
          </a:ln>
        </p:spPr>
        <p:txBody>
          <a:bodyPr wrap="square" lIns="1270" tIns="1270" rIns="1270" bIns="1270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Menjaga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7479792" y="4425696"/>
            <a:ext cx="384048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Lingkungan, budaya lokal, dan manfaat berkelanjutan</a:t>
            </a:r>
            <a:endParaRPr lang="en-US" sz="1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6766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Mengapa Perlu Perencanaan Jangka Panjang?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32688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Destinasi harus mampu bertahan, beradaptasi, dan bersaing dalam perubahan pasar wisata.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02920" y="1307592"/>
            <a:ext cx="2560320" cy="0"/>
          </a:xfrm>
          <a:prstGeom prst="line">
            <a:avLst/>
          </a:prstGeom>
          <a:noFill/>
          <a:ln w="31750">
            <a:solidFill>
              <a:srgbClr val="F59E0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Penyusunan Strategi Destinasi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731520" y="1554480"/>
            <a:ext cx="2377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C2626"/>
                </a:solidFill>
              </a:rPr>
              <a:t>Tanpa Strategi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8092440" y="1554480"/>
            <a:ext cx="2560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E7D32"/>
                </a:solidFill>
              </a:rPr>
              <a:t>Dengan Strategi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685800" y="2148840"/>
            <a:ext cx="3566160" cy="2651760"/>
          </a:xfrm>
          <a:prstGeom prst="rect">
            <a:avLst/>
          </a:prstGeom>
          <a:solidFill>
            <a:srgbClr val="FFF6F6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Promosi berjalan sendiri</a:t>
            </a:r>
            <a:endParaRPr lang="en-US" sz="1500" dirty="0"/>
          </a:p>
          <a:p>
            <a:pPr marL="0" indent="0" algn="l">
              <a:buNone/>
            </a:pP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Fasilitas tidak terarah</a:t>
            </a:r>
            <a:endParaRPr lang="en-US" sz="1500" dirty="0"/>
          </a:p>
          <a:p>
            <a:pPr marL="0" indent="0" algn="l">
              <a:buNone/>
            </a:pP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Dampak lingkungan tidak terkendali</a:t>
            </a:r>
            <a:endParaRPr lang="en-US" sz="1500" dirty="0"/>
          </a:p>
          <a:p>
            <a:pPr marL="0" indent="0" algn="l">
              <a:buNone/>
            </a:pP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Masyarakat kurang terlibat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4572000" y="3063240"/>
            <a:ext cx="2834640" cy="731520"/>
          </a:xfrm>
          <a:prstGeom prst="rightArrow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754880" y="3246120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B2B3C"/>
                </a:solidFill>
              </a:rPr>
              <a:t>arah jangka panjang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7936992" y="2148840"/>
            <a:ext cx="3566160" cy="2651760"/>
          </a:xfrm>
          <a:prstGeom prst="rect">
            <a:avLst/>
          </a:prstGeom>
          <a:solidFill>
            <a:srgbClr val="F1FFF6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Prioritas pembangunan jelas</a:t>
            </a:r>
            <a:endParaRPr lang="en-US" sz="1500" dirty="0"/>
          </a:p>
          <a:p>
            <a:pPr marL="0" indent="0" algn="l">
              <a:buNone/>
            </a:pP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Brand destinasi konsisten</a:t>
            </a:r>
            <a:endParaRPr lang="en-US" sz="1500" dirty="0"/>
          </a:p>
          <a:p>
            <a:pPr marL="0" indent="0" algn="l">
              <a:buNone/>
            </a:pP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Kualitas layanan meningkat</a:t>
            </a:r>
            <a:endParaRPr lang="en-US" sz="1500" dirty="0"/>
          </a:p>
          <a:p>
            <a:pPr marL="0" indent="0" algn="l">
              <a:buNone/>
            </a:pP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Manfaat ekonomi lebih merata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6766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Analisis Kondisi Destinasi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32688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Tahap awal strategi: memahami potensi, masalah, pasar, dan kapasitas pengelolaan destinasi.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02920" y="1307592"/>
            <a:ext cx="2560320" cy="0"/>
          </a:xfrm>
          <a:prstGeom prst="line">
            <a:avLst/>
          </a:prstGeom>
          <a:noFill/>
          <a:ln w="31750">
            <a:solidFill>
              <a:srgbClr val="F59E0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Penyusunan Strategi Destinasi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850" dirty="0"/>
          </a:p>
        </p:txBody>
      </p:sp>
      <p:pic>
        <p:nvPicPr>
          <p:cNvPr id="7" name="Image 0" descr="/mnt/data/a_bright_conference_meeting_room_scene_photographe.png"/>
          <p:cNvPicPr>
            <a:picLocks noChangeAspect="1"/>
          </p:cNvPicPr>
          <p:nvPr/>
        </p:nvPicPr>
        <p:blipFill>
          <a:blip r:embed="rId3"/>
          <a:srcRect l="17799" r="17799"/>
          <a:stretch/>
        </p:blipFill>
        <p:spPr>
          <a:xfrm>
            <a:off x="6537960" y="1444752"/>
            <a:ext cx="5074920" cy="44348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40080" y="1600200"/>
            <a:ext cx="251460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2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Potensi Wisata</a:t>
            </a:r>
            <a:endParaRPr lang="en-US" sz="1230" dirty="0"/>
          </a:p>
          <a:p>
            <a:pPr marL="0" indent="0" algn="l">
              <a:buNone/>
            </a:pPr>
            <a:r>
              <a:rPr lang="en-US" sz="12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alam, budaya, sejarah, buatan</a:t>
            </a:r>
            <a:endParaRPr lang="en-US" sz="1230" dirty="0"/>
          </a:p>
        </p:txBody>
      </p:sp>
      <p:sp>
        <p:nvSpPr>
          <p:cNvPr id="9" name="Text 6"/>
          <p:cNvSpPr/>
          <p:nvPr/>
        </p:nvSpPr>
        <p:spPr>
          <a:xfrm>
            <a:off x="3493008" y="1600200"/>
            <a:ext cx="2514600" cy="868680"/>
          </a:xfrm>
          <a:prstGeom prst="rect">
            <a:avLst/>
          </a:prstGeom>
          <a:solidFill>
            <a:srgbClr val="EDF7F5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2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Aksesibilitas</a:t>
            </a:r>
            <a:endParaRPr lang="en-US" sz="1230" dirty="0"/>
          </a:p>
          <a:p>
            <a:pPr marL="0" indent="0" algn="l">
              <a:buNone/>
            </a:pPr>
            <a:r>
              <a:rPr lang="en-US" sz="12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jalan, transportasi, informasi</a:t>
            </a:r>
            <a:endParaRPr lang="en-US" sz="1230" dirty="0"/>
          </a:p>
        </p:txBody>
      </p:sp>
      <p:sp>
        <p:nvSpPr>
          <p:cNvPr id="10" name="Text 7"/>
          <p:cNvSpPr/>
          <p:nvPr/>
        </p:nvSpPr>
        <p:spPr>
          <a:xfrm>
            <a:off x="640080" y="2898648"/>
            <a:ext cx="251460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2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Fasilitas</a:t>
            </a:r>
            <a:endParaRPr lang="en-US" sz="1230" dirty="0"/>
          </a:p>
          <a:p>
            <a:pPr marL="0" indent="0" algn="l">
              <a:buNone/>
            </a:pPr>
            <a:r>
              <a:rPr lang="en-US" sz="12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toilet, parkir, homestay, pusat informasi</a:t>
            </a:r>
            <a:endParaRPr lang="en-US" sz="1230" dirty="0"/>
          </a:p>
        </p:txBody>
      </p:sp>
      <p:sp>
        <p:nvSpPr>
          <p:cNvPr id="11" name="Text 8"/>
          <p:cNvSpPr/>
          <p:nvPr/>
        </p:nvSpPr>
        <p:spPr>
          <a:xfrm>
            <a:off x="3493008" y="2898648"/>
            <a:ext cx="2514600" cy="868680"/>
          </a:xfrm>
          <a:prstGeom prst="rect">
            <a:avLst/>
          </a:prstGeom>
          <a:solidFill>
            <a:srgbClr val="EDF7F5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2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SDM &amp; Kelembagaan</a:t>
            </a:r>
            <a:endParaRPr lang="en-US" sz="1230" dirty="0"/>
          </a:p>
          <a:p>
            <a:pPr marL="0" indent="0" algn="l">
              <a:buNone/>
            </a:pPr>
            <a:r>
              <a:rPr lang="en-US" sz="12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pemandu, pokdarwis, pengelola</a:t>
            </a:r>
            <a:endParaRPr lang="en-US" sz="1230" dirty="0"/>
          </a:p>
        </p:txBody>
      </p:sp>
      <p:sp>
        <p:nvSpPr>
          <p:cNvPr id="12" name="Text 9"/>
          <p:cNvSpPr/>
          <p:nvPr/>
        </p:nvSpPr>
        <p:spPr>
          <a:xfrm>
            <a:off x="640080" y="4197096"/>
            <a:ext cx="251460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2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Pasar &amp; Pesaing</a:t>
            </a:r>
            <a:endParaRPr lang="en-US" sz="1230" dirty="0"/>
          </a:p>
          <a:p>
            <a:pPr marL="0" indent="0" algn="l">
              <a:buNone/>
            </a:pPr>
            <a:r>
              <a:rPr lang="en-US" sz="12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target wisatawan dan destinasi pembanding</a:t>
            </a:r>
            <a:endParaRPr lang="en-US" sz="1230" dirty="0"/>
          </a:p>
        </p:txBody>
      </p:sp>
      <p:sp>
        <p:nvSpPr>
          <p:cNvPr id="13" name="Text 10"/>
          <p:cNvSpPr/>
          <p:nvPr/>
        </p:nvSpPr>
        <p:spPr>
          <a:xfrm>
            <a:off x="3493008" y="4197096"/>
            <a:ext cx="2514600" cy="868680"/>
          </a:xfrm>
          <a:prstGeom prst="rect">
            <a:avLst/>
          </a:prstGeom>
          <a:solidFill>
            <a:srgbClr val="EDF7F5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2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Lingkungan</a:t>
            </a:r>
            <a:endParaRPr lang="en-US" sz="1230" dirty="0"/>
          </a:p>
          <a:p>
            <a:pPr marL="0" indent="0" algn="l">
              <a:buNone/>
            </a:pPr>
            <a:r>
              <a:rPr lang="en-US" sz="12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kapasitas, sampah, daya dukung</a:t>
            </a:r>
            <a:endParaRPr lang="en-US" sz="1230" dirty="0"/>
          </a:p>
        </p:txBody>
      </p:sp>
      <p:sp>
        <p:nvSpPr>
          <p:cNvPr id="14" name="Text 11"/>
          <p:cNvSpPr/>
          <p:nvPr/>
        </p:nvSpPr>
        <p:spPr>
          <a:xfrm>
            <a:off x="6903720" y="5285232"/>
            <a:ext cx="4389120" cy="347472"/>
          </a:xfrm>
          <a:prstGeom prst="rect">
            <a:avLst/>
          </a:prstGeom>
          <a:solidFill>
            <a:srgbClr val="FFFFFF">
              <a:alpha val="92000"/>
            </a:srgbClr>
          </a:solidFill>
          <a:ln/>
        </p:spPr>
        <p:txBody>
          <a:bodyPr wrap="square" lIns="635" tIns="635" rIns="635" bIns="635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2B3C"/>
                </a:solidFill>
              </a:rPr>
              <a:t>Analisis yang baik menghasilkan strategi yang realistis dan terukur.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6766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Analisis SWOT Destinasi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32688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Membaca kekuatan, kelemahan, peluang, dan ancaman untuk menentukan prioritas strategi.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02920" y="1307592"/>
            <a:ext cx="2560320" cy="0"/>
          </a:xfrm>
          <a:prstGeom prst="line">
            <a:avLst/>
          </a:prstGeom>
          <a:noFill/>
          <a:ln w="31750">
            <a:solidFill>
              <a:srgbClr val="F59E0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Penyusunan Strategi Destinasi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868680" y="1600200"/>
            <a:ext cx="4663440" cy="457200"/>
          </a:xfrm>
          <a:prstGeom prst="rect">
            <a:avLst/>
          </a:prstGeom>
          <a:solidFill>
            <a:srgbClr val="E8F6F3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Strengths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68680" y="2148840"/>
            <a:ext cx="466344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Keunikan alam/budaya</a:t>
            </a:r>
            <a:endParaRPr lang="en-US" sz="1420" dirty="0"/>
          </a:p>
          <a:p>
            <a:pPr marL="0" indent="0" algn="l">
              <a:buNone/>
            </a:pPr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Cerita lokal kuat</a:t>
            </a:r>
            <a:endParaRPr lang="en-US" sz="1420" dirty="0"/>
          </a:p>
          <a:p>
            <a:pPr marL="0" indent="0" algn="l">
              <a:buNone/>
            </a:pPr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Lokasi strategis</a:t>
            </a:r>
            <a:endParaRPr lang="en-US" sz="1420" dirty="0"/>
          </a:p>
        </p:txBody>
      </p:sp>
      <p:sp>
        <p:nvSpPr>
          <p:cNvPr id="9" name="Text 7"/>
          <p:cNvSpPr/>
          <p:nvPr/>
        </p:nvSpPr>
        <p:spPr>
          <a:xfrm>
            <a:off x="6355080" y="1600200"/>
            <a:ext cx="4663440" cy="457200"/>
          </a:xfrm>
          <a:prstGeom prst="rect">
            <a:avLst/>
          </a:prstGeom>
          <a:solidFill>
            <a:srgbClr val="FFF6E6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Weaknesses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6355080" y="2148840"/>
            <a:ext cx="466344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Fasilitas terbatas</a:t>
            </a:r>
            <a:endParaRPr lang="en-US" sz="1420" dirty="0"/>
          </a:p>
          <a:p>
            <a:pPr marL="0" indent="0" algn="l">
              <a:buNone/>
            </a:pPr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SDM belum merata</a:t>
            </a:r>
            <a:endParaRPr lang="en-US" sz="1420" dirty="0"/>
          </a:p>
          <a:p>
            <a:pPr marL="0" indent="0" algn="l">
              <a:buNone/>
            </a:pPr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Akses informasi minim</a:t>
            </a:r>
            <a:endParaRPr lang="en-US" sz="1420" dirty="0"/>
          </a:p>
        </p:txBody>
      </p:sp>
      <p:sp>
        <p:nvSpPr>
          <p:cNvPr id="11" name="Text 9"/>
          <p:cNvSpPr/>
          <p:nvPr/>
        </p:nvSpPr>
        <p:spPr>
          <a:xfrm>
            <a:off x="868680" y="3840480"/>
            <a:ext cx="4663440" cy="457200"/>
          </a:xfrm>
          <a:prstGeom prst="rect">
            <a:avLst/>
          </a:prstGeom>
          <a:solidFill>
            <a:srgbClr val="F0FFF4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Opportunities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868680" y="4389120"/>
            <a:ext cx="466344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Tren wisata digital</a:t>
            </a:r>
            <a:endParaRPr lang="en-US" sz="1420" dirty="0"/>
          </a:p>
          <a:p>
            <a:pPr marL="0" indent="0" algn="l">
              <a:buNone/>
            </a:pPr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Ekowisata &amp; experience travel</a:t>
            </a:r>
            <a:endParaRPr lang="en-US" sz="1420" dirty="0"/>
          </a:p>
          <a:p>
            <a:pPr marL="0" indent="0" algn="l">
              <a:buNone/>
            </a:pPr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Kolaborasi komunitas</a:t>
            </a:r>
            <a:endParaRPr lang="en-US" sz="1420" dirty="0"/>
          </a:p>
        </p:txBody>
      </p:sp>
      <p:sp>
        <p:nvSpPr>
          <p:cNvPr id="13" name="Text 11"/>
          <p:cNvSpPr/>
          <p:nvPr/>
        </p:nvSpPr>
        <p:spPr>
          <a:xfrm>
            <a:off x="6355080" y="3840480"/>
            <a:ext cx="4663440" cy="457200"/>
          </a:xfrm>
          <a:prstGeom prst="rect">
            <a:avLst/>
          </a:prstGeom>
          <a:solidFill>
            <a:srgbClr val="FFF1F2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Threats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6355080" y="4389120"/>
            <a:ext cx="466344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Persaingan destinasi</a:t>
            </a:r>
            <a:endParaRPr lang="en-US" sz="1420" dirty="0"/>
          </a:p>
          <a:p>
            <a:pPr marL="0" indent="0" algn="l">
              <a:buNone/>
            </a:pPr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Kerusakan lingkungan</a:t>
            </a:r>
            <a:endParaRPr lang="en-US" sz="1420" dirty="0"/>
          </a:p>
          <a:p>
            <a:pPr marL="0" indent="0" algn="l">
              <a:buNone/>
            </a:pPr>
            <a:r>
              <a:rPr lang="en-US" sz="14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Perubahan perilaku wisatawan</a:t>
            </a:r>
            <a:endParaRPr lang="en-US" sz="1420" dirty="0"/>
          </a:p>
        </p:txBody>
      </p:sp>
      <p:sp>
        <p:nvSpPr>
          <p:cNvPr id="15" name="Shape 13"/>
          <p:cNvSpPr/>
          <p:nvPr/>
        </p:nvSpPr>
        <p:spPr>
          <a:xfrm>
            <a:off x="5989320" y="1508760"/>
            <a:ext cx="0" cy="4526280"/>
          </a:xfrm>
          <a:prstGeom prst="line">
            <a:avLst/>
          </a:prstGeom>
          <a:noFill/>
          <a:ln w="19050">
            <a:solidFill>
              <a:srgbClr val="C9DFDB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49808" y="3584448"/>
            <a:ext cx="10835640" cy="0"/>
          </a:xfrm>
          <a:prstGeom prst="line">
            <a:avLst/>
          </a:prstGeom>
          <a:noFill/>
          <a:ln w="19050">
            <a:solidFill>
              <a:srgbClr val="C9DFDB"/>
            </a:solidFill>
            <a:prstDash val="soli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6766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Menentukan Visi Destinasi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32688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Visi menjadi kompas arah pengembangan destinasi dalam jangka panjang.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02920" y="1307592"/>
            <a:ext cx="2560320" cy="0"/>
          </a:xfrm>
          <a:prstGeom prst="line">
            <a:avLst/>
          </a:prstGeom>
          <a:noFill/>
          <a:ln w="31750">
            <a:solidFill>
              <a:srgbClr val="F59E0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Penyusunan Strategi Destinasi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896112" y="1645920"/>
            <a:ext cx="3063240" cy="3063240"/>
          </a:xfrm>
          <a:prstGeom prst="arc">
            <a:avLst/>
          </a:prstGeom>
          <a:noFill/>
          <a:ln w="25400">
            <a:solidFill>
              <a:srgbClr val="0B647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280160" y="2560320"/>
            <a:ext cx="22860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B2B3C"/>
                </a:solidFill>
              </a:rPr>
              <a:t>VISI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0B2B3C"/>
                </a:solidFill>
              </a:rPr>
              <a:t>DESTINASI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4663440" y="1508760"/>
            <a:ext cx="1737360" cy="384048"/>
          </a:xfrm>
          <a:prstGeom prst="rect">
            <a:avLst/>
          </a:prstGeom>
          <a:solidFill>
            <a:srgbClr val="0B6477"/>
          </a:solidFill>
          <a:ln>
            <a:solidFill>
              <a:srgbClr val="0B6477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Unggul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6629400" y="1490472"/>
            <a:ext cx="4297680" cy="4572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memiliki identitas dan kualitas pengalaman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4663440" y="2560320"/>
            <a:ext cx="1737360" cy="384048"/>
          </a:xfrm>
          <a:prstGeom prst="rect">
            <a:avLst/>
          </a:prstGeom>
          <a:solidFill>
            <a:srgbClr val="2E7D32"/>
          </a:solidFill>
          <a:ln>
            <a:solidFill>
              <a:srgbClr val="2E7D32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Berkelanjutan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629400" y="2542032"/>
            <a:ext cx="4297680" cy="4572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menjaga lingkungan dan budaya lokal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4663440" y="3611880"/>
            <a:ext cx="1737360" cy="384048"/>
          </a:xfrm>
          <a:prstGeom prst="rect">
            <a:avLst/>
          </a:prstGeom>
          <a:solidFill>
            <a:srgbClr val="2563EB"/>
          </a:solidFill>
          <a:ln>
            <a:solidFill>
              <a:srgbClr val="2563EB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Berdaya Saing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629400" y="3593592"/>
            <a:ext cx="4297680" cy="4572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mampu menarik pasar yang tepat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4663440" y="4663440"/>
            <a:ext cx="1737360" cy="384048"/>
          </a:xfrm>
          <a:prstGeom prst="rect">
            <a:avLst/>
          </a:prstGeom>
          <a:solidFill>
            <a:srgbClr val="F59E0B"/>
          </a:solidFill>
          <a:ln>
            <a:solidFill>
              <a:srgbClr val="F59E0B"/>
            </a:solidFill>
          </a:ln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Berbasis Lokal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629400" y="4645152"/>
            <a:ext cx="4297680" cy="4572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memberi manfaat bagi masyarakat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960120" y="5504688"/>
            <a:ext cx="10287000" cy="438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Contoh visi: “Menjadi destinasi wisata unggulan yang berkelanjutan, berdaya saing, dan berbasis kearifan lokal.”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6766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Segmentasi Pasar Wisatawan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32688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Tidak semua wisatawan memiliki kebutuhan yang sama; strategi harus menentukan target utama.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02920" y="1307592"/>
            <a:ext cx="2560320" cy="0"/>
          </a:xfrm>
          <a:prstGeom prst="line">
            <a:avLst/>
          </a:prstGeom>
          <a:noFill/>
          <a:ln w="31750">
            <a:solidFill>
              <a:srgbClr val="F59E0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Penyusunan Strategi Destinasi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07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85800" y="1664208"/>
            <a:ext cx="3246120" cy="105156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3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Keluarga</a:t>
            </a:r>
            <a:endParaRPr lang="en-US" sz="1330" dirty="0"/>
          </a:p>
          <a:p>
            <a:pPr marL="0" indent="0" algn="l">
              <a:buNone/>
            </a:pPr>
            <a:r>
              <a:rPr lang="en-US" sz="13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aman, edukatif, fasilitas lengkap</a:t>
            </a:r>
            <a:endParaRPr lang="en-US" sz="1330" dirty="0"/>
          </a:p>
        </p:txBody>
      </p:sp>
      <p:sp>
        <p:nvSpPr>
          <p:cNvPr id="8" name="Text 6"/>
          <p:cNvSpPr/>
          <p:nvPr/>
        </p:nvSpPr>
        <p:spPr>
          <a:xfrm>
            <a:off x="4480560" y="1664208"/>
            <a:ext cx="3246120" cy="1051560"/>
          </a:xfrm>
          <a:prstGeom prst="rect">
            <a:avLst/>
          </a:prstGeom>
          <a:solidFill>
            <a:srgbClr val="EDF7F5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3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Pelajar/Mahasiswa</a:t>
            </a:r>
            <a:endParaRPr lang="en-US" sz="1330" dirty="0"/>
          </a:p>
          <a:p>
            <a:pPr marL="0" indent="0" algn="l">
              <a:buNone/>
            </a:pPr>
            <a:r>
              <a:rPr lang="en-US" sz="13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murah, edukasi, aktivitas kelompok</a:t>
            </a:r>
            <a:endParaRPr lang="en-US" sz="1330" dirty="0"/>
          </a:p>
        </p:txBody>
      </p:sp>
      <p:sp>
        <p:nvSpPr>
          <p:cNvPr id="9" name="Text 7"/>
          <p:cNvSpPr/>
          <p:nvPr/>
        </p:nvSpPr>
        <p:spPr>
          <a:xfrm>
            <a:off x="8275320" y="1664208"/>
            <a:ext cx="3246120" cy="105156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3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Wisata Alam</a:t>
            </a:r>
            <a:endParaRPr lang="en-US" sz="1330" dirty="0"/>
          </a:p>
          <a:p>
            <a:pPr marL="0" indent="0" algn="l">
              <a:buNone/>
            </a:pPr>
            <a:r>
              <a:rPr lang="en-US" sz="13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trekking, foto, pengalaman outdoor</a:t>
            </a:r>
            <a:endParaRPr lang="en-US" sz="1330" dirty="0"/>
          </a:p>
        </p:txBody>
      </p:sp>
      <p:sp>
        <p:nvSpPr>
          <p:cNvPr id="10" name="Text 8"/>
          <p:cNvSpPr/>
          <p:nvPr/>
        </p:nvSpPr>
        <p:spPr>
          <a:xfrm>
            <a:off x="685800" y="3310128"/>
            <a:ext cx="3246120" cy="1051560"/>
          </a:xfrm>
          <a:prstGeom prst="rect">
            <a:avLst/>
          </a:prstGeom>
          <a:solidFill>
            <a:srgbClr val="EDF7F5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3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Budaya/Religi</a:t>
            </a:r>
            <a:endParaRPr lang="en-US" sz="1330" dirty="0"/>
          </a:p>
          <a:p>
            <a:pPr marL="0" indent="0" algn="l">
              <a:buNone/>
            </a:pPr>
            <a:r>
              <a:rPr lang="en-US" sz="13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heritage, ritual, kuliner, komunitas</a:t>
            </a:r>
            <a:endParaRPr lang="en-US" sz="1330" dirty="0"/>
          </a:p>
        </p:txBody>
      </p:sp>
      <p:sp>
        <p:nvSpPr>
          <p:cNvPr id="11" name="Text 9"/>
          <p:cNvSpPr/>
          <p:nvPr/>
        </p:nvSpPr>
        <p:spPr>
          <a:xfrm>
            <a:off x="4480560" y="3310128"/>
            <a:ext cx="3246120" cy="105156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3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Digital Nomad</a:t>
            </a:r>
            <a:endParaRPr lang="en-US" sz="1330" dirty="0"/>
          </a:p>
          <a:p>
            <a:pPr marL="0" indent="0" algn="l">
              <a:buNone/>
            </a:pPr>
            <a:r>
              <a:rPr lang="en-US" sz="13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internet, ruang kerja, tinggal lebih lama</a:t>
            </a:r>
            <a:endParaRPr lang="en-US" sz="1330" dirty="0"/>
          </a:p>
        </p:txBody>
      </p:sp>
      <p:sp>
        <p:nvSpPr>
          <p:cNvPr id="12" name="Text 10"/>
          <p:cNvSpPr/>
          <p:nvPr/>
        </p:nvSpPr>
        <p:spPr>
          <a:xfrm>
            <a:off x="8275320" y="3310128"/>
            <a:ext cx="3246120" cy="1051560"/>
          </a:xfrm>
          <a:prstGeom prst="rect">
            <a:avLst/>
          </a:prstGeom>
          <a:solidFill>
            <a:srgbClr val="EDF7F5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l">
              <a:buNone/>
            </a:pPr>
            <a:r>
              <a:rPr lang="en-US" sz="13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Minat Khusus</a:t>
            </a:r>
            <a:endParaRPr lang="en-US" sz="1330" dirty="0"/>
          </a:p>
          <a:p>
            <a:pPr marL="0" indent="0" algn="l">
              <a:buNone/>
            </a:pPr>
            <a:r>
              <a:rPr lang="en-US" sz="1330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adventure, konservasi, fotografi, sport</a:t>
            </a:r>
            <a:endParaRPr lang="en-US" sz="1330" dirty="0"/>
          </a:p>
        </p:txBody>
      </p:sp>
      <p:sp>
        <p:nvSpPr>
          <p:cNvPr id="13" name="Text 11"/>
          <p:cNvSpPr/>
          <p:nvPr/>
        </p:nvSpPr>
        <p:spPr>
          <a:xfrm>
            <a:off x="1005840" y="5166360"/>
            <a:ext cx="10149840" cy="603504"/>
          </a:xfrm>
          <a:prstGeom prst="rect">
            <a:avLst/>
          </a:prstGeom>
          <a:solidFill>
            <a:srgbClr val="FFF7ED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Output segmentasi: profil target wisatawan, kebutuhan utama, kanal promosi, dan jenis pengalaman yang paling sesuai.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6766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Positioning Destinasi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32688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Positioning adalah cara destinasi ingin dikenal dan diingat oleh wisatawan.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02920" y="1307592"/>
            <a:ext cx="2560320" cy="0"/>
          </a:xfrm>
          <a:prstGeom prst="line">
            <a:avLst/>
          </a:prstGeom>
          <a:noFill/>
          <a:ln w="31750">
            <a:solidFill>
              <a:srgbClr val="F59E0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Penyusunan Strategi Destinasi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08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280160" y="1536192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6477"/>
                </a:solidFill>
              </a:rPr>
              <a:t>Keunikan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074920" y="4919472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E7D32"/>
                </a:solidFill>
              </a:rPr>
              <a:t>Kebutuhan Pasar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549640" y="1536192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59E0B"/>
                </a:solidFill>
              </a:rPr>
              <a:t>Daya Saing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05840" y="2029968"/>
            <a:ext cx="2651760" cy="960120"/>
          </a:xfrm>
          <a:prstGeom prst="rect">
            <a:avLst/>
          </a:prstGeom>
          <a:solidFill>
            <a:srgbClr val="E8F6F3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Keunikan Lokal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754880" y="2029968"/>
            <a:ext cx="2651760" cy="960120"/>
          </a:xfrm>
          <a:prstGeom prst="rect">
            <a:avLst/>
          </a:prstGeom>
          <a:solidFill>
            <a:srgbClr val="F0FFF4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E7D3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Kebutuhan Pasar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503920" y="2029968"/>
            <a:ext cx="2651760" cy="960120"/>
          </a:xfrm>
          <a:prstGeom prst="rect">
            <a:avLst/>
          </a:prstGeom>
          <a:solidFill>
            <a:srgbClr val="FFF6E6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59E0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Daya Saing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2240280" y="3520440"/>
            <a:ext cx="7726680" cy="777240"/>
          </a:xfrm>
          <a:prstGeom prst="rect">
            <a:avLst/>
          </a:prstGeom>
          <a:solidFill>
            <a:srgbClr val="0B2B3C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Positioning yang kuat = titik temu antara identitas destinasi, kebutuhan wisatawan, dan perbedaan dari pesaing.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2468880" y="4617720"/>
            <a:ext cx="726948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Contoh: destinasi edukasi alam, ekowisata keluarga, wisata budaya kreatif, atau desa wisata petualangan.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84048"/>
            <a:ext cx="67665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B2B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Strategi Produk Destinasi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21208" y="932688"/>
            <a:ext cx="7315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647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Produk destinasi adalah pengalaman menyeluruh sejak wisatawan datang, beraktivitas, hingga pulang.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02920" y="1307592"/>
            <a:ext cx="2560320" cy="0"/>
          </a:xfrm>
          <a:prstGeom prst="line">
            <a:avLst/>
          </a:prstGeom>
          <a:noFill/>
          <a:ln w="31750">
            <a:solidFill>
              <a:srgbClr val="F59E0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510528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Penyusunan Strategi Destinasi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201400" y="6419088"/>
            <a:ext cx="502920" cy="256032"/>
          </a:xfrm>
          <a:prstGeom prst="rect">
            <a:avLst/>
          </a:prstGeom>
          <a:solidFill>
            <a:srgbClr val="0B6477"/>
          </a:solidFill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09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640080" y="1828800"/>
            <a:ext cx="1691640" cy="960120"/>
          </a:xfrm>
          <a:prstGeom prst="rect">
            <a:avLst/>
          </a:prstGeom>
          <a:solidFill>
            <a:srgbClr val="0B6477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Atraksi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48640" y="2971800"/>
            <a:ext cx="192024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alam, budaya, event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2322576" y="2304288"/>
            <a:ext cx="502920" cy="0"/>
          </a:xfrm>
          <a:prstGeom prst="line">
            <a:avLst/>
          </a:prstGeom>
          <a:noFill/>
          <a:ln w="25400">
            <a:solidFill>
              <a:srgbClr val="C9DFDB"/>
            </a:solidFill>
            <a:prstDash val="solid"/>
            <a:tailEnd type="triangle"/>
          </a:ln>
        </p:spPr>
      </p:sp>
      <p:sp>
        <p:nvSpPr>
          <p:cNvPr id="10" name="Text 8"/>
          <p:cNvSpPr/>
          <p:nvPr/>
        </p:nvSpPr>
        <p:spPr>
          <a:xfrm>
            <a:off x="2898648" y="1828800"/>
            <a:ext cx="1691640" cy="960120"/>
          </a:xfrm>
          <a:prstGeom prst="rect">
            <a:avLst/>
          </a:prstGeom>
          <a:solidFill>
            <a:srgbClr val="2E7D32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Akses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807208" y="2971800"/>
            <a:ext cx="192024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rute, transportasi, informasi</a:t>
            </a:r>
            <a:endParaRPr lang="en-US" sz="1220" dirty="0"/>
          </a:p>
        </p:txBody>
      </p:sp>
      <p:sp>
        <p:nvSpPr>
          <p:cNvPr id="12" name="Shape 10"/>
          <p:cNvSpPr/>
          <p:nvPr/>
        </p:nvSpPr>
        <p:spPr>
          <a:xfrm>
            <a:off x="4581144" y="2304288"/>
            <a:ext cx="502920" cy="0"/>
          </a:xfrm>
          <a:prstGeom prst="line">
            <a:avLst/>
          </a:prstGeom>
          <a:noFill/>
          <a:ln w="25400">
            <a:solidFill>
              <a:srgbClr val="C9DFDB"/>
            </a:solidFill>
            <a:prstDash val="solid"/>
            <a:tailEnd type="triangle"/>
          </a:ln>
        </p:spPr>
      </p:sp>
      <p:sp>
        <p:nvSpPr>
          <p:cNvPr id="13" name="Text 11"/>
          <p:cNvSpPr/>
          <p:nvPr/>
        </p:nvSpPr>
        <p:spPr>
          <a:xfrm>
            <a:off x="5157216" y="1828800"/>
            <a:ext cx="1691640" cy="960120"/>
          </a:xfrm>
          <a:prstGeom prst="rect">
            <a:avLst/>
          </a:prstGeom>
          <a:solidFill>
            <a:srgbClr val="F59E0B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Amenitas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065776" y="2971800"/>
            <a:ext cx="192024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toilet, parkir, homestay</a:t>
            </a:r>
            <a:endParaRPr lang="en-US" sz="1220" dirty="0"/>
          </a:p>
        </p:txBody>
      </p:sp>
      <p:sp>
        <p:nvSpPr>
          <p:cNvPr id="15" name="Shape 13"/>
          <p:cNvSpPr/>
          <p:nvPr/>
        </p:nvSpPr>
        <p:spPr>
          <a:xfrm>
            <a:off x="6839712" y="2304288"/>
            <a:ext cx="502920" cy="0"/>
          </a:xfrm>
          <a:prstGeom prst="line">
            <a:avLst/>
          </a:prstGeom>
          <a:noFill/>
          <a:ln w="25400">
            <a:solidFill>
              <a:srgbClr val="C9DFDB"/>
            </a:solidFill>
            <a:prstDash val="solid"/>
            <a:tailEnd type="triangle"/>
          </a:ln>
        </p:spPr>
      </p:sp>
      <p:sp>
        <p:nvSpPr>
          <p:cNvPr id="16" name="Text 14"/>
          <p:cNvSpPr/>
          <p:nvPr/>
        </p:nvSpPr>
        <p:spPr>
          <a:xfrm>
            <a:off x="7415784" y="1828800"/>
            <a:ext cx="1691640" cy="960120"/>
          </a:xfrm>
          <a:prstGeom prst="rect">
            <a:avLst/>
          </a:prstGeom>
          <a:solidFill>
            <a:srgbClr val="F97316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Aktivitas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7324344" y="2971800"/>
            <a:ext cx="192024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paket wisata &amp; pengalaman</a:t>
            </a:r>
            <a:endParaRPr lang="en-US" sz="1220" dirty="0"/>
          </a:p>
        </p:txBody>
      </p:sp>
      <p:sp>
        <p:nvSpPr>
          <p:cNvPr id="18" name="Shape 16"/>
          <p:cNvSpPr/>
          <p:nvPr/>
        </p:nvSpPr>
        <p:spPr>
          <a:xfrm>
            <a:off x="9098280" y="2304288"/>
            <a:ext cx="502920" cy="0"/>
          </a:xfrm>
          <a:prstGeom prst="line">
            <a:avLst/>
          </a:prstGeom>
          <a:noFill/>
          <a:ln w="25400">
            <a:solidFill>
              <a:srgbClr val="C9DFDB"/>
            </a:solidFill>
            <a:prstDash val="solid"/>
            <a:tailEnd type="triangle"/>
          </a:ln>
        </p:spPr>
      </p:sp>
      <p:sp>
        <p:nvSpPr>
          <p:cNvPr id="19" name="Text 17"/>
          <p:cNvSpPr/>
          <p:nvPr/>
        </p:nvSpPr>
        <p:spPr>
          <a:xfrm>
            <a:off x="9674352" y="1828800"/>
            <a:ext cx="1691640" cy="960120"/>
          </a:xfrm>
          <a:prstGeom prst="rect">
            <a:avLst/>
          </a:prstGeom>
          <a:solidFill>
            <a:srgbClr val="2563EB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Cendera Mata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9582912" y="2971800"/>
            <a:ext cx="1920240" cy="5029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22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kuliner, souvenir, produk lokal</a:t>
            </a:r>
            <a:endParaRPr lang="en-US" sz="1220" dirty="0"/>
          </a:p>
        </p:txBody>
      </p:sp>
      <p:sp>
        <p:nvSpPr>
          <p:cNvPr id="21" name="Text 19"/>
          <p:cNvSpPr/>
          <p:nvPr/>
        </p:nvSpPr>
        <p:spPr>
          <a:xfrm>
            <a:off x="914400" y="4754880"/>
            <a:ext cx="1042416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C9DFDB"/>
            </a:solidFill>
          </a:ln>
        </p:spPr>
        <p:txBody>
          <a:bodyPr wrap="square" lIns="1651" tIns="1651" rIns="1651" bIns="1651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2B3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Fokus utama: menciptakan pengalaman wisata yang unik, mudah diakses, aman, nyaman, dan bernilai ekonomi bagi masyarakat lokal.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1335</Words>
  <Application>Microsoft Office PowerPoint</Application>
  <PresentationFormat>Widescreen</PresentationFormat>
  <Paragraphs>248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Penyusunan Strategi Destinasi: Merancang Strategi Jangka Panjang Destinasi</dc:title>
  <dc:subject>Penyusunan Strategi Destinasi</dc:subject>
  <dc:creator>OpenAI</dc:creator>
  <cp:lastModifiedBy>Anggalia Wibasuri</cp:lastModifiedBy>
  <cp:revision>1</cp:revision>
  <dcterms:created xsi:type="dcterms:W3CDTF">2026-05-29T02:29:06Z</dcterms:created>
  <dcterms:modified xsi:type="dcterms:W3CDTF">2026-05-29T02:32:59Z</dcterms:modified>
</cp:coreProperties>
</file>