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Pembuka: tekankan bahwa strategi pariwisata masa depan tidak lagi cukup mengandalkan promosi, tetapi harus membaca perubahan perilaku wisatawan, teknologi, keberlanjutan, dan risiko.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CBT berhasil jika masyarakat memperoleh manfaat nyata dan memiliki peran dalam pengambilan keputusan.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Ajak peserta membayangkan satu destinasi yang dapat menawarkan beberapa paket berbeda untuk segmen keluarga, pelajar, wisatawan alam, dan wisatawan budaya.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manajemen risiko harus menjadi bagian dari strategi, bukan hanya tindakan darurat saat krisis sudah terjadi.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Sampaikan bahwa lima arah strategi ini dapat menjadi dasar penyusunan program kerja destinasi, baik untuk pemerintah daerah, pengelola, komunitas, maupun pelaku usaha.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bahwa roadmap berfungsi menerjemahkan tren ke dalam kegiatan konkret, penanggung jawab, target waktu, dan indikator keberhasilan.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Tutup dengan mengajak peserta mengaitkan materi dengan destinasi lokal yang mereka kenal. Dorong mereka mengidentifikasi satu tren prioritas dan satu strategi implementasi.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bahwa analisis tren bukan ramalan pasif, melainkan alat untuk membantu destinasi mengambil keputusan lebih awal.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Berikan contoh: destinasi yang lambat digitalisasi akan kesulitan menjangkau wisatawan muda; destinasi yang abai lingkungan akan mengalami penurunan kualitas.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PESTEL memudahkan peserta melihat bahwa masa depan pariwisata tidak hanya dipengaruhi promosi, tetapi juga kebijakan, ekonomi, budaya, teknologi, lingkungan, dan hukum.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keberlanjutan bukan hanya isu lingkungan, tetapi juga ekonomi masyarakat dan perlindungan budaya lokal.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Sampaikan bahwa destinasi yang tidak hadir secara digital akan kehilangan peluang pasar, terutama segmen wisatawan muda dan wisatawan mandiri.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bahwa AI bukan menggantikan manusia, tetapi membantu pengelola destinasi membuat keputusan lebih cepat dan akurat.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Berikan contoh destinasi yang mengemas aktivitas lokal, seperti belajar membatik, membuat kopi, kuliner desa, atau ikut konservasi alam.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Hubungkan wellness tourism dengan perubahan gaya hidup pascapandemi: wisatawan semakin sadar kesehatan, ruang terbuka, dan pengalaman yang menenangkan.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high_resolution_aerial_graphic_composite_s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806440" cy="6858000"/>
          </a:xfrm>
          <a:prstGeom prst="rect">
            <a:avLst/>
          </a:prstGeom>
          <a:solidFill>
            <a:srgbClr val="F6FBF9">
              <a:alpha val="95000"/>
            </a:srgbClr>
          </a:solidFill>
          <a:ln w="12700">
            <a:solidFill>
              <a:srgbClr val="F6FBF9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94360" y="1078992"/>
            <a:ext cx="48920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8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Analisis Tren</a:t>
            </a:r>
            <a:endParaRPr lang="en-US" sz="3800" dirty="0"/>
          </a:p>
          <a:p>
            <a:pPr indent="0" marL="0">
              <a:buNone/>
            </a:pPr>
            <a:r>
              <a:rPr lang="en-US" sz="38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Masa Depan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621792" y="2596896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Prediksi perkembangan strategi pariwisata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21792" y="3246120"/>
            <a:ext cx="4480560" cy="347472"/>
          </a:xfrm>
          <a:prstGeom prst="rect">
            <a:avLst/>
          </a:prstGeom>
          <a:solidFill>
            <a:srgbClr val="F6B23A"/>
          </a:solidFill>
          <a:ln>
            <a:solidFill>
              <a:srgbClr val="F6B23A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Digital • Berkelanjutan • Berbasis Pengalaman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21792" y="3877056"/>
            <a:ext cx="4572000" cy="7680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Tujuan pembelajaran: memahami tren masa depan pariwisata dan merancang strategi destinasi yang adaptif, inovatif, dan tangguh.</a:t>
            </a:r>
            <a:endParaRPr lang="en-US" sz="1320" dirty="0"/>
          </a:p>
        </p:txBody>
      </p:sp>
      <p:sp>
        <p:nvSpPr>
          <p:cNvPr id="8" name="Text 5"/>
          <p:cNvSpPr/>
          <p:nvPr/>
        </p:nvSpPr>
        <p:spPr>
          <a:xfrm>
            <a:off x="10899648" y="6291072"/>
            <a:ext cx="640080" cy="32004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6: Pariwisata Berbasis Komunitas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Masyarakat lokal menjadi pelaku utama, bukan hanya penonton pembangunan wisata.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731520" y="2057400"/>
            <a:ext cx="2057400" cy="1051560"/>
          </a:xfrm>
          <a:prstGeom prst="roundRect">
            <a:avLst>
              <a:gd name="adj" fmla="val 6957"/>
            </a:avLst>
          </a:prstGeom>
          <a:solidFill>
            <a:srgbClr val="0B6477"/>
          </a:solidFill>
          <a:ln w="12700">
            <a:solidFill>
              <a:srgbClr val="0B647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" y="221284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Masyarakat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41248" y="2542032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pemandu, homestay, kuliner, seni</a:t>
            </a:r>
            <a:endParaRPr lang="en-US" sz="970" dirty="0"/>
          </a:p>
        </p:txBody>
      </p:sp>
      <p:sp>
        <p:nvSpPr>
          <p:cNvPr id="10" name="Shape 8"/>
          <p:cNvSpPr/>
          <p:nvPr/>
        </p:nvSpPr>
        <p:spPr>
          <a:xfrm>
            <a:off x="2907792" y="2350008"/>
            <a:ext cx="502920" cy="411480"/>
          </a:xfrm>
          <a:prstGeom prst="rightArrow">
            <a:avLst/>
          </a:prstGeom>
          <a:solidFill>
            <a:srgbClr val="C9DFDB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547872" y="2057400"/>
            <a:ext cx="2057400" cy="1051560"/>
          </a:xfrm>
          <a:prstGeom prst="roundRect">
            <a:avLst>
              <a:gd name="adj" fmla="val 6957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639312" y="221284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Pengelola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657600" y="2542032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tata kelola, standar layanan, koordinasi</a:t>
            </a:r>
            <a:endParaRPr lang="en-US" sz="970" dirty="0"/>
          </a:p>
        </p:txBody>
      </p:sp>
      <p:sp>
        <p:nvSpPr>
          <p:cNvPr id="14" name="Shape 12"/>
          <p:cNvSpPr/>
          <p:nvPr/>
        </p:nvSpPr>
        <p:spPr>
          <a:xfrm>
            <a:off x="5724144" y="2350008"/>
            <a:ext cx="502920" cy="411480"/>
          </a:xfrm>
          <a:prstGeom prst="rightArrow">
            <a:avLst/>
          </a:prstGeom>
          <a:solidFill>
            <a:srgbClr val="C9DFDB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364224" y="2057400"/>
            <a:ext cx="2057400" cy="1051560"/>
          </a:xfrm>
          <a:prstGeom prst="roundRect">
            <a:avLst>
              <a:gd name="adj" fmla="val 6957"/>
            </a:avLst>
          </a:prstGeom>
          <a:solidFill>
            <a:srgbClr val="F6B23A"/>
          </a:solidFill>
          <a:ln w="12700">
            <a:solidFill>
              <a:srgbClr val="F6B23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55664" y="221284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Wisatawan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73952" y="2542032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pengalaman autentik dan interaksi lokal</a:t>
            </a:r>
            <a:endParaRPr lang="en-US" sz="970" dirty="0"/>
          </a:p>
        </p:txBody>
      </p:sp>
      <p:sp>
        <p:nvSpPr>
          <p:cNvPr id="18" name="Shape 16"/>
          <p:cNvSpPr/>
          <p:nvPr/>
        </p:nvSpPr>
        <p:spPr>
          <a:xfrm>
            <a:off x="8540496" y="2350008"/>
            <a:ext cx="502920" cy="411480"/>
          </a:xfrm>
          <a:prstGeom prst="rightArrow">
            <a:avLst/>
          </a:prstGeom>
          <a:solidFill>
            <a:srgbClr val="C9DFDB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9180576" y="2057400"/>
            <a:ext cx="2057400" cy="1051560"/>
          </a:xfrm>
          <a:prstGeom prst="roundRect">
            <a:avLst>
              <a:gd name="adj" fmla="val 6957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272016" y="221284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Manfaat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290304" y="2542032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pendapatan, pelestarian, kebanggaan daerah</a:t>
            </a:r>
            <a:endParaRPr lang="en-US" sz="970" dirty="0"/>
          </a:p>
        </p:txBody>
      </p:sp>
      <p:sp>
        <p:nvSpPr>
          <p:cNvPr id="22" name="Text 20"/>
          <p:cNvSpPr/>
          <p:nvPr/>
        </p:nvSpPr>
        <p:spPr>
          <a:xfrm>
            <a:off x="960120" y="3977640"/>
            <a:ext cx="10149840" cy="132588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Melibatkan warga dalam perencanaan dan pengelolaan</a:t>
            </a:r>
            <a:endParaRPr lang="en-US" sz="1420" dirty="0"/>
          </a:p>
          <a:p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Mengembangkan produk lokal yang memiliki cerita dan nilai budaya</a:t>
            </a:r>
            <a:endParaRPr lang="en-US" sz="1420" dirty="0"/>
          </a:p>
          <a:p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Membagi manfaat ekonomi secara lebih adil</a:t>
            </a:r>
            <a:endParaRPr lang="en-US" sz="1420" dirty="0"/>
          </a:p>
          <a:p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Meningkatkan rasa memiliki terhadap destinasi</a:t>
            </a:r>
            <a:endParaRPr lang="en-US" sz="14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7: Personalisasi Perjalanan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Wisatawan menginginkan pengalaman yang sesuai minat, waktu, anggaran, dan gaya perjalanan.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868680" y="1600200"/>
            <a:ext cx="1325880" cy="347472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Budget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2359152" y="1627632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pilihan ekonomis hingga premium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868680" y="2542032"/>
            <a:ext cx="1325880" cy="347472"/>
          </a:xfrm>
          <a:prstGeom prst="rect">
            <a:avLst/>
          </a:prstGeom>
          <a:solidFill>
            <a:srgbClr val="2E7D32"/>
          </a:solidFill>
          <a:ln>
            <a:solidFill>
              <a:srgbClr val="2E7D32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Minat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2359152" y="2569464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alam, budaya, kuliner, edukasi, sport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868680" y="3483864"/>
            <a:ext cx="1325880" cy="347472"/>
          </a:xfrm>
          <a:prstGeom prst="rect">
            <a:avLst/>
          </a:prstGeom>
          <a:solidFill>
            <a:srgbClr val="F6B23A"/>
          </a:solidFill>
          <a:ln>
            <a:solidFill>
              <a:srgbClr val="F6B23A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Durasi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2359152" y="3511296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day trip, weekend, long stay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68680" y="4425696"/>
            <a:ext cx="1325880" cy="347472"/>
          </a:xfrm>
          <a:prstGeom prst="rect">
            <a:avLst/>
          </a:prstGeom>
          <a:solidFill>
            <a:srgbClr val="2563EB"/>
          </a:solidFill>
          <a:ln>
            <a:solidFill>
              <a:srgbClr val="2563EB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Gaya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2359152" y="4453128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keluarga, backpacker, komunitas, solo traveler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5577840" y="2788920"/>
            <a:ext cx="1280160" cy="502920"/>
          </a:xfrm>
          <a:prstGeom prst="rightArrow">
            <a:avLst/>
          </a:prstGeom>
          <a:solidFill>
            <a:srgbClr val="F6B23A"/>
          </a:solidFill>
          <a:ln w="12700">
            <a:solidFill>
              <a:srgbClr val="F6B23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315200" y="2057400"/>
            <a:ext cx="34290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60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Paket Wisata Fleksibel</a:t>
            </a:r>
            <a:endParaRPr lang="en-US" sz="1600" dirty="0"/>
          </a:p>
          <a:p>
            <a:pPr algn="ctr" indent="0" marL="0">
              <a:buNone/>
            </a:pPr>
            <a:endParaRPr lang="en-US" sz="1600" dirty="0"/>
          </a:p>
          <a:p>
            <a:pPr algn="ctr" indent="0" marL="0">
              <a:buNone/>
            </a:pPr>
            <a:r>
              <a:rPr lang="en-US" sz="160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menyediakan pilihan aktivitas, harga, durasi, dan layanan yang dapat disesuaikan wisatawan.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14400" y="5212080"/>
            <a:ext cx="10332720" cy="594360"/>
          </a:xfrm>
          <a:prstGeom prst="rect">
            <a:avLst/>
          </a:prstGeom>
          <a:solidFill>
            <a:srgbClr val="EAF6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Prediksi: personalisasi menjadi standar layanan, terutama untuk wisatawan muda dan pasar digital.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8: Resiliensi dan Manajemen Risiko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masa depan harus siap menghadapi krisis dan cepat pulih.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777240" y="1627632"/>
            <a:ext cx="466344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50392" y="17190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481328" y="1746504"/>
            <a:ext cx="38404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Bencana Alam</a:t>
            </a:r>
            <a:endParaRPr lang="en-US" sz="1280" dirty="0"/>
          </a:p>
        </p:txBody>
      </p:sp>
      <p:sp>
        <p:nvSpPr>
          <p:cNvPr id="10" name="Text 8"/>
          <p:cNvSpPr/>
          <p:nvPr/>
        </p:nvSpPr>
        <p:spPr>
          <a:xfrm>
            <a:off x="1481328" y="2066544"/>
            <a:ext cx="382219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banjir, gempa, erupsi, cuaca ekstrem</a:t>
            </a:r>
            <a:endParaRPr lang="en-US" sz="1070" dirty="0"/>
          </a:p>
        </p:txBody>
      </p:sp>
      <p:sp>
        <p:nvSpPr>
          <p:cNvPr id="11" name="Shape 9"/>
          <p:cNvSpPr/>
          <p:nvPr/>
        </p:nvSpPr>
        <p:spPr>
          <a:xfrm>
            <a:off x="6263640" y="1627632"/>
            <a:ext cx="4663440" cy="960120"/>
          </a:xfrm>
          <a:prstGeom prst="roundRect">
            <a:avLst>
              <a:gd name="adj" fmla="val 7619"/>
            </a:avLst>
          </a:prstGeom>
          <a:solidFill>
            <a:srgbClr val="FFF1F2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336792" y="17190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🩺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6967728" y="1746504"/>
            <a:ext cx="38404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Kesehatan</a:t>
            </a:r>
            <a:endParaRPr lang="en-US" sz="1280" dirty="0"/>
          </a:p>
        </p:txBody>
      </p:sp>
      <p:sp>
        <p:nvSpPr>
          <p:cNvPr id="14" name="Text 12"/>
          <p:cNvSpPr/>
          <p:nvPr/>
        </p:nvSpPr>
        <p:spPr>
          <a:xfrm>
            <a:off x="6967728" y="2066544"/>
            <a:ext cx="382219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pandemi, sanitasi, keselamatan wisatawan</a:t>
            </a:r>
            <a:endParaRPr lang="en-US" sz="1070" dirty="0"/>
          </a:p>
        </p:txBody>
      </p:sp>
      <p:sp>
        <p:nvSpPr>
          <p:cNvPr id="15" name="Shape 13"/>
          <p:cNvSpPr/>
          <p:nvPr/>
        </p:nvSpPr>
        <p:spPr>
          <a:xfrm>
            <a:off x="777240" y="3401568"/>
            <a:ext cx="466344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0392" y="349300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📉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481328" y="3520440"/>
            <a:ext cx="38404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Ekonomi</a:t>
            </a:r>
            <a:endParaRPr lang="en-US" sz="1280" dirty="0"/>
          </a:p>
        </p:txBody>
      </p:sp>
      <p:sp>
        <p:nvSpPr>
          <p:cNvPr id="18" name="Text 16"/>
          <p:cNvSpPr/>
          <p:nvPr/>
        </p:nvSpPr>
        <p:spPr>
          <a:xfrm>
            <a:off x="1481328" y="3840480"/>
            <a:ext cx="382219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inflasi, daya beli, biaya perjalanan</a:t>
            </a:r>
            <a:endParaRPr lang="en-US" sz="1070" dirty="0"/>
          </a:p>
        </p:txBody>
      </p:sp>
      <p:sp>
        <p:nvSpPr>
          <p:cNvPr id="19" name="Shape 17"/>
          <p:cNvSpPr/>
          <p:nvPr/>
        </p:nvSpPr>
        <p:spPr>
          <a:xfrm>
            <a:off x="6263640" y="3401568"/>
            <a:ext cx="4663440" cy="960120"/>
          </a:xfrm>
          <a:prstGeom prst="roundRect">
            <a:avLst>
              <a:gd name="adj" fmla="val 7619"/>
            </a:avLst>
          </a:prstGeom>
          <a:solidFill>
            <a:srgbClr val="FFF1F2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336792" y="349300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♻️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6967728" y="3520440"/>
            <a:ext cx="38404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</a:t>
            </a:r>
            <a:endParaRPr lang="en-US" sz="1280" dirty="0"/>
          </a:p>
        </p:txBody>
      </p:sp>
      <p:sp>
        <p:nvSpPr>
          <p:cNvPr id="22" name="Text 20"/>
          <p:cNvSpPr/>
          <p:nvPr/>
        </p:nvSpPr>
        <p:spPr>
          <a:xfrm>
            <a:off x="6967728" y="3840480"/>
            <a:ext cx="382219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overcrowding, sampah, kerusakan daya tarik</a:t>
            </a:r>
            <a:endParaRPr lang="en-US" sz="1070" dirty="0"/>
          </a:p>
        </p:txBody>
      </p:sp>
      <p:sp>
        <p:nvSpPr>
          <p:cNvPr id="23" name="Shape 21"/>
          <p:cNvSpPr/>
          <p:nvPr/>
        </p:nvSpPr>
        <p:spPr>
          <a:xfrm>
            <a:off x="1005840" y="5074920"/>
            <a:ext cx="9966960" cy="0"/>
          </a:xfrm>
          <a:prstGeom prst="line">
            <a:avLst/>
          </a:prstGeom>
          <a:noFill/>
          <a:ln w="17780">
            <a:solidFill>
              <a:srgbClr val="C9DF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05840" y="5349240"/>
            <a:ext cx="9966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resiliensi: mitigasi risiko • protokol keselamatan • komunikasi krisis • rencana pemulihan destinasi</a:t>
            </a:r>
            <a:endParaRPr lang="en-US" sz="14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Prediksi Strategi Pariwisata 5 Tahun ke Depan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Arah strategi destinasi akan bergerak pada integrasi teknologi, keberlanjutan, pengalaman, dan resiliensi.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868680" y="1572768"/>
            <a:ext cx="411480" cy="41148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508760" y="1581912"/>
            <a:ext cx="3291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Data-driven destination</a:t>
            </a:r>
            <a:endParaRPr lang="en-US" sz="1320" dirty="0"/>
          </a:p>
        </p:txBody>
      </p:sp>
      <p:sp>
        <p:nvSpPr>
          <p:cNvPr id="9" name="Text 7"/>
          <p:cNvSpPr/>
          <p:nvPr/>
        </p:nvSpPr>
        <p:spPr>
          <a:xfrm>
            <a:off x="4892040" y="1581912"/>
            <a:ext cx="6080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keputusan berbasis data kunjungan dan perilaku wisatawan</a:t>
            </a:r>
            <a:endParaRPr lang="en-US" sz="1170" dirty="0"/>
          </a:p>
        </p:txBody>
      </p:sp>
      <p:sp>
        <p:nvSpPr>
          <p:cNvPr id="10" name="Text 8"/>
          <p:cNvSpPr/>
          <p:nvPr/>
        </p:nvSpPr>
        <p:spPr>
          <a:xfrm>
            <a:off x="868680" y="2395728"/>
            <a:ext cx="411480" cy="411480"/>
          </a:xfrm>
          <a:prstGeom prst="rect">
            <a:avLst/>
          </a:prstGeom>
          <a:solidFill>
            <a:srgbClr val="2E7D32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508760" y="2404872"/>
            <a:ext cx="3291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 &amp; responsible tourism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4892040" y="2404872"/>
            <a:ext cx="6080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 lingkungan dan manfaat sosial menjadi prioritas</a:t>
            </a:r>
            <a:endParaRPr lang="en-US" sz="1170" dirty="0"/>
          </a:p>
        </p:txBody>
      </p:sp>
      <p:sp>
        <p:nvSpPr>
          <p:cNvPr id="13" name="Text 11"/>
          <p:cNvSpPr/>
          <p:nvPr/>
        </p:nvSpPr>
        <p:spPr>
          <a:xfrm>
            <a:off x="868680" y="3218688"/>
            <a:ext cx="411480" cy="411480"/>
          </a:xfrm>
          <a:prstGeom prst="rect">
            <a:avLst/>
          </a:prstGeom>
          <a:solidFill>
            <a:srgbClr val="F6B23A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508760" y="3227832"/>
            <a:ext cx="3291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Experience economy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4892040" y="3227832"/>
            <a:ext cx="6080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atraksi dikemas menjadi pengalaman yang unik dan autentik</a:t>
            </a:r>
            <a:endParaRPr lang="en-US" sz="1170" dirty="0"/>
          </a:p>
        </p:txBody>
      </p:sp>
      <p:sp>
        <p:nvSpPr>
          <p:cNvPr id="16" name="Text 14"/>
          <p:cNvSpPr/>
          <p:nvPr/>
        </p:nvSpPr>
        <p:spPr>
          <a:xfrm>
            <a:off x="868680" y="4041648"/>
            <a:ext cx="411480" cy="411480"/>
          </a:xfrm>
          <a:prstGeom prst="rect">
            <a:avLst/>
          </a:prstGeom>
          <a:solidFill>
            <a:srgbClr val="2563EB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508760" y="4050792"/>
            <a:ext cx="3291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Hybrid promotion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4892040" y="4050792"/>
            <a:ext cx="6080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promosi digital dipadukan dengan kolaborasi komunitas dan event</a:t>
            </a:r>
            <a:endParaRPr lang="en-US" sz="1170" dirty="0"/>
          </a:p>
        </p:txBody>
      </p:sp>
      <p:sp>
        <p:nvSpPr>
          <p:cNvPr id="19" name="Text 17"/>
          <p:cNvSpPr/>
          <p:nvPr/>
        </p:nvSpPr>
        <p:spPr>
          <a:xfrm>
            <a:off x="868680" y="4864608"/>
            <a:ext cx="411480" cy="411480"/>
          </a:xfrm>
          <a:prstGeom prst="rect">
            <a:avLst/>
          </a:prstGeom>
          <a:solidFill>
            <a:srgbClr val="E11D4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508760" y="4873752"/>
            <a:ext cx="3291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Resilient governance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4892040" y="4873752"/>
            <a:ext cx="6080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tata kelola destinasi siap menghadapi risiko dan krisis</a:t>
            </a:r>
            <a:endParaRPr lang="en-US" sz="1170" dirty="0"/>
          </a:p>
        </p:txBody>
      </p:sp>
      <p:sp>
        <p:nvSpPr>
          <p:cNvPr id="22" name="Text 20"/>
          <p:cNvSpPr/>
          <p:nvPr/>
        </p:nvSpPr>
        <p:spPr>
          <a:xfrm>
            <a:off x="914400" y="5532120"/>
            <a:ext cx="1024128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Dampak bagi pengelola: strategi pariwisata harus lebih kolaboratif, adaptif, dan terukur.</a:t>
            </a:r>
            <a:endParaRPr lang="en-US" sz="14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Roadmap Strategi Destinasi Masa Depan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Dari analisis tren menuju program yang dapat dilaksanakan dan dievaluasi.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850" dirty="0"/>
          </a:p>
        </p:txBody>
      </p:sp>
      <p:pic>
        <p:nvPicPr>
          <p:cNvPr id="7" name="Image 0" descr="/mnt/data/a_bright_conference_meeting_room_scene_photographe.png">    </p:cNvPr>
          <p:cNvPicPr>
            <a:picLocks noChangeAspect="1"/>
          </p:cNvPicPr>
          <p:nvPr/>
        </p:nvPicPr>
        <p:blipFill>
          <a:blip r:embed="rId1"/>
          <a:srcRect l="19249" r="19249" t="0" b="0"/>
          <a:stretch/>
        </p:blipFill>
        <p:spPr>
          <a:xfrm>
            <a:off x="6629400" y="1508760"/>
            <a:ext cx="4846320" cy="44348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1600200"/>
            <a:ext cx="457200" cy="45720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417320" y="161848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</a:t>
            </a:r>
            <a:endParaRPr lang="en-US" sz="1280" dirty="0"/>
          </a:p>
        </p:txBody>
      </p:sp>
      <p:sp>
        <p:nvSpPr>
          <p:cNvPr id="10" name="Text 7"/>
          <p:cNvSpPr/>
          <p:nvPr/>
        </p:nvSpPr>
        <p:spPr>
          <a:xfrm>
            <a:off x="3611880" y="1618488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PESTEL, pasar, teknologi, risiko</a:t>
            </a:r>
            <a:endParaRPr lang="en-US" sz="1070" dirty="0"/>
          </a:p>
        </p:txBody>
      </p:sp>
      <p:sp>
        <p:nvSpPr>
          <p:cNvPr id="11" name="Text 8"/>
          <p:cNvSpPr/>
          <p:nvPr/>
        </p:nvSpPr>
        <p:spPr>
          <a:xfrm>
            <a:off x="777240" y="2587752"/>
            <a:ext cx="457200" cy="45720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417320" y="260604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Prioritas Strategi</a:t>
            </a:r>
            <a:endParaRPr lang="en-US" sz="1280" dirty="0"/>
          </a:p>
        </p:txBody>
      </p:sp>
      <p:sp>
        <p:nvSpPr>
          <p:cNvPr id="13" name="Text 10"/>
          <p:cNvSpPr/>
          <p:nvPr/>
        </p:nvSpPr>
        <p:spPr>
          <a:xfrm>
            <a:off x="3611880" y="2606040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pilih isu utama dan peluang terbesar</a:t>
            </a:r>
            <a:endParaRPr lang="en-US" sz="1070" dirty="0"/>
          </a:p>
        </p:txBody>
      </p:sp>
      <p:sp>
        <p:nvSpPr>
          <p:cNvPr id="14" name="Text 11"/>
          <p:cNvSpPr/>
          <p:nvPr/>
        </p:nvSpPr>
        <p:spPr>
          <a:xfrm>
            <a:off x="777240" y="3575304"/>
            <a:ext cx="457200" cy="45720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417320" y="359359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 Aksi</a:t>
            </a:r>
            <a:endParaRPr lang="en-US" sz="1280" dirty="0"/>
          </a:p>
        </p:txBody>
      </p:sp>
      <p:sp>
        <p:nvSpPr>
          <p:cNvPr id="16" name="Text 13"/>
          <p:cNvSpPr/>
          <p:nvPr/>
        </p:nvSpPr>
        <p:spPr>
          <a:xfrm>
            <a:off x="3611880" y="3593592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produk, promosi, SDM, digital, keberlanjutan</a:t>
            </a:r>
            <a:endParaRPr lang="en-US" sz="1070" dirty="0"/>
          </a:p>
        </p:txBody>
      </p:sp>
      <p:sp>
        <p:nvSpPr>
          <p:cNvPr id="17" name="Text 14"/>
          <p:cNvSpPr/>
          <p:nvPr/>
        </p:nvSpPr>
        <p:spPr>
          <a:xfrm>
            <a:off x="777240" y="4562856"/>
            <a:ext cx="457200" cy="45720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417320" y="4581144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3611880" y="4581144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indikator kinerja dan evaluasi berkala</a:t>
            </a:r>
            <a:endParaRPr lang="en-US" sz="1070" dirty="0"/>
          </a:p>
        </p:txBody>
      </p:sp>
      <p:sp>
        <p:nvSpPr>
          <p:cNvPr id="20" name="Text 17"/>
          <p:cNvSpPr/>
          <p:nvPr/>
        </p:nvSpPr>
        <p:spPr>
          <a:xfrm>
            <a:off x="822960" y="5559552"/>
            <a:ext cx="5440680" cy="384048"/>
          </a:xfrm>
          <a:prstGeom prst="rect">
            <a:avLst/>
          </a:prstGeom>
          <a:solidFill>
            <a:srgbClr val="F6B23A"/>
          </a:solidFill>
          <a:ln>
            <a:solidFill>
              <a:srgbClr val="F6B23A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Roadmap membuat strategi tidak berhenti sebagai dokumen, tetapi menjadi tindakan nyata</a:t>
            </a:r>
            <a:endParaRPr lang="en-US" sz="1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2B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731520"/>
            <a:ext cx="4754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Kesimpulan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713232" y="1508760"/>
            <a:ext cx="749808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DF3E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Masa depan pariwisata menuntut destinasi yang adaptif, digital, berkelanjutan, berbasis pengalaman, dan tangguh menghadapi krisis.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4389120" cy="77724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Adaptif</a:t>
            </a:r>
            <a:endParaRPr lang="en-US" sz="1450" dirty="0"/>
          </a:p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membaca perubahan pasar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6217920" y="2788920"/>
            <a:ext cx="4389120" cy="77724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Inovatif</a:t>
            </a:r>
            <a:endParaRPr lang="en-US" sz="1450" dirty="0"/>
          </a:p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memanfaatkan teknologi dan data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822960" y="3977640"/>
            <a:ext cx="4389120" cy="77724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Berkelanjutan</a:t>
            </a:r>
            <a:endParaRPr lang="en-US" sz="1450" dirty="0"/>
          </a:p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menjaga lingkungan dan masyarakat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6217920" y="3977640"/>
            <a:ext cx="4389120" cy="77724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Kolaboratif</a:t>
            </a:r>
            <a:endParaRPr lang="en-US" sz="1450" dirty="0"/>
          </a:p>
          <a:p>
            <a:pPr algn="ctr" indent="0" marL="0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melibatkan komunitas dan pelaku usaha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731520" y="5504688"/>
            <a:ext cx="10698480" cy="0"/>
          </a:xfrm>
          <a:prstGeom prst="line">
            <a:avLst/>
          </a:prstGeom>
          <a:noFill/>
          <a:ln w="25400">
            <a:solidFill>
              <a:srgbClr val="F6B23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7240" y="5760720"/>
            <a:ext cx="10561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Pertanyaan diskusi: strategi apa yang paling penting diterapkan destinasi lokal agar siap menghadapi tren masa depan?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F6B23A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Apa Itu Analisis Tren Masa Depan?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Proses membaca perubahan untuk memperkirakan arah strategi pariwisata berikutnya.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85800" y="1600200"/>
            <a:ext cx="475488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membantu destinasi memahami perubahan teknologi, perilaku wisatawan, ekonomi, sosial-budaya, lingkungan, dan kebijakan.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806440" y="155448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EAF6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79592" y="164592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🔎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510528" y="1673352"/>
            <a:ext cx="4343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Membaca Sinyal</a:t>
            </a:r>
            <a:endParaRPr lang="en-US" sz="1280" dirty="0"/>
          </a:p>
        </p:txBody>
      </p:sp>
      <p:sp>
        <p:nvSpPr>
          <p:cNvPr id="11" name="Text 9"/>
          <p:cNvSpPr/>
          <p:nvPr/>
        </p:nvSpPr>
        <p:spPr>
          <a:xfrm>
            <a:off x="6510528" y="1993392"/>
            <a:ext cx="432511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Mengamati data, perilaku pasar, regulasi, dan isu global.</a:t>
            </a:r>
            <a:endParaRPr lang="en-US" sz="1070" dirty="0"/>
          </a:p>
        </p:txBody>
      </p:sp>
      <p:sp>
        <p:nvSpPr>
          <p:cNvPr id="12" name="Shape 10"/>
          <p:cNvSpPr/>
          <p:nvPr/>
        </p:nvSpPr>
        <p:spPr>
          <a:xfrm>
            <a:off x="5806440" y="256032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ECFD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79592" y="265176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🧭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6510528" y="2679192"/>
            <a:ext cx="4343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Menentukan Arah</a:t>
            </a:r>
            <a:endParaRPr lang="en-US" sz="1280" dirty="0"/>
          </a:p>
        </p:txBody>
      </p:sp>
      <p:sp>
        <p:nvSpPr>
          <p:cNvPr id="15" name="Text 13"/>
          <p:cNvSpPr/>
          <p:nvPr/>
        </p:nvSpPr>
        <p:spPr>
          <a:xfrm>
            <a:off x="6510528" y="2999232"/>
            <a:ext cx="432511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Memilih strategi destinasi yang sesuai dengan kebutuhan masa depan.</a:t>
            </a:r>
            <a:endParaRPr lang="en-US" sz="1070" dirty="0"/>
          </a:p>
        </p:txBody>
      </p:sp>
      <p:sp>
        <p:nvSpPr>
          <p:cNvPr id="16" name="Shape 14"/>
          <p:cNvSpPr/>
          <p:nvPr/>
        </p:nvSpPr>
        <p:spPr>
          <a:xfrm>
            <a:off x="5806440" y="356616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6E7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879592" y="365760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⚙️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6510528" y="3685032"/>
            <a:ext cx="4343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Menyiapkan Respons</a:t>
            </a:r>
            <a:endParaRPr lang="en-US" sz="1280" dirty="0"/>
          </a:p>
        </p:txBody>
      </p:sp>
      <p:sp>
        <p:nvSpPr>
          <p:cNvPr id="19" name="Text 17"/>
          <p:cNvSpPr/>
          <p:nvPr/>
        </p:nvSpPr>
        <p:spPr>
          <a:xfrm>
            <a:off x="6510528" y="4005072"/>
            <a:ext cx="432511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Menerjemahkan tren menjadi program, produk, dan tata kelola.</a:t>
            </a:r>
            <a:endParaRPr lang="en-US" sz="1070" dirty="0"/>
          </a:p>
        </p:txBody>
      </p:sp>
      <p:sp>
        <p:nvSpPr>
          <p:cNvPr id="20" name="Text 18"/>
          <p:cNvSpPr/>
          <p:nvPr/>
        </p:nvSpPr>
        <p:spPr>
          <a:xfrm>
            <a:off x="777240" y="4754880"/>
            <a:ext cx="10287000" cy="566928"/>
          </a:xfrm>
          <a:prstGeom prst="rect">
            <a:avLst/>
          </a:prstGeom>
          <a:solidFill>
            <a:srgbClr val="EAF7F4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Intinya: tren bukan hanya diprediksi, tetapi diterjemahkan menjadi keputusan strategis.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Mengapa Prediksi Tren Pariwisata Penting?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Industri pariwisata sangat dipengaruhi perubahan cepat di pasar dan lingkungan eksternal.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777240" y="1600200"/>
            <a:ext cx="489204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50392" y="169164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🌍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481328" y="171907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Perubahan perilaku wisatawan</a:t>
            </a:r>
            <a:endParaRPr lang="en-US" sz="1280" dirty="0"/>
          </a:p>
        </p:txBody>
      </p:sp>
      <p:sp>
        <p:nvSpPr>
          <p:cNvPr id="10" name="Text 8"/>
          <p:cNvSpPr/>
          <p:nvPr/>
        </p:nvSpPr>
        <p:spPr>
          <a:xfrm>
            <a:off x="1481328" y="2039112"/>
            <a:ext cx="4050792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wisatawan makin digital, selektif, dan mencari pengalaman bermakna</a:t>
            </a:r>
            <a:endParaRPr lang="en-US" sz="1070" dirty="0"/>
          </a:p>
        </p:txBody>
      </p:sp>
      <p:sp>
        <p:nvSpPr>
          <p:cNvPr id="11" name="Shape 9"/>
          <p:cNvSpPr/>
          <p:nvPr/>
        </p:nvSpPr>
        <p:spPr>
          <a:xfrm>
            <a:off x="6126480" y="1600200"/>
            <a:ext cx="4892040" cy="1051560"/>
          </a:xfrm>
          <a:prstGeom prst="roundRect">
            <a:avLst>
              <a:gd name="adj" fmla="val 6957"/>
            </a:avLst>
          </a:prstGeom>
          <a:solidFill>
            <a:srgbClr val="E7F7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199632" y="169164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💰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6830568" y="171907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Tekanan ekonomi</a:t>
            </a:r>
            <a:endParaRPr lang="en-US" sz="1280" dirty="0"/>
          </a:p>
        </p:txBody>
      </p:sp>
      <p:sp>
        <p:nvSpPr>
          <p:cNvPr id="14" name="Text 12"/>
          <p:cNvSpPr/>
          <p:nvPr/>
        </p:nvSpPr>
        <p:spPr>
          <a:xfrm>
            <a:off x="6830568" y="2039112"/>
            <a:ext cx="4050792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biaya perjalanan, daya beli, dan persaingan destinasi berubah cepat</a:t>
            </a:r>
            <a:endParaRPr lang="en-US" sz="1070" dirty="0"/>
          </a:p>
        </p:txBody>
      </p:sp>
      <p:sp>
        <p:nvSpPr>
          <p:cNvPr id="15" name="Shape 13"/>
          <p:cNvSpPr/>
          <p:nvPr/>
        </p:nvSpPr>
        <p:spPr>
          <a:xfrm>
            <a:off x="777240" y="3657600"/>
            <a:ext cx="489204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0392" y="374904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🌱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481328" y="377647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Isu keberlanjutan</a:t>
            </a:r>
            <a:endParaRPr lang="en-US" sz="1280" dirty="0"/>
          </a:p>
        </p:txBody>
      </p:sp>
      <p:sp>
        <p:nvSpPr>
          <p:cNvPr id="18" name="Text 16"/>
          <p:cNvSpPr/>
          <p:nvPr/>
        </p:nvSpPr>
        <p:spPr>
          <a:xfrm>
            <a:off x="1481328" y="4096512"/>
            <a:ext cx="4050792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dituntut menjaga lingkungan dan budaya lokal</a:t>
            </a:r>
            <a:endParaRPr lang="en-US" sz="1070" dirty="0"/>
          </a:p>
        </p:txBody>
      </p:sp>
      <p:sp>
        <p:nvSpPr>
          <p:cNvPr id="19" name="Shape 17"/>
          <p:cNvSpPr/>
          <p:nvPr/>
        </p:nvSpPr>
        <p:spPr>
          <a:xfrm>
            <a:off x="6126480" y="3657600"/>
            <a:ext cx="4892040" cy="1051560"/>
          </a:xfrm>
          <a:prstGeom prst="roundRect">
            <a:avLst>
              <a:gd name="adj" fmla="val 6957"/>
            </a:avLst>
          </a:prstGeom>
          <a:solidFill>
            <a:srgbClr val="E7F7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199632" y="3749040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🛡️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6830568" y="377647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Risiko dan krisis</a:t>
            </a:r>
            <a:endParaRPr lang="en-US" sz="1280" dirty="0"/>
          </a:p>
        </p:txBody>
      </p:sp>
      <p:sp>
        <p:nvSpPr>
          <p:cNvPr id="22" name="Text 20"/>
          <p:cNvSpPr/>
          <p:nvPr/>
        </p:nvSpPr>
        <p:spPr>
          <a:xfrm>
            <a:off x="6830568" y="4096512"/>
            <a:ext cx="4050792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bencana, pandemi, konflik, dan perubahan iklim perlu diantisipasi</a:t>
            </a:r>
            <a:endParaRPr lang="en-US" sz="1070" dirty="0"/>
          </a:p>
        </p:txBody>
      </p:sp>
      <p:sp>
        <p:nvSpPr>
          <p:cNvPr id="23" name="Text 21"/>
          <p:cNvSpPr/>
          <p:nvPr/>
        </p:nvSpPr>
        <p:spPr>
          <a:xfrm>
            <a:off x="1097280" y="5577840"/>
            <a:ext cx="9966960" cy="38404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yang tidak membaca tren akan mudah tertinggal oleh perubahan pasar.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Kerangka Membaca Tren: PESTEL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PESTEL membantu mengelompokkan faktor yang memengaruhi masa depan pariwisata.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731520" y="1645920"/>
            <a:ext cx="640080" cy="64008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536192" y="168249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Political</a:t>
            </a:r>
            <a:endParaRPr lang="en-US" sz="1320" dirty="0"/>
          </a:p>
        </p:txBody>
      </p:sp>
      <p:sp>
        <p:nvSpPr>
          <p:cNvPr id="9" name="Text 7"/>
          <p:cNvSpPr/>
          <p:nvPr/>
        </p:nvSpPr>
        <p:spPr>
          <a:xfrm>
            <a:off x="1536192" y="199339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kebijakan, visa, keamanan, stabilitas</a:t>
            </a:r>
            <a:endParaRPr lang="en-US" sz="1070" dirty="0"/>
          </a:p>
        </p:txBody>
      </p:sp>
      <p:sp>
        <p:nvSpPr>
          <p:cNvPr id="10" name="Text 8"/>
          <p:cNvSpPr/>
          <p:nvPr/>
        </p:nvSpPr>
        <p:spPr>
          <a:xfrm>
            <a:off x="4526280" y="1645920"/>
            <a:ext cx="640080" cy="640080"/>
          </a:xfrm>
          <a:prstGeom prst="rect">
            <a:avLst/>
          </a:prstGeom>
          <a:solidFill>
            <a:srgbClr val="2E7D32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5330952" y="168249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Economic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5330952" y="199339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daya beli, harga, investasi, biaya operasional</a:t>
            </a:r>
            <a:endParaRPr lang="en-US" sz="1070" dirty="0"/>
          </a:p>
        </p:txBody>
      </p:sp>
      <p:sp>
        <p:nvSpPr>
          <p:cNvPr id="13" name="Text 11"/>
          <p:cNvSpPr/>
          <p:nvPr/>
        </p:nvSpPr>
        <p:spPr>
          <a:xfrm>
            <a:off x="8321040" y="1645920"/>
            <a:ext cx="640080" cy="640080"/>
          </a:xfrm>
          <a:prstGeom prst="rect">
            <a:avLst/>
          </a:prstGeom>
          <a:solidFill>
            <a:srgbClr val="2563EB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9125712" y="168249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Social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9125712" y="199339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gaya hidup, demografi, budaya perjalanan</a:t>
            </a:r>
            <a:endParaRPr lang="en-US" sz="1070" dirty="0"/>
          </a:p>
        </p:txBody>
      </p:sp>
      <p:sp>
        <p:nvSpPr>
          <p:cNvPr id="16" name="Text 14"/>
          <p:cNvSpPr/>
          <p:nvPr/>
        </p:nvSpPr>
        <p:spPr>
          <a:xfrm>
            <a:off x="731520" y="3657600"/>
            <a:ext cx="640080" cy="640080"/>
          </a:xfrm>
          <a:prstGeom prst="rect">
            <a:avLst/>
          </a:prstGeom>
          <a:solidFill>
            <a:srgbClr val="F6B23A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1536192" y="369417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Technological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1536192" y="400507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AI, aplikasi, data, virtual tour</a:t>
            </a:r>
            <a:endParaRPr lang="en-US" sz="1070" dirty="0"/>
          </a:p>
        </p:txBody>
      </p:sp>
      <p:sp>
        <p:nvSpPr>
          <p:cNvPr id="19" name="Text 17"/>
          <p:cNvSpPr/>
          <p:nvPr/>
        </p:nvSpPr>
        <p:spPr>
          <a:xfrm>
            <a:off x="4526280" y="3657600"/>
            <a:ext cx="640080" cy="640080"/>
          </a:xfrm>
          <a:prstGeom prst="rect">
            <a:avLst/>
          </a:prstGeom>
          <a:solidFill>
            <a:srgbClr val="F97316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5330952" y="369417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5330952" y="400507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iklim, sampah, konservasi, daya dukung</a:t>
            </a:r>
            <a:endParaRPr lang="en-US" sz="1070" dirty="0"/>
          </a:p>
        </p:txBody>
      </p:sp>
      <p:sp>
        <p:nvSpPr>
          <p:cNvPr id="22" name="Text 20"/>
          <p:cNvSpPr/>
          <p:nvPr/>
        </p:nvSpPr>
        <p:spPr>
          <a:xfrm>
            <a:off x="8321040" y="3657600"/>
            <a:ext cx="640080" cy="640080"/>
          </a:xfrm>
          <a:prstGeom prst="rect">
            <a:avLst/>
          </a:prstGeom>
          <a:solidFill>
            <a:srgbClr val="E11D48"/>
          </a:solidFill>
          <a:ln/>
        </p:spPr>
        <p:txBody>
          <a:bodyPr wrap="square" lIns="508" tIns="508" rIns="508" bIns="508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9125712" y="3694176"/>
            <a:ext cx="2606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9125712" y="4005072"/>
            <a:ext cx="2606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regulasi, perlindungan konsumen, standar layanan</a:t>
            </a:r>
            <a:endParaRPr lang="en-US" sz="1070" dirty="0"/>
          </a:p>
        </p:txBody>
      </p:sp>
      <p:sp>
        <p:nvSpPr>
          <p:cNvPr id="25" name="Text 23"/>
          <p:cNvSpPr/>
          <p:nvPr/>
        </p:nvSpPr>
        <p:spPr>
          <a:xfrm>
            <a:off x="960120" y="5559552"/>
            <a:ext cx="10149840" cy="43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Gunakan PESTEL untuk memetakan peluang dan ancaman sebelum menyusun strategi destinasi.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1: Pariwisata Berkelanjutan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masa depan tidak hanya mengejar jumlah kunjungan, tetapi kualitas dampak.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822960" y="1691640"/>
            <a:ext cx="3108960" cy="3108960"/>
          </a:xfrm>
          <a:prstGeom prst="arc">
            <a:avLst/>
          </a:prstGeom>
          <a:noFill/>
          <a:ln w="25400">
            <a:solidFill>
              <a:srgbClr val="2E7D3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43000" y="2606040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E7D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SUSTAINABLE</a:t>
            </a:r>
            <a:endParaRPr lang="en-US" sz="2000" dirty="0"/>
          </a:p>
          <a:p>
            <a:pPr algn="ctr" indent="0" marL="0">
              <a:buNone/>
            </a:pPr>
            <a:r>
              <a:rPr lang="en-US" sz="2000" b="1" dirty="0">
                <a:solidFill>
                  <a:srgbClr val="2E7D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TOURISM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4617720" y="1572768"/>
            <a:ext cx="1874520" cy="384048"/>
          </a:xfrm>
          <a:prstGeom prst="rect">
            <a:avLst/>
          </a:prstGeom>
          <a:solidFill>
            <a:srgbClr val="2E7D32"/>
          </a:solidFill>
          <a:ln>
            <a:solidFill>
              <a:srgbClr val="2E7D32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6720840" y="1591056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daya dukung, sampah, konservasi</a:t>
            </a:r>
            <a:endParaRPr lang="en-US" sz="1320" dirty="0"/>
          </a:p>
        </p:txBody>
      </p:sp>
      <p:sp>
        <p:nvSpPr>
          <p:cNvPr id="11" name="Text 9"/>
          <p:cNvSpPr/>
          <p:nvPr/>
        </p:nvSpPr>
        <p:spPr>
          <a:xfrm>
            <a:off x="4617720" y="2578608"/>
            <a:ext cx="1874520" cy="384048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Ekonomi Lokal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6720840" y="2596896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UMKM, pekerjaan, pendapatan warga</a:t>
            </a:r>
            <a:endParaRPr lang="en-US" sz="1320" dirty="0"/>
          </a:p>
        </p:txBody>
      </p:sp>
      <p:sp>
        <p:nvSpPr>
          <p:cNvPr id="13" name="Text 11"/>
          <p:cNvSpPr/>
          <p:nvPr/>
        </p:nvSpPr>
        <p:spPr>
          <a:xfrm>
            <a:off x="4617720" y="3584448"/>
            <a:ext cx="1874520" cy="384048"/>
          </a:xfrm>
          <a:prstGeom prst="rect">
            <a:avLst/>
          </a:prstGeom>
          <a:solidFill>
            <a:srgbClr val="F6B23A"/>
          </a:solidFill>
          <a:ln>
            <a:solidFill>
              <a:srgbClr val="F6B23A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Budaya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6720840" y="3602736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kearifan lokal dan warisan budaya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4617720" y="4590288"/>
            <a:ext cx="1874520" cy="384048"/>
          </a:xfrm>
          <a:prstGeom prst="rect">
            <a:avLst/>
          </a:prstGeom>
          <a:solidFill>
            <a:srgbClr val="2563EB"/>
          </a:solidFill>
          <a:ln>
            <a:solidFill>
              <a:srgbClr val="2563EB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Kualitas Kunjungan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720840" y="4608576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lama tinggal dan pengalaman bernilai</a:t>
            </a:r>
            <a:endParaRPr lang="en-US" sz="1320" dirty="0"/>
          </a:p>
        </p:txBody>
      </p:sp>
      <p:sp>
        <p:nvSpPr>
          <p:cNvPr id="17" name="Text 15"/>
          <p:cNvSpPr/>
          <p:nvPr/>
        </p:nvSpPr>
        <p:spPr>
          <a:xfrm>
            <a:off x="914400" y="5532120"/>
            <a:ext cx="10287000" cy="566928"/>
          </a:xfrm>
          <a:prstGeom prst="rect">
            <a:avLst/>
          </a:prstGeom>
          <a:solidFill>
            <a:srgbClr val="ECFDF3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Prediksi: indikator keberhasilan destinasi akan bergeser dari “berapa banyak wisatawan” menuju “seberapa besar manfaat dan seberapa kecil dampak negatifnya”.</a:t>
            </a:r>
            <a:endParaRPr lang="en-US" sz="13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2: Digitalisasi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Digitalisasi menjadi pintu utama promosi, transaksi, dan pelayanan wisatawan.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50" dirty="0"/>
          </a:p>
        </p:txBody>
      </p:sp>
      <p:pic>
        <p:nvPicPr>
          <p:cNvPr id="7" name="Image 0" descr="/mnt/data/a_bright_shallow_depth_of_field_desktop_workspace.png">    </p:cNvPr>
          <p:cNvPicPr>
            <a:picLocks noChangeAspect="1"/>
          </p:cNvPicPr>
          <p:nvPr/>
        </p:nvPicPr>
        <p:blipFill>
          <a:blip r:embed="rId1"/>
          <a:srcRect l="16877" r="16877" t="0" b="0"/>
          <a:stretch/>
        </p:blipFill>
        <p:spPr>
          <a:xfrm>
            <a:off x="6446520" y="1508760"/>
            <a:ext cx="5166360" cy="43891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1645920"/>
            <a:ext cx="5212080" cy="320040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Website dan media sosial sebagai etalase destinasi</a:t>
            </a:r>
            <a:endParaRPr lang="en-US" sz="1500" dirty="0"/>
          </a:p>
          <a:p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Pemesanan tiket, paket wisata, dan homestay secara online</a:t>
            </a:r>
            <a:endParaRPr lang="en-US" sz="1500" dirty="0"/>
          </a:p>
          <a:p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Pembayaran digital dan integrasi peta digital</a:t>
            </a:r>
            <a:endParaRPr lang="en-US" sz="1500" dirty="0"/>
          </a:p>
          <a:p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Konten video pendek untuk storytelling destinasi</a:t>
            </a:r>
            <a:endParaRPr lang="en-US" sz="1500" dirty="0"/>
          </a:p>
          <a:p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Ulasan wisatawan sebagai reputasi digital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77240" y="5321808"/>
            <a:ext cx="4800600" cy="384048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kunci: mudah ditemukan, mudah dipesan, mudah dibagikan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3: AI dan Big Data Pariwisata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membantu destinasi memahami wisatawan dan memprediksi kebutuhan pasar.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914400" y="2651760"/>
            <a:ext cx="1920240" cy="777240"/>
          </a:xfrm>
          <a:prstGeom prst="chevron">
            <a:avLst/>
          </a:prstGeom>
          <a:solidFill>
            <a:srgbClr val="0B6477"/>
          </a:solidFill>
          <a:ln w="12700">
            <a:solidFill>
              <a:srgbClr val="0B647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907792"/>
            <a:ext cx="1719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Wisatawan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00400" y="2651760"/>
            <a:ext cx="1920240" cy="777240"/>
          </a:xfrm>
          <a:prstGeom prst="chevron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310128" y="2907792"/>
            <a:ext cx="17007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AI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486400" y="2651760"/>
            <a:ext cx="1920240" cy="777240"/>
          </a:xfrm>
          <a:prstGeom prst="chevron">
            <a:avLst/>
          </a:prstGeom>
          <a:solidFill>
            <a:srgbClr val="F6B23A"/>
          </a:solidFill>
          <a:ln w="12700">
            <a:solidFill>
              <a:srgbClr val="F6B23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596128" y="2907792"/>
            <a:ext cx="17007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Prediksi Pasar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7772400" y="2651760"/>
            <a:ext cx="1920240" cy="777240"/>
          </a:xfrm>
          <a:prstGeom prst="chevron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882128" y="2907792"/>
            <a:ext cx="17007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Layanan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005840" y="4251960"/>
            <a:ext cx="100584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Contoh penggunaan: chatbot informasi wisata, rekomendasi paket perjalanan, analisis ulasan wisatawan, prediksi puncak kunjungan, dan kampanye promosi yang lebih personal.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051560" y="5577840"/>
            <a:ext cx="10012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70" b="1" dirty="0">
                <a:solidFill>
                  <a:srgbClr val="0B6477"/>
                </a:solidFill>
              </a:rPr>
              <a:t>Prediksi: destinasi yang mengelola data akan lebih cepat memahami pasar dibanding destinasi yang hanya mengandalkan intuisi.</a:t>
            </a:r>
            <a:endParaRPr lang="en-US" sz="13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4: Wisata Berbasis Pengalaman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Wisatawan masa depan mencari pengalaman autentik, bukan hanya lokasi yang indah.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850" dirty="0"/>
          </a:p>
        </p:txBody>
      </p:sp>
      <p:pic>
        <p:nvPicPr>
          <p:cNvPr id="7" name="Image 0" descr="/mnt/data/a_wide_scenic_outdoor_village_tourism_scene_in_wa.png">    </p:cNvPr>
          <p:cNvPicPr>
            <a:picLocks noChangeAspect="1"/>
          </p:cNvPicPr>
          <p:nvPr/>
        </p:nvPicPr>
        <p:blipFill>
          <a:blip r:embed="rId1"/>
          <a:srcRect l="17968" r="17968" t="0" b="0"/>
          <a:stretch/>
        </p:blipFill>
        <p:spPr>
          <a:xfrm>
            <a:off x="594360" y="1554480"/>
            <a:ext cx="4892040" cy="42976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989320" y="1572768"/>
            <a:ext cx="5074920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62472" y="166420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🍲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693408" y="1691640"/>
            <a:ext cx="42519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Kuliner Lokal</a:t>
            </a:r>
            <a:endParaRPr lang="en-US" sz="1280" dirty="0"/>
          </a:p>
        </p:txBody>
      </p:sp>
      <p:sp>
        <p:nvSpPr>
          <p:cNvPr id="11" name="Text 8"/>
          <p:cNvSpPr/>
          <p:nvPr/>
        </p:nvSpPr>
        <p:spPr>
          <a:xfrm>
            <a:off x="6693408" y="2011680"/>
            <a:ext cx="42336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mencicipi rasa dan cerita daerah</a:t>
            </a:r>
            <a:endParaRPr lang="en-US" sz="1070" dirty="0"/>
          </a:p>
        </p:txBody>
      </p:sp>
      <p:sp>
        <p:nvSpPr>
          <p:cNvPr id="12" name="Shape 9"/>
          <p:cNvSpPr/>
          <p:nvPr/>
        </p:nvSpPr>
        <p:spPr>
          <a:xfrm>
            <a:off x="5989320" y="2532888"/>
            <a:ext cx="5074920" cy="713232"/>
          </a:xfrm>
          <a:prstGeom prst="roundRect">
            <a:avLst>
              <a:gd name="adj" fmla="val 10256"/>
            </a:avLst>
          </a:prstGeom>
          <a:solidFill>
            <a:srgbClr val="E7F7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062472" y="262432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🤝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693408" y="2651760"/>
            <a:ext cx="42519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Budaya Hidup</a:t>
            </a:r>
            <a:endParaRPr lang="en-US" sz="1280" dirty="0"/>
          </a:p>
        </p:txBody>
      </p:sp>
      <p:sp>
        <p:nvSpPr>
          <p:cNvPr id="15" name="Text 12"/>
          <p:cNvSpPr/>
          <p:nvPr/>
        </p:nvSpPr>
        <p:spPr>
          <a:xfrm>
            <a:off x="6693408" y="2971800"/>
            <a:ext cx="42336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berinteraksi dengan masyarakat lokal</a:t>
            </a:r>
            <a:endParaRPr lang="en-US" sz="1070" dirty="0"/>
          </a:p>
        </p:txBody>
      </p:sp>
      <p:sp>
        <p:nvSpPr>
          <p:cNvPr id="16" name="Shape 13"/>
          <p:cNvSpPr/>
          <p:nvPr/>
        </p:nvSpPr>
        <p:spPr>
          <a:xfrm>
            <a:off x="5989320" y="3493008"/>
            <a:ext cx="5074920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062472" y="358444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🧵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693408" y="3611880"/>
            <a:ext cx="42519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Workshop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6693408" y="3931920"/>
            <a:ext cx="42336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kerajinan, seni, masak, konservasi</a:t>
            </a:r>
            <a:endParaRPr lang="en-US" sz="1070" dirty="0"/>
          </a:p>
        </p:txBody>
      </p:sp>
      <p:sp>
        <p:nvSpPr>
          <p:cNvPr id="20" name="Shape 17"/>
          <p:cNvSpPr/>
          <p:nvPr/>
        </p:nvSpPr>
        <p:spPr>
          <a:xfrm>
            <a:off x="5989320" y="4453128"/>
            <a:ext cx="5074920" cy="713232"/>
          </a:xfrm>
          <a:prstGeom prst="roundRect">
            <a:avLst>
              <a:gd name="adj" fmla="val 10256"/>
            </a:avLst>
          </a:prstGeom>
          <a:solidFill>
            <a:srgbClr val="E7F7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062472" y="4544568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📖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6693408" y="4572000"/>
            <a:ext cx="42519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Storytelling</a:t>
            </a:r>
            <a:endParaRPr lang="en-US" sz="1280" dirty="0"/>
          </a:p>
        </p:txBody>
      </p:sp>
      <p:sp>
        <p:nvSpPr>
          <p:cNvPr id="23" name="Text 20"/>
          <p:cNvSpPr/>
          <p:nvPr/>
        </p:nvSpPr>
        <p:spPr>
          <a:xfrm>
            <a:off x="6693408" y="4892040"/>
            <a:ext cx="42336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narasi sejarah dan identitas destinasi</a:t>
            </a:r>
            <a:endParaRPr lang="en-US" sz="1070" dirty="0"/>
          </a:p>
        </p:txBody>
      </p:sp>
      <p:sp>
        <p:nvSpPr>
          <p:cNvPr id="24" name="Text 21"/>
          <p:cNvSpPr/>
          <p:nvPr/>
        </p:nvSpPr>
        <p:spPr>
          <a:xfrm>
            <a:off x="6126480" y="5468112"/>
            <a:ext cx="4663440" cy="384048"/>
          </a:xfrm>
          <a:prstGeom prst="rect">
            <a:avLst/>
          </a:prstGeom>
          <a:solidFill>
            <a:srgbClr val="F6B23A"/>
          </a:solidFill>
          <a:ln>
            <a:solidFill>
              <a:srgbClr val="F6B23A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Kunci strategi: ubah atraksi menjadi pengalaman yang dapat dikenang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863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5: Wellness dan Healing Tourism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41832"/>
            <a:ext cx="8778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Perjalanan semakin dikaitkan dengan kesehatan fisik, mental, dan keseimbangan hidup.</a:t>
            </a:r>
            <a:endParaRPr lang="en-US" sz="1070" dirty="0"/>
          </a:p>
        </p:txBody>
      </p:sp>
      <p:sp>
        <p:nvSpPr>
          <p:cNvPr id="4" name="Shape 2"/>
          <p:cNvSpPr/>
          <p:nvPr/>
        </p:nvSpPr>
        <p:spPr>
          <a:xfrm>
            <a:off x="502920" y="1316736"/>
            <a:ext cx="2606040" cy="0"/>
          </a:xfrm>
          <a:prstGeom prst="line">
            <a:avLst/>
          </a:prstGeom>
          <a:noFill/>
          <a:ln w="31750">
            <a:solidFill>
              <a:srgbClr val="F6B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Tren Masa Depan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731520" y="1572768"/>
            <a:ext cx="3657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E7D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Wellness tourism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758952" y="2148840"/>
            <a:ext cx="48006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berkembang karena wisatawan mencari pemulihan, ketenangan, kualitas hidup, dan pengalaman alam yang menenangkan.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89320" y="1627632"/>
            <a:ext cx="2331720" cy="1216152"/>
          </a:xfrm>
          <a:prstGeom prst="roundRect">
            <a:avLst>
              <a:gd name="adj" fmla="val 6015"/>
            </a:avLst>
          </a:prstGeom>
          <a:solidFill>
            <a:srgbClr val="ECFD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062472" y="17190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🌿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6693408" y="1746504"/>
            <a:ext cx="15087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 alam</a:t>
            </a:r>
            <a:endParaRPr lang="en-US" sz="1280" dirty="0"/>
          </a:p>
        </p:txBody>
      </p:sp>
      <p:sp>
        <p:nvSpPr>
          <p:cNvPr id="12" name="Text 10"/>
          <p:cNvSpPr/>
          <p:nvPr/>
        </p:nvSpPr>
        <p:spPr>
          <a:xfrm>
            <a:off x="6693408" y="2066544"/>
            <a:ext cx="1490472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hutan, pantai, pegunungan</a:t>
            </a:r>
            <a:endParaRPr lang="en-US" sz="1070" dirty="0"/>
          </a:p>
        </p:txBody>
      </p:sp>
      <p:sp>
        <p:nvSpPr>
          <p:cNvPr id="13" name="Shape 11"/>
          <p:cNvSpPr/>
          <p:nvPr/>
        </p:nvSpPr>
        <p:spPr>
          <a:xfrm>
            <a:off x="8686800" y="1627632"/>
            <a:ext cx="2331720" cy="1216152"/>
          </a:xfrm>
          <a:prstGeom prst="roundRect">
            <a:avLst>
              <a:gd name="adj" fmla="val 6015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59952" y="17190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🧘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390888" y="1746504"/>
            <a:ext cx="15087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Aktivitas relaksasi</a:t>
            </a:r>
            <a:endParaRPr lang="en-US" sz="1280" dirty="0"/>
          </a:p>
        </p:txBody>
      </p:sp>
      <p:sp>
        <p:nvSpPr>
          <p:cNvPr id="16" name="Text 14"/>
          <p:cNvSpPr/>
          <p:nvPr/>
        </p:nvSpPr>
        <p:spPr>
          <a:xfrm>
            <a:off x="9390888" y="2066544"/>
            <a:ext cx="1490472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yoga, meditasi, retreat</a:t>
            </a:r>
            <a:endParaRPr lang="en-US" sz="1070" dirty="0"/>
          </a:p>
        </p:txBody>
      </p:sp>
      <p:sp>
        <p:nvSpPr>
          <p:cNvPr id="17" name="Shape 15"/>
          <p:cNvSpPr/>
          <p:nvPr/>
        </p:nvSpPr>
        <p:spPr>
          <a:xfrm>
            <a:off x="5989320" y="3456432"/>
            <a:ext cx="2331720" cy="1216152"/>
          </a:xfrm>
          <a:prstGeom prst="roundRect">
            <a:avLst>
              <a:gd name="adj" fmla="val 6015"/>
            </a:avLst>
          </a:prstGeom>
          <a:solidFill>
            <a:srgbClr val="ECFDF3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062472" y="35478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💆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6693408" y="3575304"/>
            <a:ext cx="15087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Layanan kebugaran</a:t>
            </a:r>
            <a:endParaRPr lang="en-US" sz="1280" dirty="0"/>
          </a:p>
        </p:txBody>
      </p:sp>
      <p:sp>
        <p:nvSpPr>
          <p:cNvPr id="20" name="Text 18"/>
          <p:cNvSpPr/>
          <p:nvPr/>
        </p:nvSpPr>
        <p:spPr>
          <a:xfrm>
            <a:off x="6693408" y="3895344"/>
            <a:ext cx="1490472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spa, terapi, kuliner sehat</a:t>
            </a:r>
            <a:endParaRPr lang="en-US" sz="1070" dirty="0"/>
          </a:p>
        </p:txBody>
      </p:sp>
      <p:sp>
        <p:nvSpPr>
          <p:cNvPr id="21" name="Shape 19"/>
          <p:cNvSpPr/>
          <p:nvPr/>
        </p:nvSpPr>
        <p:spPr>
          <a:xfrm>
            <a:off x="8686800" y="3456432"/>
            <a:ext cx="2331720" cy="1216152"/>
          </a:xfrm>
          <a:prstGeom prst="roundRect">
            <a:avLst>
              <a:gd name="adj" fmla="val 6015"/>
            </a:avLst>
          </a:prstGeom>
          <a:solidFill>
            <a:srgbClr val="FFFFFF"/>
          </a:solidFill>
          <a:ln w="12700">
            <a:solidFill>
              <a:srgbClr val="C9DF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759952" y="3547872"/>
            <a:ext cx="5303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🛏️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9390888" y="3575304"/>
            <a:ext cx="15087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Penginapan tenang</a:t>
            </a:r>
            <a:endParaRPr lang="en-US" sz="1280" dirty="0"/>
          </a:p>
        </p:txBody>
      </p:sp>
      <p:sp>
        <p:nvSpPr>
          <p:cNvPr id="24" name="Text 22"/>
          <p:cNvSpPr/>
          <p:nvPr/>
        </p:nvSpPr>
        <p:spPr>
          <a:xfrm>
            <a:off x="9390888" y="3895344"/>
            <a:ext cx="1490472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eco-lodge, homestay nyaman</a:t>
            </a:r>
            <a:endParaRPr lang="en-US" sz="1070" dirty="0"/>
          </a:p>
        </p:txBody>
      </p:sp>
      <p:sp>
        <p:nvSpPr>
          <p:cNvPr id="25" name="Text 23"/>
          <p:cNvSpPr/>
          <p:nvPr/>
        </p:nvSpPr>
        <p:spPr>
          <a:xfrm>
            <a:off x="777240" y="5193792"/>
            <a:ext cx="10652760" cy="658368"/>
          </a:xfrm>
          <a:prstGeom prst="rect">
            <a:avLst/>
          </a:prstGeom>
          <a:solidFill>
            <a:srgbClr val="ECFDF3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algn="ctr" indent="0" marL="0">
              <a:buNone/>
            </a:pPr>
            <a:r>
              <a:rPr lang="en-US" sz="140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Prediksi: destinasi alam dan desa wisata berpeluang besar jika mampu mengemas ketenangan, kebersihan, keamanan, dan pelayanan personal.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Tren Masa Depan: Prediksi Perkembangan Strategi Pariwisata</dc:title>
  <dc:subject>Analisis Tren Masa Depan Pariwisata</dc:subject>
  <dc:creator>OpenAI</dc:creator>
  <cp:lastModifiedBy>OpenAI</cp:lastModifiedBy>
  <cp:revision>1</cp:revision>
  <dcterms:created xsi:type="dcterms:W3CDTF">2026-05-29T02:37:33Z</dcterms:created>
  <dcterms:modified xsi:type="dcterms:W3CDTF">2026-05-29T02:37:33Z</dcterms:modified>
</cp:coreProperties>
</file>