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Pembuka: jelaskan bahwa tahap akhir penyusunan strategi bukan hanya membuat dokumen, tetapi menguji kelayakan dan mengomunikasikannya kepada stakeholder.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alur presentasi: konteks, masalah, data, solusi, pelaksanaan, indikator.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Ajak peserta menyusun presentasi strategi dengan pola cerita: masalah, peluang, strategi, dampak.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prinsip: satu slide sebaiknya memiliki satu pesan utama dan visual yang mendukung pesan tersebut.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Berikan simulasi: mintalah peserta menyampaikan satu strategi unggulan dalam 2 menit dengan struktur masalah-solusi-dampak.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etika diskusi: terbuka, menghargai masukan, dan siap merevisi strategi.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Penutup: ajak peserta melihat strategi destinasi sebagai dokumen hidup yang perlu dievaluasi dan diperbaiki berdasarkan masukan.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dua fungsi: evaluasi untuk kualitas strategi, presentasi untuk komunikasi dan dukungan implementasi.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Berikan contoh: strategi promosi digital perlu dievaluasi dari sisi target audiens, anggaran, SDM pengelola konten, dan ukuran keberhasilan.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 ini memperlihatkan bahwa strategi perlu dievaluasi dari banyak sisi, bukan hanya promosi.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Jelaskan SMART sebagai kriteria sederhana untuk menilai apakah strategi cukup operasional.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Tekankan bahwa indikator harus terhubung langsung dengan tujuan. Misalnya strategi budaya diukur dengan partisipasi masyarakat dan pelestarian atraksi budaya.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Mintalah peserta mengecek strategi mereka menggunakan pertanyaan kelayakan ini.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Jelaskan bahwa risiko tidak selalu menghambat strategi, tetapi harus diantisipasi sejak awal.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Scorecard dapat digunakan saat diskusi kelompok untuk menilai strategi destinasi mana yang paling layak dan prioritas.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bright_conference_meeting_room_scene_photographe.png">    </p:cNvPr>
          <p:cNvPicPr>
            <a:picLocks noChangeAspect="1"/>
          </p:cNvPicPr>
          <p:nvPr/>
        </p:nvPicPr>
        <p:blipFill>
          <a:blip r:embed="rId1"/>
          <a:srcRect l="0" r="0" t="25" b="2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623560" cy="6858000"/>
          </a:xfrm>
          <a:prstGeom prst="rect">
            <a:avLst/>
          </a:prstGeom>
          <a:solidFill>
            <a:srgbClr val="F7FBFA">
              <a:alpha val="96000"/>
            </a:srgbClr>
          </a:solidFill>
          <a:ln w="12700">
            <a:solidFill>
              <a:srgbClr val="F7FBFA">
                <a:alpha val="0"/>
              </a:srgbClr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566928" y="1024128"/>
            <a:ext cx="480060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40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Evaluasi dan</a:t>
            </a:r>
            <a:endParaRPr lang="en-US" sz="4000" dirty="0"/>
          </a:p>
          <a:p>
            <a:pPr algn="l" indent="0" marL="0">
              <a:buNone/>
            </a:pPr>
            <a:r>
              <a:rPr lang="en-US" sz="40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Presentasi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603504" y="2578608"/>
            <a:ext cx="47091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62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Presentasi strategi yang telah disusun</a:t>
            </a:r>
            <a:endParaRPr lang="en-US" sz="1620" dirty="0"/>
          </a:p>
        </p:txBody>
      </p:sp>
      <p:sp>
        <p:nvSpPr>
          <p:cNvPr id="6" name="Text 3"/>
          <p:cNvSpPr/>
          <p:nvPr/>
        </p:nvSpPr>
        <p:spPr>
          <a:xfrm>
            <a:off x="603504" y="3246120"/>
            <a:ext cx="4343400" cy="347472"/>
          </a:xfrm>
          <a:prstGeom prst="rect">
            <a:avLst/>
          </a:prstGeom>
          <a:solidFill>
            <a:srgbClr val="F6B23A"/>
          </a:solidFill>
          <a:ln>
            <a:solidFill>
              <a:srgbClr val="F6B23A"/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• Umpan Balik • Penyempurnaan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621792" y="3886200"/>
            <a:ext cx="4434840" cy="8412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3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Tujuan pembelajaran: peserta mampu menilai kelayakan strategi destinasi dan mempresentasikannya secara sistematis, meyakinkan, serta berbasis data.</a:t>
            </a:r>
            <a:endParaRPr lang="en-US" sz="1310" dirty="0"/>
          </a:p>
        </p:txBody>
      </p:sp>
      <p:sp>
        <p:nvSpPr>
          <p:cNvPr id="8" name="Text 5"/>
          <p:cNvSpPr/>
          <p:nvPr/>
        </p:nvSpPr>
        <p:spPr>
          <a:xfrm>
            <a:off x="10899648" y="6291072"/>
            <a:ext cx="640080" cy="320040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01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Struktur Presentasi Strategi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Presentasi harus memiliki alur yang jelas dari masalah hingga rencana implementasi.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10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68680" y="2011680"/>
            <a:ext cx="1508760" cy="822960"/>
          </a:xfrm>
          <a:prstGeom prst="chevron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78408" y="2176272"/>
            <a:ext cx="292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1280160" y="2084832"/>
            <a:ext cx="868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6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Konteks destinasi</a:t>
            </a:r>
            <a:endParaRPr lang="en-US" sz="1060" dirty="0"/>
          </a:p>
        </p:txBody>
      </p:sp>
      <p:sp>
        <p:nvSpPr>
          <p:cNvPr id="10" name="Shape 8"/>
          <p:cNvSpPr/>
          <p:nvPr/>
        </p:nvSpPr>
        <p:spPr>
          <a:xfrm>
            <a:off x="2679192" y="2011680"/>
            <a:ext cx="1508760" cy="822960"/>
          </a:xfrm>
          <a:prstGeom prst="chevron">
            <a:avLst/>
          </a:prstGeom>
          <a:solidFill>
            <a:srgbClr val="0B6477"/>
          </a:solidFill>
          <a:ln w="12700">
            <a:solidFill>
              <a:srgbClr val="0B647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2788920" y="2176272"/>
            <a:ext cx="292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3090672" y="2084832"/>
            <a:ext cx="868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6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Masalah utama</a:t>
            </a:r>
            <a:endParaRPr lang="en-US" sz="1060" dirty="0"/>
          </a:p>
        </p:txBody>
      </p:sp>
      <p:sp>
        <p:nvSpPr>
          <p:cNvPr id="13" name="Shape 11"/>
          <p:cNvSpPr/>
          <p:nvPr/>
        </p:nvSpPr>
        <p:spPr>
          <a:xfrm>
            <a:off x="4489704" y="2011680"/>
            <a:ext cx="1508760" cy="822960"/>
          </a:xfrm>
          <a:prstGeom prst="chevron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599432" y="2176272"/>
            <a:ext cx="292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901184" y="2084832"/>
            <a:ext cx="868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6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Analisis SWOT/data</a:t>
            </a:r>
            <a:endParaRPr lang="en-US" sz="1060" dirty="0"/>
          </a:p>
        </p:txBody>
      </p:sp>
      <p:sp>
        <p:nvSpPr>
          <p:cNvPr id="16" name="Shape 14"/>
          <p:cNvSpPr/>
          <p:nvPr/>
        </p:nvSpPr>
        <p:spPr>
          <a:xfrm>
            <a:off x="6300216" y="2011680"/>
            <a:ext cx="1508760" cy="822960"/>
          </a:xfrm>
          <a:prstGeom prst="chevron">
            <a:avLst/>
          </a:prstGeom>
          <a:solidFill>
            <a:srgbClr val="0B6477"/>
          </a:solidFill>
          <a:ln w="12700">
            <a:solidFill>
              <a:srgbClr val="0B6477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6409944" y="2176272"/>
            <a:ext cx="292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6711696" y="2084832"/>
            <a:ext cx="868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6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Rumusan strategi</a:t>
            </a:r>
            <a:endParaRPr lang="en-US" sz="1060" dirty="0"/>
          </a:p>
        </p:txBody>
      </p:sp>
      <p:sp>
        <p:nvSpPr>
          <p:cNvPr id="19" name="Shape 17"/>
          <p:cNvSpPr/>
          <p:nvPr/>
        </p:nvSpPr>
        <p:spPr>
          <a:xfrm>
            <a:off x="8110728" y="2011680"/>
            <a:ext cx="1508760" cy="822960"/>
          </a:xfrm>
          <a:prstGeom prst="chevron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220456" y="2176272"/>
            <a:ext cx="292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8522208" y="2084832"/>
            <a:ext cx="868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6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Program prioritas</a:t>
            </a:r>
            <a:endParaRPr lang="en-US" sz="1060" dirty="0"/>
          </a:p>
        </p:txBody>
      </p:sp>
      <p:sp>
        <p:nvSpPr>
          <p:cNvPr id="22" name="Shape 20"/>
          <p:cNvSpPr/>
          <p:nvPr/>
        </p:nvSpPr>
        <p:spPr>
          <a:xfrm>
            <a:off x="9921240" y="2011680"/>
            <a:ext cx="1508760" cy="822960"/>
          </a:xfrm>
          <a:prstGeom prst="chevron">
            <a:avLst/>
          </a:prstGeom>
          <a:solidFill>
            <a:srgbClr val="0B6477"/>
          </a:solidFill>
          <a:ln w="12700">
            <a:solidFill>
              <a:srgbClr val="0B6477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0030968" y="2176272"/>
            <a:ext cx="29260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6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10332720" y="2084832"/>
            <a:ext cx="8686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6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Timeline &amp; indikator</a:t>
            </a:r>
            <a:endParaRPr lang="en-US" sz="1060" dirty="0"/>
          </a:p>
        </p:txBody>
      </p:sp>
      <p:sp>
        <p:nvSpPr>
          <p:cNvPr id="25" name="Shape 23"/>
          <p:cNvSpPr/>
          <p:nvPr/>
        </p:nvSpPr>
        <p:spPr>
          <a:xfrm>
            <a:off x="1143000" y="4160520"/>
            <a:ext cx="9875520" cy="713232"/>
          </a:xfrm>
          <a:prstGeom prst="roundRect">
            <a:avLst>
              <a:gd name="adj" fmla="val 10256"/>
            </a:avLst>
          </a:prstGeom>
          <a:solidFill>
            <a:srgbClr val="ECFDF3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1252728" y="4233672"/>
            <a:ext cx="9656064" cy="566928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Alur yang baik membuat audiens memahami: mengapa strategi diperlukan, apa pilihan strateginya, dan bagaimana cara menjalankannya.</a:t>
            </a:r>
            <a:endParaRPr lang="en-US" sz="134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Membangun Narasi Presentasi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Presentasi strategi harus menyampaikan cerita yang logis dan meyakinkan.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11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1234440" y="1828800"/>
            <a:ext cx="914400" cy="914400"/>
          </a:xfrm>
          <a:prstGeom prst="ellipse">
            <a:avLst/>
          </a:prstGeom>
          <a:solidFill>
            <a:srgbClr val="E11D48"/>
          </a:solidFill>
          <a:ln w="12700">
            <a:solidFill>
              <a:srgbClr val="E11D48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536192" y="2039112"/>
            <a:ext cx="3108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7"/>
          <p:cNvSpPr/>
          <p:nvPr/>
        </p:nvSpPr>
        <p:spPr>
          <a:xfrm>
            <a:off x="914400" y="3063240"/>
            <a:ext cx="1600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Masalah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685800" y="3502152"/>
            <a:ext cx="20574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 tantangan utama destinasi?</a:t>
            </a:r>
            <a:endParaRPr lang="en-US" sz="1130" dirty="0"/>
          </a:p>
        </p:txBody>
      </p:sp>
      <p:sp>
        <p:nvSpPr>
          <p:cNvPr id="11" name="Shape 9"/>
          <p:cNvSpPr/>
          <p:nvPr/>
        </p:nvSpPr>
        <p:spPr>
          <a:xfrm>
            <a:off x="2194560" y="2286000"/>
            <a:ext cx="1325880" cy="0"/>
          </a:xfrm>
          <a:prstGeom prst="line">
            <a:avLst/>
          </a:prstGeom>
          <a:noFill/>
          <a:ln w="25400">
            <a:solidFill>
              <a:srgbClr val="C7DED9"/>
            </a:solidFill>
            <a:prstDash val="solid"/>
            <a:tailEnd type="triangle"/>
          </a:ln>
        </p:spPr>
      </p:sp>
      <p:sp>
        <p:nvSpPr>
          <p:cNvPr id="12" name="Shape 10"/>
          <p:cNvSpPr/>
          <p:nvPr/>
        </p:nvSpPr>
        <p:spPr>
          <a:xfrm>
            <a:off x="4023360" y="1828800"/>
            <a:ext cx="914400" cy="914400"/>
          </a:xfrm>
          <a:prstGeom prst="ellipse">
            <a:avLst/>
          </a:prstGeom>
          <a:solidFill>
            <a:srgbClr val="F6B23A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325112" y="2039112"/>
            <a:ext cx="3108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3703320" y="3063240"/>
            <a:ext cx="1600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Peluang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3474720" y="3502152"/>
            <a:ext cx="20574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Potensi apa yang dapat dikembangkan?</a:t>
            </a:r>
            <a:endParaRPr lang="en-US" sz="1130" dirty="0"/>
          </a:p>
        </p:txBody>
      </p:sp>
      <p:sp>
        <p:nvSpPr>
          <p:cNvPr id="16" name="Shape 14"/>
          <p:cNvSpPr/>
          <p:nvPr/>
        </p:nvSpPr>
        <p:spPr>
          <a:xfrm>
            <a:off x="4983480" y="2286000"/>
            <a:ext cx="1325880" cy="0"/>
          </a:xfrm>
          <a:prstGeom prst="line">
            <a:avLst/>
          </a:prstGeom>
          <a:noFill/>
          <a:ln w="25400">
            <a:solidFill>
              <a:srgbClr val="C7DED9"/>
            </a:solidFill>
            <a:prstDash val="solid"/>
            <a:tailEnd type="triangle"/>
          </a:ln>
        </p:spPr>
      </p:sp>
      <p:sp>
        <p:nvSpPr>
          <p:cNvPr id="17" name="Shape 15"/>
          <p:cNvSpPr/>
          <p:nvPr/>
        </p:nvSpPr>
        <p:spPr>
          <a:xfrm>
            <a:off x="6812280" y="1828800"/>
            <a:ext cx="914400" cy="914400"/>
          </a:xfrm>
          <a:prstGeom prst="ellipse">
            <a:avLst/>
          </a:prstGeom>
          <a:solidFill>
            <a:srgbClr val="0B6477"/>
          </a:solidFill>
          <a:ln w="12700">
            <a:solidFill>
              <a:srgbClr val="0B6477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114032" y="2039112"/>
            <a:ext cx="3108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6492240" y="3063240"/>
            <a:ext cx="1600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6263640" y="3502152"/>
            <a:ext cx="20574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 solusi jangka panjangnya?</a:t>
            </a:r>
            <a:endParaRPr lang="en-US" sz="1130" dirty="0"/>
          </a:p>
        </p:txBody>
      </p:sp>
      <p:sp>
        <p:nvSpPr>
          <p:cNvPr id="21" name="Shape 19"/>
          <p:cNvSpPr/>
          <p:nvPr/>
        </p:nvSpPr>
        <p:spPr>
          <a:xfrm>
            <a:off x="7772400" y="2286000"/>
            <a:ext cx="1325880" cy="0"/>
          </a:xfrm>
          <a:prstGeom prst="line">
            <a:avLst/>
          </a:prstGeom>
          <a:noFill/>
          <a:ln w="25400">
            <a:solidFill>
              <a:srgbClr val="C7DED9"/>
            </a:solidFill>
            <a:prstDash val="solid"/>
            <a:tailEnd type="triangle"/>
          </a:ln>
        </p:spPr>
      </p:sp>
      <p:sp>
        <p:nvSpPr>
          <p:cNvPr id="22" name="Shape 20"/>
          <p:cNvSpPr/>
          <p:nvPr/>
        </p:nvSpPr>
        <p:spPr>
          <a:xfrm>
            <a:off x="9601200" y="1828800"/>
            <a:ext cx="914400" cy="914400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9902952" y="2039112"/>
            <a:ext cx="310896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9281160" y="3063240"/>
            <a:ext cx="1600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Dampak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9052560" y="3502152"/>
            <a:ext cx="205740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 manfaat bagi wisatawan dan masyarakat?</a:t>
            </a:r>
            <a:endParaRPr lang="en-US" sz="1130" dirty="0"/>
          </a:p>
        </p:txBody>
      </p:sp>
      <p:sp>
        <p:nvSpPr>
          <p:cNvPr id="26" name="Shape 24"/>
          <p:cNvSpPr/>
          <p:nvPr/>
        </p:nvSpPr>
        <p:spPr>
          <a:xfrm>
            <a:off x="1005840" y="5303520"/>
            <a:ext cx="10149840" cy="548640"/>
          </a:xfrm>
          <a:prstGeom prst="roundRect">
            <a:avLst>
              <a:gd name="adj" fmla="val 13333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1115568" y="5376672"/>
            <a:ext cx="9930384" cy="40233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3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Narasi yang kuat membuat strategi tidak terasa sebagai daftar program, tetapi sebagai jawaban atas kebutuhan destinasi.</a:t>
            </a:r>
            <a:endParaRPr lang="en-US" sz="133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Penggunaan Visual dan Data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Visual membantu audiens memahami strategi lebih cepat dan konkret.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12</a:t>
            </a:r>
            <a:endParaRPr lang="en-US" sz="850" dirty="0"/>
          </a:p>
        </p:txBody>
      </p:sp>
      <p:pic>
        <p:nvPicPr>
          <p:cNvPr id="7" name="Image 0" descr="/mnt/data/a_bright_shallow_depth_of_field_desktop_workspace.png">    </p:cNvPr>
          <p:cNvPicPr>
            <a:picLocks noChangeAspect="1"/>
          </p:cNvPicPr>
          <p:nvPr/>
        </p:nvPicPr>
        <p:blipFill>
          <a:blip r:embed="rId1"/>
          <a:srcRect l="18108" r="18108" t="0" b="0"/>
          <a:stretch/>
        </p:blipFill>
        <p:spPr>
          <a:xfrm>
            <a:off x="6629400" y="1417320"/>
            <a:ext cx="4663440" cy="4114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777240" y="1508760"/>
            <a:ext cx="5074920" cy="777240"/>
          </a:xfrm>
          <a:prstGeom prst="roundRect">
            <a:avLst>
              <a:gd name="adj" fmla="val 941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68680" y="161848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🗺️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1490472" y="1618488"/>
            <a:ext cx="4251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Peta destinasi</a:t>
            </a:r>
            <a:endParaRPr lang="en-US" sz="1280" dirty="0"/>
          </a:p>
        </p:txBody>
      </p:sp>
      <p:sp>
        <p:nvSpPr>
          <p:cNvPr id="11" name="Text 8"/>
          <p:cNvSpPr/>
          <p:nvPr/>
        </p:nvSpPr>
        <p:spPr>
          <a:xfrm>
            <a:off x="1490472" y="1938528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menunjukkan lokasi, jalur, akses, dan zona pengembangan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777240" y="2606040"/>
            <a:ext cx="5074920" cy="777240"/>
          </a:xfrm>
          <a:prstGeom prst="roundRect">
            <a:avLst>
              <a:gd name="adj" fmla="val 9412"/>
            </a:avLst>
          </a:prstGeom>
          <a:solidFill>
            <a:srgbClr val="EAF6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68680" y="271576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📊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1490472" y="2715768"/>
            <a:ext cx="4251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Grafik data</a:t>
            </a:r>
            <a:endParaRPr lang="en-US" sz="1280" dirty="0"/>
          </a:p>
        </p:txBody>
      </p:sp>
      <p:sp>
        <p:nvSpPr>
          <p:cNvPr id="15" name="Text 12"/>
          <p:cNvSpPr/>
          <p:nvPr/>
        </p:nvSpPr>
        <p:spPr>
          <a:xfrm>
            <a:off x="1490472" y="3035808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menjelaskan kunjungan, target pasar, pendapatan, dan tren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777240" y="3703320"/>
            <a:ext cx="5074920" cy="777240"/>
          </a:xfrm>
          <a:prstGeom prst="roundRect">
            <a:avLst>
              <a:gd name="adj" fmla="val 941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868680" y="381304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📷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1490472" y="3813048"/>
            <a:ext cx="4251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Foto atraksi</a:t>
            </a:r>
            <a:endParaRPr lang="en-US" sz="1280" dirty="0"/>
          </a:p>
        </p:txBody>
      </p:sp>
      <p:sp>
        <p:nvSpPr>
          <p:cNvPr id="19" name="Text 16"/>
          <p:cNvSpPr/>
          <p:nvPr/>
        </p:nvSpPr>
        <p:spPr>
          <a:xfrm>
            <a:off x="1490472" y="4133088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menampilkan potensi nyata dan pengalaman wisatawan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777240" y="4800600"/>
            <a:ext cx="5074920" cy="777240"/>
          </a:xfrm>
          <a:prstGeom prst="roundRect">
            <a:avLst>
              <a:gd name="adj" fmla="val 9412"/>
            </a:avLst>
          </a:prstGeom>
          <a:solidFill>
            <a:srgbClr val="ECFD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68680" y="49103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📅</a:t>
            </a:r>
            <a:endParaRPr lang="en-US" sz="2100" dirty="0"/>
          </a:p>
        </p:txBody>
      </p:sp>
      <p:sp>
        <p:nvSpPr>
          <p:cNvPr id="22" name="Text 19"/>
          <p:cNvSpPr/>
          <p:nvPr/>
        </p:nvSpPr>
        <p:spPr>
          <a:xfrm>
            <a:off x="1490472" y="4910328"/>
            <a:ext cx="42519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Timeline program</a:t>
            </a:r>
            <a:endParaRPr lang="en-US" sz="1280" dirty="0"/>
          </a:p>
        </p:txBody>
      </p:sp>
      <p:sp>
        <p:nvSpPr>
          <p:cNvPr id="23" name="Text 20"/>
          <p:cNvSpPr/>
          <p:nvPr/>
        </p:nvSpPr>
        <p:spPr>
          <a:xfrm>
            <a:off x="1490472" y="5230368"/>
            <a:ext cx="42519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menjelaskan tahapan implementasi dan target waktu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Teknik Menyampaikan Presentasi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Cara penyampaian menentukan apakah strategi mudah diterima oleh audiens.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13</a:t>
            </a:r>
            <a:endParaRPr lang="en-US" sz="850" dirty="0"/>
          </a:p>
        </p:txBody>
      </p:sp>
      <p:pic>
        <p:nvPicPr>
          <p:cNvPr id="7" name="Image 0" descr="/mnt/data/a_bright_conference_meeting_room_scene_photographe.png">    </p:cNvPr>
          <p:cNvPicPr>
            <a:picLocks noChangeAspect="1"/>
          </p:cNvPicPr>
          <p:nvPr/>
        </p:nvPicPr>
        <p:blipFill>
          <a:blip r:embed="rId1"/>
          <a:srcRect l="20932" r="20932" t="0" b="0"/>
          <a:stretch/>
        </p:blipFill>
        <p:spPr>
          <a:xfrm>
            <a:off x="685800" y="1417320"/>
            <a:ext cx="4297680" cy="416052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486400" y="1417320"/>
            <a:ext cx="5257800" cy="594360"/>
          </a:xfrm>
          <a:prstGeom prst="roundRect">
            <a:avLst>
              <a:gd name="adj" fmla="val 12308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577840" y="152704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✔️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6199632" y="1527048"/>
            <a:ext cx="4434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Jelas</a:t>
            </a:r>
            <a:endParaRPr lang="en-US" sz="1280" dirty="0"/>
          </a:p>
        </p:txBody>
      </p:sp>
      <p:sp>
        <p:nvSpPr>
          <p:cNvPr id="11" name="Text 8"/>
          <p:cNvSpPr/>
          <p:nvPr/>
        </p:nvSpPr>
        <p:spPr>
          <a:xfrm>
            <a:off x="6199632" y="1847088"/>
            <a:ext cx="4434840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gunakan bahasa sederhana dan terstruktur</a:t>
            </a:r>
            <a:endParaRPr lang="en-US" sz="1050" dirty="0"/>
          </a:p>
        </p:txBody>
      </p:sp>
      <p:sp>
        <p:nvSpPr>
          <p:cNvPr id="12" name="Shape 9"/>
          <p:cNvSpPr/>
          <p:nvPr/>
        </p:nvSpPr>
        <p:spPr>
          <a:xfrm>
            <a:off x="5486400" y="2267712"/>
            <a:ext cx="5257800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5577840" y="2377440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✔️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6199632" y="2377440"/>
            <a:ext cx="4434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Percaya diri</a:t>
            </a:r>
            <a:endParaRPr lang="en-US" sz="1280" dirty="0"/>
          </a:p>
        </p:txBody>
      </p:sp>
      <p:sp>
        <p:nvSpPr>
          <p:cNvPr id="15" name="Text 12"/>
          <p:cNvSpPr/>
          <p:nvPr/>
        </p:nvSpPr>
        <p:spPr>
          <a:xfrm>
            <a:off x="6199632" y="2697480"/>
            <a:ext cx="4434840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kuasai data dan program yang ditawarkan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5486400" y="3118104"/>
            <a:ext cx="5257800" cy="594360"/>
          </a:xfrm>
          <a:prstGeom prst="roundRect">
            <a:avLst>
              <a:gd name="adj" fmla="val 12308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5577840" y="3227832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✔️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6199632" y="3227832"/>
            <a:ext cx="4434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Berbasis bukti</a:t>
            </a:r>
            <a:endParaRPr lang="en-US" sz="1280" dirty="0"/>
          </a:p>
        </p:txBody>
      </p:sp>
      <p:sp>
        <p:nvSpPr>
          <p:cNvPr id="19" name="Text 16"/>
          <p:cNvSpPr/>
          <p:nvPr/>
        </p:nvSpPr>
        <p:spPr>
          <a:xfrm>
            <a:off x="6199632" y="3547872"/>
            <a:ext cx="4434840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sampaikan alasan dengan data dan contoh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5486400" y="3968496"/>
            <a:ext cx="5257800" cy="594360"/>
          </a:xfrm>
          <a:prstGeom prst="roundRect">
            <a:avLst>
              <a:gd name="adj" fmla="val 12308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5577840" y="4078224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✔️</a:t>
            </a:r>
            <a:endParaRPr lang="en-US" sz="2100" dirty="0"/>
          </a:p>
        </p:txBody>
      </p:sp>
      <p:sp>
        <p:nvSpPr>
          <p:cNvPr id="22" name="Text 19"/>
          <p:cNvSpPr/>
          <p:nvPr/>
        </p:nvSpPr>
        <p:spPr>
          <a:xfrm>
            <a:off x="6199632" y="4078224"/>
            <a:ext cx="4434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Fokus manfaat</a:t>
            </a:r>
            <a:endParaRPr lang="en-US" sz="1280" dirty="0"/>
          </a:p>
        </p:txBody>
      </p:sp>
      <p:sp>
        <p:nvSpPr>
          <p:cNvPr id="23" name="Text 20"/>
          <p:cNvSpPr/>
          <p:nvPr/>
        </p:nvSpPr>
        <p:spPr>
          <a:xfrm>
            <a:off x="6199632" y="4398264"/>
            <a:ext cx="4434840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tunjukkan nilai bagi destinasi dan masyarakat</a:t>
            </a:r>
            <a:endParaRPr lang="en-US" sz="1050" dirty="0"/>
          </a:p>
        </p:txBody>
      </p:sp>
      <p:sp>
        <p:nvSpPr>
          <p:cNvPr id="24" name="Shape 21"/>
          <p:cNvSpPr/>
          <p:nvPr/>
        </p:nvSpPr>
        <p:spPr>
          <a:xfrm>
            <a:off x="5486400" y="4818888"/>
            <a:ext cx="5257800" cy="594360"/>
          </a:xfrm>
          <a:prstGeom prst="roundRect">
            <a:avLst>
              <a:gd name="adj" fmla="val 12308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5577840" y="4928616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✔️</a:t>
            </a:r>
            <a:endParaRPr lang="en-US" sz="2100" dirty="0"/>
          </a:p>
        </p:txBody>
      </p:sp>
      <p:sp>
        <p:nvSpPr>
          <p:cNvPr id="26" name="Text 23"/>
          <p:cNvSpPr/>
          <p:nvPr/>
        </p:nvSpPr>
        <p:spPr>
          <a:xfrm>
            <a:off x="6199632" y="4928616"/>
            <a:ext cx="44348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Responsif</a:t>
            </a:r>
            <a:endParaRPr lang="en-US" sz="1280" dirty="0"/>
          </a:p>
        </p:txBody>
      </p:sp>
      <p:sp>
        <p:nvSpPr>
          <p:cNvPr id="27" name="Text 24"/>
          <p:cNvSpPr/>
          <p:nvPr/>
        </p:nvSpPr>
        <p:spPr>
          <a:xfrm>
            <a:off x="6199632" y="5248656"/>
            <a:ext cx="4434840" cy="914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jawab pertanyaan dengan tenang dan terbuka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Tanya Jawab dan Umpan Balik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Sesi diskusi adalah ruang untuk menguji argumentasi dan memperbaiki strategi.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14</a:t>
            </a:r>
            <a:endParaRPr lang="en-US" sz="850" dirty="0"/>
          </a:p>
        </p:txBody>
      </p:sp>
      <p:sp>
        <p:nvSpPr>
          <p:cNvPr id="7" name="Text 5"/>
          <p:cNvSpPr/>
          <p:nvPr/>
        </p:nvSpPr>
        <p:spPr>
          <a:xfrm>
            <a:off x="914400" y="1563624"/>
            <a:ext cx="402336" cy="329184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254" tIns="254" rIns="254" bIns="254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1481328" y="1508760"/>
            <a:ext cx="2148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Dengarkan penuh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4251960" y="1508760"/>
            <a:ext cx="6126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jangan memotong pertanyaan</a:t>
            </a:r>
            <a:endParaRPr lang="en-US" sz="1220" dirty="0"/>
          </a:p>
        </p:txBody>
      </p:sp>
      <p:sp>
        <p:nvSpPr>
          <p:cNvPr id="10" name="Text 8"/>
          <p:cNvSpPr/>
          <p:nvPr/>
        </p:nvSpPr>
        <p:spPr>
          <a:xfrm>
            <a:off x="914400" y="2432304"/>
            <a:ext cx="402336" cy="329184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254" tIns="254" rIns="254" bIns="254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2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1481328" y="2377440"/>
            <a:ext cx="2148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Klarifikasi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4251960" y="2377440"/>
            <a:ext cx="6126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pastikan pertanyaan dipahami</a:t>
            </a:r>
            <a:endParaRPr lang="en-US" sz="1220" dirty="0"/>
          </a:p>
        </p:txBody>
      </p:sp>
      <p:sp>
        <p:nvSpPr>
          <p:cNvPr id="13" name="Text 11"/>
          <p:cNvSpPr/>
          <p:nvPr/>
        </p:nvSpPr>
        <p:spPr>
          <a:xfrm>
            <a:off x="914400" y="3300984"/>
            <a:ext cx="402336" cy="329184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254" tIns="254" rIns="254" bIns="254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3</a:t>
            </a:r>
            <a:endParaRPr lang="en-US" sz="1200" dirty="0"/>
          </a:p>
        </p:txBody>
      </p:sp>
      <p:sp>
        <p:nvSpPr>
          <p:cNvPr id="14" name="Text 12"/>
          <p:cNvSpPr/>
          <p:nvPr/>
        </p:nvSpPr>
        <p:spPr>
          <a:xfrm>
            <a:off x="1481328" y="3246120"/>
            <a:ext cx="2148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Jawab berbasis data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251960" y="3246120"/>
            <a:ext cx="6126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hindari jawaban terlalu umum</a:t>
            </a:r>
            <a:endParaRPr lang="en-US" sz="1220" dirty="0"/>
          </a:p>
        </p:txBody>
      </p:sp>
      <p:sp>
        <p:nvSpPr>
          <p:cNvPr id="16" name="Text 14"/>
          <p:cNvSpPr/>
          <p:nvPr/>
        </p:nvSpPr>
        <p:spPr>
          <a:xfrm>
            <a:off x="914400" y="4169664"/>
            <a:ext cx="402336" cy="329184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254" tIns="254" rIns="254" bIns="254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4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1481328" y="4114800"/>
            <a:ext cx="2148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Akui keterbatasan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4251960" y="4114800"/>
            <a:ext cx="6126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sampaikan hal yang masih perlu disempurnakan</a:t>
            </a:r>
            <a:endParaRPr lang="en-US" sz="1220" dirty="0"/>
          </a:p>
        </p:txBody>
      </p:sp>
      <p:sp>
        <p:nvSpPr>
          <p:cNvPr id="19" name="Text 17"/>
          <p:cNvSpPr/>
          <p:nvPr/>
        </p:nvSpPr>
        <p:spPr>
          <a:xfrm>
            <a:off x="914400" y="5038344"/>
            <a:ext cx="402336" cy="329184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254" tIns="254" rIns="254" bIns="254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5</a:t>
            </a:r>
            <a:endParaRPr lang="en-US" sz="1200" dirty="0"/>
          </a:p>
        </p:txBody>
      </p:sp>
      <p:sp>
        <p:nvSpPr>
          <p:cNvPr id="20" name="Text 18"/>
          <p:cNvSpPr/>
          <p:nvPr/>
        </p:nvSpPr>
        <p:spPr>
          <a:xfrm>
            <a:off x="1481328" y="4983480"/>
            <a:ext cx="214884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Catat masukan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4251960" y="4983480"/>
            <a:ext cx="6126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gunakan sebagai dasar revisi strategi</a:t>
            </a:r>
            <a:endParaRPr lang="en-US" sz="1220" dirty="0"/>
          </a:p>
        </p:txBody>
      </p:sp>
      <p:sp>
        <p:nvSpPr>
          <p:cNvPr id="22" name="Shape 20"/>
          <p:cNvSpPr/>
          <p:nvPr/>
        </p:nvSpPr>
        <p:spPr>
          <a:xfrm>
            <a:off x="960120" y="5577840"/>
            <a:ext cx="10195560" cy="502920"/>
          </a:xfrm>
          <a:prstGeom prst="roundRect">
            <a:avLst>
              <a:gd name="adj" fmla="val 14545"/>
            </a:avLst>
          </a:prstGeom>
          <a:solidFill>
            <a:srgbClr val="FFF6E7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1069848" y="5650992"/>
            <a:ext cx="9976104" cy="35661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Umpan balik bukan tanda strategi lemah, tetapi proses penyempurnaan agar strategi lebih siap diterapkan.</a:t>
            </a:r>
            <a:endParaRPr lang="en-US" sz="132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scenic_outdoor_village_tourism_scene_in_wa.png">    </p:cNvPr>
          <p:cNvPicPr>
            <a:picLocks noChangeAspect="1"/>
          </p:cNvPicPr>
          <p:nvPr/>
        </p:nvPicPr>
        <p:blipFill>
          <a:blip r:embed="rId1"/>
          <a:srcRect l="23237" r="23237" t="0" b="0"/>
          <a:stretch/>
        </p:blipFill>
        <p:spPr>
          <a:xfrm>
            <a:off x="5669280" y="0"/>
            <a:ext cx="652241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1520" y="749808"/>
            <a:ext cx="4389120" cy="6583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36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Kesimpulan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768096" y="1536192"/>
            <a:ext cx="2194560" cy="0"/>
          </a:xfrm>
          <a:prstGeom prst="line">
            <a:avLst/>
          </a:prstGeom>
          <a:noFill/>
          <a:ln w="38100">
            <a:solidFill>
              <a:srgbClr val="F6B23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77240" y="1993392"/>
            <a:ext cx="45720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adalah tahap penting untuk memastikan strategi destinasi tidak hanya menarik di atas kertas, tetapi juga layak, terukur, komunikatif, dan siap diterapkan.</a:t>
            </a:r>
            <a:endParaRPr lang="en-US" sz="1800" dirty="0"/>
          </a:p>
        </p:txBody>
      </p:sp>
      <p:sp>
        <p:nvSpPr>
          <p:cNvPr id="6" name="Shape 3"/>
          <p:cNvSpPr/>
          <p:nvPr/>
        </p:nvSpPr>
        <p:spPr>
          <a:xfrm>
            <a:off x="786384" y="3886200"/>
            <a:ext cx="4572000" cy="822960"/>
          </a:xfrm>
          <a:prstGeom prst="roundRect">
            <a:avLst>
              <a:gd name="adj" fmla="val 8889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96112" y="3959352"/>
            <a:ext cx="4352544" cy="67665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yang kuat = berbasis data + realistis + didukung stakeholder + berorientasi dampak jangka panjang.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22960" y="5166360"/>
            <a:ext cx="1828800" cy="411480"/>
          </a:xfrm>
          <a:prstGeom prst="rect">
            <a:avLst/>
          </a:prstGeom>
          <a:solidFill>
            <a:srgbClr val="F6B23A"/>
          </a:solidFill>
          <a:ln>
            <a:solidFill>
              <a:srgbClr val="F6B23A"/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Terima kasih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10899648" y="6291072"/>
            <a:ext cx="640080" cy="320040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15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Mengapa Evaluasi dan Presentasi Penting?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yang baik perlu diuji, dikomunikasikan, dan disempurnakan sebelum diterapkan.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02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627632"/>
            <a:ext cx="489204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22960" y="1737360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🎯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444752" y="1737360"/>
            <a:ext cx="4069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Memastikan arah</a:t>
            </a:r>
            <a:endParaRPr lang="en-US" sz="1280" dirty="0"/>
          </a:p>
        </p:txBody>
      </p:sp>
      <p:sp>
        <p:nvSpPr>
          <p:cNvPr id="10" name="Text 8"/>
          <p:cNvSpPr/>
          <p:nvPr/>
        </p:nvSpPr>
        <p:spPr>
          <a:xfrm>
            <a:off x="1444752" y="2057400"/>
            <a:ext cx="40690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sesuai visi, tujuan destinasi, dan kebutuhan pasar.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6080760" y="1627632"/>
            <a:ext cx="4892040" cy="1005840"/>
          </a:xfrm>
          <a:prstGeom prst="roundRect">
            <a:avLst>
              <a:gd name="adj" fmla="val 7273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172200" y="1737360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🧪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6793992" y="1737360"/>
            <a:ext cx="4069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Menguji kelayakan</a:t>
            </a:r>
            <a:endParaRPr lang="en-US" sz="1280" dirty="0"/>
          </a:p>
        </p:txBody>
      </p:sp>
      <p:sp>
        <p:nvSpPr>
          <p:cNvPr id="14" name="Text 12"/>
          <p:cNvSpPr/>
          <p:nvPr/>
        </p:nvSpPr>
        <p:spPr>
          <a:xfrm>
            <a:off x="6793992" y="2057400"/>
            <a:ext cx="40690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Menilai kesiapan sumber daya, anggaran, SDM, dan stakeholder.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731520" y="3456432"/>
            <a:ext cx="4892040" cy="1005840"/>
          </a:xfrm>
          <a:prstGeom prst="roundRect">
            <a:avLst>
              <a:gd name="adj" fmla="val 7273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22960" y="3566160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📣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444752" y="3566160"/>
            <a:ext cx="4069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Membangun dukungan</a:t>
            </a:r>
            <a:endParaRPr lang="en-US" sz="1280" dirty="0"/>
          </a:p>
        </p:txBody>
      </p:sp>
      <p:sp>
        <p:nvSpPr>
          <p:cNvPr id="18" name="Text 16"/>
          <p:cNvSpPr/>
          <p:nvPr/>
        </p:nvSpPr>
        <p:spPr>
          <a:xfrm>
            <a:off x="1444752" y="3886200"/>
            <a:ext cx="40690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Presentasi membantu meyakinkan pihak terkait untuk ikut menjalankan strategi.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6080760" y="3456432"/>
            <a:ext cx="4892040" cy="100584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172200" y="3566160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🔁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6793992" y="3566160"/>
            <a:ext cx="40690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Menerima masukan</a:t>
            </a:r>
            <a:endParaRPr lang="en-US" sz="1280" dirty="0"/>
          </a:p>
        </p:txBody>
      </p:sp>
      <p:sp>
        <p:nvSpPr>
          <p:cNvPr id="22" name="Text 20"/>
          <p:cNvSpPr/>
          <p:nvPr/>
        </p:nvSpPr>
        <p:spPr>
          <a:xfrm>
            <a:off x="6793992" y="3886200"/>
            <a:ext cx="40690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Umpan balik membuat strategi lebih realistis dan mudah dilaksanakan.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1097280" y="5349240"/>
            <a:ext cx="10012680" cy="475488"/>
          </a:xfrm>
          <a:prstGeom prst="roundRect">
            <a:avLst>
              <a:gd name="adj" fmla="val 15385"/>
            </a:avLst>
          </a:prstGeom>
          <a:solidFill>
            <a:srgbClr val="FFF6E7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1207008" y="5422392"/>
            <a:ext cx="9793224" cy="32918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menjawab: “Apakah strategi ini layak?” — Presentasi menjawab: “Mengapa strategi ini perlu didukung?”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Pengertian Evaluasi Strategi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Proses menilai kualitas strategi berdasarkan tujuan, kondisi destinasi, dan kemampuan pelaksanaan.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03</a:t>
            </a:r>
            <a:endParaRPr lang="en-US" sz="850" dirty="0"/>
          </a:p>
        </p:txBody>
      </p:sp>
      <p:pic>
        <p:nvPicPr>
          <p:cNvPr id="7" name="Image 0" descr="/mnt/data/a_wide_high_resolution_aerial_graphic_composite_s.png">    </p:cNvPr>
          <p:cNvPicPr>
            <a:picLocks noChangeAspect="1"/>
          </p:cNvPicPr>
          <p:nvPr/>
        </p:nvPicPr>
        <p:blipFill>
          <a:blip r:embed="rId1"/>
          <a:srcRect l="17272" r="17272" t="0" b="0"/>
          <a:stretch/>
        </p:blipFill>
        <p:spPr>
          <a:xfrm>
            <a:off x="6629400" y="1417320"/>
            <a:ext cx="4892040" cy="420624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77240" y="1691640"/>
            <a:ext cx="52120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64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strategi adalah kegiatan menilai apakah rancangan strategi destinasi sudah sesuai dengan masalah, potensi, target pasar, dan prinsip keberlanjutan.</a:t>
            </a:r>
            <a:endParaRPr lang="en-US" sz="1640" dirty="0"/>
          </a:p>
        </p:txBody>
      </p:sp>
      <p:sp>
        <p:nvSpPr>
          <p:cNvPr id="9" name="Text 6"/>
          <p:cNvSpPr/>
          <p:nvPr/>
        </p:nvSpPr>
        <p:spPr>
          <a:xfrm>
            <a:off x="841248" y="3154680"/>
            <a:ext cx="4983480" cy="1783080"/>
          </a:xfrm>
          <a:prstGeom prst="rect">
            <a:avLst/>
          </a:prstGeom>
          <a:noFill/>
          <a:ln/>
        </p:spPr>
        <p:txBody>
          <a:bodyPr wrap="square" lIns="1397" tIns="1397" rIns="1397" bIns="1397" rtlCol="0" anchor="ctr">
            <a:normAutofit/>
          </a:bodyPr>
          <a:lstStyle/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 yang sudah kuat dari strategi?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 kelemahan yang perlu diperbaiki?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 risiko utama saat implementasi?</a:t>
            </a:r>
            <a:endParaRPr lang="en-US" sz="1380" dirty="0"/>
          </a:p>
          <a:p>
            <a:r>
              <a:rPr lang="en-US" sz="138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 indikator keberhasilannya?</a:t>
            </a:r>
            <a:endParaRPr lang="en-US" sz="1380" dirty="0"/>
          </a:p>
        </p:txBody>
      </p:sp>
      <p:sp>
        <p:nvSpPr>
          <p:cNvPr id="10" name="Text 7"/>
          <p:cNvSpPr/>
          <p:nvPr/>
        </p:nvSpPr>
        <p:spPr>
          <a:xfrm>
            <a:off x="7086600" y="4983480"/>
            <a:ext cx="3977640" cy="384048"/>
          </a:xfrm>
          <a:prstGeom prst="rect">
            <a:avLst/>
          </a:prstGeom>
          <a:solidFill>
            <a:srgbClr val="0B6477"/>
          </a:solidFill>
          <a:ln>
            <a:solidFill>
              <a:srgbClr val="0B6477"/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Hasil evaluasi = dasar penyempurnaan strategi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Aspek yang Dievaluasi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harus melihat strategi secara menyeluruh: pasar, produk, sumber daya, dampak, dan risiko.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04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4892040" y="2240280"/>
            <a:ext cx="2377440" cy="2377440"/>
          </a:xfrm>
          <a:prstGeom prst="ellipse">
            <a:avLst/>
          </a:prstGeom>
          <a:solidFill>
            <a:srgbClr val="0B6477"/>
          </a:solidFill>
          <a:ln w="12700">
            <a:solidFill>
              <a:srgbClr val="0B647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5285232" y="2788920"/>
            <a:ext cx="1572768" cy="68580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</a:t>
            </a:r>
            <a:endParaRPr lang="en-US" sz="1800" dirty="0"/>
          </a:p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Destinasi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2011680" y="1554480"/>
            <a:ext cx="2103120" cy="566928"/>
          </a:xfrm>
          <a:prstGeom prst="roundRect">
            <a:avLst>
              <a:gd name="adj" fmla="val 12903"/>
            </a:avLst>
          </a:prstGeom>
          <a:solidFill>
            <a:srgbClr val="EAF6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121408" y="1627632"/>
            <a:ext cx="1883664" cy="42062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Visi &amp; Tujuan</a:t>
            </a:r>
            <a:endParaRPr lang="en-US" sz="1250" dirty="0"/>
          </a:p>
        </p:txBody>
      </p:sp>
      <p:sp>
        <p:nvSpPr>
          <p:cNvPr id="11" name="Shape 9"/>
          <p:cNvSpPr/>
          <p:nvPr/>
        </p:nvSpPr>
        <p:spPr>
          <a:xfrm>
            <a:off x="8183880" y="1554480"/>
            <a:ext cx="2103120" cy="566928"/>
          </a:xfrm>
          <a:prstGeom prst="roundRect">
            <a:avLst>
              <a:gd name="adj" fmla="val 12903"/>
            </a:avLst>
          </a:prstGeom>
          <a:solidFill>
            <a:srgbClr val="ECFD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293608" y="1627632"/>
            <a:ext cx="1883664" cy="42062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Potensi Lokal</a:t>
            </a:r>
            <a:endParaRPr lang="en-US" sz="1250" dirty="0"/>
          </a:p>
        </p:txBody>
      </p:sp>
      <p:sp>
        <p:nvSpPr>
          <p:cNvPr id="13" name="Shape 11"/>
          <p:cNvSpPr/>
          <p:nvPr/>
        </p:nvSpPr>
        <p:spPr>
          <a:xfrm>
            <a:off x="822960" y="3977640"/>
            <a:ext cx="2103120" cy="566928"/>
          </a:xfrm>
          <a:prstGeom prst="roundRect">
            <a:avLst>
              <a:gd name="adj" fmla="val 12903"/>
            </a:avLst>
          </a:prstGeom>
          <a:solidFill>
            <a:srgbClr val="FFF6E7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932688" y="4050792"/>
            <a:ext cx="1883664" cy="42062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Target Pasar</a:t>
            </a:r>
            <a:endParaRPr lang="en-US" sz="1250" dirty="0"/>
          </a:p>
        </p:txBody>
      </p:sp>
      <p:sp>
        <p:nvSpPr>
          <p:cNvPr id="15" name="Shape 13"/>
          <p:cNvSpPr/>
          <p:nvPr/>
        </p:nvSpPr>
        <p:spPr>
          <a:xfrm>
            <a:off x="9326880" y="3977640"/>
            <a:ext cx="2103120" cy="566928"/>
          </a:xfrm>
          <a:prstGeom prst="roundRect">
            <a:avLst>
              <a:gd name="adj" fmla="val 12903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436608" y="4050792"/>
            <a:ext cx="1883664" cy="42062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SDM &amp; Anggaran</a:t>
            </a:r>
            <a:endParaRPr lang="en-US" sz="1250" dirty="0"/>
          </a:p>
        </p:txBody>
      </p:sp>
      <p:sp>
        <p:nvSpPr>
          <p:cNvPr id="17" name="Shape 15"/>
          <p:cNvSpPr/>
          <p:nvPr/>
        </p:nvSpPr>
        <p:spPr>
          <a:xfrm>
            <a:off x="4617720" y="5166360"/>
            <a:ext cx="2103120" cy="566928"/>
          </a:xfrm>
          <a:prstGeom prst="roundRect">
            <a:avLst>
              <a:gd name="adj" fmla="val 12903"/>
            </a:avLst>
          </a:prstGeom>
          <a:solidFill>
            <a:srgbClr val="FFF1F2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4727448" y="5239512"/>
            <a:ext cx="1883664" cy="420624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2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Dampak &amp; Risiko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Kriteria Strategi yang Baik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harus jelas, realistis, terukur, relevan, dan berkelanjutan.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05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31520" y="1783080"/>
            <a:ext cx="1051560" cy="1051560"/>
          </a:xfrm>
          <a:prstGeom prst="ellipse">
            <a:avLst/>
          </a:prstGeom>
          <a:solidFill>
            <a:srgbClr val="2563EB"/>
          </a:solidFill>
          <a:ln w="12700">
            <a:solidFill>
              <a:srgbClr val="2563EB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960120" y="1984248"/>
            <a:ext cx="603504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2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548640" y="3063240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Specific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411480" y="3429000"/>
            <a:ext cx="1691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tujuan jelas dan tidak ambigu</a:t>
            </a:r>
            <a:endParaRPr lang="en-US" sz="1040" dirty="0"/>
          </a:p>
        </p:txBody>
      </p:sp>
      <p:sp>
        <p:nvSpPr>
          <p:cNvPr id="11" name="Shape 9"/>
          <p:cNvSpPr/>
          <p:nvPr/>
        </p:nvSpPr>
        <p:spPr>
          <a:xfrm>
            <a:off x="2999232" y="1783080"/>
            <a:ext cx="1051560" cy="1051560"/>
          </a:xfrm>
          <a:prstGeom prst="ellipse">
            <a:avLst/>
          </a:prstGeom>
          <a:solidFill>
            <a:srgbClr val="2E7D32"/>
          </a:solidFill>
          <a:ln w="12700">
            <a:solidFill>
              <a:srgbClr val="2E7D32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227832" y="1984248"/>
            <a:ext cx="603504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2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M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2816352" y="3063240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Measurable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2679192" y="3429000"/>
            <a:ext cx="1691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punya indikator keberhasilan</a:t>
            </a:r>
            <a:endParaRPr lang="en-US" sz="1040" dirty="0"/>
          </a:p>
        </p:txBody>
      </p:sp>
      <p:sp>
        <p:nvSpPr>
          <p:cNvPr id="15" name="Shape 13"/>
          <p:cNvSpPr/>
          <p:nvPr/>
        </p:nvSpPr>
        <p:spPr>
          <a:xfrm>
            <a:off x="5266944" y="1783080"/>
            <a:ext cx="1051560" cy="1051560"/>
          </a:xfrm>
          <a:prstGeom prst="ellipse">
            <a:avLst/>
          </a:prstGeom>
          <a:solidFill>
            <a:srgbClr val="F6B23A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5495544" y="1984248"/>
            <a:ext cx="603504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2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</a:t>
            </a:r>
            <a:endParaRPr lang="en-US" sz="2400" dirty="0"/>
          </a:p>
        </p:txBody>
      </p:sp>
      <p:sp>
        <p:nvSpPr>
          <p:cNvPr id="17" name="Text 15"/>
          <p:cNvSpPr/>
          <p:nvPr/>
        </p:nvSpPr>
        <p:spPr>
          <a:xfrm>
            <a:off x="5084064" y="3063240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Achievable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4946904" y="3429000"/>
            <a:ext cx="1691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sesuai sumber daya destinasi</a:t>
            </a:r>
            <a:endParaRPr lang="en-US" sz="1040" dirty="0"/>
          </a:p>
        </p:txBody>
      </p:sp>
      <p:sp>
        <p:nvSpPr>
          <p:cNvPr id="19" name="Shape 17"/>
          <p:cNvSpPr/>
          <p:nvPr/>
        </p:nvSpPr>
        <p:spPr>
          <a:xfrm>
            <a:off x="7534656" y="1783080"/>
            <a:ext cx="1051560" cy="1051560"/>
          </a:xfrm>
          <a:prstGeom prst="ellipse">
            <a:avLst/>
          </a:prstGeom>
          <a:solidFill>
            <a:srgbClr val="F97316"/>
          </a:solidFill>
          <a:ln w="12700">
            <a:solidFill>
              <a:srgbClr val="F97316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763256" y="1984248"/>
            <a:ext cx="603504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2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</a:t>
            </a:r>
            <a:endParaRPr lang="en-US" sz="2400" dirty="0"/>
          </a:p>
        </p:txBody>
      </p:sp>
      <p:sp>
        <p:nvSpPr>
          <p:cNvPr id="21" name="Text 19"/>
          <p:cNvSpPr/>
          <p:nvPr/>
        </p:nvSpPr>
        <p:spPr>
          <a:xfrm>
            <a:off x="7351776" y="3063240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Relevant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7214616" y="3429000"/>
            <a:ext cx="1691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menjawab masalah prioritas</a:t>
            </a:r>
            <a:endParaRPr lang="en-US" sz="1040" dirty="0"/>
          </a:p>
        </p:txBody>
      </p:sp>
      <p:sp>
        <p:nvSpPr>
          <p:cNvPr id="23" name="Shape 21"/>
          <p:cNvSpPr/>
          <p:nvPr/>
        </p:nvSpPr>
        <p:spPr>
          <a:xfrm>
            <a:off x="9802368" y="1783080"/>
            <a:ext cx="1051560" cy="1051560"/>
          </a:xfrm>
          <a:prstGeom prst="ellipse">
            <a:avLst/>
          </a:prstGeom>
          <a:solidFill>
            <a:srgbClr val="E11D48"/>
          </a:solidFill>
          <a:ln w="12700">
            <a:solidFill>
              <a:srgbClr val="E11D48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10030968" y="1984248"/>
            <a:ext cx="603504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2400" b="1" dirty="0">
                <a:solidFill>
                  <a:srgbClr val="FFFFF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T</a:t>
            </a:r>
            <a:endParaRPr lang="en-US" sz="2400" dirty="0"/>
          </a:p>
        </p:txBody>
      </p:sp>
      <p:sp>
        <p:nvSpPr>
          <p:cNvPr id="25" name="Text 23"/>
          <p:cNvSpPr/>
          <p:nvPr/>
        </p:nvSpPr>
        <p:spPr>
          <a:xfrm>
            <a:off x="9619488" y="3063240"/>
            <a:ext cx="14173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Time-bound</a:t>
            </a: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9482328" y="3429000"/>
            <a:ext cx="1691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4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memiliki jadwal pelaksanaan</a:t>
            </a:r>
            <a:endParaRPr lang="en-US" sz="1040" dirty="0"/>
          </a:p>
        </p:txBody>
      </p:sp>
      <p:sp>
        <p:nvSpPr>
          <p:cNvPr id="27" name="Shape 25"/>
          <p:cNvSpPr/>
          <p:nvPr/>
        </p:nvSpPr>
        <p:spPr>
          <a:xfrm>
            <a:off x="914400" y="4956048"/>
            <a:ext cx="10378440" cy="73152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024128" y="5029200"/>
            <a:ext cx="10158984" cy="58521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Contoh: “Meningkatkan kunjungan wisatawan keluarga sebesar 20% dalam 12 bulan melalui paket wisata edukasi dan promosi digital.”</a:t>
            </a:r>
            <a:endParaRPr lang="en-US" sz="132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Indikator Evaluasi Strategi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Indikator membantu mengubah strategi menjadi target yang dapat diukur.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06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6002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868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👣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490472" y="1709928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Kunjungan</a:t>
            </a:r>
            <a:endParaRPr lang="en-US" sz="1280" dirty="0"/>
          </a:p>
        </p:txBody>
      </p:sp>
      <p:sp>
        <p:nvSpPr>
          <p:cNvPr id="10" name="Text 8"/>
          <p:cNvSpPr/>
          <p:nvPr/>
        </p:nvSpPr>
        <p:spPr>
          <a:xfrm>
            <a:off x="1490472" y="2029968"/>
            <a:ext cx="242316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jumlah wisatawan, lama tinggal, repeat visit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4480560" y="16002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457200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💰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5193792" y="1709928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Ekonomi</a:t>
            </a:r>
            <a:endParaRPr lang="en-US" sz="1280" dirty="0"/>
          </a:p>
        </p:txBody>
      </p:sp>
      <p:sp>
        <p:nvSpPr>
          <p:cNvPr id="14" name="Text 12"/>
          <p:cNvSpPr/>
          <p:nvPr/>
        </p:nvSpPr>
        <p:spPr>
          <a:xfrm>
            <a:off x="5193792" y="2029968"/>
            <a:ext cx="242316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pendapatan lokal, omzet UMKM, tenaga kerja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8183880" y="16002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275320" y="17099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⭐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8897112" y="1709928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Layanan</a:t>
            </a:r>
            <a:endParaRPr lang="en-US" sz="1280" dirty="0"/>
          </a:p>
        </p:txBody>
      </p:sp>
      <p:sp>
        <p:nvSpPr>
          <p:cNvPr id="18" name="Text 16"/>
          <p:cNvSpPr/>
          <p:nvPr/>
        </p:nvSpPr>
        <p:spPr>
          <a:xfrm>
            <a:off x="8897112" y="2029968"/>
            <a:ext cx="242316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kepuasan wisatawan, ulasan, komplain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777240" y="34290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68680" y="35387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🌱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1490472" y="3538728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Lingkungan</a:t>
            </a:r>
            <a:endParaRPr lang="en-US" sz="1280" dirty="0"/>
          </a:p>
        </p:txBody>
      </p:sp>
      <p:sp>
        <p:nvSpPr>
          <p:cNvPr id="22" name="Text 20"/>
          <p:cNvSpPr/>
          <p:nvPr/>
        </p:nvSpPr>
        <p:spPr>
          <a:xfrm>
            <a:off x="1490472" y="3858768"/>
            <a:ext cx="242316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sampah, daya dukung, konservasi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4480560" y="34290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4572000" y="35387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🏘️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5193792" y="3538728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Sosial Budaya</a:t>
            </a:r>
            <a:endParaRPr lang="en-US" sz="1280" dirty="0"/>
          </a:p>
        </p:txBody>
      </p:sp>
      <p:sp>
        <p:nvSpPr>
          <p:cNvPr id="26" name="Text 24"/>
          <p:cNvSpPr/>
          <p:nvPr/>
        </p:nvSpPr>
        <p:spPr>
          <a:xfrm>
            <a:off x="5193792" y="3858768"/>
            <a:ext cx="242316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partisipasi masyarakat, pelestarian budaya</a:t>
            </a:r>
            <a:endParaRPr lang="en-US" sz="1050" dirty="0"/>
          </a:p>
        </p:txBody>
      </p:sp>
      <p:sp>
        <p:nvSpPr>
          <p:cNvPr id="27" name="Shape 25"/>
          <p:cNvSpPr/>
          <p:nvPr/>
        </p:nvSpPr>
        <p:spPr>
          <a:xfrm>
            <a:off x="8183880" y="3429000"/>
            <a:ext cx="3246120" cy="987552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8275320" y="353872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📱</a:t>
            </a:r>
            <a:endParaRPr lang="en-US" sz="2100" dirty="0"/>
          </a:p>
        </p:txBody>
      </p:sp>
      <p:sp>
        <p:nvSpPr>
          <p:cNvPr id="29" name="Text 27"/>
          <p:cNvSpPr/>
          <p:nvPr/>
        </p:nvSpPr>
        <p:spPr>
          <a:xfrm>
            <a:off x="8897112" y="3538728"/>
            <a:ext cx="242316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Digital</a:t>
            </a:r>
            <a:endParaRPr lang="en-US" sz="1280" dirty="0"/>
          </a:p>
        </p:txBody>
      </p:sp>
      <p:sp>
        <p:nvSpPr>
          <p:cNvPr id="30" name="Text 28"/>
          <p:cNvSpPr/>
          <p:nvPr/>
        </p:nvSpPr>
        <p:spPr>
          <a:xfrm>
            <a:off x="8897112" y="3858768"/>
            <a:ext cx="2423160" cy="4846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reach media sosial, engagement, booking online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1078992" y="5504688"/>
            <a:ext cx="10012680" cy="420624"/>
          </a:xfrm>
          <a:prstGeom prst="roundRect">
            <a:avLst>
              <a:gd name="adj" fmla="val 17391"/>
            </a:avLst>
          </a:prstGeom>
          <a:solidFill>
            <a:srgbClr val="EAF6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1188720" y="5577840"/>
            <a:ext cx="9793224" cy="27432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Kunci evaluasi: pilih indikator yang relevan dengan tujuan strategi, bukan sekadar banyak data.</a:t>
            </a:r>
            <a:endParaRPr lang="en-US" sz="132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Evaluasi Kelayakan Implementasi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harus dapat dijalankan dengan sumber daya yang tersedia.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07</a:t>
            </a:r>
            <a:endParaRPr lang="en-US" sz="850" dirty="0"/>
          </a:p>
        </p:txBody>
      </p:sp>
      <p:pic>
        <p:nvPicPr>
          <p:cNvPr id="7" name="Image 0" descr="/mnt/data/a_bright_conference_meeting_room_scene_photographe.png">    </p:cNvPr>
          <p:cNvPicPr>
            <a:picLocks noChangeAspect="1"/>
          </p:cNvPicPr>
          <p:nvPr/>
        </p:nvPicPr>
        <p:blipFill>
          <a:blip r:embed="rId1"/>
          <a:srcRect l="14653" r="14653" t="0" b="0"/>
          <a:stretch/>
        </p:blipFill>
        <p:spPr>
          <a:xfrm>
            <a:off x="685800" y="1554480"/>
            <a:ext cx="4709160" cy="374904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897880" y="1645920"/>
            <a:ext cx="4937760" cy="2331720"/>
          </a:xfrm>
          <a:prstGeom prst="rect">
            <a:avLst/>
          </a:prstGeom>
          <a:noFill/>
          <a:ln/>
        </p:spPr>
        <p:txBody>
          <a:bodyPr wrap="square" lIns="1397" tIns="1397" rIns="1397" bIns="1397" rtlCol="0" anchor="ctr">
            <a:normAutofit/>
          </a:bodyPr>
          <a:lstStyle/>
          <a:p>
            <a:r>
              <a:rPr lang="en-US" sz="14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anggaran tersedia?</a:t>
            </a:r>
            <a:endParaRPr lang="en-US" sz="1420" dirty="0"/>
          </a:p>
          <a:p>
            <a:r>
              <a:rPr lang="en-US" sz="14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SDM siap menjalankan program?</a:t>
            </a:r>
            <a:endParaRPr lang="en-US" sz="1420" dirty="0"/>
          </a:p>
          <a:p>
            <a:r>
              <a:rPr lang="en-US" sz="14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stakeholder mendukung?</a:t>
            </a:r>
            <a:endParaRPr lang="en-US" sz="1420" dirty="0"/>
          </a:p>
          <a:p>
            <a:r>
              <a:rPr lang="en-US" sz="14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fasilitas dan akses mencukupi?</a:t>
            </a:r>
            <a:endParaRPr lang="en-US" sz="1420" dirty="0"/>
          </a:p>
          <a:p>
            <a:r>
              <a:rPr lang="en-US" sz="14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waktu pelaksanaan realistis?</a:t>
            </a:r>
            <a:endParaRPr lang="en-US" sz="1420" dirty="0"/>
          </a:p>
        </p:txBody>
      </p:sp>
      <p:sp>
        <p:nvSpPr>
          <p:cNvPr id="9" name="Shape 6"/>
          <p:cNvSpPr/>
          <p:nvPr/>
        </p:nvSpPr>
        <p:spPr>
          <a:xfrm>
            <a:off x="5989320" y="4389120"/>
            <a:ext cx="4709160" cy="786384"/>
          </a:xfrm>
          <a:prstGeom prst="roundRect">
            <a:avLst>
              <a:gd name="adj" fmla="val 9302"/>
            </a:avLst>
          </a:prstGeom>
          <a:solidFill>
            <a:srgbClr val="FFF6E7"/>
          </a:solidFill>
          <a:ln w="12700">
            <a:solidFill>
              <a:srgbClr val="F6B23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099048" y="4462272"/>
            <a:ext cx="4489704" cy="640080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Strategi yang menarik belum tentu layak jika tidak didukung anggaran, SDM, koordinasi, dan timeline yang realistis.</a:t>
            </a:r>
            <a:endParaRPr lang="en-US" sz="13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Evaluasi Risiko Strategi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Risiko perlu dipetakan agar destinasi memiliki langkah mitigasi.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08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777240" y="1508760"/>
            <a:ext cx="4754880" cy="777240"/>
          </a:xfrm>
          <a:prstGeom prst="roundRect">
            <a:avLst>
              <a:gd name="adj" fmla="val 9412"/>
            </a:avLst>
          </a:prstGeom>
          <a:solidFill>
            <a:srgbClr val="FFF1F2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68680" y="161848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⚠️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490472" y="1618488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Over-tourism</a:t>
            </a:r>
            <a:endParaRPr lang="en-US" sz="1280" dirty="0"/>
          </a:p>
        </p:txBody>
      </p:sp>
      <p:sp>
        <p:nvSpPr>
          <p:cNvPr id="10" name="Text 8"/>
          <p:cNvSpPr/>
          <p:nvPr/>
        </p:nvSpPr>
        <p:spPr>
          <a:xfrm>
            <a:off x="1490472" y="1938528"/>
            <a:ext cx="3931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kunjungan melebihi daya dukung destinasi</a:t>
            </a:r>
            <a:endParaRPr lang="en-US" sz="1050" dirty="0"/>
          </a:p>
        </p:txBody>
      </p:sp>
      <p:sp>
        <p:nvSpPr>
          <p:cNvPr id="11" name="Shape 9"/>
          <p:cNvSpPr/>
          <p:nvPr/>
        </p:nvSpPr>
        <p:spPr>
          <a:xfrm>
            <a:off x="6126480" y="1508760"/>
            <a:ext cx="4754880" cy="777240"/>
          </a:xfrm>
          <a:prstGeom prst="roundRect">
            <a:avLst>
              <a:gd name="adj" fmla="val 941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6217920" y="161848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⚠️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6839712" y="1618488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Kerusakan lingkungan</a:t>
            </a:r>
            <a:endParaRPr lang="en-US" sz="1280" dirty="0"/>
          </a:p>
        </p:txBody>
      </p:sp>
      <p:sp>
        <p:nvSpPr>
          <p:cNvPr id="14" name="Text 12"/>
          <p:cNvSpPr/>
          <p:nvPr/>
        </p:nvSpPr>
        <p:spPr>
          <a:xfrm>
            <a:off x="6839712" y="1938528"/>
            <a:ext cx="3931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sampah, erosi, degradasi ekosistem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777240" y="2834640"/>
            <a:ext cx="4754880" cy="777240"/>
          </a:xfrm>
          <a:prstGeom prst="roundRect">
            <a:avLst>
              <a:gd name="adj" fmla="val 9412"/>
            </a:avLst>
          </a:prstGeom>
          <a:solidFill>
            <a:srgbClr val="FFF1F2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68680" y="294436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⚠️</a:t>
            </a:r>
            <a:endParaRPr lang="en-US" sz="2100" dirty="0"/>
          </a:p>
        </p:txBody>
      </p:sp>
      <p:sp>
        <p:nvSpPr>
          <p:cNvPr id="17" name="Text 15"/>
          <p:cNvSpPr/>
          <p:nvPr/>
        </p:nvSpPr>
        <p:spPr>
          <a:xfrm>
            <a:off x="1490472" y="2944368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Konflik sosial</a:t>
            </a:r>
            <a:endParaRPr lang="en-US" sz="1280" dirty="0"/>
          </a:p>
        </p:txBody>
      </p:sp>
      <p:sp>
        <p:nvSpPr>
          <p:cNvPr id="18" name="Text 16"/>
          <p:cNvSpPr/>
          <p:nvPr/>
        </p:nvSpPr>
        <p:spPr>
          <a:xfrm>
            <a:off x="1490472" y="3264408"/>
            <a:ext cx="3931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ketimpangan manfaat dan resistensi masyarakat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6126480" y="2834640"/>
            <a:ext cx="4754880" cy="777240"/>
          </a:xfrm>
          <a:prstGeom prst="roundRect">
            <a:avLst>
              <a:gd name="adj" fmla="val 941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217920" y="294436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⚠️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6839712" y="2944368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Keterbatasan anggaran</a:t>
            </a:r>
            <a:endParaRPr lang="en-US" sz="1280" dirty="0"/>
          </a:p>
        </p:txBody>
      </p:sp>
      <p:sp>
        <p:nvSpPr>
          <p:cNvPr id="22" name="Text 20"/>
          <p:cNvSpPr/>
          <p:nvPr/>
        </p:nvSpPr>
        <p:spPr>
          <a:xfrm>
            <a:off x="6839712" y="3264408"/>
            <a:ext cx="3931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program tidak selesai atau kualitas turun</a:t>
            </a:r>
            <a:endParaRPr lang="en-US" sz="1050" dirty="0"/>
          </a:p>
        </p:txBody>
      </p:sp>
      <p:sp>
        <p:nvSpPr>
          <p:cNvPr id="23" name="Shape 21"/>
          <p:cNvSpPr/>
          <p:nvPr/>
        </p:nvSpPr>
        <p:spPr>
          <a:xfrm>
            <a:off x="777240" y="4160520"/>
            <a:ext cx="4754880" cy="777240"/>
          </a:xfrm>
          <a:prstGeom prst="roundRect">
            <a:avLst>
              <a:gd name="adj" fmla="val 9412"/>
            </a:avLst>
          </a:prstGeom>
          <a:solidFill>
            <a:srgbClr val="FFF1F2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868680" y="427024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⚠️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1490472" y="4270248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Kualitas layanan rendah</a:t>
            </a:r>
            <a:endParaRPr lang="en-US" sz="1280" dirty="0"/>
          </a:p>
        </p:txBody>
      </p:sp>
      <p:sp>
        <p:nvSpPr>
          <p:cNvPr id="26" name="Text 24"/>
          <p:cNvSpPr/>
          <p:nvPr/>
        </p:nvSpPr>
        <p:spPr>
          <a:xfrm>
            <a:off x="1490472" y="4590288"/>
            <a:ext cx="3931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pengalaman wisatawan tidak konsisten</a:t>
            </a:r>
            <a:endParaRPr lang="en-US" sz="1050" dirty="0"/>
          </a:p>
        </p:txBody>
      </p:sp>
      <p:sp>
        <p:nvSpPr>
          <p:cNvPr id="27" name="Shape 25"/>
          <p:cNvSpPr/>
          <p:nvPr/>
        </p:nvSpPr>
        <p:spPr>
          <a:xfrm>
            <a:off x="6126480" y="4160520"/>
            <a:ext cx="4754880" cy="777240"/>
          </a:xfrm>
          <a:prstGeom prst="roundRect">
            <a:avLst>
              <a:gd name="adj" fmla="val 9412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6217920" y="4270248"/>
            <a:ext cx="5029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100" dirty="0">
                <a:solidFill>
                  <a:srgbClr val="000000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⚠️</a:t>
            </a:r>
            <a:endParaRPr lang="en-US" sz="2100" dirty="0"/>
          </a:p>
        </p:txBody>
      </p:sp>
      <p:sp>
        <p:nvSpPr>
          <p:cNvPr id="29" name="Text 27"/>
          <p:cNvSpPr/>
          <p:nvPr/>
        </p:nvSpPr>
        <p:spPr>
          <a:xfrm>
            <a:off x="6839712" y="4270248"/>
            <a:ext cx="39319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28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Koordinasi lemah</a:t>
            </a:r>
            <a:endParaRPr lang="en-US" sz="1280" dirty="0"/>
          </a:p>
        </p:txBody>
      </p:sp>
      <p:sp>
        <p:nvSpPr>
          <p:cNvPr id="30" name="Text 28"/>
          <p:cNvSpPr/>
          <p:nvPr/>
        </p:nvSpPr>
        <p:spPr>
          <a:xfrm>
            <a:off x="6839712" y="4590288"/>
            <a:ext cx="39319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05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program tidak terintegrasi antar pihak</a:t>
            </a:r>
            <a:endParaRPr lang="en-US" sz="1050" dirty="0"/>
          </a:p>
        </p:txBody>
      </p:sp>
      <p:sp>
        <p:nvSpPr>
          <p:cNvPr id="31" name="Shape 29"/>
          <p:cNvSpPr/>
          <p:nvPr/>
        </p:nvSpPr>
        <p:spPr>
          <a:xfrm>
            <a:off x="1051560" y="5760720"/>
            <a:ext cx="10058400" cy="411480"/>
          </a:xfrm>
          <a:prstGeom prst="roundRect">
            <a:avLst>
              <a:gd name="adj" fmla="val 17778"/>
            </a:avLst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2" name="Text 30"/>
          <p:cNvSpPr/>
          <p:nvPr/>
        </p:nvSpPr>
        <p:spPr>
          <a:xfrm>
            <a:off x="1161288" y="5833872"/>
            <a:ext cx="9838944" cy="265176"/>
          </a:xfrm>
          <a:prstGeom prst="rect">
            <a:avLst/>
          </a:prstGeom>
          <a:noFill/>
          <a:ln/>
        </p:spPr>
        <p:txBody>
          <a:bodyPr wrap="square" lIns="1016" tIns="1016" rIns="1016" bIns="1016" rtlCol="0" anchor="ctr">
            <a:normAutofit/>
          </a:bodyPr>
          <a:lstStyle/>
          <a:p>
            <a:pPr algn="ctr" indent="0" marL="0">
              <a:buNone/>
            </a:pPr>
            <a:r>
              <a:rPr lang="en-US" sz="132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Mitigasi risiko perlu ditulis dalam strategi: pencegahan, penanggung jawab, dan tindakan korektif.</a:t>
            </a:r>
            <a:endParaRPr lang="en-US" sz="132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B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384048"/>
            <a:ext cx="8412480" cy="51206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0B2B3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Scorecard Evaluasi Strategi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21208" y="941832"/>
            <a:ext cx="93268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80" dirty="0">
                <a:solidFill>
                  <a:srgbClr val="0B6477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Gunakan skor sederhana untuk menilai prioritas dan kualitas strategi.</a:t>
            </a:r>
            <a:endParaRPr lang="en-US" sz="1080" dirty="0"/>
          </a:p>
        </p:txBody>
      </p:sp>
      <p:sp>
        <p:nvSpPr>
          <p:cNvPr id="4" name="Shape 2"/>
          <p:cNvSpPr/>
          <p:nvPr/>
        </p:nvSpPr>
        <p:spPr>
          <a:xfrm>
            <a:off x="502920" y="1316736"/>
            <a:ext cx="2606040" cy="0"/>
          </a:xfrm>
          <a:prstGeom prst="line">
            <a:avLst/>
          </a:prstGeom>
          <a:noFill/>
          <a:ln w="31750">
            <a:solidFill>
              <a:srgbClr val="F6B23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02920" y="6510528"/>
            <a:ext cx="5303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750" dirty="0">
                <a:solidFill>
                  <a:srgbClr val="64748B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Evaluasi dan Presentasi Strategi Destinasi</a:t>
            </a:r>
            <a:endParaRPr lang="en-US" sz="750" dirty="0"/>
          </a:p>
        </p:txBody>
      </p:sp>
      <p:sp>
        <p:nvSpPr>
          <p:cNvPr id="6" name="Text 4"/>
          <p:cNvSpPr/>
          <p:nvPr/>
        </p:nvSpPr>
        <p:spPr>
          <a:xfrm>
            <a:off x="11201400" y="6419088"/>
            <a:ext cx="502920" cy="256032"/>
          </a:xfrm>
          <a:prstGeom prst="rect">
            <a:avLst/>
          </a:prstGeom>
          <a:solidFill>
            <a:srgbClr val="0B6477"/>
          </a:solidFill>
          <a:ln/>
        </p:spPr>
        <p:txBody>
          <a:bodyPr wrap="square" lIns="381" tIns="381" rIns="381" bIns="381" rtlCol="0" anchor="ctr"/>
          <a:lstStyle/>
          <a:p>
            <a:pPr algn="ctr" indent="0" marL="0">
              <a:buNone/>
            </a:pPr>
            <a:r>
              <a:rPr lang="en-US" sz="8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09</a:t>
            </a:r>
            <a:endParaRPr lang="en-US" sz="850" dirty="0"/>
          </a:p>
        </p:txBody>
      </p:sp>
      <p:sp>
        <p:nvSpPr>
          <p:cNvPr id="7" name="Shape 5"/>
          <p:cNvSpPr/>
          <p:nvPr/>
        </p:nvSpPr>
        <p:spPr>
          <a:xfrm>
            <a:off x="822960" y="1664208"/>
            <a:ext cx="2971800" cy="438912"/>
          </a:xfrm>
          <a:prstGeom prst="rect">
            <a:avLst/>
          </a:prstGeom>
          <a:solidFill>
            <a:srgbClr val="0B6477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3794760" y="1664208"/>
            <a:ext cx="1170432" cy="438912"/>
          </a:xfrm>
          <a:prstGeom prst="rect">
            <a:avLst/>
          </a:prstGeom>
          <a:solidFill>
            <a:srgbClr val="0B6477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965192" y="1664208"/>
            <a:ext cx="6446520" cy="438912"/>
          </a:xfrm>
          <a:prstGeom prst="rect">
            <a:avLst/>
          </a:prstGeom>
          <a:solidFill>
            <a:srgbClr val="0B6477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32688" y="1746504"/>
            <a:ext cx="275234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Kriteria</a:t>
            </a:r>
            <a:endParaRPr lang="en-US" sz="1150" dirty="0"/>
          </a:p>
        </p:txBody>
      </p:sp>
      <p:sp>
        <p:nvSpPr>
          <p:cNvPr id="11" name="Text 9"/>
          <p:cNvSpPr/>
          <p:nvPr/>
        </p:nvSpPr>
        <p:spPr>
          <a:xfrm>
            <a:off x="3904488" y="1746504"/>
            <a:ext cx="950976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Skor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5074920" y="1746504"/>
            <a:ext cx="6227064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Pertanyaan Evaluasi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822960" y="2103120"/>
            <a:ext cx="2971800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3794760" y="2103120"/>
            <a:ext cx="1170432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4965192" y="2103120"/>
            <a:ext cx="6446520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932688" y="2231136"/>
            <a:ext cx="27523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Kesesuaian visi</a:t>
            </a:r>
            <a:endParaRPr lang="en-US" sz="1110" dirty="0"/>
          </a:p>
        </p:txBody>
      </p:sp>
      <p:sp>
        <p:nvSpPr>
          <p:cNvPr id="17" name="Text 15"/>
          <p:cNvSpPr/>
          <p:nvPr/>
        </p:nvSpPr>
        <p:spPr>
          <a:xfrm>
            <a:off x="3904488" y="2231136"/>
            <a:ext cx="9509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1–5</a:t>
            </a:r>
            <a:endParaRPr lang="en-US" sz="1110" dirty="0"/>
          </a:p>
        </p:txBody>
      </p:sp>
      <p:sp>
        <p:nvSpPr>
          <p:cNvPr id="18" name="Text 16"/>
          <p:cNvSpPr/>
          <p:nvPr/>
        </p:nvSpPr>
        <p:spPr>
          <a:xfrm>
            <a:off x="5074920" y="2231136"/>
            <a:ext cx="62270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selaras dengan arah destinasi?</a:t>
            </a:r>
            <a:endParaRPr lang="en-US" sz="1110" dirty="0"/>
          </a:p>
        </p:txBody>
      </p:sp>
      <p:sp>
        <p:nvSpPr>
          <p:cNvPr id="19" name="Shape 17"/>
          <p:cNvSpPr/>
          <p:nvPr/>
        </p:nvSpPr>
        <p:spPr>
          <a:xfrm>
            <a:off x="822960" y="2633472"/>
            <a:ext cx="2971800" cy="530352"/>
          </a:xfrm>
          <a:prstGeom prst="rect">
            <a:avLst/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3794760" y="2633472"/>
            <a:ext cx="1170432" cy="530352"/>
          </a:xfrm>
          <a:prstGeom prst="rect">
            <a:avLst/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4965192" y="2633472"/>
            <a:ext cx="6446520" cy="530352"/>
          </a:xfrm>
          <a:prstGeom prst="rect">
            <a:avLst/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32688" y="2761488"/>
            <a:ext cx="27523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Kelayakan sumber daya</a:t>
            </a:r>
            <a:endParaRPr lang="en-US" sz="1110" dirty="0"/>
          </a:p>
        </p:txBody>
      </p:sp>
      <p:sp>
        <p:nvSpPr>
          <p:cNvPr id="23" name="Text 21"/>
          <p:cNvSpPr/>
          <p:nvPr/>
        </p:nvSpPr>
        <p:spPr>
          <a:xfrm>
            <a:off x="3904488" y="2761488"/>
            <a:ext cx="9509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1–5</a:t>
            </a:r>
            <a:endParaRPr lang="en-US" sz="1110" dirty="0"/>
          </a:p>
        </p:txBody>
      </p:sp>
      <p:sp>
        <p:nvSpPr>
          <p:cNvPr id="24" name="Text 22"/>
          <p:cNvSpPr/>
          <p:nvPr/>
        </p:nvSpPr>
        <p:spPr>
          <a:xfrm>
            <a:off x="5074920" y="2761488"/>
            <a:ext cx="62270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dapat dilaksanakan?</a:t>
            </a:r>
            <a:endParaRPr lang="en-US" sz="1110" dirty="0"/>
          </a:p>
        </p:txBody>
      </p:sp>
      <p:sp>
        <p:nvSpPr>
          <p:cNvPr id="25" name="Shape 23"/>
          <p:cNvSpPr/>
          <p:nvPr/>
        </p:nvSpPr>
        <p:spPr>
          <a:xfrm>
            <a:off x="822960" y="3163824"/>
            <a:ext cx="2971800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3794760" y="3163824"/>
            <a:ext cx="1170432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7" name="Shape 25"/>
          <p:cNvSpPr/>
          <p:nvPr/>
        </p:nvSpPr>
        <p:spPr>
          <a:xfrm>
            <a:off x="4965192" y="3163824"/>
            <a:ext cx="6446520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932688" y="3291840"/>
            <a:ext cx="27523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Dampak ekonomi-sosial</a:t>
            </a:r>
            <a:endParaRPr lang="en-US" sz="1110" dirty="0"/>
          </a:p>
        </p:txBody>
      </p:sp>
      <p:sp>
        <p:nvSpPr>
          <p:cNvPr id="29" name="Text 27"/>
          <p:cNvSpPr/>
          <p:nvPr/>
        </p:nvSpPr>
        <p:spPr>
          <a:xfrm>
            <a:off x="3904488" y="3291840"/>
            <a:ext cx="9509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1–5</a:t>
            </a:r>
            <a:endParaRPr lang="en-US" sz="1110" dirty="0"/>
          </a:p>
        </p:txBody>
      </p:sp>
      <p:sp>
        <p:nvSpPr>
          <p:cNvPr id="30" name="Text 28"/>
          <p:cNvSpPr/>
          <p:nvPr/>
        </p:nvSpPr>
        <p:spPr>
          <a:xfrm>
            <a:off x="5074920" y="3291840"/>
            <a:ext cx="62270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memberi manfaat nyata?</a:t>
            </a:r>
            <a:endParaRPr lang="en-US" sz="1110" dirty="0"/>
          </a:p>
        </p:txBody>
      </p:sp>
      <p:sp>
        <p:nvSpPr>
          <p:cNvPr id="31" name="Shape 29"/>
          <p:cNvSpPr/>
          <p:nvPr/>
        </p:nvSpPr>
        <p:spPr>
          <a:xfrm>
            <a:off x="822960" y="3694176"/>
            <a:ext cx="2971800" cy="530352"/>
          </a:xfrm>
          <a:prstGeom prst="rect">
            <a:avLst/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3794760" y="3694176"/>
            <a:ext cx="1170432" cy="530352"/>
          </a:xfrm>
          <a:prstGeom prst="rect">
            <a:avLst/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3" name="Shape 31"/>
          <p:cNvSpPr/>
          <p:nvPr/>
        </p:nvSpPr>
        <p:spPr>
          <a:xfrm>
            <a:off x="4965192" y="3694176"/>
            <a:ext cx="6446520" cy="530352"/>
          </a:xfrm>
          <a:prstGeom prst="rect">
            <a:avLst/>
          </a:prstGeom>
          <a:solidFill>
            <a:srgbClr val="E7F7F3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4" name="Text 32"/>
          <p:cNvSpPr/>
          <p:nvPr/>
        </p:nvSpPr>
        <p:spPr>
          <a:xfrm>
            <a:off x="932688" y="3822192"/>
            <a:ext cx="27523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Keberlanjutan</a:t>
            </a:r>
            <a:endParaRPr lang="en-US" sz="1110" dirty="0"/>
          </a:p>
        </p:txBody>
      </p:sp>
      <p:sp>
        <p:nvSpPr>
          <p:cNvPr id="35" name="Text 33"/>
          <p:cNvSpPr/>
          <p:nvPr/>
        </p:nvSpPr>
        <p:spPr>
          <a:xfrm>
            <a:off x="3904488" y="3822192"/>
            <a:ext cx="9509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1–5</a:t>
            </a:r>
            <a:endParaRPr lang="en-US" sz="1110" dirty="0"/>
          </a:p>
        </p:txBody>
      </p:sp>
      <p:sp>
        <p:nvSpPr>
          <p:cNvPr id="36" name="Text 34"/>
          <p:cNvSpPr/>
          <p:nvPr/>
        </p:nvSpPr>
        <p:spPr>
          <a:xfrm>
            <a:off x="5074920" y="3822192"/>
            <a:ext cx="62270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menjaga lingkungan dan budaya?</a:t>
            </a:r>
            <a:endParaRPr lang="en-US" sz="1110" dirty="0"/>
          </a:p>
        </p:txBody>
      </p:sp>
      <p:sp>
        <p:nvSpPr>
          <p:cNvPr id="37" name="Shape 35"/>
          <p:cNvSpPr/>
          <p:nvPr/>
        </p:nvSpPr>
        <p:spPr>
          <a:xfrm>
            <a:off x="822960" y="4224528"/>
            <a:ext cx="2971800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8" name="Shape 36"/>
          <p:cNvSpPr/>
          <p:nvPr/>
        </p:nvSpPr>
        <p:spPr>
          <a:xfrm>
            <a:off x="3794760" y="4224528"/>
            <a:ext cx="1170432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39" name="Shape 37"/>
          <p:cNvSpPr/>
          <p:nvPr/>
        </p:nvSpPr>
        <p:spPr>
          <a:xfrm>
            <a:off x="4965192" y="4224528"/>
            <a:ext cx="6446520" cy="530352"/>
          </a:xfrm>
          <a:prstGeom prst="rect">
            <a:avLst/>
          </a:prstGeom>
          <a:solidFill>
            <a:srgbClr val="FFFFFF"/>
          </a:solidFill>
          <a:ln w="12700">
            <a:solidFill>
              <a:srgbClr val="C7DED9"/>
            </a:solidFill>
            <a:prstDash val="solid"/>
          </a:ln>
        </p:spPr>
      </p:sp>
      <p:sp>
        <p:nvSpPr>
          <p:cNvPr id="40" name="Text 38"/>
          <p:cNvSpPr/>
          <p:nvPr/>
        </p:nvSpPr>
        <p:spPr>
          <a:xfrm>
            <a:off x="932688" y="4352544"/>
            <a:ext cx="275234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b="1" dirty="0">
                <a:solidFill>
                  <a:srgbClr val="0B2B3C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Risiko</a:t>
            </a:r>
            <a:endParaRPr lang="en-US" sz="1110" dirty="0"/>
          </a:p>
        </p:txBody>
      </p:sp>
      <p:sp>
        <p:nvSpPr>
          <p:cNvPr id="41" name="Text 39"/>
          <p:cNvSpPr/>
          <p:nvPr/>
        </p:nvSpPr>
        <p:spPr>
          <a:xfrm>
            <a:off x="3904488" y="4352544"/>
            <a:ext cx="95097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1–5</a:t>
            </a:r>
            <a:endParaRPr lang="en-US" sz="1110" dirty="0"/>
          </a:p>
        </p:txBody>
      </p:sp>
      <p:sp>
        <p:nvSpPr>
          <p:cNvPr id="42" name="Text 40"/>
          <p:cNvSpPr/>
          <p:nvPr/>
        </p:nvSpPr>
        <p:spPr>
          <a:xfrm>
            <a:off x="5074920" y="4352544"/>
            <a:ext cx="6227064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l" indent="0" marL="0">
              <a:buNone/>
            </a:pPr>
            <a:r>
              <a:rPr lang="en-US" sz="1110" dirty="0">
                <a:solidFill>
                  <a:srgbClr val="334155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Apakah risiko dapat dikendalikan?</a:t>
            </a:r>
            <a:endParaRPr lang="en-US" sz="1110" dirty="0"/>
          </a:p>
        </p:txBody>
      </p:sp>
      <p:sp>
        <p:nvSpPr>
          <p:cNvPr id="43" name="Text 41"/>
          <p:cNvSpPr/>
          <p:nvPr/>
        </p:nvSpPr>
        <p:spPr>
          <a:xfrm>
            <a:off x="3429000" y="5486400"/>
            <a:ext cx="5349240" cy="411480"/>
          </a:xfrm>
          <a:prstGeom prst="rect">
            <a:avLst/>
          </a:prstGeom>
          <a:solidFill>
            <a:srgbClr val="0B6477"/>
          </a:solidFill>
          <a:ln>
            <a:solidFill>
              <a:srgbClr val="0B6477"/>
            </a:solidFill>
          </a:ln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125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Skor tinggi = prioritas implementasi lebih kuat</a:t>
            </a:r>
            <a:endParaRPr lang="en-US" sz="12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OpenAI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Evaluasi dan Presentasi: Presentasi Strategi yang Telah Disusun</dc:title>
  <dc:subject>Evaluasi dan Presentasi Strategi Destinasi</dc:subject>
  <dc:creator>OpenAI</dc:creator>
  <cp:lastModifiedBy>OpenAI</cp:lastModifiedBy>
  <cp:revision>1</cp:revision>
  <dcterms:created xsi:type="dcterms:W3CDTF">2026-05-29T02:48:15Z</dcterms:created>
  <dcterms:modified xsi:type="dcterms:W3CDTF">2026-05-29T02:48:15Z</dcterms:modified>
</cp:coreProperties>
</file>