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Pembuka: jelaskan bahwa strategi adalah kompas pengembangan destinasi wisata agar tidak berjalan sporadis. Kaitkan dengan kebutuhan pariwisata yang kompetitif dan berkelanjutan.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Arahkan mahasiswa bahwa strategi bukan dokumen formal saja, tetapi keputusan tentang apa yang diprioritaskan dan apa yang tidak dilakukan.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Tekankan bahwa daya saing bukan hanya harga murah, tetapi kombinasi keunikan, kualitas, akses, dan branding.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Jelaskan empat pilar keberlanjutan: ekonomi, sosial, budaya, dan lingkungan.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Jelaskan pentahelix secara ringan: pemerintah, bisnis, komunitas, akademisi, media, ditambah wisatawan sebagai pengguna.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Minta peserta mengidentifikasi satu destinasi dan menyebutkan contoh program strategis yang cocok untuk destinasi tersebut.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Tutup dengan menekankan bahwa strategi yang baik harus mampu menyeimbangkan pertumbuhan wisata, kualitas pengalaman, dan keberlanjutan destinasi.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Jelaskan tiga tahap utama manajemen strategik: formulasi, implementasi, dan evaluasi. Berikan contoh sederhana: desa wisata merumuskan positioning, menjalankan paket wisata, lalu mengevaluasi kepuasan wisatawan.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Tekankan bahwa pariwisata adalah sistem. Ada wisatawan, atraksi, fasilitas, akses, layanan, masyarakat, dan pengelola.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Berikan contoh: destinasi pantai tidak cukup hanya indah, tetapi perlu strategi akses, amenitas, promosi, pengelolaan sampah, dan kualitas layanan.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Jelaskan bahwa strategi membantu destinasi memilih prioritas, bukan melakukan semua hal sekaligus.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Tekankan bahwa tujuan strategik bukan hanya jumlah kunjungan, tetapi kualitas kunjungan, manfaat lokal, dan keberlanjutan.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Gunakan slide ini sebagai kerangka dasar mata kuliah: analisis, arah, pilihan strategi, program, evaluasi.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Jelaskan SWOT sebagai alat paling sederhana untuk membaca kondisi destinasi sebelum membuat strategi.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Berikan contoh: destinasi bagus tetapi akses buruk akan sulit kompetitif. Destinasi viral tetapi layanan lemah akan mendapat ulasan buruk.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high_resolution_aerial_graphic_composite_s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715000" cy="6858000"/>
          </a:xfrm>
          <a:prstGeom prst="rect">
            <a:avLst/>
          </a:prstGeom>
          <a:solidFill>
            <a:srgbClr val="F7FBFA">
              <a:alpha val="98000"/>
            </a:srgbClr>
          </a:solidFill>
          <a:ln w="12700">
            <a:solidFill>
              <a:srgbClr val="F7FBFA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566928" y="822960"/>
            <a:ext cx="4892040" cy="22677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38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Pengantar</a:t>
            </a:r>
            <a:endParaRPr lang="en-US" sz="3800" dirty="0"/>
          </a:p>
          <a:p>
            <a:pPr algn="l" indent="0" marL="0">
              <a:buNone/>
            </a:pPr>
            <a:r>
              <a:rPr lang="en-US" sz="38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Manajemen</a:t>
            </a:r>
            <a:endParaRPr lang="en-US" sz="3800" dirty="0"/>
          </a:p>
          <a:p>
            <a:pPr algn="l" indent="0" marL="0">
              <a:buNone/>
            </a:pPr>
            <a:r>
              <a:rPr lang="en-US" sz="38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Strategik</a:t>
            </a:r>
            <a:endParaRPr lang="en-US" sz="3800" dirty="0"/>
          </a:p>
          <a:p>
            <a:pPr algn="l" indent="0" marL="0">
              <a:buNone/>
            </a:pPr>
            <a:r>
              <a:rPr lang="en-US" sz="38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Pariwisata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603504" y="3401568"/>
            <a:ext cx="46177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5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Definisi, konsep dasar, dan peran strategi dalam pariwisata</a:t>
            </a:r>
            <a:endParaRPr lang="en-US" sz="1580" dirty="0"/>
          </a:p>
        </p:txBody>
      </p:sp>
      <p:sp>
        <p:nvSpPr>
          <p:cNvPr id="6" name="Text 3"/>
          <p:cNvSpPr/>
          <p:nvPr/>
        </p:nvSpPr>
        <p:spPr>
          <a:xfrm>
            <a:off x="603504" y="4160520"/>
            <a:ext cx="4434840" cy="347472"/>
          </a:xfrm>
          <a:prstGeom prst="rect">
            <a:avLst/>
          </a:prstGeom>
          <a:solidFill>
            <a:srgbClr val="F6B23A"/>
          </a:solidFill>
          <a:ln>
            <a:solidFill>
              <a:srgbClr val="F6B23A"/>
            </a:solidFill>
          </a:ln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15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Daya Saing • Keberlanjutan • Nilai Destinasi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621792" y="4727448"/>
            <a:ext cx="4480560" cy="7680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30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Fokus materi: memahami bagaimana strategi membantu destinasi berkembang secara terarah, kompetitif, dan memberi manfaat bagi masyarakat.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10899648" y="6291072"/>
            <a:ext cx="640080" cy="320040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Peran Strategi dalam Pengembangan Destinasi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 membantu destinasi menentukan prioritas, mengatur sumber daya, dan menciptakan pengalaman.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10</a:t>
            </a:r>
            <a:endParaRPr lang="en-US" sz="850" dirty="0"/>
          </a:p>
        </p:txBody>
      </p:sp>
      <p:pic>
        <p:nvPicPr>
          <p:cNvPr id="7" name="Image 0" descr="/mnt/data/a_wide_high_resolution_aerial_graphic_composite_s.png">    </p:cNvPr>
          <p:cNvPicPr>
            <a:picLocks noChangeAspect="1"/>
          </p:cNvPicPr>
          <p:nvPr/>
        </p:nvPicPr>
        <p:blipFill>
          <a:blip r:embed="rId1"/>
          <a:srcRect l="17669" r="17669" t="0" b="0"/>
          <a:stretch/>
        </p:blipFill>
        <p:spPr>
          <a:xfrm>
            <a:off x="6355080" y="1417320"/>
            <a:ext cx="4937760" cy="42976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77240" y="1691640"/>
            <a:ext cx="5029200" cy="2606040"/>
          </a:xfrm>
          <a:prstGeom prst="rect">
            <a:avLst/>
          </a:prstGeom>
          <a:noFill/>
          <a:ln/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Menentukan program prioritas pengembangan</a:t>
            </a:r>
            <a:endParaRPr lang="en-US" sz="1380" dirty="0"/>
          </a:p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Mengalokasikan anggaran dan SDM secara tepat</a:t>
            </a:r>
            <a:endParaRPr lang="en-US" sz="1380" dirty="0"/>
          </a:p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Memperkuat identitas dan keunikan destinasi</a:t>
            </a:r>
            <a:endParaRPr lang="en-US" sz="1380" dirty="0"/>
          </a:p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Menciptakan pengalaman wisata yang konsisten</a:t>
            </a:r>
            <a:endParaRPr lang="en-US" sz="1380" dirty="0"/>
          </a:p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Menghubungkan promosi dengan kualitas layanan</a:t>
            </a:r>
            <a:endParaRPr lang="en-US" sz="1380" dirty="0"/>
          </a:p>
        </p:txBody>
      </p:sp>
      <p:sp>
        <p:nvSpPr>
          <p:cNvPr id="9" name="Text 6"/>
          <p:cNvSpPr/>
          <p:nvPr/>
        </p:nvSpPr>
        <p:spPr>
          <a:xfrm>
            <a:off x="960120" y="4800600"/>
            <a:ext cx="4069080" cy="384048"/>
          </a:xfrm>
          <a:prstGeom prst="rect">
            <a:avLst/>
          </a:prstGeom>
          <a:solidFill>
            <a:srgbClr val="0B6477"/>
          </a:solidFill>
          <a:ln>
            <a:solidFill>
              <a:srgbClr val="0B6477"/>
            </a:solidFill>
          </a:ln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2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 = arah + prioritas + tindakan</a:t>
            </a:r>
            <a:endParaRPr lang="en-US" sz="122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Strategi dan Daya Saing Destinasi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Daya saing muncul ketika destinasi memiliki nilai unik yang sulit ditiru.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11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914400" y="1828800"/>
            <a:ext cx="4160520" cy="914400"/>
          </a:xfrm>
          <a:prstGeom prst="roundRect">
            <a:avLst>
              <a:gd name="adj" fmla="val 8000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05840" y="19385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✨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609344" y="1929384"/>
            <a:ext cx="33558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Keunikan</a:t>
            </a:r>
            <a:endParaRPr lang="en-US" sz="1280" dirty="0"/>
          </a:p>
        </p:txBody>
      </p:sp>
      <p:sp>
        <p:nvSpPr>
          <p:cNvPr id="10" name="Text 8"/>
          <p:cNvSpPr/>
          <p:nvPr/>
        </p:nvSpPr>
        <p:spPr>
          <a:xfrm>
            <a:off x="1609344" y="2258568"/>
            <a:ext cx="335584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budaya, alam, cerita lokal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7223760" y="1828800"/>
            <a:ext cx="416052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315200" y="19385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⭐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7918704" y="1929384"/>
            <a:ext cx="33558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Kualitas</a:t>
            </a:r>
            <a:endParaRPr lang="en-US" sz="1280" dirty="0"/>
          </a:p>
        </p:txBody>
      </p:sp>
      <p:sp>
        <p:nvSpPr>
          <p:cNvPr id="14" name="Text 12"/>
          <p:cNvSpPr/>
          <p:nvPr/>
        </p:nvSpPr>
        <p:spPr>
          <a:xfrm>
            <a:off x="7918704" y="2258568"/>
            <a:ext cx="335584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layanan, keamanan, kebersihan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914400" y="4023360"/>
            <a:ext cx="4160520" cy="914400"/>
          </a:xfrm>
          <a:prstGeom prst="roundRect">
            <a:avLst>
              <a:gd name="adj" fmla="val 8000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05840" y="413308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🗺️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1609344" y="4123944"/>
            <a:ext cx="33558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Akses</a:t>
            </a:r>
            <a:endParaRPr lang="en-US" sz="1280" dirty="0"/>
          </a:p>
        </p:txBody>
      </p:sp>
      <p:sp>
        <p:nvSpPr>
          <p:cNvPr id="18" name="Text 16"/>
          <p:cNvSpPr/>
          <p:nvPr/>
        </p:nvSpPr>
        <p:spPr>
          <a:xfrm>
            <a:off x="1609344" y="4453128"/>
            <a:ext cx="335584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kemudahan dicapai dan dipahami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7223760" y="4023360"/>
            <a:ext cx="4160520" cy="9144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315200" y="413308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📣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7918704" y="4123944"/>
            <a:ext cx="33558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Branding</a:t>
            </a:r>
            <a:endParaRPr lang="en-US" sz="1280" dirty="0"/>
          </a:p>
        </p:txBody>
      </p:sp>
      <p:sp>
        <p:nvSpPr>
          <p:cNvPr id="22" name="Text 20"/>
          <p:cNvSpPr/>
          <p:nvPr/>
        </p:nvSpPr>
        <p:spPr>
          <a:xfrm>
            <a:off x="7918704" y="4453128"/>
            <a:ext cx="3355848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citra kuat di benak wisatawan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4736592" y="2788920"/>
            <a:ext cx="2212848" cy="1170432"/>
          </a:xfrm>
          <a:prstGeom prst="ellipse">
            <a:avLst/>
          </a:prstGeom>
          <a:solidFill>
            <a:srgbClr val="F6B23A"/>
          </a:solidFill>
          <a:ln w="12700">
            <a:solidFill>
              <a:srgbClr val="F6B23A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5074920" y="3108960"/>
            <a:ext cx="15087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Daya Saing</a:t>
            </a:r>
            <a:endParaRPr lang="en-US" sz="1600" dirty="0"/>
          </a:p>
          <a:p>
            <a:pPr algn="ctr" indent="0" marL="0">
              <a:buNone/>
            </a:pPr>
            <a:r>
              <a:rPr lang="en-US" sz="16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Destinasi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Strategi dan Keberlanjutan Pariwisata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Pengembangan wisata tidak boleh merusak sumber daya yang menjadi daya tarik utama destinasi.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12</a:t>
            </a:r>
            <a:endParaRPr lang="en-US" sz="850" dirty="0"/>
          </a:p>
        </p:txBody>
      </p:sp>
      <p:pic>
        <p:nvPicPr>
          <p:cNvPr id="7" name="Image 0" descr="/mnt/data/a_wide_scenic_outdoor_village_tourism_scene_in_wa.png">    </p:cNvPr>
          <p:cNvPicPr>
            <a:picLocks noChangeAspect="1"/>
          </p:cNvPicPr>
          <p:nvPr/>
        </p:nvPicPr>
        <p:blipFill>
          <a:blip r:embed="rId1"/>
          <a:srcRect l="16361" r="16361" t="0" b="0"/>
          <a:stretch/>
        </p:blipFill>
        <p:spPr>
          <a:xfrm>
            <a:off x="685800" y="1481328"/>
            <a:ext cx="4754880" cy="397764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897880" y="1600200"/>
            <a:ext cx="4800600" cy="786384"/>
          </a:xfrm>
          <a:prstGeom prst="roundRect">
            <a:avLst>
              <a:gd name="adj" fmla="val 9302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989320" y="17099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💼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6592824" y="1700784"/>
            <a:ext cx="39959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Ekonomi</a:t>
            </a:r>
            <a:endParaRPr lang="en-US" sz="1280" dirty="0"/>
          </a:p>
        </p:txBody>
      </p:sp>
      <p:sp>
        <p:nvSpPr>
          <p:cNvPr id="11" name="Text 8"/>
          <p:cNvSpPr/>
          <p:nvPr/>
        </p:nvSpPr>
        <p:spPr>
          <a:xfrm>
            <a:off x="6592824" y="2029968"/>
            <a:ext cx="3995928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meningkatkan pendapatan dan peluang usaha lokal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5897880" y="2606040"/>
            <a:ext cx="4800600" cy="786384"/>
          </a:xfrm>
          <a:prstGeom prst="roundRect">
            <a:avLst>
              <a:gd name="adj" fmla="val 9302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989320" y="271576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🏘️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6592824" y="2706624"/>
            <a:ext cx="39959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Sosial</a:t>
            </a:r>
            <a:endParaRPr lang="en-US" sz="1280" dirty="0"/>
          </a:p>
        </p:txBody>
      </p:sp>
      <p:sp>
        <p:nvSpPr>
          <p:cNvPr id="15" name="Text 12"/>
          <p:cNvSpPr/>
          <p:nvPr/>
        </p:nvSpPr>
        <p:spPr>
          <a:xfrm>
            <a:off x="6592824" y="3035808"/>
            <a:ext cx="3995928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mendorong partisipasi dan manfaat bagi masyarakat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5897880" y="3611880"/>
            <a:ext cx="4800600" cy="786384"/>
          </a:xfrm>
          <a:prstGeom prst="roundRect">
            <a:avLst>
              <a:gd name="adj" fmla="val 9302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989320" y="372160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🎨</a:t>
            </a: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6592824" y="3712464"/>
            <a:ext cx="39959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Budaya</a:t>
            </a:r>
            <a:endParaRPr lang="en-US" sz="1280" dirty="0"/>
          </a:p>
        </p:txBody>
      </p:sp>
      <p:sp>
        <p:nvSpPr>
          <p:cNvPr id="19" name="Text 16"/>
          <p:cNvSpPr/>
          <p:nvPr/>
        </p:nvSpPr>
        <p:spPr>
          <a:xfrm>
            <a:off x="6592824" y="4041648"/>
            <a:ext cx="3995928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melestarikan identitas, tradisi, dan cerita lokal</a:t>
            </a:r>
            <a:endParaRPr lang="en-US" sz="1050" dirty="0"/>
          </a:p>
        </p:txBody>
      </p:sp>
      <p:sp>
        <p:nvSpPr>
          <p:cNvPr id="20" name="Shape 17"/>
          <p:cNvSpPr/>
          <p:nvPr/>
        </p:nvSpPr>
        <p:spPr>
          <a:xfrm>
            <a:off x="5897880" y="4617720"/>
            <a:ext cx="4800600" cy="786384"/>
          </a:xfrm>
          <a:prstGeom prst="roundRect">
            <a:avLst>
              <a:gd name="adj" fmla="val 9302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5989320" y="472744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🌿</a:t>
            </a:r>
            <a:endParaRPr lang="en-US" sz="2100" dirty="0"/>
          </a:p>
        </p:txBody>
      </p:sp>
      <p:sp>
        <p:nvSpPr>
          <p:cNvPr id="22" name="Text 19"/>
          <p:cNvSpPr/>
          <p:nvPr/>
        </p:nvSpPr>
        <p:spPr>
          <a:xfrm>
            <a:off x="6592824" y="4718304"/>
            <a:ext cx="399592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Lingkungan</a:t>
            </a:r>
            <a:endParaRPr lang="en-US" sz="1280" dirty="0"/>
          </a:p>
        </p:txBody>
      </p:sp>
      <p:sp>
        <p:nvSpPr>
          <p:cNvPr id="23" name="Text 20"/>
          <p:cNvSpPr/>
          <p:nvPr/>
        </p:nvSpPr>
        <p:spPr>
          <a:xfrm>
            <a:off x="6592824" y="5047488"/>
            <a:ext cx="3995928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menjaga daya dukung alam dan kebersihan destinasi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Peran Stakeholder dalam Strategi Pariwisata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Keberhasilan strategi bergantung pada kolaborasi antar pihak.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13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77240" y="1572768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68680" y="1682496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🏛️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472184" y="1673352"/>
            <a:ext cx="2441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Pemerintah</a:t>
            </a:r>
            <a:endParaRPr lang="en-US" sz="1280" dirty="0"/>
          </a:p>
        </p:txBody>
      </p:sp>
      <p:sp>
        <p:nvSpPr>
          <p:cNvPr id="10" name="Text 8"/>
          <p:cNvSpPr/>
          <p:nvPr/>
        </p:nvSpPr>
        <p:spPr>
          <a:xfrm>
            <a:off x="1472184" y="2002536"/>
            <a:ext cx="244144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regulasi, infrastruktur, promosi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4480560" y="1572768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572000" y="1682496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🏪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5175504" y="1673352"/>
            <a:ext cx="2441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Pelaku usaha</a:t>
            </a:r>
            <a:endParaRPr lang="en-US" sz="1280" dirty="0"/>
          </a:p>
        </p:txBody>
      </p:sp>
      <p:sp>
        <p:nvSpPr>
          <p:cNvPr id="14" name="Text 12"/>
          <p:cNvSpPr/>
          <p:nvPr/>
        </p:nvSpPr>
        <p:spPr>
          <a:xfrm>
            <a:off x="5175504" y="2002536"/>
            <a:ext cx="244144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akomodasi, transportasi, kuliner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8183880" y="1572768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275320" y="1682496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👥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8878824" y="1673352"/>
            <a:ext cx="2441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Masyarakat</a:t>
            </a:r>
            <a:endParaRPr lang="en-US" sz="1280" dirty="0"/>
          </a:p>
        </p:txBody>
      </p:sp>
      <p:sp>
        <p:nvSpPr>
          <p:cNvPr id="18" name="Text 16"/>
          <p:cNvSpPr/>
          <p:nvPr/>
        </p:nvSpPr>
        <p:spPr>
          <a:xfrm>
            <a:off x="8878824" y="2002536"/>
            <a:ext cx="244144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budaya, layanan lokal, penerima manfaat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777240" y="3355848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68680" y="3465576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🎓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1472184" y="3456432"/>
            <a:ext cx="2441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Akademisi</a:t>
            </a:r>
            <a:endParaRPr lang="en-US" sz="1280" dirty="0"/>
          </a:p>
        </p:txBody>
      </p:sp>
      <p:sp>
        <p:nvSpPr>
          <p:cNvPr id="22" name="Text 20"/>
          <p:cNvSpPr/>
          <p:nvPr/>
        </p:nvSpPr>
        <p:spPr>
          <a:xfrm>
            <a:off x="1472184" y="3785616"/>
            <a:ext cx="244144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riset, pelatihan, pendampingan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4480560" y="3355848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4572000" y="3465576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📢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5175504" y="3456432"/>
            <a:ext cx="2441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Komunitas &amp; media</a:t>
            </a:r>
            <a:endParaRPr lang="en-US" sz="1280" dirty="0"/>
          </a:p>
        </p:txBody>
      </p:sp>
      <p:sp>
        <p:nvSpPr>
          <p:cNvPr id="26" name="Text 24"/>
          <p:cNvSpPr/>
          <p:nvPr/>
        </p:nvSpPr>
        <p:spPr>
          <a:xfrm>
            <a:off x="5175504" y="3785616"/>
            <a:ext cx="244144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publikasi, jejaring, advokasi</a:t>
            </a:r>
            <a:endParaRPr lang="en-US" sz="1050" dirty="0"/>
          </a:p>
        </p:txBody>
      </p:sp>
      <p:sp>
        <p:nvSpPr>
          <p:cNvPr id="27" name="Shape 25"/>
          <p:cNvSpPr/>
          <p:nvPr/>
        </p:nvSpPr>
        <p:spPr>
          <a:xfrm>
            <a:off x="8183880" y="3355848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8275320" y="3465576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🧳</a:t>
            </a:r>
            <a:endParaRPr lang="en-US" sz="2100" dirty="0"/>
          </a:p>
        </p:txBody>
      </p:sp>
      <p:sp>
        <p:nvSpPr>
          <p:cNvPr id="29" name="Text 27"/>
          <p:cNvSpPr/>
          <p:nvPr/>
        </p:nvSpPr>
        <p:spPr>
          <a:xfrm>
            <a:off x="8878824" y="3456432"/>
            <a:ext cx="2441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Wisatawan</a:t>
            </a:r>
            <a:endParaRPr lang="en-US" sz="1280" dirty="0"/>
          </a:p>
        </p:txBody>
      </p:sp>
      <p:sp>
        <p:nvSpPr>
          <p:cNvPr id="30" name="Text 28"/>
          <p:cNvSpPr/>
          <p:nvPr/>
        </p:nvSpPr>
        <p:spPr>
          <a:xfrm>
            <a:off x="8878824" y="3785616"/>
            <a:ext cx="244144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ulasan, perilaku, loyalitas</a:t>
            </a:r>
            <a:endParaRPr lang="en-US" sz="1050" dirty="0"/>
          </a:p>
        </p:txBody>
      </p:sp>
      <p:sp>
        <p:nvSpPr>
          <p:cNvPr id="31" name="Shape 29"/>
          <p:cNvSpPr/>
          <p:nvPr/>
        </p:nvSpPr>
        <p:spPr>
          <a:xfrm>
            <a:off x="1051560" y="5486400"/>
            <a:ext cx="10012680" cy="457200"/>
          </a:xfrm>
          <a:prstGeom prst="roundRect">
            <a:avLst>
              <a:gd name="adj" fmla="val 16000"/>
            </a:avLst>
          </a:prstGeom>
          <a:solidFill>
            <a:srgbClr val="FFF6E7"/>
          </a:solidFill>
          <a:ln w="12700">
            <a:solidFill>
              <a:srgbClr val="F6B23A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1161288" y="5550408"/>
            <a:ext cx="9793224" cy="32918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Kolaborasi mencegah strategi berjalan sendiri-sendiri dan memperkuat rasa memiliki terhadap destinasi.</a:t>
            </a:r>
            <a:endParaRPr lang="en-US" sz="131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Contoh Penerapan Strategi Pariwisata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 menjadi nyata melalui program yang terukur dan relevan dengan potensi destinasi.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14</a:t>
            </a:r>
            <a:endParaRPr lang="en-US" sz="850" dirty="0"/>
          </a:p>
        </p:txBody>
      </p:sp>
      <p:pic>
        <p:nvPicPr>
          <p:cNvPr id="7" name="Image 0" descr="/mnt/data/a_bright_conference_meeting_room_scene_photographe.png">    </p:cNvPr>
          <p:cNvPicPr>
            <a:picLocks noChangeAspect="1"/>
          </p:cNvPicPr>
          <p:nvPr/>
        </p:nvPicPr>
        <p:blipFill>
          <a:blip r:embed="rId1"/>
          <a:srcRect l="17968" r="17968" t="0" b="0"/>
          <a:stretch/>
        </p:blipFill>
        <p:spPr>
          <a:xfrm>
            <a:off x="6400800" y="1417320"/>
            <a:ext cx="4892040" cy="42976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77240" y="1645920"/>
            <a:ext cx="5166360" cy="2971800"/>
          </a:xfrm>
          <a:prstGeom prst="rect">
            <a:avLst/>
          </a:prstGeom>
          <a:noFill/>
          <a:ln/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3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Pengembangan desa wisata berbasis masyarakat</a:t>
            </a:r>
            <a:endParaRPr lang="en-US" sz="1330" dirty="0"/>
          </a:p>
          <a:p>
            <a:r>
              <a:rPr lang="en-US" sz="13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Digital marketing destinasi melalui media sosial</a:t>
            </a:r>
            <a:endParaRPr lang="en-US" sz="1330" dirty="0"/>
          </a:p>
          <a:p>
            <a:r>
              <a:rPr lang="en-US" sz="13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Festival budaya dan kalender event tahunan</a:t>
            </a:r>
            <a:endParaRPr lang="en-US" sz="1330" dirty="0"/>
          </a:p>
          <a:p>
            <a:r>
              <a:rPr lang="en-US" sz="13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Paket wisata tematik: edukasi, kuliner, alam</a:t>
            </a:r>
            <a:endParaRPr lang="en-US" sz="1330" dirty="0"/>
          </a:p>
          <a:p>
            <a:r>
              <a:rPr lang="en-US" sz="13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Pelatihan SDM dan standar pelayanan wisata</a:t>
            </a:r>
            <a:endParaRPr lang="en-US" sz="1330" dirty="0"/>
          </a:p>
          <a:p>
            <a:r>
              <a:rPr lang="en-US" sz="13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Pengelolaan sampah dan konservasi lingkungan</a:t>
            </a:r>
            <a:endParaRPr lang="en-US" sz="1330" dirty="0"/>
          </a:p>
        </p:txBody>
      </p:sp>
      <p:sp>
        <p:nvSpPr>
          <p:cNvPr id="9" name="Text 6"/>
          <p:cNvSpPr/>
          <p:nvPr/>
        </p:nvSpPr>
        <p:spPr>
          <a:xfrm>
            <a:off x="914400" y="4983480"/>
            <a:ext cx="4572000" cy="384048"/>
          </a:xfrm>
          <a:prstGeom prst="rect">
            <a:avLst/>
          </a:prstGeom>
          <a:solidFill>
            <a:srgbClr val="0B6477"/>
          </a:solidFill>
          <a:ln>
            <a:solidFill>
              <a:srgbClr val="0B6477"/>
            </a:solidFill>
          </a:ln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16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Program harus sesuai potensi, pasar, dan kapasitas destinasi</a:t>
            </a:r>
            <a:endParaRPr lang="en-US" sz="116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high_resolution_aerial_graphic_composite_s.png">    </p:cNvPr>
          <p:cNvPicPr>
            <a:picLocks noChangeAspect="1"/>
          </p:cNvPicPr>
          <p:nvPr/>
        </p:nvPicPr>
        <p:blipFill>
          <a:blip r:embed="rId1"/>
          <a:srcRect l="25676" r="25676" t="0" b="0"/>
          <a:stretch/>
        </p:blipFill>
        <p:spPr>
          <a:xfrm>
            <a:off x="6263640" y="0"/>
            <a:ext cx="592805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800" y="749808"/>
            <a:ext cx="48463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36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Kesimpulan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713232" y="1444752"/>
            <a:ext cx="2468880" cy="0"/>
          </a:xfrm>
          <a:prstGeom prst="line">
            <a:avLst/>
          </a:prstGeom>
          <a:noFill/>
          <a:ln w="38100">
            <a:solidFill>
              <a:srgbClr val="F6B23A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41248" y="1965960"/>
            <a:ext cx="4983480" cy="1143000"/>
          </a:xfrm>
          <a:prstGeom prst="roundRect">
            <a:avLst>
              <a:gd name="adj" fmla="val 6400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50976" y="2029968"/>
            <a:ext cx="4764024" cy="101498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420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Manajemen strategik pariwisata membantu destinasi menentukan arah pengembangan, membangun daya saing, melibatkan stakeholder, dan menjaga keberlanjutan.</a:t>
            </a:r>
            <a:endParaRPr lang="en-US" sz="1420" dirty="0"/>
          </a:p>
        </p:txBody>
      </p:sp>
      <p:sp>
        <p:nvSpPr>
          <p:cNvPr id="7" name="Shape 4"/>
          <p:cNvSpPr/>
          <p:nvPr/>
        </p:nvSpPr>
        <p:spPr>
          <a:xfrm>
            <a:off x="841248" y="3429000"/>
            <a:ext cx="4983480" cy="749808"/>
          </a:xfrm>
          <a:prstGeom prst="roundRect">
            <a:avLst>
              <a:gd name="adj" fmla="val 9756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32688" y="35387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🧭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536192" y="3529584"/>
            <a:ext cx="41788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Arah</a:t>
            </a:r>
            <a:endParaRPr lang="en-US" sz="1280" dirty="0"/>
          </a:p>
        </p:txBody>
      </p:sp>
      <p:sp>
        <p:nvSpPr>
          <p:cNvPr id="10" name="Text 7"/>
          <p:cNvSpPr/>
          <p:nvPr/>
        </p:nvSpPr>
        <p:spPr>
          <a:xfrm>
            <a:off x="1536192" y="3858768"/>
            <a:ext cx="4178808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visi, tujuan, dan prioritas jelas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841248" y="4370832"/>
            <a:ext cx="4983480" cy="749808"/>
          </a:xfrm>
          <a:prstGeom prst="roundRect">
            <a:avLst>
              <a:gd name="adj" fmla="val 9756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32688" y="4480560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🏆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1536192" y="4471416"/>
            <a:ext cx="41788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Daya saing</a:t>
            </a:r>
            <a:endParaRPr lang="en-US" sz="1280" dirty="0"/>
          </a:p>
        </p:txBody>
      </p:sp>
      <p:sp>
        <p:nvSpPr>
          <p:cNvPr id="14" name="Text 11"/>
          <p:cNvSpPr/>
          <p:nvPr/>
        </p:nvSpPr>
        <p:spPr>
          <a:xfrm>
            <a:off x="1536192" y="4800600"/>
            <a:ext cx="4178808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keunikan destinasi dikelola menjadi nilai</a:t>
            </a:r>
            <a:endParaRPr lang="en-US" sz="1050" dirty="0"/>
          </a:p>
        </p:txBody>
      </p:sp>
      <p:sp>
        <p:nvSpPr>
          <p:cNvPr id="15" name="Shape 12"/>
          <p:cNvSpPr/>
          <p:nvPr/>
        </p:nvSpPr>
        <p:spPr>
          <a:xfrm>
            <a:off x="841248" y="5312664"/>
            <a:ext cx="4983480" cy="749808"/>
          </a:xfrm>
          <a:prstGeom prst="roundRect">
            <a:avLst>
              <a:gd name="adj" fmla="val 9756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932688" y="5422392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🤝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1536192" y="5413248"/>
            <a:ext cx="41788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Kolaborasi</a:t>
            </a:r>
            <a:endParaRPr lang="en-US" sz="1280" dirty="0"/>
          </a:p>
        </p:txBody>
      </p:sp>
      <p:sp>
        <p:nvSpPr>
          <p:cNvPr id="18" name="Text 15"/>
          <p:cNvSpPr/>
          <p:nvPr/>
        </p:nvSpPr>
        <p:spPr>
          <a:xfrm>
            <a:off x="1536192" y="5742432"/>
            <a:ext cx="4178808" cy="246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 dilaksanakan bersama stakeholder</a:t>
            </a:r>
            <a:endParaRPr lang="en-US" sz="1050" dirty="0"/>
          </a:p>
        </p:txBody>
      </p:sp>
      <p:sp>
        <p:nvSpPr>
          <p:cNvPr id="19" name="Text 16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15</a:t>
            </a:r>
            <a:endParaRPr lang="en-US" sz="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Apa Itu Manajemen Strategik?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Proses merumuskan, melaksanakan, dan mengevaluasi keputusan untuk tujuan jangka panjang.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1828800" y="1691640"/>
            <a:ext cx="658368" cy="658368"/>
          </a:xfrm>
          <a:prstGeom prst="ellipse">
            <a:avLst/>
          </a:prstGeom>
          <a:solidFill>
            <a:srgbClr val="0B6477"/>
          </a:solidFill>
          <a:ln w="12700">
            <a:solidFill>
              <a:srgbClr val="0B647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2020824" y="1847088"/>
            <a:ext cx="274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868680" y="2670048"/>
            <a:ext cx="2606040" cy="402336"/>
          </a:xfrm>
          <a:prstGeom prst="roundRect">
            <a:avLst>
              <a:gd name="adj" fmla="val 18182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78408" y="2734056"/>
            <a:ext cx="2386584" cy="27432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Formulasi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1005840" y="3246120"/>
            <a:ext cx="2331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menentukan arah, tujuan, dan pilihan strategi</a:t>
            </a:r>
            <a:endParaRPr lang="en-US" sz="1120" dirty="0"/>
          </a:p>
        </p:txBody>
      </p:sp>
      <p:sp>
        <p:nvSpPr>
          <p:cNvPr id="12" name="Shape 10"/>
          <p:cNvSpPr/>
          <p:nvPr/>
        </p:nvSpPr>
        <p:spPr>
          <a:xfrm>
            <a:off x="5532120" y="1691640"/>
            <a:ext cx="658368" cy="658368"/>
          </a:xfrm>
          <a:prstGeom prst="ellipse">
            <a:avLst/>
          </a:prstGeom>
          <a:solidFill>
            <a:srgbClr val="F6B23A"/>
          </a:solidFill>
          <a:ln w="12700">
            <a:solidFill>
              <a:srgbClr val="F6B23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5724144" y="1847088"/>
            <a:ext cx="274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300" dirty="0"/>
          </a:p>
        </p:txBody>
      </p:sp>
      <p:sp>
        <p:nvSpPr>
          <p:cNvPr id="14" name="Shape 12"/>
          <p:cNvSpPr/>
          <p:nvPr/>
        </p:nvSpPr>
        <p:spPr>
          <a:xfrm>
            <a:off x="4572000" y="2670048"/>
            <a:ext cx="2606040" cy="402336"/>
          </a:xfrm>
          <a:prstGeom prst="roundRect">
            <a:avLst>
              <a:gd name="adj" fmla="val 18182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681728" y="2734056"/>
            <a:ext cx="2386584" cy="27432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Implementasi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4709160" y="3246120"/>
            <a:ext cx="2331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menjalankan program, mengatur SDM dan anggaran</a:t>
            </a:r>
            <a:endParaRPr lang="en-US" sz="1120" dirty="0"/>
          </a:p>
        </p:txBody>
      </p:sp>
      <p:sp>
        <p:nvSpPr>
          <p:cNvPr id="17" name="Shape 15"/>
          <p:cNvSpPr/>
          <p:nvPr/>
        </p:nvSpPr>
        <p:spPr>
          <a:xfrm>
            <a:off x="9235440" y="1691640"/>
            <a:ext cx="658368" cy="658368"/>
          </a:xfrm>
          <a:prstGeom prst="ellipse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9427464" y="1847088"/>
            <a:ext cx="274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8275320" y="2670048"/>
            <a:ext cx="2606040" cy="402336"/>
          </a:xfrm>
          <a:prstGeom prst="roundRect">
            <a:avLst>
              <a:gd name="adj" fmla="val 18182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385048" y="2734056"/>
            <a:ext cx="2386584" cy="27432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</a:t>
            </a:r>
            <a:endParaRPr lang="en-US" sz="1350" dirty="0"/>
          </a:p>
        </p:txBody>
      </p:sp>
      <p:sp>
        <p:nvSpPr>
          <p:cNvPr id="21" name="Text 19"/>
          <p:cNvSpPr/>
          <p:nvPr/>
        </p:nvSpPr>
        <p:spPr>
          <a:xfrm>
            <a:off x="8412480" y="3246120"/>
            <a:ext cx="23317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mengukur hasil dan memperbaiki strategi</a:t>
            </a:r>
            <a:endParaRPr lang="en-US" sz="1120" dirty="0"/>
          </a:p>
        </p:txBody>
      </p:sp>
      <p:sp>
        <p:nvSpPr>
          <p:cNvPr id="22" name="Shape 20"/>
          <p:cNvSpPr/>
          <p:nvPr/>
        </p:nvSpPr>
        <p:spPr>
          <a:xfrm>
            <a:off x="960120" y="5074920"/>
            <a:ext cx="10241280" cy="658368"/>
          </a:xfrm>
          <a:prstGeom prst="roundRect">
            <a:avLst>
              <a:gd name="adj" fmla="val 11111"/>
            </a:avLst>
          </a:prstGeom>
          <a:solidFill>
            <a:srgbClr val="EAF6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1069848" y="5138928"/>
            <a:ext cx="10021824" cy="530352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Dalam pariwisata, manajemen strategik membantu destinasi menentukan arah pengembangan, prioritas program, dan cara memenangkan persaingan.</a:t>
            </a:r>
            <a:endParaRPr lang="en-US" sz="132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Pengertian Pariwisata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Aktivitas perjalanan untuk rekreasi, budaya, bisnis, pendidikan, kesehatan, dan pengalaman lainnya.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50" dirty="0"/>
          </a:p>
        </p:txBody>
      </p:sp>
      <p:pic>
        <p:nvPicPr>
          <p:cNvPr id="7" name="Image 0" descr="/mnt/data/a_wide_scenic_outdoor_village_tourism_scene_in_wa.png">    </p:cNvPr>
          <p:cNvPicPr>
            <a:picLocks noChangeAspect="1"/>
          </p:cNvPicPr>
          <p:nvPr/>
        </p:nvPicPr>
        <p:blipFill>
          <a:blip r:embed="rId1"/>
          <a:srcRect l="15901" r="15901" t="0" b="0"/>
          <a:stretch/>
        </p:blipFill>
        <p:spPr>
          <a:xfrm>
            <a:off x="685800" y="1508760"/>
            <a:ext cx="4709160" cy="388620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897880" y="1600200"/>
            <a:ext cx="4937760" cy="841248"/>
          </a:xfrm>
          <a:prstGeom prst="roundRect">
            <a:avLst>
              <a:gd name="adj" fmla="val 8696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989320" y="17099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🧭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6592824" y="1700784"/>
            <a:ext cx="41330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Perjalanan</a:t>
            </a:r>
            <a:endParaRPr lang="en-US" sz="1280" dirty="0"/>
          </a:p>
        </p:txBody>
      </p:sp>
      <p:sp>
        <p:nvSpPr>
          <p:cNvPr id="11" name="Text 8"/>
          <p:cNvSpPr/>
          <p:nvPr/>
        </p:nvSpPr>
        <p:spPr>
          <a:xfrm>
            <a:off x="6592824" y="2029968"/>
            <a:ext cx="4133088" cy="3383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perpindahan sementara ke luar lingkungan sehari-hari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5897880" y="2697480"/>
            <a:ext cx="4937760" cy="841248"/>
          </a:xfrm>
          <a:prstGeom prst="roundRect">
            <a:avLst>
              <a:gd name="adj" fmla="val 8696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989320" y="280720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🎭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6592824" y="2798064"/>
            <a:ext cx="41330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Pengalaman</a:t>
            </a:r>
            <a:endParaRPr lang="en-US" sz="1280" dirty="0"/>
          </a:p>
        </p:txBody>
      </p:sp>
      <p:sp>
        <p:nvSpPr>
          <p:cNvPr id="15" name="Text 12"/>
          <p:cNvSpPr/>
          <p:nvPr/>
        </p:nvSpPr>
        <p:spPr>
          <a:xfrm>
            <a:off x="6592824" y="3127248"/>
            <a:ext cx="4133088" cy="3383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mencakup budaya, alam, kuliner, edukasi, dan aktivitas lokal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5897880" y="3794760"/>
            <a:ext cx="4937760" cy="841248"/>
          </a:xfrm>
          <a:prstGeom prst="roundRect">
            <a:avLst>
              <a:gd name="adj" fmla="val 8696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989320" y="390448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🤝</a:t>
            </a: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6592824" y="3895344"/>
            <a:ext cx="41330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Interaksi</a:t>
            </a:r>
            <a:endParaRPr lang="en-US" sz="1280" dirty="0"/>
          </a:p>
        </p:txBody>
      </p:sp>
      <p:sp>
        <p:nvSpPr>
          <p:cNvPr id="19" name="Text 16"/>
          <p:cNvSpPr/>
          <p:nvPr/>
        </p:nvSpPr>
        <p:spPr>
          <a:xfrm>
            <a:off x="6592824" y="4224528"/>
            <a:ext cx="4133088" cy="3383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melibatkan wisatawan, masyarakat, pelaku usaha, dan pemerintah</a:t>
            </a:r>
            <a:endParaRPr lang="en-US" sz="1050" dirty="0"/>
          </a:p>
        </p:txBody>
      </p:sp>
      <p:sp>
        <p:nvSpPr>
          <p:cNvPr id="20" name="Shape 17"/>
          <p:cNvSpPr/>
          <p:nvPr/>
        </p:nvSpPr>
        <p:spPr>
          <a:xfrm>
            <a:off x="6007608" y="5138928"/>
            <a:ext cx="4709160" cy="548640"/>
          </a:xfrm>
          <a:prstGeom prst="roundRect">
            <a:avLst>
              <a:gd name="adj" fmla="val 13333"/>
            </a:avLst>
          </a:prstGeom>
          <a:solidFill>
            <a:srgbClr val="FFF6E7"/>
          </a:solidFill>
          <a:ln w="12700">
            <a:solidFill>
              <a:srgbClr val="F6B23A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117336" y="5202936"/>
            <a:ext cx="4489704" cy="42062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Pariwisata bukan hanya objek wisata, tetapi sistem pengalaman yang melibatkan banyak pihak.</a:t>
            </a:r>
            <a:endParaRPr lang="en-US" sz="132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Manajemen Strategik Pariwisata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Pengelolaan pariwisata secara terarah agar destinasi kompetitif, berkelanjutan, dan bermanfaat.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50" dirty="0"/>
          </a:p>
        </p:txBody>
      </p:sp>
      <p:pic>
        <p:nvPicPr>
          <p:cNvPr id="7" name="Image 0" descr="/mnt/data/a_bright_conference_meeting_room_scene_photographe.png">    </p:cNvPr>
          <p:cNvPicPr>
            <a:picLocks noChangeAspect="1"/>
          </p:cNvPicPr>
          <p:nvPr/>
        </p:nvPicPr>
        <p:blipFill>
          <a:blip r:embed="rId1"/>
          <a:srcRect l="17968" r="17968" t="0" b="0"/>
          <a:stretch/>
        </p:blipFill>
        <p:spPr>
          <a:xfrm>
            <a:off x="6446520" y="1417320"/>
            <a:ext cx="4892040" cy="42976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49808" y="1627632"/>
            <a:ext cx="5138928" cy="11155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Manajemen strategik pariwisata adalah proses menyusun arah, keputusan, dan program pengembangan destinasi berdasarkan potensi, pasar, stakeholder, serta kondisi lingkungan.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41248" y="3090672"/>
            <a:ext cx="4846320" cy="1783080"/>
          </a:xfrm>
          <a:prstGeom prst="rect">
            <a:avLst/>
          </a:prstGeom>
          <a:noFill/>
          <a:ln/>
        </p:spPr>
        <p:txBody>
          <a:bodyPr wrap="square" lIns="1524" tIns="1524" rIns="1524" bIns="1524" rtlCol="0" anchor="ctr">
            <a:normAutofit/>
          </a:bodyPr>
          <a:lstStyle/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Mengelola potensi menjadi produk wisata</a:t>
            </a:r>
            <a:endParaRPr lang="en-US" sz="1380" dirty="0"/>
          </a:p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Menentukan target pasar dan positioning</a:t>
            </a:r>
            <a:endParaRPr lang="en-US" sz="1380" dirty="0"/>
          </a:p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Membangun kerja sama stakeholder</a:t>
            </a:r>
            <a:endParaRPr lang="en-US" sz="1380" dirty="0"/>
          </a:p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Menjaga daya saing dan keberlanjutan</a:t>
            </a:r>
            <a:endParaRPr lang="en-US" sz="138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Mengapa Strategi Penting dalam Pariwisata?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Pariwisata menghadapi pasar yang berubah, persaingan tinggi, dan tuntutan keberlanjutan.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868680" y="1691640"/>
            <a:ext cx="4709160" cy="987552"/>
          </a:xfrm>
          <a:prstGeom prst="roundRect">
            <a:avLst>
              <a:gd name="adj" fmla="val 7407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60120" y="180136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🏁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563624" y="1792224"/>
            <a:ext cx="39044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Persaingan destinasi</a:t>
            </a:r>
            <a:endParaRPr lang="en-US" sz="1280" dirty="0"/>
          </a:p>
        </p:txBody>
      </p:sp>
      <p:sp>
        <p:nvSpPr>
          <p:cNvPr id="10" name="Text 8"/>
          <p:cNvSpPr/>
          <p:nvPr/>
        </p:nvSpPr>
        <p:spPr>
          <a:xfrm>
            <a:off x="1563624" y="2121408"/>
            <a:ext cx="390448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Wisatawan memiliki banyak pilihan tujuan dan pengalaman.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6217920" y="1691640"/>
            <a:ext cx="4709160" cy="987552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309360" y="180136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📱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6912864" y="1792224"/>
            <a:ext cx="39044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Perubahan digital</a:t>
            </a:r>
            <a:endParaRPr lang="en-US" sz="1280" dirty="0"/>
          </a:p>
        </p:txBody>
      </p:sp>
      <p:sp>
        <p:nvSpPr>
          <p:cNvPr id="14" name="Text 12"/>
          <p:cNvSpPr/>
          <p:nvPr/>
        </p:nvSpPr>
        <p:spPr>
          <a:xfrm>
            <a:off x="6912864" y="2121408"/>
            <a:ext cx="390448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Promosi, reservasi, dan ulasan terjadi secara online.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868680" y="3429000"/>
            <a:ext cx="4709160" cy="987552"/>
          </a:xfrm>
          <a:prstGeom prst="roundRect">
            <a:avLst>
              <a:gd name="adj" fmla="val 7407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60120" y="35387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🌿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1563624" y="3529584"/>
            <a:ext cx="39044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Tuntutan keberlanjutan</a:t>
            </a:r>
            <a:endParaRPr lang="en-US" sz="1280" dirty="0"/>
          </a:p>
        </p:txBody>
      </p:sp>
      <p:sp>
        <p:nvSpPr>
          <p:cNvPr id="18" name="Text 16"/>
          <p:cNvSpPr/>
          <p:nvPr/>
        </p:nvSpPr>
        <p:spPr>
          <a:xfrm>
            <a:off x="1563624" y="3858768"/>
            <a:ext cx="390448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Destinasi harus menjaga alam, budaya, dan masyarakat.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6217920" y="3429000"/>
            <a:ext cx="4709160" cy="987552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309360" y="35387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💬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6912864" y="3529584"/>
            <a:ext cx="390448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Ekspektasi wisatawan</a:t>
            </a:r>
            <a:endParaRPr lang="en-US" sz="1280" dirty="0"/>
          </a:p>
        </p:txBody>
      </p:sp>
      <p:sp>
        <p:nvSpPr>
          <p:cNvPr id="22" name="Text 20"/>
          <p:cNvSpPr/>
          <p:nvPr/>
        </p:nvSpPr>
        <p:spPr>
          <a:xfrm>
            <a:off x="6912864" y="3858768"/>
            <a:ext cx="390448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Wisatawan menuntut pengalaman yang aman, nyaman, dan autentik.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1115568" y="5440680"/>
            <a:ext cx="9921240" cy="493776"/>
          </a:xfrm>
          <a:prstGeom prst="roundRect">
            <a:avLst>
              <a:gd name="adj" fmla="val 14815"/>
            </a:avLst>
          </a:prstGeom>
          <a:solidFill>
            <a:srgbClr val="FFF1F2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1225296" y="5504688"/>
            <a:ext cx="9701784" cy="36576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Tanpa strategi, pengembangan destinasi cenderung reaktif, tidak fokus, dan sulit dievaluasi.</a:t>
            </a:r>
            <a:endParaRPr lang="en-US" sz="132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Tujuan Manajemen Strategik Pariwisata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Mengarahkan pengembangan destinasi agar memiliki manfaat ekonomi, sosial, budaya, dan lingkungan.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06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4800600" y="2084832"/>
            <a:ext cx="2606040" cy="2606040"/>
          </a:xfrm>
          <a:prstGeom prst="ellipse">
            <a:avLst/>
          </a:prstGeom>
          <a:solidFill>
            <a:srgbClr val="0B6477"/>
          </a:solidFill>
          <a:ln w="12700">
            <a:solidFill>
              <a:srgbClr val="0B647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230368" y="2816352"/>
            <a:ext cx="173736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21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Tujuan</a:t>
            </a:r>
            <a:endParaRPr lang="en-US" sz="2100" dirty="0"/>
          </a:p>
          <a:p>
            <a:pPr algn="ctr" indent="0" marL="0">
              <a:buNone/>
            </a:pPr>
            <a:r>
              <a:rPr lang="en-US" sz="21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Strategik</a:t>
            </a:r>
            <a:endParaRPr lang="en-US" sz="2100" dirty="0"/>
          </a:p>
        </p:txBody>
      </p:sp>
      <p:sp>
        <p:nvSpPr>
          <p:cNvPr id="9" name="Shape 7"/>
          <p:cNvSpPr/>
          <p:nvPr/>
        </p:nvSpPr>
        <p:spPr>
          <a:xfrm>
            <a:off x="868680" y="1600200"/>
            <a:ext cx="2560320" cy="530352"/>
          </a:xfrm>
          <a:prstGeom prst="roundRect">
            <a:avLst>
              <a:gd name="adj" fmla="val 13793"/>
            </a:avLst>
          </a:prstGeom>
          <a:solidFill>
            <a:srgbClr val="EAF6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78408" y="1664208"/>
            <a:ext cx="2340864" cy="402336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Daya tarik destinasi</a:t>
            </a:r>
            <a:endParaRPr lang="en-US" sz="1280" dirty="0"/>
          </a:p>
        </p:txBody>
      </p:sp>
      <p:sp>
        <p:nvSpPr>
          <p:cNvPr id="11" name="Shape 9"/>
          <p:cNvSpPr/>
          <p:nvPr/>
        </p:nvSpPr>
        <p:spPr>
          <a:xfrm>
            <a:off x="8549640" y="1600200"/>
            <a:ext cx="2560320" cy="530352"/>
          </a:xfrm>
          <a:prstGeom prst="roundRect">
            <a:avLst>
              <a:gd name="adj" fmla="val 13793"/>
            </a:avLst>
          </a:prstGeom>
          <a:solidFill>
            <a:srgbClr val="ECFD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659368" y="1664208"/>
            <a:ext cx="2340864" cy="402336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Kunjungan berkualitas</a:t>
            </a:r>
            <a:endParaRPr lang="en-US" sz="1280" dirty="0"/>
          </a:p>
        </p:txBody>
      </p:sp>
      <p:sp>
        <p:nvSpPr>
          <p:cNvPr id="13" name="Shape 11"/>
          <p:cNvSpPr/>
          <p:nvPr/>
        </p:nvSpPr>
        <p:spPr>
          <a:xfrm>
            <a:off x="868680" y="4206240"/>
            <a:ext cx="2560320" cy="530352"/>
          </a:xfrm>
          <a:prstGeom prst="roundRect">
            <a:avLst>
              <a:gd name="adj" fmla="val 13793"/>
            </a:avLst>
          </a:prstGeom>
          <a:solidFill>
            <a:srgbClr val="FFF6E7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78408" y="4270248"/>
            <a:ext cx="2340864" cy="402336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Manfaat masyarakat</a:t>
            </a:r>
            <a:endParaRPr lang="en-US" sz="1280" dirty="0"/>
          </a:p>
        </p:txBody>
      </p:sp>
      <p:sp>
        <p:nvSpPr>
          <p:cNvPr id="15" name="Shape 13"/>
          <p:cNvSpPr/>
          <p:nvPr/>
        </p:nvSpPr>
        <p:spPr>
          <a:xfrm>
            <a:off x="8549640" y="4206240"/>
            <a:ext cx="2560320" cy="530352"/>
          </a:xfrm>
          <a:prstGeom prst="roundRect">
            <a:avLst>
              <a:gd name="adj" fmla="val 13793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659368" y="4270248"/>
            <a:ext cx="2340864" cy="402336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Keberlanjutan</a:t>
            </a:r>
            <a:endParaRPr lang="en-US" sz="1280" dirty="0"/>
          </a:p>
        </p:txBody>
      </p:sp>
      <p:sp>
        <p:nvSpPr>
          <p:cNvPr id="17" name="Shape 15"/>
          <p:cNvSpPr/>
          <p:nvPr/>
        </p:nvSpPr>
        <p:spPr>
          <a:xfrm>
            <a:off x="4617720" y="5230368"/>
            <a:ext cx="2560320" cy="530352"/>
          </a:xfrm>
          <a:prstGeom prst="roundRect">
            <a:avLst>
              <a:gd name="adj" fmla="val 13793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4727448" y="5294376"/>
            <a:ext cx="2340864" cy="402336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Identitas destinasi</a:t>
            </a:r>
            <a:endParaRPr lang="en-US" sz="128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Konsep Dasar Strategi Pariwisata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 pariwisata menyatukan analisis, arah, program, implementasi, dan evaluasi.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07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658368" y="2057400"/>
            <a:ext cx="1956816" cy="1033272"/>
          </a:xfrm>
          <a:prstGeom prst="chevron">
            <a:avLst/>
          </a:prstGeom>
          <a:solidFill>
            <a:srgbClr val="0B6477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41248" y="2304288"/>
            <a:ext cx="1417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Analisis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822960" y="3337560"/>
            <a:ext cx="14173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SWOT, pasar, pesaing</a:t>
            </a:r>
            <a:endParaRPr lang="en-US" sz="1030" dirty="0"/>
          </a:p>
        </p:txBody>
      </p:sp>
      <p:sp>
        <p:nvSpPr>
          <p:cNvPr id="10" name="Shape 8"/>
          <p:cNvSpPr/>
          <p:nvPr/>
        </p:nvSpPr>
        <p:spPr>
          <a:xfrm>
            <a:off x="2962656" y="2057400"/>
            <a:ext cx="1956816" cy="1033272"/>
          </a:xfrm>
          <a:prstGeom prst="chevron">
            <a:avLst/>
          </a:prstGeom>
          <a:solidFill>
            <a:srgbClr val="2563EB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145536" y="2304288"/>
            <a:ext cx="1417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Arah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3127248" y="3337560"/>
            <a:ext cx="14173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visi, misi, tujuan</a:t>
            </a:r>
            <a:endParaRPr lang="en-US" sz="1030" dirty="0"/>
          </a:p>
        </p:txBody>
      </p:sp>
      <p:sp>
        <p:nvSpPr>
          <p:cNvPr id="13" name="Shape 11"/>
          <p:cNvSpPr/>
          <p:nvPr/>
        </p:nvSpPr>
        <p:spPr>
          <a:xfrm>
            <a:off x="5266944" y="2057400"/>
            <a:ext cx="1956816" cy="1033272"/>
          </a:xfrm>
          <a:prstGeom prst="chevron">
            <a:avLst/>
          </a:prstGeom>
          <a:solidFill>
            <a:srgbClr val="2E7D32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5449824" y="2304288"/>
            <a:ext cx="1417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Pilihan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5431536" y="3337560"/>
            <a:ext cx="14173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target pasar, positioning</a:t>
            </a:r>
            <a:endParaRPr lang="en-US" sz="1030" dirty="0"/>
          </a:p>
        </p:txBody>
      </p:sp>
      <p:sp>
        <p:nvSpPr>
          <p:cNvPr id="16" name="Shape 14"/>
          <p:cNvSpPr/>
          <p:nvPr/>
        </p:nvSpPr>
        <p:spPr>
          <a:xfrm>
            <a:off x="7571232" y="2057400"/>
            <a:ext cx="1956816" cy="1033272"/>
          </a:xfrm>
          <a:prstGeom prst="chevron">
            <a:avLst/>
          </a:prstGeom>
          <a:solidFill>
            <a:srgbClr val="F6B23A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754112" y="2304288"/>
            <a:ext cx="1417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Program</a:t>
            </a:r>
            <a:endParaRPr lang="en-US" sz="1400" dirty="0"/>
          </a:p>
        </p:txBody>
      </p:sp>
      <p:sp>
        <p:nvSpPr>
          <p:cNvPr id="18" name="Text 16"/>
          <p:cNvSpPr/>
          <p:nvPr/>
        </p:nvSpPr>
        <p:spPr>
          <a:xfrm>
            <a:off x="7735824" y="3337560"/>
            <a:ext cx="14173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produk, promosi, SDM</a:t>
            </a:r>
            <a:endParaRPr lang="en-US" sz="1030" dirty="0"/>
          </a:p>
        </p:txBody>
      </p:sp>
      <p:sp>
        <p:nvSpPr>
          <p:cNvPr id="19" name="Shape 17"/>
          <p:cNvSpPr/>
          <p:nvPr/>
        </p:nvSpPr>
        <p:spPr>
          <a:xfrm>
            <a:off x="9875520" y="2057400"/>
            <a:ext cx="1956816" cy="1033272"/>
          </a:xfrm>
          <a:prstGeom prst="chevron">
            <a:avLst/>
          </a:prstGeom>
          <a:solidFill>
            <a:srgbClr val="F97316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0058400" y="2304288"/>
            <a:ext cx="1417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</a:t>
            </a:r>
            <a:endParaRPr lang="en-US" sz="1400" dirty="0"/>
          </a:p>
        </p:txBody>
      </p:sp>
      <p:sp>
        <p:nvSpPr>
          <p:cNvPr id="21" name="Text 19"/>
          <p:cNvSpPr/>
          <p:nvPr/>
        </p:nvSpPr>
        <p:spPr>
          <a:xfrm>
            <a:off x="10040112" y="3337560"/>
            <a:ext cx="141732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indikator dan umpan balik</a:t>
            </a:r>
            <a:endParaRPr lang="en-US" sz="1030" dirty="0"/>
          </a:p>
        </p:txBody>
      </p:sp>
      <p:sp>
        <p:nvSpPr>
          <p:cNvPr id="22" name="Shape 20"/>
          <p:cNvSpPr/>
          <p:nvPr/>
        </p:nvSpPr>
        <p:spPr>
          <a:xfrm>
            <a:off x="960120" y="5047488"/>
            <a:ext cx="10195560" cy="640080"/>
          </a:xfrm>
          <a:prstGeom prst="roundRect">
            <a:avLst>
              <a:gd name="adj" fmla="val 11429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1069848" y="5111496"/>
            <a:ext cx="9976104" cy="51206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Alur strategi membantu pengelola destinasi memahami: dari mana kita berangkat, ke mana akan menuju, dan bagaimana mencapainya.</a:t>
            </a:r>
            <a:endParaRPr lang="en-US" sz="132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Analisis Lingkungan Pariwisata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Mengenali kondisi internal dan eksternal destinasi sebelum menyusun strategi.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08</a:t>
            </a:r>
            <a:endParaRPr lang="en-US" sz="850" dirty="0"/>
          </a:p>
        </p:txBody>
      </p:sp>
      <p:pic>
        <p:nvPicPr>
          <p:cNvPr id="7" name="Image 0" descr="/mnt/data/a_bright_shallow_depth_of_field_desktop_workspace.png">    </p:cNvPr>
          <p:cNvPicPr>
            <a:picLocks noChangeAspect="1"/>
          </p:cNvPicPr>
          <p:nvPr/>
        </p:nvPicPr>
        <p:blipFill>
          <a:blip r:embed="rId1"/>
          <a:srcRect l="15570" r="15570" t="0" b="0"/>
          <a:stretch/>
        </p:blipFill>
        <p:spPr>
          <a:xfrm>
            <a:off x="594360" y="1508760"/>
            <a:ext cx="4754880" cy="388620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806440" y="1691640"/>
            <a:ext cx="2148840" cy="420624"/>
          </a:xfrm>
          <a:prstGeom prst="roundRect">
            <a:avLst>
              <a:gd name="adj" fmla="val 17391"/>
            </a:avLst>
          </a:prstGeom>
          <a:solidFill>
            <a:srgbClr val="ECFD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916168" y="1755648"/>
            <a:ext cx="1929384" cy="29260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40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Strengths</a:t>
            </a:r>
            <a:endParaRPr lang="en-US" sz="1240" dirty="0"/>
          </a:p>
        </p:txBody>
      </p:sp>
      <p:sp>
        <p:nvSpPr>
          <p:cNvPr id="10" name="Text 7"/>
          <p:cNvSpPr/>
          <p:nvPr/>
        </p:nvSpPr>
        <p:spPr>
          <a:xfrm>
            <a:off x="5852160" y="2304288"/>
            <a:ext cx="20574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keunikan alam, budaya, akses</a:t>
            </a:r>
            <a:endParaRPr lang="en-US" sz="1040" dirty="0"/>
          </a:p>
        </p:txBody>
      </p:sp>
      <p:sp>
        <p:nvSpPr>
          <p:cNvPr id="11" name="Shape 8"/>
          <p:cNvSpPr/>
          <p:nvPr/>
        </p:nvSpPr>
        <p:spPr>
          <a:xfrm>
            <a:off x="8321040" y="1691640"/>
            <a:ext cx="2148840" cy="420624"/>
          </a:xfrm>
          <a:prstGeom prst="roundRect">
            <a:avLst>
              <a:gd name="adj" fmla="val 17391"/>
            </a:avLst>
          </a:prstGeom>
          <a:solidFill>
            <a:srgbClr val="FFF1F2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430768" y="1755648"/>
            <a:ext cx="1929384" cy="29260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40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Weaknesses</a:t>
            </a:r>
            <a:endParaRPr lang="en-US" sz="1240" dirty="0"/>
          </a:p>
        </p:txBody>
      </p:sp>
      <p:sp>
        <p:nvSpPr>
          <p:cNvPr id="13" name="Text 10"/>
          <p:cNvSpPr/>
          <p:nvPr/>
        </p:nvSpPr>
        <p:spPr>
          <a:xfrm>
            <a:off x="8366760" y="2304288"/>
            <a:ext cx="20574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fasilitas, SDM, promosi lemah</a:t>
            </a:r>
            <a:endParaRPr lang="en-US" sz="1040" dirty="0"/>
          </a:p>
        </p:txBody>
      </p:sp>
      <p:sp>
        <p:nvSpPr>
          <p:cNvPr id="14" name="Shape 11"/>
          <p:cNvSpPr/>
          <p:nvPr/>
        </p:nvSpPr>
        <p:spPr>
          <a:xfrm>
            <a:off x="5806440" y="3200400"/>
            <a:ext cx="2148840" cy="420624"/>
          </a:xfrm>
          <a:prstGeom prst="roundRect">
            <a:avLst>
              <a:gd name="adj" fmla="val 17391"/>
            </a:avLst>
          </a:prstGeom>
          <a:solidFill>
            <a:srgbClr val="EAF6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916168" y="3264408"/>
            <a:ext cx="1929384" cy="29260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40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Opportunities</a:t>
            </a:r>
            <a:endParaRPr lang="en-US" sz="1240" dirty="0"/>
          </a:p>
        </p:txBody>
      </p:sp>
      <p:sp>
        <p:nvSpPr>
          <p:cNvPr id="16" name="Text 13"/>
          <p:cNvSpPr/>
          <p:nvPr/>
        </p:nvSpPr>
        <p:spPr>
          <a:xfrm>
            <a:off x="5852160" y="3813048"/>
            <a:ext cx="20574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tren wisata, teknologi, pasar baru</a:t>
            </a:r>
            <a:endParaRPr lang="en-US" sz="1040" dirty="0"/>
          </a:p>
        </p:txBody>
      </p:sp>
      <p:sp>
        <p:nvSpPr>
          <p:cNvPr id="17" name="Shape 14"/>
          <p:cNvSpPr/>
          <p:nvPr/>
        </p:nvSpPr>
        <p:spPr>
          <a:xfrm>
            <a:off x="8321040" y="3200400"/>
            <a:ext cx="2148840" cy="420624"/>
          </a:xfrm>
          <a:prstGeom prst="roundRect">
            <a:avLst>
              <a:gd name="adj" fmla="val 17391"/>
            </a:avLst>
          </a:prstGeom>
          <a:solidFill>
            <a:srgbClr val="FFF6E7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8430768" y="3264408"/>
            <a:ext cx="1929384" cy="29260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40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Threats</a:t>
            </a:r>
            <a:endParaRPr lang="en-US" sz="1240" dirty="0"/>
          </a:p>
        </p:txBody>
      </p:sp>
      <p:sp>
        <p:nvSpPr>
          <p:cNvPr id="19" name="Text 16"/>
          <p:cNvSpPr/>
          <p:nvPr/>
        </p:nvSpPr>
        <p:spPr>
          <a:xfrm>
            <a:off x="8366760" y="3813048"/>
            <a:ext cx="20574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persaingan, krisis, kerusakan alam</a:t>
            </a:r>
            <a:endParaRPr lang="en-US" sz="1040" dirty="0"/>
          </a:p>
        </p:txBody>
      </p:sp>
      <p:sp>
        <p:nvSpPr>
          <p:cNvPr id="20" name="Shape 17"/>
          <p:cNvSpPr/>
          <p:nvPr/>
        </p:nvSpPr>
        <p:spPr>
          <a:xfrm>
            <a:off x="5989320" y="5257800"/>
            <a:ext cx="4754880" cy="530352"/>
          </a:xfrm>
          <a:prstGeom prst="roundRect">
            <a:avLst>
              <a:gd name="adj" fmla="val 13793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099048" y="5321808"/>
            <a:ext cx="4535424" cy="402336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7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Analisis yang baik membuat strategi lebih tepat sasaran dan tidak hanya berdasarkan asumsi.</a:t>
            </a:r>
            <a:endParaRPr lang="en-US" sz="127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961120" cy="49377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Komponen Utama Destinasi Wisata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32688"/>
            <a:ext cx="94183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Destinasi yang kuat terbentuk dari kombinasi atraksi, akses, fasilitas, aktivitas, dan layanan.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07592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94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Pengantar Manajemen Strategik Pariwisata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09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77240" y="1600200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68680" y="17099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🏞️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472184" y="1700784"/>
            <a:ext cx="2441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Atraksi</a:t>
            </a:r>
            <a:endParaRPr lang="en-US" sz="1280" dirty="0"/>
          </a:p>
        </p:txBody>
      </p:sp>
      <p:sp>
        <p:nvSpPr>
          <p:cNvPr id="10" name="Text 8"/>
          <p:cNvSpPr/>
          <p:nvPr/>
        </p:nvSpPr>
        <p:spPr>
          <a:xfrm>
            <a:off x="1472184" y="2029968"/>
            <a:ext cx="244144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alam, budaya, event, buatan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4480560" y="1600200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572000" y="17099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🛣️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5175504" y="1700784"/>
            <a:ext cx="2441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Aksesibilitas</a:t>
            </a:r>
            <a:endParaRPr lang="en-US" sz="1280" dirty="0"/>
          </a:p>
        </p:txBody>
      </p:sp>
      <p:sp>
        <p:nvSpPr>
          <p:cNvPr id="14" name="Text 12"/>
          <p:cNvSpPr/>
          <p:nvPr/>
        </p:nvSpPr>
        <p:spPr>
          <a:xfrm>
            <a:off x="5175504" y="2029968"/>
            <a:ext cx="244144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jalan, transportasi, informasi rute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8183880" y="1600200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275320" y="17099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🏨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8878824" y="1700784"/>
            <a:ext cx="2441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Amenitas</a:t>
            </a:r>
            <a:endParaRPr lang="en-US" sz="1280" dirty="0"/>
          </a:p>
        </p:txBody>
      </p:sp>
      <p:sp>
        <p:nvSpPr>
          <p:cNvPr id="18" name="Text 16"/>
          <p:cNvSpPr/>
          <p:nvPr/>
        </p:nvSpPr>
        <p:spPr>
          <a:xfrm>
            <a:off x="8878824" y="2029968"/>
            <a:ext cx="244144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hotel, restoran, toilet, pusat informasi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777240" y="3383280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68680" y="349300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🚲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1472184" y="3483864"/>
            <a:ext cx="2441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Aktivitas</a:t>
            </a:r>
            <a:endParaRPr lang="en-US" sz="1280" dirty="0"/>
          </a:p>
        </p:txBody>
      </p:sp>
      <p:sp>
        <p:nvSpPr>
          <p:cNvPr id="22" name="Text 20"/>
          <p:cNvSpPr/>
          <p:nvPr/>
        </p:nvSpPr>
        <p:spPr>
          <a:xfrm>
            <a:off x="1472184" y="3813048"/>
            <a:ext cx="244144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paket wisata dan pengalaman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4480560" y="3383280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4572000" y="349300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🤲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5175504" y="3483864"/>
            <a:ext cx="2441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Pelayanan</a:t>
            </a:r>
            <a:endParaRPr lang="en-US" sz="1280" dirty="0"/>
          </a:p>
        </p:txBody>
      </p:sp>
      <p:sp>
        <p:nvSpPr>
          <p:cNvPr id="26" name="Text 24"/>
          <p:cNvSpPr/>
          <p:nvPr/>
        </p:nvSpPr>
        <p:spPr>
          <a:xfrm>
            <a:off x="5175504" y="3813048"/>
            <a:ext cx="244144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keramahan, keamanan, kualitas SDM</a:t>
            </a:r>
            <a:endParaRPr lang="en-US" sz="1050" dirty="0"/>
          </a:p>
        </p:txBody>
      </p:sp>
      <p:sp>
        <p:nvSpPr>
          <p:cNvPr id="27" name="Shape 25"/>
          <p:cNvSpPr/>
          <p:nvPr/>
        </p:nvSpPr>
        <p:spPr>
          <a:xfrm>
            <a:off x="8183880" y="3383280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8275320" y="349300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🏛️</a:t>
            </a:r>
            <a:endParaRPr lang="en-US" sz="2100" dirty="0"/>
          </a:p>
        </p:txBody>
      </p:sp>
      <p:sp>
        <p:nvSpPr>
          <p:cNvPr id="29" name="Text 27"/>
          <p:cNvSpPr/>
          <p:nvPr/>
        </p:nvSpPr>
        <p:spPr>
          <a:xfrm>
            <a:off x="8878824" y="3483864"/>
            <a:ext cx="244144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Kelembagaan</a:t>
            </a:r>
            <a:endParaRPr lang="en-US" sz="1280" dirty="0"/>
          </a:p>
        </p:txBody>
      </p:sp>
      <p:sp>
        <p:nvSpPr>
          <p:cNvPr id="30" name="Text 28"/>
          <p:cNvSpPr/>
          <p:nvPr/>
        </p:nvSpPr>
        <p:spPr>
          <a:xfrm>
            <a:off x="8878824" y="3813048"/>
            <a:ext cx="2441448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pengelola, aturan, kolaborasi</a:t>
            </a:r>
            <a:endParaRPr lang="en-US" sz="1050" dirty="0"/>
          </a:p>
        </p:txBody>
      </p:sp>
      <p:sp>
        <p:nvSpPr>
          <p:cNvPr id="31" name="Shape 29"/>
          <p:cNvSpPr/>
          <p:nvPr/>
        </p:nvSpPr>
        <p:spPr>
          <a:xfrm>
            <a:off x="1051560" y="5486400"/>
            <a:ext cx="10012680" cy="457200"/>
          </a:xfrm>
          <a:prstGeom prst="roundRect">
            <a:avLst>
              <a:gd name="adj" fmla="val 16000"/>
            </a:avLst>
          </a:prstGeom>
          <a:solidFill>
            <a:srgbClr val="EAF6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1161288" y="5550408"/>
            <a:ext cx="9793224" cy="32918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 destinasi harus memperkuat komponen yang lemah tanpa menghilangkan keunikan lokal.</a:t>
            </a:r>
            <a:endParaRPr lang="en-US" sz="131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Pengantar Manajemen Strategik Pariwisata</dc:title>
  <dc:subject>Pengantar Manajemen Strategik Pariwisata</dc:subject>
  <dc:creator>OpenAI</dc:creator>
  <cp:lastModifiedBy>OpenAI</cp:lastModifiedBy>
  <cp:revision>1</cp:revision>
  <dcterms:created xsi:type="dcterms:W3CDTF">2026-05-29T03:06:16Z</dcterms:created>
  <dcterms:modified xsi:type="dcterms:W3CDTF">2026-05-29T03:06:16Z</dcterms:modified>
</cp:coreProperties>
</file>