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281" r:id="rId43"/>
  </p:sldIdLst>
  <p:sldSz cx="9144000" cy="6858000" type="screen4x3"/>
  <p:notesSz cx="7053263" cy="9309100"/>
  <p:embeddedFontLst>
    <p:embeddedFont>
      <p:font typeface="Cambria" pitchFamily="18" charset="0"/>
      <p:regular r:id="rId45"/>
      <p:bold r:id="rId46"/>
      <p:italic r:id="rId47"/>
      <p:boldItalic r:id="rId48"/>
    </p:embeddedFont>
    <p:embeddedFont>
      <p:font typeface="Calibri" pitchFamily="34" charset="0"/>
      <p:regular r:id="rId49"/>
      <p:bold r:id="rId50"/>
      <p:italic r:id="rId51"/>
      <p:boldItalic r:id="rId52"/>
    </p:embeddedFont>
    <p:embeddedFont>
      <p:font typeface="Tahoma" pitchFamily="34" charset="0"/>
      <p:regular r:id="rId53"/>
      <p:bold r:id="rId54"/>
    </p:embeddedFont>
    <p:embeddedFont>
      <p:font typeface="Trebuchet MS"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9" roundtripDataSignature="AMtx7mhfW9sMke50WUeiO8HOkmpryux39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customschemas.google.com/relationships/presentationmetadata" Target="meta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55937" cy="465137"/>
          </a:xfrm>
          <a:prstGeom prst="rect">
            <a:avLst/>
          </a:prstGeom>
          <a:noFill/>
          <a:ln>
            <a:noFill/>
          </a:ln>
        </p:spPr>
        <p:txBody>
          <a:bodyPr spcFirstLastPara="1" wrap="square" lIns="93475" tIns="46725" rIns="93475" bIns="4672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1pPr>
            <a:lvl2pPr marR="0" lvl="1"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2pPr>
            <a:lvl3pPr marR="0" lvl="2"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3pPr>
            <a:lvl4pPr marR="0" lvl="3"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4pPr>
            <a:lvl5pPr marR="0" lvl="4"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5pPr>
            <a:lvl6pPr marR="0" lvl="5"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6pPr>
            <a:lvl7pPr marR="0" lvl="6"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7pPr>
            <a:lvl8pPr marR="0" lvl="7"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8pPr>
            <a:lvl9pPr marR="0" lvl="8"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9pPr>
          </a:lstStyle>
          <a:p>
            <a:endParaRPr/>
          </a:p>
        </p:txBody>
      </p:sp>
      <p:sp>
        <p:nvSpPr>
          <p:cNvPr id="4" name="Google Shape;4;n"/>
          <p:cNvSpPr txBox="1">
            <a:spLocks noGrp="1"/>
          </p:cNvSpPr>
          <p:nvPr>
            <p:ph type="dt" idx="10"/>
          </p:nvPr>
        </p:nvSpPr>
        <p:spPr>
          <a:xfrm>
            <a:off x="3995737" y="0"/>
            <a:ext cx="3055937" cy="465137"/>
          </a:xfrm>
          <a:prstGeom prst="rect">
            <a:avLst/>
          </a:prstGeom>
          <a:noFill/>
          <a:ln>
            <a:noFill/>
          </a:ln>
        </p:spPr>
        <p:txBody>
          <a:bodyPr spcFirstLastPara="1" wrap="square" lIns="93475" tIns="46725" rIns="93475" bIns="46725"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2pPr>
            <a:lvl3pPr marR="0" lvl="2"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3pPr>
            <a:lvl4pPr marR="0" lvl="3"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4pPr>
            <a:lvl5pPr marR="0" lvl="4"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5pPr>
            <a:lvl6pPr marR="0" lvl="5"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6pPr>
            <a:lvl7pPr marR="0" lvl="6"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7pPr>
            <a:lvl8pPr marR="0" lvl="7"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8pPr>
            <a:lvl9pPr marR="0" lvl="8"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9pPr>
          </a:lstStyle>
          <a:p>
            <a:endParaRPr/>
          </a:p>
        </p:txBody>
      </p:sp>
      <p:sp>
        <p:nvSpPr>
          <p:cNvPr id="5" name="Google Shape;5;n"/>
          <p:cNvSpPr>
            <a:spLocks noGrp="1" noRot="1" noChangeAspect="1"/>
          </p:cNvSpPr>
          <p:nvPr>
            <p:ph type="sldImg" idx="3"/>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4850" y="4421187"/>
            <a:ext cx="5643562" cy="4189412"/>
          </a:xfrm>
          <a:prstGeom prst="rect">
            <a:avLst/>
          </a:prstGeom>
          <a:noFill/>
          <a:ln>
            <a:noFill/>
          </a:ln>
        </p:spPr>
        <p:txBody>
          <a:bodyPr spcFirstLastPara="1" wrap="square" lIns="93475" tIns="46725" rIns="93475" bIns="46725"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42375"/>
            <a:ext cx="3055937" cy="465137"/>
          </a:xfrm>
          <a:prstGeom prst="rect">
            <a:avLst/>
          </a:prstGeom>
          <a:noFill/>
          <a:ln>
            <a:noFill/>
          </a:ln>
        </p:spPr>
        <p:txBody>
          <a:bodyPr spcFirstLastPara="1" wrap="square" lIns="93475" tIns="46725" rIns="93475" bIns="46725"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1pPr>
            <a:lvl2pPr marR="0" lvl="1"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2pPr>
            <a:lvl3pPr marR="0" lvl="2"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3pPr>
            <a:lvl4pPr marR="0" lvl="3"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4pPr>
            <a:lvl5pPr marR="0" lvl="4"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5pPr>
            <a:lvl6pPr marR="0" lvl="5"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6pPr>
            <a:lvl7pPr marR="0" lvl="6"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7pPr>
            <a:lvl8pPr marR="0" lvl="7"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8pPr>
            <a:lvl9pPr marR="0" lvl="8"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9pPr>
          </a:lstStyle>
          <a:p>
            <a:endParaRPr/>
          </a:p>
        </p:txBody>
      </p:sp>
      <p:sp>
        <p:nvSpPr>
          <p:cNvPr id="8" name="Google Shape;8;n"/>
          <p:cNvSpPr txBox="1">
            <a:spLocks noGrp="1"/>
          </p:cNvSpPr>
          <p:nvPr>
            <p:ph type="sldNum" idx="12"/>
          </p:nvPr>
        </p:nvSpPr>
        <p:spPr>
          <a:xfrm>
            <a:off x="3995737" y="8842375"/>
            <a:ext cx="3055937" cy="465137"/>
          </a:xfrm>
          <a:prstGeom prst="rect">
            <a:avLst/>
          </a:prstGeom>
          <a:noFill/>
          <a:ln>
            <a:noFill/>
          </a:ln>
        </p:spPr>
        <p:txBody>
          <a:bodyPr spcFirstLastPara="1" wrap="square" lIns="93475" tIns="46725" rIns="93475" bIns="467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6" name="Google Shape;86;p1:notes"/>
          <p:cNvSpPr txBox="1">
            <a:spLocks noGrp="1"/>
          </p:cNvSpPr>
          <p:nvPr>
            <p:ph type="body" idx="1"/>
          </p:nvPr>
        </p:nvSpPr>
        <p:spPr>
          <a:xfrm>
            <a:off x="704850" y="4421187"/>
            <a:ext cx="5643562"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87" name="Google Shape;87;p1:notes"/>
          <p:cNvSpPr txBox="1"/>
          <p:nvPr/>
        </p:nvSpPr>
        <p:spPr>
          <a:xfrm>
            <a:off x="3995737" y="8842375"/>
            <a:ext cx="3055937" cy="465137"/>
          </a:xfrm>
          <a:prstGeom prst="rect">
            <a:avLst/>
          </a:prstGeom>
          <a:noFill/>
          <a:ln>
            <a:noFill/>
          </a:ln>
        </p:spPr>
        <p:txBody>
          <a:bodyPr spcFirstLastPara="1" wrap="square" lIns="93475" tIns="46725" rIns="93475" bIns="46725" anchor="b" anchorCtr="0">
            <a:noAutofit/>
          </a:bodyPr>
          <a:lstStyle/>
          <a:p>
            <a:pPr marL="0" marR="0" lvl="0" indent="0" algn="r" rtl="0">
              <a:lnSpc>
                <a:spcPct val="100000"/>
              </a:lnSpc>
              <a:spcBef>
                <a:spcPts val="0"/>
              </a:spcBef>
              <a:spcAft>
                <a:spcPts val="0"/>
              </a:spcAft>
              <a:buClr>
                <a:srgbClr val="000000"/>
              </a:buClr>
              <a:buSzPts val="1800"/>
              <a:buFont typeface="Cambria"/>
              <a:buNone/>
            </a:pPr>
            <a:fld id="{00000000-1234-1234-1234-123412341234}" type="slidenum">
              <a:rPr lang="en-US" sz="1800" b="0" i="0" u="none" strike="noStrike" cap="none">
                <a:solidFill>
                  <a:srgbClr val="000000"/>
                </a:solidFill>
                <a:latin typeface="Cambria"/>
                <a:ea typeface="Cambria"/>
                <a:cs typeface="Cambria"/>
                <a:sym typeface="Cambria"/>
              </a:rPr>
              <a:pPr marL="0" marR="0" lvl="0" indent="0" algn="r" rtl="0">
                <a:lnSpc>
                  <a:spcPct val="100000"/>
                </a:lnSpc>
                <a:spcBef>
                  <a:spcPts val="0"/>
                </a:spcBef>
                <a:spcAft>
                  <a:spcPts val="0"/>
                </a:spcAft>
                <a:buClr>
                  <a:srgbClr val="000000"/>
                </a:buClr>
                <a:buSzPts val="1800"/>
                <a:buFont typeface="Cambria"/>
                <a:buNone/>
              </a:p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6: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65" name="Google Shape;265;p26: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1" name="Google Shape;8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1182688" y="2017713"/>
            <a:ext cx="7772400" cy="4114800"/>
          </a:xfrm>
        </p:spPr>
        <p:txBody>
          <a:bodyPr/>
          <a:lstStyle/>
          <a:p>
            <a:pPr lvl="0"/>
            <a:endParaRPr lang="id-ID"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50FCEDDF-E7C0-43C1-965A-F160B2FA13B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id-ID"/>
          </a:p>
        </p:txBody>
      </p:sp>
      <p:sp>
        <p:nvSpPr>
          <p:cNvPr id="3" name="Chart Placeholder 2"/>
          <p:cNvSpPr>
            <a:spLocks noGrp="1"/>
          </p:cNvSpPr>
          <p:nvPr>
            <p:ph type="chart" idx="1"/>
          </p:nvPr>
        </p:nvSpPr>
        <p:spPr>
          <a:xfrm>
            <a:off x="1182688" y="2017713"/>
            <a:ext cx="7772400" cy="4114800"/>
          </a:xfrm>
        </p:spPr>
        <p:txBody>
          <a:bodyPr/>
          <a:lstStyle/>
          <a:p>
            <a:pPr lvl="0"/>
            <a:endParaRPr lang="id-ID"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7D3ADBC-AE04-4665-8E30-7AB235E72BC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8" y="214313"/>
            <a:ext cx="7793037" cy="1462087"/>
          </a:xfrm>
        </p:spPr>
        <p:txBody>
          <a:bodyPr/>
          <a:lstStyle/>
          <a:p>
            <a:r>
              <a:rPr lang="en-US" smtClean="0"/>
              <a:t>Click to edit Master title style</a:t>
            </a:r>
            <a:endParaRPr lang="id-ID"/>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Content Placeholder 5"/>
          <p:cNvSpPr>
            <a:spLocks noGrp="1"/>
          </p:cNvSpPr>
          <p:nvPr>
            <p:ph sz="quarter" idx="4"/>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E15650F6-6941-4884-9B86-65CFAEA663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
        <p:cNvGrpSpPr/>
        <p:nvPr/>
      </p:nvGrpSpPr>
      <p:grpSpPr>
        <a:xfrm>
          <a:off x="0" y="0"/>
          <a:ext cx="0" cy="0"/>
          <a:chOff x="0" y="0"/>
          <a:chExt cx="0" cy="0"/>
        </a:xfrm>
      </p:grpSpPr>
      <p:sp>
        <p:nvSpPr>
          <p:cNvPr id="39" name="Google Shape;39;p3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3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33"/>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3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3" name="Google Shape;53;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4" name="Google Shape;5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0" name="Google Shape;60;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1" name="Google Shape;6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 name="Google Shape;71;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2" name="Google Shape;72;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3" name="Google Shape;73;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4" name="Google Shape;74;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5" name="Google Shape;7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13" name="Google Shape;1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14" name="Google Shape;1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www.sahabatnestle.co.id/"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89" name="Google Shape;89;p1" descr="D:\Picture\logo ibi small.gif"/>
          <p:cNvPicPr preferRelativeResize="0"/>
          <p:nvPr/>
        </p:nvPicPr>
        <p:blipFill rotWithShape="1">
          <a:blip r:embed="rId4">
            <a:alphaModFix/>
          </a:blip>
          <a:srcRect/>
          <a:stretch/>
        </p:blipFill>
        <p:spPr>
          <a:xfrm>
            <a:off x="7308850" y="22225"/>
            <a:ext cx="1835150" cy="1835150"/>
          </a:xfrm>
          <a:prstGeom prst="rect">
            <a:avLst/>
          </a:prstGeom>
          <a:noFill/>
          <a:ln>
            <a:noFill/>
          </a:ln>
        </p:spPr>
      </p:pic>
      <p:sp>
        <p:nvSpPr>
          <p:cNvPr id="90" name="Google Shape;90;p1"/>
          <p:cNvSpPr txBox="1"/>
          <p:nvPr/>
        </p:nvSpPr>
        <p:spPr>
          <a:xfrm>
            <a:off x="1419225" y="2565400"/>
            <a:ext cx="6435725" cy="523180"/>
          </a:xfrm>
          <a:prstGeom prst="rect">
            <a:avLst/>
          </a:prstGeom>
          <a:gradFill>
            <a:gsLst>
              <a:gs pos="0">
                <a:srgbClr val="BCBCBC"/>
              </a:gs>
              <a:gs pos="35000">
                <a:srgbClr val="D0D0D0"/>
              </a:gs>
              <a:gs pos="100000">
                <a:srgbClr val="EDEDED"/>
              </a:gs>
            </a:gsLst>
            <a:lin ang="16200000" scaled="0"/>
          </a:gradFill>
          <a:ln w="9525" cap="flat" cmpd="sng">
            <a:solidFill>
              <a:srgbClr val="00000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t" anchorCtr="0">
            <a:spAutoFit/>
          </a:bodyPr>
          <a:lstStyle/>
          <a:p>
            <a:pPr lvl="0" algn="ctr">
              <a:buSzPts val="2800"/>
            </a:pPr>
            <a:r>
              <a:rPr lang="en-US" sz="2800" b="1" dirty="0" smtClean="0"/>
              <a:t>Customer Relationship Management</a:t>
            </a:r>
            <a:endParaRPr b="1" dirty="0"/>
          </a:p>
        </p:txBody>
      </p:sp>
      <p:sp>
        <p:nvSpPr>
          <p:cNvPr id="91" name="Google Shape;91;p1"/>
          <p:cNvSpPr txBox="1"/>
          <p:nvPr/>
        </p:nvSpPr>
        <p:spPr>
          <a:xfrm>
            <a:off x="3317966" y="3687762"/>
            <a:ext cx="240656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Cambria"/>
              <a:buNone/>
            </a:pPr>
            <a:r>
              <a:rPr lang="en-US" sz="2400" b="1" i="0" u="none" strike="noStrike" cap="none" dirty="0" err="1">
                <a:solidFill>
                  <a:schemeClr val="dk1"/>
                </a:solidFill>
                <a:latin typeface="Cambria"/>
                <a:ea typeface="Cambria"/>
                <a:cs typeface="Cambria"/>
                <a:sym typeface="Cambria"/>
              </a:rPr>
              <a:t>Pertemuan</a:t>
            </a:r>
            <a:r>
              <a:rPr lang="en-US" sz="2400" b="1" i="0" u="none" strike="noStrike" cap="none" dirty="0">
                <a:solidFill>
                  <a:schemeClr val="dk1"/>
                </a:solidFill>
                <a:latin typeface="Cambria"/>
                <a:ea typeface="Cambria"/>
                <a:cs typeface="Cambria"/>
                <a:sym typeface="Cambria"/>
              </a:rPr>
              <a:t> </a:t>
            </a:r>
            <a:r>
              <a:rPr lang="en-US" sz="2400" b="1" dirty="0" smtClean="0">
                <a:solidFill>
                  <a:schemeClr val="dk1"/>
                </a:solidFill>
                <a:latin typeface="Cambria"/>
                <a:ea typeface="Cambria"/>
                <a:cs typeface="Cambria"/>
                <a:sym typeface="Cambria"/>
              </a:rPr>
              <a:t>13</a:t>
            </a:r>
            <a:endParaRPr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id-ID" smtClean="0"/>
              <a:t>Contoh :</a:t>
            </a:r>
          </a:p>
        </p:txBody>
      </p:sp>
      <p:sp>
        <p:nvSpPr>
          <p:cNvPr id="3" name="Content Placeholder 2"/>
          <p:cNvSpPr>
            <a:spLocks noGrp="1"/>
          </p:cNvSpPr>
          <p:nvPr>
            <p:ph idx="1"/>
          </p:nvPr>
        </p:nvSpPr>
        <p:spPr/>
        <p:txBody>
          <a:bodyPr/>
          <a:lstStyle/>
          <a:p>
            <a:pPr>
              <a:defRPr/>
            </a:pPr>
            <a:r>
              <a:rPr lang="id-ID" dirty="0" smtClean="0"/>
              <a:t>Nestle, menerapkan CRM dlm bentuk :</a:t>
            </a:r>
          </a:p>
          <a:p>
            <a:pPr marL="514350" indent="-514350">
              <a:buFont typeface="+mj-lt"/>
              <a:buAutoNum type="arabicPeriod"/>
              <a:defRPr/>
            </a:pPr>
            <a:r>
              <a:rPr lang="id-ID" sz="3000" dirty="0" smtClean="0"/>
              <a:t>membangun database pelanggan yang kuat melalui web : </a:t>
            </a:r>
            <a:r>
              <a:rPr lang="id-ID" sz="3000" u="sng" dirty="0">
                <a:hlinkClick r:id="rId2"/>
              </a:rPr>
              <a:t>http://www.sahabatnestle.co.id</a:t>
            </a:r>
            <a:r>
              <a:rPr lang="id-ID" sz="3000" dirty="0" smtClean="0"/>
              <a:t>.</a:t>
            </a:r>
          </a:p>
          <a:p>
            <a:pPr marL="514350" indent="-514350">
              <a:buFont typeface="+mj-lt"/>
              <a:buAutoNum type="arabicPeriod"/>
              <a:defRPr/>
            </a:pPr>
            <a:r>
              <a:rPr lang="id-ID" sz="3000" dirty="0"/>
              <a:t>m</a:t>
            </a:r>
            <a:r>
              <a:rPr lang="id-ID" sz="3000" dirty="0" smtClean="0"/>
              <a:t>embuat profil setiap pelanggan</a:t>
            </a:r>
          </a:p>
          <a:p>
            <a:pPr marL="514350" indent="-514350">
              <a:buFont typeface="+mj-lt"/>
              <a:buAutoNum type="arabicPeriod"/>
              <a:defRPr/>
            </a:pPr>
            <a:r>
              <a:rPr lang="id-ID" sz="3000" dirty="0"/>
              <a:t>m</a:t>
            </a:r>
            <a:r>
              <a:rPr lang="id-ID" sz="3000" dirty="0" smtClean="0"/>
              <a:t>enganalisa setiap profit custome</a:t>
            </a:r>
          </a:p>
          <a:p>
            <a:pPr marL="514350" indent="-514350">
              <a:buFont typeface="+mj-lt"/>
              <a:buAutoNum type="arabicPeriod"/>
              <a:defRPr/>
            </a:pPr>
            <a:r>
              <a:rPr lang="id-ID" sz="3000" dirty="0"/>
              <a:t>i</a:t>
            </a:r>
            <a:r>
              <a:rPr lang="id-ID" sz="3000" dirty="0" smtClean="0"/>
              <a:t>nteraksi dengan customer yang lebih targeted</a:t>
            </a:r>
            <a:endParaRPr lang="id-ID" sz="3000" dirty="0"/>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Diskusi </a:t>
            </a:r>
          </a:p>
        </p:txBody>
      </p:sp>
      <p:sp>
        <p:nvSpPr>
          <p:cNvPr id="13315" name="Rectangle 3"/>
          <p:cNvSpPr>
            <a:spLocks noGrp="1" noChangeArrowheads="1"/>
          </p:cNvSpPr>
          <p:nvPr>
            <p:ph type="body" idx="1"/>
          </p:nvPr>
        </p:nvSpPr>
        <p:spPr/>
        <p:txBody>
          <a:bodyPr/>
          <a:lstStyle/>
          <a:p>
            <a:pPr eaLnBrk="1" hangingPunct="1">
              <a:lnSpc>
                <a:spcPct val="90000"/>
              </a:lnSpc>
            </a:pPr>
            <a:r>
              <a:rPr lang="en-US" smtClean="0"/>
              <a:t>Cari contoh inisiatif yang dilakukan perusahaan untuk:</a:t>
            </a:r>
          </a:p>
          <a:p>
            <a:pPr lvl="1" eaLnBrk="1" hangingPunct="1">
              <a:lnSpc>
                <a:spcPct val="90000"/>
              </a:lnSpc>
            </a:pPr>
            <a:r>
              <a:rPr lang="en-US" smtClean="0"/>
              <a:t>Get</a:t>
            </a:r>
          </a:p>
          <a:p>
            <a:pPr lvl="1" eaLnBrk="1" hangingPunct="1">
              <a:lnSpc>
                <a:spcPct val="90000"/>
              </a:lnSpc>
            </a:pPr>
            <a:r>
              <a:rPr lang="en-US" smtClean="0"/>
              <a:t>Keep</a:t>
            </a:r>
          </a:p>
          <a:p>
            <a:pPr lvl="1" eaLnBrk="1" hangingPunct="1">
              <a:lnSpc>
                <a:spcPct val="90000"/>
              </a:lnSpc>
            </a:pPr>
            <a:r>
              <a:rPr lang="en-US" smtClean="0"/>
              <a:t>Grow</a:t>
            </a:r>
          </a:p>
          <a:p>
            <a:pPr eaLnBrk="1" hangingPunct="1">
              <a:lnSpc>
                <a:spcPct val="90000"/>
              </a:lnSpc>
            </a:pPr>
            <a:r>
              <a:rPr lang="en-US" smtClean="0"/>
              <a:t>Mana yang lebih menguntungkan:</a:t>
            </a:r>
          </a:p>
          <a:p>
            <a:pPr lvl="1" eaLnBrk="1" hangingPunct="1">
              <a:lnSpc>
                <a:spcPct val="90000"/>
              </a:lnSpc>
            </a:pPr>
            <a:r>
              <a:rPr lang="en-US" smtClean="0"/>
              <a:t>Mendapatkan pelanggan baru atau mempertahankan pelanggan lama?</a:t>
            </a:r>
          </a:p>
          <a:p>
            <a:pPr lvl="1" eaLnBrk="1" hangingPunct="1">
              <a:lnSpc>
                <a:spcPct val="90000"/>
              </a:lnSpc>
            </a:pPr>
            <a:endParaRPr lang="en-US" smtClean="0"/>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p:cNvPicPr>
            <a:picLocks noGrp="1"/>
          </p:cNvPicPr>
          <p:nvPr>
            <p:ph idx="1"/>
          </p:nvPr>
        </p:nvPicPr>
        <p:blipFill>
          <a:blip r:embed="rId2"/>
          <a:srcRect l="19533" t="9534" r="19485" b="20975"/>
          <a:stretch>
            <a:fillRect/>
          </a:stretch>
        </p:blipFill>
        <p:spPr>
          <a:xfrm>
            <a:off x="1371600" y="954088"/>
            <a:ext cx="7086600" cy="5218112"/>
          </a:xfrm>
        </p:spPr>
      </p:pic>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4000" i="1" smtClean="0">
                <a:solidFill>
                  <a:schemeClr val="tx1"/>
                </a:solidFill>
              </a:rPr>
              <a:t>Pengaruh Keuntungan dari Meningkatnya 5% Retention Rate</a:t>
            </a:r>
          </a:p>
        </p:txBody>
      </p:sp>
      <p:graphicFrame>
        <p:nvGraphicFramePr>
          <p:cNvPr id="15363" name="Object 4"/>
          <p:cNvGraphicFramePr>
            <a:graphicFrameLocks noChangeAspect="1"/>
          </p:cNvGraphicFramePr>
          <p:nvPr>
            <p:ph idx="1"/>
          </p:nvPr>
        </p:nvGraphicFramePr>
        <p:xfrm>
          <a:off x="1524000" y="2057400"/>
          <a:ext cx="6096000" cy="4067175"/>
        </p:xfrm>
        <a:graphic>
          <a:graphicData uri="http://schemas.openxmlformats.org/presentationml/2006/ole">
            <p:oleObj spid="_x0000_s1026" name="Chart" r:id="rId3" imgW="6095927" imgH="4067048" progId="MSGraph.Chart.8">
              <p:embed followColorScheme="full"/>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Siapakah Pelanggan Setia itu? </a:t>
            </a:r>
          </a:p>
        </p:txBody>
      </p:sp>
      <p:sp>
        <p:nvSpPr>
          <p:cNvPr id="16387" name="Rectangle 3"/>
          <p:cNvSpPr>
            <a:spLocks noGrp="1" noChangeArrowheads="1"/>
          </p:cNvSpPr>
          <p:nvPr>
            <p:ph type="body" idx="1"/>
          </p:nvPr>
        </p:nvSpPr>
        <p:spPr/>
        <p:txBody>
          <a:bodyPr/>
          <a:lstStyle/>
          <a:p>
            <a:pPr eaLnBrk="1" hangingPunct="1">
              <a:lnSpc>
                <a:spcPct val="90000"/>
              </a:lnSpc>
            </a:pPr>
            <a:r>
              <a:rPr lang="en-US" sz="2400" smtClean="0"/>
              <a:t>Tingkah lakunya menunjukkan komitmen</a:t>
            </a:r>
          </a:p>
          <a:p>
            <a:pPr lvl="1" eaLnBrk="1" hangingPunct="1">
              <a:lnSpc>
                <a:spcPct val="90000"/>
              </a:lnSpc>
            </a:pPr>
            <a:r>
              <a:rPr lang="en-US" sz="2000" smtClean="0"/>
              <a:t>Membeli hanya dari 1 suplier, meskipun sebenarnya ada plilihan-pilihan lain</a:t>
            </a:r>
          </a:p>
          <a:p>
            <a:pPr lvl="1" eaLnBrk="1" hangingPunct="1">
              <a:lnSpc>
                <a:spcPct val="90000"/>
              </a:lnSpc>
            </a:pPr>
            <a:r>
              <a:rPr lang="en-US" sz="2000" smtClean="0"/>
              <a:t>Membeli dari suplier tertentu lebih banyak dan terus meningkat</a:t>
            </a:r>
          </a:p>
          <a:p>
            <a:pPr lvl="1" eaLnBrk="1" hangingPunct="1">
              <a:lnSpc>
                <a:spcPct val="90000"/>
              </a:lnSpc>
            </a:pPr>
            <a:r>
              <a:rPr lang="en-US" sz="2000" smtClean="0"/>
              <a:t>Menyumbangkan saran-saran untuk kemajuan</a:t>
            </a:r>
          </a:p>
          <a:p>
            <a:pPr lvl="1" eaLnBrk="1" hangingPunct="1">
              <a:lnSpc>
                <a:spcPct val="90000"/>
              </a:lnSpc>
            </a:pPr>
            <a:endParaRPr lang="en-US" sz="2000" smtClean="0"/>
          </a:p>
          <a:p>
            <a:pPr eaLnBrk="1" hangingPunct="1">
              <a:lnSpc>
                <a:spcPct val="90000"/>
              </a:lnSpc>
            </a:pPr>
            <a:r>
              <a:rPr lang="en-US" sz="2400" smtClean="0"/>
              <a:t>Psikologinya mensiratkan komitmen</a:t>
            </a:r>
          </a:p>
          <a:p>
            <a:pPr lvl="1" eaLnBrk="1" hangingPunct="1">
              <a:lnSpc>
                <a:spcPct val="90000"/>
              </a:lnSpc>
            </a:pPr>
            <a:r>
              <a:rPr lang="en-US" sz="2000" smtClean="0"/>
              <a:t>Tidak akan berfikir untuk memutuskan hubungan – psychological commitment</a:t>
            </a:r>
          </a:p>
          <a:p>
            <a:pPr lvl="1" eaLnBrk="1" hangingPunct="1">
              <a:lnSpc>
                <a:spcPct val="90000"/>
              </a:lnSpc>
            </a:pPr>
            <a:r>
              <a:rPr lang="en-US" sz="2000" smtClean="0"/>
              <a:t>Memiliki kebiasaan/sikap yang positif tentang suplier</a:t>
            </a:r>
          </a:p>
          <a:p>
            <a:pPr lvl="1" eaLnBrk="1" hangingPunct="1">
              <a:lnSpc>
                <a:spcPct val="90000"/>
              </a:lnSpc>
            </a:pPr>
            <a:r>
              <a:rPr lang="en-US" sz="2000" smtClean="0"/>
              <a:t>Selalu mengatakan hal yang bagus tentang suplier</a:t>
            </a:r>
          </a:p>
        </p:txBody>
      </p:sp>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i="1" smtClean="0">
                <a:solidFill>
                  <a:schemeClr val="tx1"/>
                </a:solidFill>
              </a:rPr>
              <a:t>Keuntungan Mempertahankan Loyalitas Pelanggan</a:t>
            </a:r>
          </a:p>
        </p:txBody>
      </p:sp>
      <p:sp>
        <p:nvSpPr>
          <p:cNvPr id="17411" name="Rectangle 3"/>
          <p:cNvSpPr>
            <a:spLocks noGrp="1" noChangeArrowheads="1"/>
          </p:cNvSpPr>
          <p:nvPr>
            <p:ph type="body" idx="1"/>
          </p:nvPr>
        </p:nvSpPr>
        <p:spPr/>
        <p:txBody>
          <a:bodyPr/>
          <a:lstStyle/>
          <a:p>
            <a:pPr eaLnBrk="1" hangingPunct="1">
              <a:lnSpc>
                <a:spcPct val="80000"/>
              </a:lnSpc>
            </a:pPr>
            <a:r>
              <a:rPr lang="en-US" sz="2000" smtClean="0"/>
              <a:t>Mempertahankan pelanggan yang sudah lama membutuhkan biaya yang lebih sedikit</a:t>
            </a:r>
          </a:p>
          <a:p>
            <a:pPr eaLnBrk="1" hangingPunct="1">
              <a:lnSpc>
                <a:spcPct val="80000"/>
              </a:lnSpc>
            </a:pPr>
            <a:r>
              <a:rPr lang="en-US" sz="2000" smtClean="0"/>
              <a:t>Pelanggan mengeluarkan banyak uang, berarti meningkatkan “share of wallet”</a:t>
            </a:r>
          </a:p>
          <a:p>
            <a:pPr eaLnBrk="1" hangingPunct="1">
              <a:lnSpc>
                <a:spcPct val="80000"/>
              </a:lnSpc>
            </a:pPr>
            <a:r>
              <a:rPr lang="en-US" sz="2000" smtClean="0"/>
              <a:t>Mereka mendapatkan kesepakatan yang baik dengan kita</a:t>
            </a:r>
          </a:p>
          <a:p>
            <a:pPr eaLnBrk="1" hangingPunct="1">
              <a:lnSpc>
                <a:spcPct val="80000"/>
              </a:lnSpc>
            </a:pPr>
            <a:r>
              <a:rPr lang="en-US" sz="2000" smtClean="0"/>
              <a:t>Mereka menyebarkan informasi yang positif tentang kita</a:t>
            </a:r>
          </a:p>
          <a:p>
            <a:pPr eaLnBrk="1" hangingPunct="1">
              <a:lnSpc>
                <a:spcPct val="80000"/>
              </a:lnSpc>
            </a:pPr>
            <a:r>
              <a:rPr lang="en-US" sz="2000" smtClean="0"/>
              <a:t>Mereka hanya membutuhkan servis yang lebih sedikit </a:t>
            </a:r>
          </a:p>
          <a:p>
            <a:pPr eaLnBrk="1" hangingPunct="1">
              <a:lnSpc>
                <a:spcPct val="80000"/>
              </a:lnSpc>
            </a:pPr>
            <a:r>
              <a:rPr lang="en-US" sz="2000" smtClean="0"/>
              <a:t>Mereka tidak terlalu mempersoalkan harga</a:t>
            </a:r>
          </a:p>
          <a:p>
            <a:pPr eaLnBrk="1" hangingPunct="1">
              <a:lnSpc>
                <a:spcPct val="80000"/>
              </a:lnSpc>
            </a:pPr>
            <a:r>
              <a:rPr lang="en-US" sz="2000" smtClean="0"/>
              <a:t>Mereka lebih bisa memaafkan jika terjadi kesalahan</a:t>
            </a:r>
          </a:p>
          <a:p>
            <a:pPr eaLnBrk="1" hangingPunct="1">
              <a:lnSpc>
                <a:spcPct val="80000"/>
              </a:lnSpc>
            </a:pPr>
            <a:r>
              <a:rPr lang="en-US" sz="2000" smtClean="0"/>
              <a:t>Mereka membuat program marketing kita lebih efisien</a:t>
            </a:r>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200" i="1" smtClean="0">
                <a:solidFill>
                  <a:schemeClr val="tx1"/>
                </a:solidFill>
              </a:rPr>
              <a:t>Pembagian Pasar vs Pembagian Pelanggan</a:t>
            </a:r>
            <a:br>
              <a:rPr lang="en-US" sz="3200" i="1" smtClean="0">
                <a:solidFill>
                  <a:schemeClr val="tx1"/>
                </a:solidFill>
              </a:rPr>
            </a:br>
            <a:r>
              <a:rPr lang="en-US" sz="3200" i="1" smtClean="0">
                <a:solidFill>
                  <a:schemeClr val="tx1"/>
                </a:solidFill>
              </a:rPr>
              <a:t>(Market Share vs Share of Customer)</a:t>
            </a:r>
          </a:p>
        </p:txBody>
      </p:sp>
      <p:graphicFrame>
        <p:nvGraphicFramePr>
          <p:cNvPr id="33808" name="Group 16"/>
          <p:cNvGraphicFramePr>
            <a:graphicFrameLocks noGrp="1"/>
          </p:cNvGraphicFramePr>
          <p:nvPr>
            <p:ph idx="1"/>
          </p:nvPr>
        </p:nvGraphicFramePr>
        <p:xfrm>
          <a:off x="1182688" y="2017713"/>
          <a:ext cx="7772400" cy="4114804"/>
        </p:xfrm>
        <a:graphic>
          <a:graphicData uri="http://schemas.openxmlformats.org/drawingml/2006/table">
            <a:tbl>
              <a:tblPr/>
              <a:tblGrid>
                <a:gridCol w="3587750"/>
                <a:gridCol w="4184650"/>
              </a:tblGrid>
              <a:tr h="36574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cs typeface="Arial" charset="0"/>
                        </a:rPr>
                        <a:t>Strategi Pembagian pasar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cs typeface="Arial" charset="0"/>
                        </a:rPr>
                        <a:t>Startegi pembagian pelanggan</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9058">
                <a:tc>
                  <a:txBody>
                    <a:bodyPr/>
                    <a:lstStyle/>
                    <a:p>
                      <a:pPr marL="185738" marR="0" lvl="0" indent="-185738" algn="l" defTabSz="914400" rtl="0" eaLnBrk="1" fontAlgn="base" latinLnBrk="0" hangingPunct="1">
                        <a:lnSpc>
                          <a:spcPct val="100000"/>
                        </a:lnSpc>
                        <a:spcBef>
                          <a:spcPct val="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cs typeface="Arial" charset="0"/>
                        </a:rPr>
                        <a:t>Perusahaan harus menjual satu produk ke sebanyak mungkin pelanggan</a:t>
                      </a:r>
                    </a:p>
                    <a:p>
                      <a:pPr marL="185738" marR="0" lvl="0" indent="-185738" algn="l" defTabSz="914400" rtl="0" eaLnBrk="1" fontAlgn="base" latinLnBrk="0" hangingPunct="1">
                        <a:lnSpc>
                          <a:spcPct val="100000"/>
                        </a:lnSpc>
                        <a:spcBef>
                          <a:spcPct val="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cs typeface="Arial" charset="0"/>
                        </a:rPr>
                        <a:t>Harus membedakan produk dengan pesaing</a:t>
                      </a:r>
                    </a:p>
                    <a:p>
                      <a:pPr marL="185738" marR="0" lvl="0" indent="-185738" algn="l" defTabSz="914400" rtl="0" eaLnBrk="1" fontAlgn="base" latinLnBrk="0" hangingPunct="1">
                        <a:lnSpc>
                          <a:spcPct val="100000"/>
                        </a:lnSpc>
                        <a:spcBef>
                          <a:spcPct val="0"/>
                        </a:spcBef>
                        <a:spcAft>
                          <a:spcPct val="0"/>
                        </a:spcAft>
                        <a:buClr>
                          <a:schemeClr val="folHlink"/>
                        </a:buClr>
                        <a:buSzPct val="60000"/>
                        <a:buFont typeface="Wingdings" pitchFamily="2" charset="2"/>
                        <a:buChar char="n"/>
                        <a:tabLst/>
                      </a:pPr>
                      <a:endParaRPr kumimoji="0" lang="en-US" sz="1800" b="0" i="0" u="none" strike="noStrike" cap="none" normalizeH="0" baseline="0" smtClean="0">
                        <a:ln>
                          <a:noFill/>
                        </a:ln>
                        <a:solidFill>
                          <a:schemeClr val="tx1"/>
                        </a:solidFill>
                        <a:effectLst/>
                        <a:latin typeface="Tahoma" pitchFamily="34" charset="0"/>
                        <a:cs typeface="Arial" charset="0"/>
                      </a:endParaRPr>
                    </a:p>
                    <a:p>
                      <a:pPr marL="185738" marR="0" lvl="0" indent="-185738" algn="l" defTabSz="914400" rtl="0" eaLnBrk="1" fontAlgn="base" latinLnBrk="0" hangingPunct="1">
                        <a:lnSpc>
                          <a:spcPct val="100000"/>
                        </a:lnSpc>
                        <a:spcBef>
                          <a:spcPct val="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cs typeface="Arial" charset="0"/>
                        </a:rPr>
                        <a:t>Menjual kepada pelanggan</a:t>
                      </a:r>
                    </a:p>
                    <a:p>
                      <a:pPr marL="185738" marR="0" lvl="0" indent="-185738" algn="l" defTabSz="914400" rtl="0" eaLnBrk="1" fontAlgn="base" latinLnBrk="0" hangingPunct="1">
                        <a:lnSpc>
                          <a:spcPct val="100000"/>
                        </a:lnSpc>
                        <a:spcBef>
                          <a:spcPct val="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cs typeface="Arial" charset="0"/>
                        </a:rPr>
                        <a:t>Mencari standart untuk   pelanggan baru</a:t>
                      </a:r>
                    </a:p>
                    <a:p>
                      <a:pPr marL="185738" marR="0" lvl="0" indent="-185738" algn="l" defTabSz="914400" rtl="0" eaLnBrk="1" fontAlgn="base" latinLnBrk="0" hangingPunct="1">
                        <a:lnSpc>
                          <a:spcPct val="100000"/>
                        </a:lnSpc>
                        <a:spcBef>
                          <a:spcPct val="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cs typeface="Arial" charset="0"/>
                        </a:rPr>
                        <a:t>Menggunakan media masa untuk membangun brand</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85738" marR="0" lvl="0" indent="-185738" algn="l" defTabSz="914400" rtl="0" eaLnBrk="1" fontAlgn="base" latinLnBrk="0" hangingPunct="1">
                        <a:lnSpc>
                          <a:spcPct val="100000"/>
                        </a:lnSpc>
                        <a:spcBef>
                          <a:spcPct val="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cs typeface="Arial" charset="0"/>
                        </a:rPr>
                        <a:t>Perusahaan harus menjual sebanyak mungkin produk kepada satu pelanggan</a:t>
                      </a:r>
                    </a:p>
                    <a:p>
                      <a:pPr marL="185738" marR="0" lvl="0" indent="-185738" algn="l" defTabSz="914400" rtl="0" eaLnBrk="1" fontAlgn="base" latinLnBrk="0" hangingPunct="1">
                        <a:lnSpc>
                          <a:spcPct val="100000"/>
                        </a:lnSpc>
                        <a:spcBef>
                          <a:spcPct val="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cs typeface="Arial" charset="0"/>
                        </a:rPr>
                        <a:t>Harus membedakan satu pelanggan dengan pelanggan lain</a:t>
                      </a:r>
                    </a:p>
                    <a:p>
                      <a:pPr marL="185738" marR="0" lvl="0" indent="-185738" algn="l" defTabSz="914400" rtl="0" eaLnBrk="1" fontAlgn="base" latinLnBrk="0" hangingPunct="1">
                        <a:lnSpc>
                          <a:spcPct val="100000"/>
                        </a:lnSpc>
                        <a:spcBef>
                          <a:spcPct val="0"/>
                        </a:spcBef>
                        <a:spcAft>
                          <a:spcPct val="0"/>
                        </a:spcAft>
                        <a:buClr>
                          <a:schemeClr val="folHlink"/>
                        </a:buClr>
                        <a:buSzPct val="60000"/>
                        <a:buFont typeface="Wingdings" pitchFamily="2" charset="2"/>
                        <a:buChar char="n"/>
                        <a:tabLst/>
                      </a:pPr>
                      <a:endParaRPr kumimoji="0" lang="en-US" sz="1800" b="0" i="0" u="none" strike="noStrike" cap="none" normalizeH="0" baseline="0" smtClean="0">
                        <a:ln>
                          <a:noFill/>
                        </a:ln>
                        <a:solidFill>
                          <a:schemeClr val="tx1"/>
                        </a:solidFill>
                        <a:effectLst/>
                        <a:latin typeface="Tahoma" pitchFamily="34" charset="0"/>
                        <a:cs typeface="Arial" charset="0"/>
                      </a:endParaRPr>
                    </a:p>
                    <a:p>
                      <a:pPr marL="185738" marR="0" lvl="0" indent="-185738" algn="l" defTabSz="914400" rtl="0" eaLnBrk="1" fontAlgn="base" latinLnBrk="0" hangingPunct="1">
                        <a:lnSpc>
                          <a:spcPct val="100000"/>
                        </a:lnSpc>
                        <a:spcBef>
                          <a:spcPct val="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cs typeface="Arial" charset="0"/>
                        </a:rPr>
                        <a:t>Bekerjasama dengan pelanggan</a:t>
                      </a:r>
                    </a:p>
                    <a:p>
                      <a:pPr marL="185738" marR="0" lvl="0" indent="-185738" algn="l" defTabSz="914400" rtl="0" eaLnBrk="1" fontAlgn="base" latinLnBrk="0" hangingPunct="1">
                        <a:lnSpc>
                          <a:spcPct val="100000"/>
                        </a:lnSpc>
                        <a:spcBef>
                          <a:spcPct val="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cs typeface="Arial" charset="0"/>
                        </a:rPr>
                        <a:t>Mencari standar bisnis baru dari pelanggan yang sudah ada</a:t>
                      </a:r>
                    </a:p>
                    <a:p>
                      <a:pPr marL="185738" marR="0" lvl="0" indent="-185738" algn="l" defTabSz="914400" rtl="0" eaLnBrk="1" fontAlgn="base" latinLnBrk="0" hangingPunct="1">
                        <a:lnSpc>
                          <a:spcPct val="100000"/>
                        </a:lnSpc>
                        <a:spcBef>
                          <a:spcPct val="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cs typeface="Arial" charset="0"/>
                        </a:rPr>
                        <a:t>Menggunakan komunikasi interaktif untuk menentukan kebutuhan individu dan berkomunikasi dengan masing individu</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85800" y="381000"/>
            <a:ext cx="8153400" cy="1066800"/>
          </a:xfrm>
          <a:prstGeom prst="rect">
            <a:avLst/>
          </a:prstGeom>
          <a:noFill/>
          <a:ln w="9525">
            <a:noFill/>
            <a:miter lim="800000"/>
            <a:headEnd/>
            <a:tailEnd/>
          </a:ln>
        </p:spPr>
        <p:txBody>
          <a:bodyPr>
            <a:spAutoFit/>
          </a:bodyPr>
          <a:lstStyle/>
          <a:p>
            <a:r>
              <a:rPr lang="en-US" sz="3200" i="1">
                <a:latin typeface="Trebuchet MS" pitchFamily="34" charset="0"/>
              </a:rPr>
              <a:t>Pembagian Pasar vs Pembagian Pelanggan</a:t>
            </a:r>
          </a:p>
          <a:p>
            <a:r>
              <a:rPr lang="en-US" sz="3200" i="1">
                <a:latin typeface="Trebuchet MS" pitchFamily="34" charset="0"/>
              </a:rPr>
              <a:t>(Market Share vs Share of Customer)</a:t>
            </a:r>
          </a:p>
        </p:txBody>
      </p:sp>
      <p:sp>
        <p:nvSpPr>
          <p:cNvPr id="19459" name="AutoShape 3"/>
          <p:cNvSpPr>
            <a:spLocks noChangeArrowheads="1"/>
          </p:cNvSpPr>
          <p:nvPr/>
        </p:nvSpPr>
        <p:spPr bwMode="auto">
          <a:xfrm>
            <a:off x="2743200" y="3413125"/>
            <a:ext cx="5029200" cy="990600"/>
          </a:xfrm>
          <a:prstGeom prst="rightArrow">
            <a:avLst>
              <a:gd name="adj1" fmla="val 52565"/>
              <a:gd name="adj2" fmla="val 34622"/>
            </a:avLst>
          </a:prstGeom>
          <a:solidFill>
            <a:srgbClr val="FFFF66"/>
          </a:solidFill>
          <a:ln w="9525">
            <a:solidFill>
              <a:schemeClr val="tx1"/>
            </a:solidFill>
            <a:miter lim="800000"/>
            <a:headEnd/>
            <a:tailEnd/>
          </a:ln>
        </p:spPr>
        <p:txBody>
          <a:bodyPr wrap="none" anchor="ctr"/>
          <a:lstStyle/>
          <a:p>
            <a:r>
              <a:rPr lang="en-US" sz="1600">
                <a:latin typeface="Arial" charset="0"/>
              </a:rPr>
              <a:t>       Traditional                Marketing</a:t>
            </a:r>
          </a:p>
        </p:txBody>
      </p:sp>
      <p:sp>
        <p:nvSpPr>
          <p:cNvPr id="19460" name="AutoShape 4"/>
          <p:cNvSpPr>
            <a:spLocks noChangeArrowheads="1"/>
          </p:cNvSpPr>
          <p:nvPr/>
        </p:nvSpPr>
        <p:spPr bwMode="auto">
          <a:xfrm>
            <a:off x="4114800" y="1812925"/>
            <a:ext cx="1066800" cy="3581400"/>
          </a:xfrm>
          <a:prstGeom prst="upArrow">
            <a:avLst>
              <a:gd name="adj1" fmla="val 52676"/>
              <a:gd name="adj2" fmla="val 34224"/>
            </a:avLst>
          </a:prstGeom>
          <a:solidFill>
            <a:schemeClr val="accent1"/>
          </a:solidFill>
          <a:ln w="9525">
            <a:solidFill>
              <a:schemeClr val="tx1"/>
            </a:solidFill>
            <a:miter lim="800000"/>
            <a:headEnd/>
            <a:tailEnd/>
          </a:ln>
        </p:spPr>
        <p:txBody>
          <a:bodyPr vert="eaVert" wrap="none" anchor="ctr"/>
          <a:lstStyle/>
          <a:p>
            <a:pPr algn="ctr"/>
            <a:r>
              <a:rPr lang="en-US" sz="1400">
                <a:latin typeface="Arial" charset="0"/>
              </a:rPr>
              <a:t>CRM Strategies</a:t>
            </a:r>
          </a:p>
        </p:txBody>
      </p:sp>
      <p:sp>
        <p:nvSpPr>
          <p:cNvPr id="19461" name="Text Box 5"/>
          <p:cNvSpPr txBox="1">
            <a:spLocks noChangeArrowheads="1"/>
          </p:cNvSpPr>
          <p:nvPr/>
        </p:nvSpPr>
        <p:spPr bwMode="auto">
          <a:xfrm>
            <a:off x="6858000" y="4479925"/>
            <a:ext cx="1139825" cy="517525"/>
          </a:xfrm>
          <a:prstGeom prst="rect">
            <a:avLst/>
          </a:prstGeom>
          <a:noFill/>
          <a:ln w="9525">
            <a:noFill/>
            <a:miter lim="800000"/>
            <a:headEnd/>
            <a:tailEnd/>
          </a:ln>
        </p:spPr>
        <p:txBody>
          <a:bodyPr wrap="none">
            <a:spAutoFit/>
          </a:bodyPr>
          <a:lstStyle/>
          <a:p>
            <a:r>
              <a:rPr lang="en-US" sz="1400">
                <a:latin typeface="Arial" charset="0"/>
              </a:rPr>
              <a:t>Mengurangi</a:t>
            </a:r>
          </a:p>
          <a:p>
            <a:r>
              <a:rPr lang="en-US" sz="1400">
                <a:latin typeface="Arial" charset="0"/>
              </a:rPr>
              <a:t>Keuntungan</a:t>
            </a:r>
          </a:p>
        </p:txBody>
      </p:sp>
      <p:sp>
        <p:nvSpPr>
          <p:cNvPr id="19462" name="Text Box 6"/>
          <p:cNvSpPr txBox="1">
            <a:spLocks noChangeArrowheads="1"/>
          </p:cNvSpPr>
          <p:nvPr/>
        </p:nvSpPr>
        <p:spPr bwMode="auto">
          <a:xfrm>
            <a:off x="5334000" y="1965325"/>
            <a:ext cx="1287463" cy="517525"/>
          </a:xfrm>
          <a:prstGeom prst="rect">
            <a:avLst/>
          </a:prstGeom>
          <a:noFill/>
          <a:ln w="9525">
            <a:noFill/>
            <a:miter lim="800000"/>
            <a:headEnd/>
            <a:tailEnd/>
          </a:ln>
        </p:spPr>
        <p:txBody>
          <a:bodyPr wrap="none">
            <a:spAutoFit/>
          </a:bodyPr>
          <a:lstStyle/>
          <a:p>
            <a:r>
              <a:rPr lang="en-US" sz="1400">
                <a:latin typeface="Arial" charset="0"/>
              </a:rPr>
              <a:t>Meningkatkan</a:t>
            </a:r>
          </a:p>
          <a:p>
            <a:r>
              <a:rPr lang="en-US" sz="1400">
                <a:latin typeface="Arial" charset="0"/>
              </a:rPr>
              <a:t>Keuntungan</a:t>
            </a:r>
          </a:p>
        </p:txBody>
      </p:sp>
      <p:sp>
        <p:nvSpPr>
          <p:cNvPr id="19463" name="Line 7"/>
          <p:cNvSpPr>
            <a:spLocks noChangeShapeType="1"/>
          </p:cNvSpPr>
          <p:nvPr/>
        </p:nvSpPr>
        <p:spPr bwMode="auto">
          <a:xfrm flipV="1">
            <a:off x="2743200" y="1965325"/>
            <a:ext cx="0" cy="3429000"/>
          </a:xfrm>
          <a:prstGeom prst="line">
            <a:avLst/>
          </a:prstGeom>
          <a:noFill/>
          <a:ln w="38100">
            <a:solidFill>
              <a:schemeClr val="tx1"/>
            </a:solidFill>
            <a:round/>
            <a:headEnd/>
            <a:tailEnd type="triangle" w="med" len="med"/>
          </a:ln>
        </p:spPr>
        <p:txBody>
          <a:bodyPr/>
          <a:lstStyle/>
          <a:p>
            <a:endParaRPr lang="en-US"/>
          </a:p>
        </p:txBody>
      </p:sp>
      <p:sp>
        <p:nvSpPr>
          <p:cNvPr id="19464" name="Line 8"/>
          <p:cNvSpPr>
            <a:spLocks noChangeShapeType="1"/>
          </p:cNvSpPr>
          <p:nvPr/>
        </p:nvSpPr>
        <p:spPr bwMode="auto">
          <a:xfrm>
            <a:off x="2743200" y="5394325"/>
            <a:ext cx="4800600" cy="0"/>
          </a:xfrm>
          <a:prstGeom prst="line">
            <a:avLst/>
          </a:prstGeom>
          <a:noFill/>
          <a:ln w="38100">
            <a:solidFill>
              <a:schemeClr val="tx1"/>
            </a:solidFill>
            <a:round/>
            <a:headEnd/>
            <a:tailEnd type="triangle" w="med" len="med"/>
          </a:ln>
        </p:spPr>
        <p:txBody>
          <a:bodyPr/>
          <a:lstStyle/>
          <a:p>
            <a:endParaRPr lang="en-US"/>
          </a:p>
        </p:txBody>
      </p:sp>
      <p:sp>
        <p:nvSpPr>
          <p:cNvPr id="19465" name="Text Box 9"/>
          <p:cNvSpPr txBox="1">
            <a:spLocks noChangeArrowheads="1"/>
          </p:cNvSpPr>
          <p:nvPr/>
        </p:nvSpPr>
        <p:spPr bwMode="auto">
          <a:xfrm>
            <a:off x="1720850" y="2025650"/>
            <a:ext cx="969963" cy="549275"/>
          </a:xfrm>
          <a:prstGeom prst="rect">
            <a:avLst/>
          </a:prstGeom>
          <a:noFill/>
          <a:ln w="9525">
            <a:noFill/>
            <a:miter lim="800000"/>
            <a:headEnd/>
            <a:tailEnd/>
          </a:ln>
        </p:spPr>
        <p:txBody>
          <a:bodyPr wrap="none">
            <a:spAutoFit/>
          </a:bodyPr>
          <a:lstStyle/>
          <a:p>
            <a:pPr algn="r"/>
            <a:r>
              <a:rPr lang="en-US" sz="1000">
                <a:latin typeface="Arial" charset="0"/>
              </a:rPr>
              <a:t>Pelanggan</a:t>
            </a:r>
          </a:p>
          <a:p>
            <a:pPr algn="r"/>
            <a:r>
              <a:rPr lang="en-US" sz="1000">
                <a:latin typeface="Arial" charset="0"/>
              </a:rPr>
              <a:t>Menginginkan</a:t>
            </a:r>
          </a:p>
          <a:p>
            <a:pPr algn="r"/>
            <a:r>
              <a:rPr lang="en-US" sz="1000">
                <a:latin typeface="Arial" charset="0"/>
              </a:rPr>
              <a:t>Kepuasan</a:t>
            </a:r>
          </a:p>
        </p:txBody>
      </p:sp>
      <p:sp>
        <p:nvSpPr>
          <p:cNvPr id="19466" name="Text Box 10"/>
          <p:cNvSpPr txBox="1">
            <a:spLocks noChangeArrowheads="1"/>
          </p:cNvSpPr>
          <p:nvPr/>
        </p:nvSpPr>
        <p:spPr bwMode="auto">
          <a:xfrm>
            <a:off x="7010400" y="5470525"/>
            <a:ext cx="785813" cy="396875"/>
          </a:xfrm>
          <a:prstGeom prst="rect">
            <a:avLst/>
          </a:prstGeom>
          <a:noFill/>
          <a:ln w="9525">
            <a:noFill/>
            <a:miter lim="800000"/>
            <a:headEnd/>
            <a:tailEnd/>
          </a:ln>
        </p:spPr>
        <p:txBody>
          <a:bodyPr wrap="none">
            <a:spAutoFit/>
          </a:bodyPr>
          <a:lstStyle/>
          <a:p>
            <a:r>
              <a:rPr lang="en-US" sz="1000">
                <a:latin typeface="Arial" charset="0"/>
              </a:rPr>
              <a:t>Sebaran </a:t>
            </a:r>
          </a:p>
          <a:p>
            <a:r>
              <a:rPr lang="en-US" sz="1000">
                <a:latin typeface="Arial" charset="0"/>
              </a:rPr>
              <a:t>Pelanggan</a:t>
            </a:r>
          </a:p>
        </p:txBody>
      </p:sp>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85800" y="381000"/>
            <a:ext cx="8153400" cy="579438"/>
          </a:xfrm>
          <a:prstGeom prst="rect">
            <a:avLst/>
          </a:prstGeom>
          <a:noFill/>
          <a:ln w="9525">
            <a:noFill/>
            <a:miter lim="800000"/>
            <a:headEnd/>
            <a:tailEnd/>
          </a:ln>
        </p:spPr>
        <p:txBody>
          <a:bodyPr>
            <a:spAutoFit/>
          </a:bodyPr>
          <a:lstStyle/>
          <a:p>
            <a:r>
              <a:rPr lang="en-US" sz="3200" i="1">
                <a:latin typeface="Trebuchet MS" pitchFamily="34" charset="0"/>
              </a:rPr>
              <a:t>Kepuasan vs Loyalitas</a:t>
            </a:r>
          </a:p>
        </p:txBody>
      </p:sp>
      <p:sp>
        <p:nvSpPr>
          <p:cNvPr id="20483" name="Oval 3"/>
          <p:cNvSpPr>
            <a:spLocks noChangeArrowheads="1"/>
          </p:cNvSpPr>
          <p:nvPr/>
        </p:nvSpPr>
        <p:spPr bwMode="auto">
          <a:xfrm>
            <a:off x="2209800" y="2174875"/>
            <a:ext cx="1828800" cy="990600"/>
          </a:xfrm>
          <a:prstGeom prst="ellipse">
            <a:avLst/>
          </a:prstGeom>
          <a:solidFill>
            <a:schemeClr val="accent1"/>
          </a:solidFill>
          <a:ln w="9525">
            <a:solidFill>
              <a:schemeClr val="tx1"/>
            </a:solidFill>
            <a:round/>
            <a:headEnd/>
            <a:tailEnd/>
          </a:ln>
        </p:spPr>
        <p:txBody>
          <a:bodyPr anchor="ctr"/>
          <a:lstStyle/>
          <a:p>
            <a:pPr algn="ctr"/>
            <a:r>
              <a:rPr lang="en-US">
                <a:latin typeface="Arial" charset="0"/>
              </a:rPr>
              <a:t>Pelanggan yang Puas</a:t>
            </a:r>
          </a:p>
        </p:txBody>
      </p:sp>
      <p:sp>
        <p:nvSpPr>
          <p:cNvPr id="20484" name="Oval 4"/>
          <p:cNvSpPr>
            <a:spLocks noChangeArrowheads="1"/>
          </p:cNvSpPr>
          <p:nvPr/>
        </p:nvSpPr>
        <p:spPr bwMode="auto">
          <a:xfrm>
            <a:off x="5410200" y="1565275"/>
            <a:ext cx="1828800" cy="990600"/>
          </a:xfrm>
          <a:prstGeom prst="ellipse">
            <a:avLst/>
          </a:prstGeom>
          <a:solidFill>
            <a:schemeClr val="accent1"/>
          </a:solidFill>
          <a:ln w="9525">
            <a:solidFill>
              <a:schemeClr val="tx1"/>
            </a:solidFill>
            <a:round/>
            <a:headEnd/>
            <a:tailEnd/>
          </a:ln>
        </p:spPr>
        <p:txBody>
          <a:bodyPr anchor="ctr"/>
          <a:lstStyle/>
          <a:p>
            <a:pPr algn="ctr"/>
            <a:r>
              <a:rPr lang="en-US">
                <a:latin typeface="Arial" charset="0"/>
              </a:rPr>
              <a:t>Pelanggan yang loyal</a:t>
            </a:r>
          </a:p>
        </p:txBody>
      </p:sp>
      <p:sp>
        <p:nvSpPr>
          <p:cNvPr id="20485" name="Oval 5"/>
          <p:cNvSpPr>
            <a:spLocks noChangeArrowheads="1"/>
          </p:cNvSpPr>
          <p:nvPr/>
        </p:nvSpPr>
        <p:spPr bwMode="auto">
          <a:xfrm>
            <a:off x="5410200" y="2936875"/>
            <a:ext cx="2438400" cy="1219200"/>
          </a:xfrm>
          <a:prstGeom prst="ellipse">
            <a:avLst/>
          </a:prstGeom>
          <a:solidFill>
            <a:schemeClr val="accent1"/>
          </a:solidFill>
          <a:ln w="9525">
            <a:solidFill>
              <a:schemeClr val="tx1"/>
            </a:solidFill>
            <a:round/>
            <a:headEnd/>
            <a:tailEnd/>
          </a:ln>
        </p:spPr>
        <p:txBody>
          <a:bodyPr anchor="ctr"/>
          <a:lstStyle/>
          <a:p>
            <a:pPr algn="ctr"/>
            <a:r>
              <a:rPr lang="en-US">
                <a:latin typeface="Arial" charset="0"/>
              </a:rPr>
              <a:t>Pelanggan yang Churn/Defector</a:t>
            </a:r>
          </a:p>
        </p:txBody>
      </p:sp>
      <p:sp>
        <p:nvSpPr>
          <p:cNvPr id="20486" name="Text Box 6"/>
          <p:cNvSpPr txBox="1">
            <a:spLocks noChangeArrowheads="1"/>
          </p:cNvSpPr>
          <p:nvPr/>
        </p:nvSpPr>
        <p:spPr bwMode="auto">
          <a:xfrm>
            <a:off x="2438400" y="4038600"/>
            <a:ext cx="3048000" cy="1597025"/>
          </a:xfrm>
          <a:prstGeom prst="rect">
            <a:avLst/>
          </a:prstGeom>
          <a:noFill/>
          <a:ln w="38100">
            <a:solidFill>
              <a:schemeClr val="tx1"/>
            </a:solidFill>
            <a:miter lim="800000"/>
            <a:headEnd/>
            <a:tailEnd/>
          </a:ln>
        </p:spPr>
        <p:txBody>
          <a:bodyPr>
            <a:spAutoFit/>
          </a:bodyPr>
          <a:lstStyle/>
          <a:p>
            <a:pPr marL="342900" indent="-342900">
              <a:buFontTx/>
              <a:buAutoNum type="arabicPeriod"/>
            </a:pPr>
            <a:r>
              <a:rPr lang="en-US" sz="1600">
                <a:latin typeface="Arial" charset="0"/>
              </a:rPr>
              <a:t>Mencari variasi lingkungan</a:t>
            </a:r>
          </a:p>
          <a:p>
            <a:pPr marL="342900" indent="-342900">
              <a:buFontTx/>
              <a:buAutoNum type="arabicPeriod"/>
            </a:pPr>
            <a:r>
              <a:rPr lang="en-US" sz="1600">
                <a:latin typeface="Arial" charset="0"/>
              </a:rPr>
              <a:t>Pendekatannya rendah</a:t>
            </a:r>
          </a:p>
          <a:p>
            <a:pPr marL="342900" indent="-342900">
              <a:buFontTx/>
              <a:buAutoNum type="arabicPeriod"/>
            </a:pPr>
            <a:r>
              <a:rPr lang="en-US" sz="1600">
                <a:latin typeface="Arial" charset="0"/>
              </a:rPr>
              <a:t>Exit barrier yang rendah</a:t>
            </a:r>
          </a:p>
          <a:p>
            <a:pPr marL="342900" indent="-342900">
              <a:buFontTx/>
              <a:buAutoNum type="arabicPeriod"/>
            </a:pPr>
            <a:r>
              <a:rPr lang="en-US" sz="1600">
                <a:latin typeface="Arial" charset="0"/>
              </a:rPr>
              <a:t>Alternative access</a:t>
            </a:r>
          </a:p>
          <a:p>
            <a:pPr marL="342900" indent="-342900">
              <a:buFontTx/>
              <a:buAutoNum type="arabicPeriod"/>
            </a:pPr>
            <a:r>
              <a:rPr lang="en-US" sz="1600">
                <a:latin typeface="Arial" charset="0"/>
              </a:rPr>
              <a:t>Pesaing menciptakan event churn</a:t>
            </a:r>
          </a:p>
        </p:txBody>
      </p:sp>
      <p:sp>
        <p:nvSpPr>
          <p:cNvPr id="20487" name="AutoShape 7"/>
          <p:cNvSpPr>
            <a:spLocks noChangeArrowheads="1"/>
          </p:cNvSpPr>
          <p:nvPr/>
        </p:nvSpPr>
        <p:spPr bwMode="auto">
          <a:xfrm rot="-720688">
            <a:off x="4114800" y="2098675"/>
            <a:ext cx="1143000" cy="609600"/>
          </a:xfrm>
          <a:prstGeom prst="rightArrow">
            <a:avLst>
              <a:gd name="adj1" fmla="val 50000"/>
              <a:gd name="adj2" fmla="val 46875"/>
            </a:avLst>
          </a:prstGeom>
          <a:solidFill>
            <a:schemeClr val="accent1"/>
          </a:solidFill>
          <a:ln w="9525">
            <a:solidFill>
              <a:schemeClr val="tx1"/>
            </a:solidFill>
            <a:miter lim="800000"/>
            <a:headEnd/>
            <a:tailEnd/>
          </a:ln>
        </p:spPr>
        <p:txBody>
          <a:bodyPr wrap="none" anchor="ctr"/>
          <a:lstStyle/>
          <a:p>
            <a:endParaRPr lang="id-ID"/>
          </a:p>
        </p:txBody>
      </p:sp>
      <p:sp>
        <p:nvSpPr>
          <p:cNvPr id="20488" name="AutoShape 8"/>
          <p:cNvSpPr>
            <a:spLocks noChangeArrowheads="1"/>
          </p:cNvSpPr>
          <p:nvPr/>
        </p:nvSpPr>
        <p:spPr bwMode="auto">
          <a:xfrm rot="718568">
            <a:off x="4171950" y="2949575"/>
            <a:ext cx="1143000" cy="685800"/>
          </a:xfrm>
          <a:prstGeom prst="right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id-ID"/>
          </a:p>
        </p:txBody>
      </p:sp>
      <p:sp>
        <p:nvSpPr>
          <p:cNvPr id="20489" name="Line 9"/>
          <p:cNvSpPr>
            <a:spLocks noChangeShapeType="1"/>
          </p:cNvSpPr>
          <p:nvPr/>
        </p:nvSpPr>
        <p:spPr bwMode="auto">
          <a:xfrm flipV="1">
            <a:off x="3886200" y="3505200"/>
            <a:ext cx="609600" cy="5334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85800" y="381000"/>
            <a:ext cx="8153400" cy="579438"/>
          </a:xfrm>
          <a:prstGeom prst="rect">
            <a:avLst/>
          </a:prstGeom>
          <a:noFill/>
          <a:ln w="9525">
            <a:noFill/>
            <a:miter lim="800000"/>
            <a:headEnd/>
            <a:tailEnd/>
          </a:ln>
        </p:spPr>
        <p:txBody>
          <a:bodyPr>
            <a:spAutoFit/>
          </a:bodyPr>
          <a:lstStyle/>
          <a:p>
            <a:r>
              <a:rPr lang="en-US" sz="3200" i="1">
                <a:latin typeface="Trebuchet MS" pitchFamily="34" charset="0"/>
              </a:rPr>
              <a:t>Revolusi/Evolusi CRM di Indonesia</a:t>
            </a:r>
          </a:p>
        </p:txBody>
      </p:sp>
      <p:sp>
        <p:nvSpPr>
          <p:cNvPr id="21507" name="Text Box 3"/>
          <p:cNvSpPr txBox="1">
            <a:spLocks noChangeArrowheads="1"/>
          </p:cNvSpPr>
          <p:nvPr/>
        </p:nvSpPr>
        <p:spPr bwMode="auto">
          <a:xfrm>
            <a:off x="1676400" y="2209800"/>
            <a:ext cx="6400800" cy="2530475"/>
          </a:xfrm>
          <a:prstGeom prst="rect">
            <a:avLst/>
          </a:prstGeom>
          <a:noFill/>
          <a:ln w="9525">
            <a:noFill/>
            <a:miter lim="800000"/>
            <a:headEnd/>
            <a:tailEnd/>
          </a:ln>
        </p:spPr>
        <p:txBody>
          <a:bodyPr>
            <a:spAutoFit/>
          </a:bodyPr>
          <a:lstStyle/>
          <a:p>
            <a:pPr marL="342900" indent="-342900">
              <a:buFontTx/>
              <a:buAutoNum type="arabicPeriod"/>
            </a:pPr>
            <a:r>
              <a:rPr lang="en-US" sz="2000">
                <a:latin typeface="Arial" charset="0"/>
                <a:cs typeface="Times New Roman" pitchFamily="18" charset="0"/>
              </a:rPr>
              <a:t>Memprioritaskan pelanggan di industri perbankan</a:t>
            </a:r>
          </a:p>
          <a:p>
            <a:pPr marL="342900" indent="-342900">
              <a:buFontTx/>
              <a:buAutoNum type="arabicPeriod"/>
            </a:pPr>
            <a:r>
              <a:rPr lang="en-US" sz="2000">
                <a:latin typeface="Arial" charset="0"/>
                <a:cs typeface="Times New Roman" pitchFamily="18" charset="0"/>
              </a:rPr>
              <a:t>Meningkatkan call-center</a:t>
            </a:r>
          </a:p>
          <a:p>
            <a:pPr marL="342900" indent="-342900">
              <a:buFontTx/>
              <a:buAutoNum type="arabicPeriod"/>
            </a:pPr>
            <a:r>
              <a:rPr lang="en-US" sz="2000">
                <a:latin typeface="Arial" charset="0"/>
                <a:cs typeface="Times New Roman" pitchFamily="18" charset="0"/>
              </a:rPr>
              <a:t>Memperbanyak program flier</a:t>
            </a:r>
          </a:p>
          <a:p>
            <a:pPr marL="342900" indent="-342900">
              <a:buFontTx/>
              <a:buAutoNum type="arabicPeriod"/>
            </a:pPr>
            <a:r>
              <a:rPr lang="en-US" sz="2000">
                <a:latin typeface="Arial" charset="0"/>
                <a:cs typeface="Times New Roman" pitchFamily="18" charset="0"/>
              </a:rPr>
              <a:t>Mengembangkan komunikasi/clubbing</a:t>
            </a:r>
          </a:p>
          <a:p>
            <a:pPr marL="342900" indent="-342900">
              <a:buFontTx/>
              <a:buAutoNum type="arabicPeriod"/>
            </a:pPr>
            <a:r>
              <a:rPr lang="en-US" sz="2000">
                <a:latin typeface="Arial" charset="0"/>
                <a:cs typeface="Times New Roman" pitchFamily="18" charset="0"/>
              </a:rPr>
              <a:t>Menawarkan point reward</a:t>
            </a:r>
          </a:p>
          <a:p>
            <a:pPr marL="342900" indent="-342900">
              <a:buFontTx/>
              <a:buAutoNum type="arabicPeriod"/>
            </a:pPr>
            <a:r>
              <a:rPr lang="en-US" sz="2000">
                <a:latin typeface="Arial" charset="0"/>
                <a:cs typeface="Times New Roman" pitchFamily="18" charset="0"/>
              </a:rPr>
              <a:t>Program membership</a:t>
            </a:r>
          </a:p>
          <a:p>
            <a:pPr marL="342900" indent="-342900">
              <a:buFontTx/>
              <a:buAutoNum type="arabicPeriod"/>
            </a:pPr>
            <a:r>
              <a:rPr lang="en-US" sz="2000">
                <a:latin typeface="Arial" charset="0"/>
                <a:cs typeface="Times New Roman" pitchFamily="18" charset="0"/>
              </a:rPr>
              <a:t>Memperbaiki aktifitas sebelum aktifitas utama</a:t>
            </a:r>
          </a:p>
          <a:p>
            <a:pPr marL="342900" indent="-342900">
              <a:buFontTx/>
              <a:buAutoNum type="arabicPeriod"/>
            </a:pPr>
            <a:r>
              <a:rPr lang="en-US" sz="2000">
                <a:latin typeface="Arial" charset="0"/>
                <a:cs typeface="Times New Roman" pitchFamily="18" charset="0"/>
              </a:rPr>
              <a:t>???</a:t>
            </a: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Gambaran Umum Perkuliahan</a:t>
            </a:r>
            <a:endParaRPr lang="id-ID" smtClean="0"/>
          </a:p>
        </p:txBody>
      </p:sp>
      <p:sp>
        <p:nvSpPr>
          <p:cNvPr id="4099" name="Content Placeholder 2"/>
          <p:cNvSpPr>
            <a:spLocks noGrp="1"/>
          </p:cNvSpPr>
          <p:nvPr>
            <p:ph idx="1"/>
          </p:nvPr>
        </p:nvSpPr>
        <p:spPr/>
        <p:txBody>
          <a:bodyPr/>
          <a:lstStyle/>
          <a:p>
            <a:pPr eaLnBrk="1" hangingPunct="1">
              <a:buFont typeface="Wingdings" pitchFamily="2" charset="2"/>
              <a:buNone/>
            </a:pPr>
            <a:r>
              <a:rPr lang="en-US" smtClean="0"/>
              <a:t>Membahas tentang: </a:t>
            </a:r>
          </a:p>
          <a:p>
            <a:pPr eaLnBrk="1" hangingPunct="1"/>
            <a:r>
              <a:rPr lang="en-US" smtClean="0"/>
              <a:t>Konsep hubungan terhadap pelanggan</a:t>
            </a:r>
          </a:p>
          <a:p>
            <a:pPr eaLnBrk="1" hangingPunct="1"/>
            <a:r>
              <a:rPr lang="en-US" smtClean="0"/>
              <a:t>Pemanfaatan CRM di organisasi </a:t>
            </a:r>
          </a:p>
          <a:p>
            <a:pPr eaLnBrk="1" hangingPunct="1"/>
            <a:r>
              <a:rPr lang="en-US" smtClean="0"/>
              <a:t>Berbagai cara agar CRM bisa diimplementasikan </a:t>
            </a:r>
          </a:p>
          <a:p>
            <a:endParaRPr lang="id-ID" smtClean="0"/>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85800" y="381000"/>
            <a:ext cx="8153400" cy="579438"/>
          </a:xfrm>
          <a:prstGeom prst="rect">
            <a:avLst/>
          </a:prstGeom>
          <a:noFill/>
          <a:ln w="9525">
            <a:noFill/>
            <a:miter lim="800000"/>
            <a:headEnd/>
            <a:tailEnd/>
          </a:ln>
        </p:spPr>
        <p:txBody>
          <a:bodyPr>
            <a:spAutoFit/>
          </a:bodyPr>
          <a:lstStyle/>
          <a:p>
            <a:r>
              <a:rPr lang="en-US" sz="3200" i="1">
                <a:latin typeface="Trebuchet MS" pitchFamily="34" charset="0"/>
              </a:rPr>
              <a:t>Loyalitas dalam Proses CRM</a:t>
            </a:r>
          </a:p>
        </p:txBody>
      </p:sp>
      <p:grpSp>
        <p:nvGrpSpPr>
          <p:cNvPr id="2" name="Group 3"/>
          <p:cNvGrpSpPr>
            <a:grpSpLocks/>
          </p:cNvGrpSpPr>
          <p:nvPr/>
        </p:nvGrpSpPr>
        <p:grpSpPr bwMode="auto">
          <a:xfrm>
            <a:off x="3292475" y="3311525"/>
            <a:ext cx="381000" cy="774700"/>
            <a:chOff x="1392" y="2296"/>
            <a:chExt cx="240" cy="488"/>
          </a:xfrm>
        </p:grpSpPr>
        <p:sp>
          <p:nvSpPr>
            <p:cNvPr id="22566" name="Line 4"/>
            <p:cNvSpPr>
              <a:spLocks noChangeShapeType="1"/>
            </p:cNvSpPr>
            <p:nvPr/>
          </p:nvSpPr>
          <p:spPr bwMode="auto">
            <a:xfrm flipV="1">
              <a:off x="1424" y="2448"/>
              <a:ext cx="0" cy="336"/>
            </a:xfrm>
            <a:prstGeom prst="line">
              <a:avLst/>
            </a:prstGeom>
            <a:noFill/>
            <a:ln w="9525">
              <a:solidFill>
                <a:schemeClr val="tx1"/>
              </a:solidFill>
              <a:round/>
              <a:headEnd/>
              <a:tailEnd type="triangle" w="med" len="med"/>
            </a:ln>
          </p:spPr>
          <p:txBody>
            <a:bodyPr/>
            <a:lstStyle/>
            <a:p>
              <a:endParaRPr lang="en-US"/>
            </a:p>
          </p:txBody>
        </p:sp>
        <p:sp>
          <p:nvSpPr>
            <p:cNvPr id="22567" name="AutoShape 5"/>
            <p:cNvSpPr>
              <a:spLocks noChangeArrowheads="1"/>
            </p:cNvSpPr>
            <p:nvPr/>
          </p:nvSpPr>
          <p:spPr bwMode="auto">
            <a:xfrm>
              <a:off x="1392" y="2296"/>
              <a:ext cx="240" cy="144"/>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id-ID"/>
            </a:p>
          </p:txBody>
        </p:sp>
        <p:sp>
          <p:nvSpPr>
            <p:cNvPr id="22568" name="Line 6"/>
            <p:cNvSpPr>
              <a:spLocks noChangeShapeType="1"/>
            </p:cNvSpPr>
            <p:nvPr/>
          </p:nvSpPr>
          <p:spPr bwMode="auto">
            <a:xfrm flipV="1">
              <a:off x="1592" y="2448"/>
              <a:ext cx="0" cy="336"/>
            </a:xfrm>
            <a:prstGeom prst="line">
              <a:avLst/>
            </a:prstGeom>
            <a:noFill/>
            <a:ln w="9525">
              <a:solidFill>
                <a:schemeClr val="tx1"/>
              </a:solidFill>
              <a:round/>
              <a:headEnd/>
              <a:tailEnd type="triangle" w="med" len="med"/>
            </a:ln>
          </p:spPr>
          <p:txBody>
            <a:bodyPr/>
            <a:lstStyle/>
            <a:p>
              <a:endParaRPr lang="en-US"/>
            </a:p>
          </p:txBody>
        </p:sp>
      </p:grpSp>
      <p:grpSp>
        <p:nvGrpSpPr>
          <p:cNvPr id="3" name="Group 7"/>
          <p:cNvGrpSpPr>
            <a:grpSpLocks/>
          </p:cNvGrpSpPr>
          <p:nvPr/>
        </p:nvGrpSpPr>
        <p:grpSpPr bwMode="auto">
          <a:xfrm rot="5400000">
            <a:off x="3419475" y="3463925"/>
            <a:ext cx="381000" cy="774700"/>
            <a:chOff x="1392" y="2296"/>
            <a:chExt cx="240" cy="488"/>
          </a:xfrm>
        </p:grpSpPr>
        <p:sp>
          <p:nvSpPr>
            <p:cNvPr id="22563" name="Line 8"/>
            <p:cNvSpPr>
              <a:spLocks noChangeShapeType="1"/>
            </p:cNvSpPr>
            <p:nvPr/>
          </p:nvSpPr>
          <p:spPr bwMode="auto">
            <a:xfrm flipV="1">
              <a:off x="1424" y="2448"/>
              <a:ext cx="0" cy="336"/>
            </a:xfrm>
            <a:prstGeom prst="line">
              <a:avLst/>
            </a:prstGeom>
            <a:noFill/>
            <a:ln w="9525">
              <a:solidFill>
                <a:schemeClr val="tx1"/>
              </a:solidFill>
              <a:round/>
              <a:headEnd/>
              <a:tailEnd type="triangle" w="med" len="med"/>
            </a:ln>
          </p:spPr>
          <p:txBody>
            <a:bodyPr/>
            <a:lstStyle/>
            <a:p>
              <a:endParaRPr lang="en-US"/>
            </a:p>
          </p:txBody>
        </p:sp>
        <p:sp>
          <p:nvSpPr>
            <p:cNvPr id="22564" name="AutoShape 9"/>
            <p:cNvSpPr>
              <a:spLocks noChangeArrowheads="1"/>
            </p:cNvSpPr>
            <p:nvPr/>
          </p:nvSpPr>
          <p:spPr bwMode="auto">
            <a:xfrm>
              <a:off x="1392" y="2296"/>
              <a:ext cx="240" cy="144"/>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id-ID"/>
            </a:p>
          </p:txBody>
        </p:sp>
        <p:sp>
          <p:nvSpPr>
            <p:cNvPr id="22565" name="Line 10"/>
            <p:cNvSpPr>
              <a:spLocks noChangeShapeType="1"/>
            </p:cNvSpPr>
            <p:nvPr/>
          </p:nvSpPr>
          <p:spPr bwMode="auto">
            <a:xfrm flipV="1">
              <a:off x="1592" y="2448"/>
              <a:ext cx="0" cy="336"/>
            </a:xfrm>
            <a:prstGeom prst="line">
              <a:avLst/>
            </a:prstGeom>
            <a:noFill/>
            <a:ln w="9525">
              <a:solidFill>
                <a:schemeClr val="tx1"/>
              </a:solidFill>
              <a:round/>
              <a:headEnd/>
              <a:tailEnd type="triangle" w="med" len="med"/>
            </a:ln>
          </p:spPr>
          <p:txBody>
            <a:bodyPr/>
            <a:lstStyle/>
            <a:p>
              <a:endParaRPr lang="en-US"/>
            </a:p>
          </p:txBody>
        </p:sp>
      </p:grpSp>
      <p:sp>
        <p:nvSpPr>
          <p:cNvPr id="22533" name="Text Box 11"/>
          <p:cNvSpPr txBox="1">
            <a:spLocks noChangeArrowheads="1"/>
          </p:cNvSpPr>
          <p:nvPr/>
        </p:nvSpPr>
        <p:spPr bwMode="auto">
          <a:xfrm>
            <a:off x="3178175" y="4098925"/>
            <a:ext cx="619125" cy="244475"/>
          </a:xfrm>
          <a:prstGeom prst="rect">
            <a:avLst/>
          </a:prstGeom>
          <a:noFill/>
          <a:ln w="9525">
            <a:noFill/>
            <a:miter lim="800000"/>
            <a:headEnd/>
            <a:tailEnd/>
          </a:ln>
        </p:spPr>
        <p:txBody>
          <a:bodyPr wrap="none">
            <a:spAutoFit/>
          </a:bodyPr>
          <a:lstStyle/>
          <a:p>
            <a:r>
              <a:rPr lang="en-US" sz="1000">
                <a:latin typeface="Arial" charset="0"/>
              </a:rPr>
              <a:t>Product</a:t>
            </a:r>
          </a:p>
        </p:txBody>
      </p:sp>
      <p:sp>
        <p:nvSpPr>
          <p:cNvPr id="22534" name="Text Box 12"/>
          <p:cNvSpPr txBox="1">
            <a:spLocks noChangeArrowheads="1"/>
          </p:cNvSpPr>
          <p:nvPr/>
        </p:nvSpPr>
        <p:spPr bwMode="auto">
          <a:xfrm rot="-5400000">
            <a:off x="2671763" y="3776662"/>
            <a:ext cx="844550" cy="244475"/>
          </a:xfrm>
          <a:prstGeom prst="rect">
            <a:avLst/>
          </a:prstGeom>
          <a:noFill/>
          <a:ln w="9525">
            <a:noFill/>
            <a:miter lim="800000"/>
            <a:headEnd/>
            <a:tailEnd/>
          </a:ln>
        </p:spPr>
        <p:txBody>
          <a:bodyPr wrap="none">
            <a:spAutoFit/>
          </a:bodyPr>
          <a:lstStyle/>
          <a:p>
            <a:r>
              <a:rPr lang="en-US" sz="1000">
                <a:latin typeface="Arial" charset="0"/>
              </a:rPr>
              <a:t>Transaction</a:t>
            </a:r>
          </a:p>
        </p:txBody>
      </p:sp>
      <p:grpSp>
        <p:nvGrpSpPr>
          <p:cNvPr id="4" name="Group 13"/>
          <p:cNvGrpSpPr>
            <a:grpSpLocks/>
          </p:cNvGrpSpPr>
          <p:nvPr/>
        </p:nvGrpSpPr>
        <p:grpSpPr bwMode="auto">
          <a:xfrm>
            <a:off x="4375150" y="2606675"/>
            <a:ext cx="381000" cy="774700"/>
            <a:chOff x="1392" y="2296"/>
            <a:chExt cx="240" cy="488"/>
          </a:xfrm>
        </p:grpSpPr>
        <p:sp>
          <p:nvSpPr>
            <p:cNvPr id="22560" name="Line 14"/>
            <p:cNvSpPr>
              <a:spLocks noChangeShapeType="1"/>
            </p:cNvSpPr>
            <p:nvPr/>
          </p:nvSpPr>
          <p:spPr bwMode="auto">
            <a:xfrm flipV="1">
              <a:off x="1424" y="2448"/>
              <a:ext cx="0" cy="336"/>
            </a:xfrm>
            <a:prstGeom prst="line">
              <a:avLst/>
            </a:prstGeom>
            <a:noFill/>
            <a:ln w="9525">
              <a:solidFill>
                <a:schemeClr val="tx1"/>
              </a:solidFill>
              <a:round/>
              <a:headEnd/>
              <a:tailEnd type="triangle" w="med" len="med"/>
            </a:ln>
          </p:spPr>
          <p:txBody>
            <a:bodyPr/>
            <a:lstStyle/>
            <a:p>
              <a:endParaRPr lang="en-US"/>
            </a:p>
          </p:txBody>
        </p:sp>
        <p:sp>
          <p:nvSpPr>
            <p:cNvPr id="22561" name="AutoShape 15"/>
            <p:cNvSpPr>
              <a:spLocks noChangeArrowheads="1"/>
            </p:cNvSpPr>
            <p:nvPr/>
          </p:nvSpPr>
          <p:spPr bwMode="auto">
            <a:xfrm>
              <a:off x="1392" y="2296"/>
              <a:ext cx="240" cy="144"/>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id-ID"/>
            </a:p>
          </p:txBody>
        </p:sp>
        <p:sp>
          <p:nvSpPr>
            <p:cNvPr id="22562" name="Line 16"/>
            <p:cNvSpPr>
              <a:spLocks noChangeShapeType="1"/>
            </p:cNvSpPr>
            <p:nvPr/>
          </p:nvSpPr>
          <p:spPr bwMode="auto">
            <a:xfrm flipV="1">
              <a:off x="1592" y="2448"/>
              <a:ext cx="0" cy="336"/>
            </a:xfrm>
            <a:prstGeom prst="line">
              <a:avLst/>
            </a:prstGeom>
            <a:noFill/>
            <a:ln w="9525">
              <a:solidFill>
                <a:schemeClr val="tx1"/>
              </a:solidFill>
              <a:round/>
              <a:headEnd/>
              <a:tailEnd type="triangle" w="med" len="med"/>
            </a:ln>
          </p:spPr>
          <p:txBody>
            <a:bodyPr/>
            <a:lstStyle/>
            <a:p>
              <a:endParaRPr lang="en-US"/>
            </a:p>
          </p:txBody>
        </p:sp>
      </p:grpSp>
      <p:grpSp>
        <p:nvGrpSpPr>
          <p:cNvPr id="5" name="Group 17"/>
          <p:cNvGrpSpPr>
            <a:grpSpLocks/>
          </p:cNvGrpSpPr>
          <p:nvPr/>
        </p:nvGrpSpPr>
        <p:grpSpPr bwMode="auto">
          <a:xfrm rot="5400000">
            <a:off x="4502150" y="2759075"/>
            <a:ext cx="381000" cy="774700"/>
            <a:chOff x="1392" y="2296"/>
            <a:chExt cx="240" cy="488"/>
          </a:xfrm>
        </p:grpSpPr>
        <p:sp>
          <p:nvSpPr>
            <p:cNvPr id="22557" name="Line 18"/>
            <p:cNvSpPr>
              <a:spLocks noChangeShapeType="1"/>
            </p:cNvSpPr>
            <p:nvPr/>
          </p:nvSpPr>
          <p:spPr bwMode="auto">
            <a:xfrm flipV="1">
              <a:off x="1424" y="2448"/>
              <a:ext cx="0" cy="336"/>
            </a:xfrm>
            <a:prstGeom prst="line">
              <a:avLst/>
            </a:prstGeom>
            <a:noFill/>
            <a:ln w="9525">
              <a:solidFill>
                <a:schemeClr val="tx1"/>
              </a:solidFill>
              <a:round/>
              <a:headEnd/>
              <a:tailEnd type="triangle" w="med" len="med"/>
            </a:ln>
          </p:spPr>
          <p:txBody>
            <a:bodyPr/>
            <a:lstStyle/>
            <a:p>
              <a:endParaRPr lang="en-US"/>
            </a:p>
          </p:txBody>
        </p:sp>
        <p:sp>
          <p:nvSpPr>
            <p:cNvPr id="22558" name="AutoShape 19"/>
            <p:cNvSpPr>
              <a:spLocks noChangeArrowheads="1"/>
            </p:cNvSpPr>
            <p:nvPr/>
          </p:nvSpPr>
          <p:spPr bwMode="auto">
            <a:xfrm>
              <a:off x="1392" y="2296"/>
              <a:ext cx="240" cy="144"/>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id-ID"/>
            </a:p>
          </p:txBody>
        </p:sp>
        <p:sp>
          <p:nvSpPr>
            <p:cNvPr id="22559" name="Line 20"/>
            <p:cNvSpPr>
              <a:spLocks noChangeShapeType="1"/>
            </p:cNvSpPr>
            <p:nvPr/>
          </p:nvSpPr>
          <p:spPr bwMode="auto">
            <a:xfrm flipV="1">
              <a:off x="1592" y="2448"/>
              <a:ext cx="0" cy="336"/>
            </a:xfrm>
            <a:prstGeom prst="line">
              <a:avLst/>
            </a:prstGeom>
            <a:noFill/>
            <a:ln w="9525">
              <a:solidFill>
                <a:schemeClr val="tx1"/>
              </a:solidFill>
              <a:round/>
              <a:headEnd/>
              <a:tailEnd type="triangle" w="med" len="med"/>
            </a:ln>
          </p:spPr>
          <p:txBody>
            <a:bodyPr/>
            <a:lstStyle/>
            <a:p>
              <a:endParaRPr lang="en-US"/>
            </a:p>
          </p:txBody>
        </p:sp>
      </p:grpSp>
      <p:sp>
        <p:nvSpPr>
          <p:cNvPr id="22537" name="Text Box 21"/>
          <p:cNvSpPr txBox="1">
            <a:spLocks noChangeArrowheads="1"/>
          </p:cNvSpPr>
          <p:nvPr/>
        </p:nvSpPr>
        <p:spPr bwMode="auto">
          <a:xfrm>
            <a:off x="4076700" y="3413125"/>
            <a:ext cx="1019175" cy="244475"/>
          </a:xfrm>
          <a:prstGeom prst="rect">
            <a:avLst/>
          </a:prstGeom>
          <a:noFill/>
          <a:ln w="9525">
            <a:noFill/>
            <a:miter lim="800000"/>
            <a:headEnd/>
            <a:tailEnd/>
          </a:ln>
        </p:spPr>
        <p:txBody>
          <a:bodyPr wrap="none">
            <a:spAutoFit/>
          </a:bodyPr>
          <a:lstStyle/>
          <a:p>
            <a:r>
              <a:rPr lang="en-US" sz="1000">
                <a:latin typeface="Arial" charset="0"/>
              </a:rPr>
              <a:t>Share of wallet</a:t>
            </a:r>
          </a:p>
        </p:txBody>
      </p:sp>
      <p:sp>
        <p:nvSpPr>
          <p:cNvPr id="22538" name="Text Box 22"/>
          <p:cNvSpPr txBox="1">
            <a:spLocks noChangeArrowheads="1"/>
          </p:cNvSpPr>
          <p:nvPr/>
        </p:nvSpPr>
        <p:spPr bwMode="auto">
          <a:xfrm rot="-5400000">
            <a:off x="3836988" y="2998787"/>
            <a:ext cx="647700" cy="244475"/>
          </a:xfrm>
          <a:prstGeom prst="rect">
            <a:avLst/>
          </a:prstGeom>
          <a:noFill/>
          <a:ln w="9525">
            <a:noFill/>
            <a:miter lim="800000"/>
            <a:headEnd/>
            <a:tailEnd/>
          </a:ln>
        </p:spPr>
        <p:txBody>
          <a:bodyPr wrap="none">
            <a:spAutoFit/>
          </a:bodyPr>
          <a:lstStyle/>
          <a:p>
            <a:r>
              <a:rPr lang="en-US" sz="1000">
                <a:latin typeface="Arial" charset="0"/>
              </a:rPr>
              <a:t>Relation</a:t>
            </a:r>
          </a:p>
        </p:txBody>
      </p:sp>
      <p:grpSp>
        <p:nvGrpSpPr>
          <p:cNvPr id="6" name="Group 23"/>
          <p:cNvGrpSpPr>
            <a:grpSpLocks/>
          </p:cNvGrpSpPr>
          <p:nvPr/>
        </p:nvGrpSpPr>
        <p:grpSpPr bwMode="auto">
          <a:xfrm>
            <a:off x="5419725" y="1939925"/>
            <a:ext cx="381000" cy="774700"/>
            <a:chOff x="1392" y="2296"/>
            <a:chExt cx="240" cy="488"/>
          </a:xfrm>
        </p:grpSpPr>
        <p:sp>
          <p:nvSpPr>
            <p:cNvPr id="22554" name="Line 24"/>
            <p:cNvSpPr>
              <a:spLocks noChangeShapeType="1"/>
            </p:cNvSpPr>
            <p:nvPr/>
          </p:nvSpPr>
          <p:spPr bwMode="auto">
            <a:xfrm flipV="1">
              <a:off x="1424" y="2448"/>
              <a:ext cx="0" cy="336"/>
            </a:xfrm>
            <a:prstGeom prst="line">
              <a:avLst/>
            </a:prstGeom>
            <a:noFill/>
            <a:ln w="9525">
              <a:solidFill>
                <a:schemeClr val="tx1"/>
              </a:solidFill>
              <a:round/>
              <a:headEnd/>
              <a:tailEnd type="triangle" w="med" len="med"/>
            </a:ln>
          </p:spPr>
          <p:txBody>
            <a:bodyPr/>
            <a:lstStyle/>
            <a:p>
              <a:endParaRPr lang="en-US"/>
            </a:p>
          </p:txBody>
        </p:sp>
        <p:sp>
          <p:nvSpPr>
            <p:cNvPr id="22555" name="AutoShape 25"/>
            <p:cNvSpPr>
              <a:spLocks noChangeArrowheads="1"/>
            </p:cNvSpPr>
            <p:nvPr/>
          </p:nvSpPr>
          <p:spPr bwMode="auto">
            <a:xfrm>
              <a:off x="1392" y="2296"/>
              <a:ext cx="240" cy="144"/>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id-ID"/>
            </a:p>
          </p:txBody>
        </p:sp>
        <p:sp>
          <p:nvSpPr>
            <p:cNvPr id="22556" name="Line 26"/>
            <p:cNvSpPr>
              <a:spLocks noChangeShapeType="1"/>
            </p:cNvSpPr>
            <p:nvPr/>
          </p:nvSpPr>
          <p:spPr bwMode="auto">
            <a:xfrm flipV="1">
              <a:off x="1592" y="2448"/>
              <a:ext cx="0" cy="336"/>
            </a:xfrm>
            <a:prstGeom prst="line">
              <a:avLst/>
            </a:prstGeom>
            <a:noFill/>
            <a:ln w="9525">
              <a:solidFill>
                <a:schemeClr val="tx1"/>
              </a:solidFill>
              <a:round/>
              <a:headEnd/>
              <a:tailEnd type="triangle" w="med" len="med"/>
            </a:ln>
          </p:spPr>
          <p:txBody>
            <a:bodyPr/>
            <a:lstStyle/>
            <a:p>
              <a:endParaRPr lang="en-US"/>
            </a:p>
          </p:txBody>
        </p:sp>
      </p:grpSp>
      <p:grpSp>
        <p:nvGrpSpPr>
          <p:cNvPr id="7" name="Group 27"/>
          <p:cNvGrpSpPr>
            <a:grpSpLocks/>
          </p:cNvGrpSpPr>
          <p:nvPr/>
        </p:nvGrpSpPr>
        <p:grpSpPr bwMode="auto">
          <a:xfrm rot="5400000">
            <a:off x="5546725" y="2092325"/>
            <a:ext cx="381000" cy="774700"/>
            <a:chOff x="1392" y="2296"/>
            <a:chExt cx="240" cy="488"/>
          </a:xfrm>
        </p:grpSpPr>
        <p:sp>
          <p:nvSpPr>
            <p:cNvPr id="22551" name="Line 28"/>
            <p:cNvSpPr>
              <a:spLocks noChangeShapeType="1"/>
            </p:cNvSpPr>
            <p:nvPr/>
          </p:nvSpPr>
          <p:spPr bwMode="auto">
            <a:xfrm flipV="1">
              <a:off x="1424" y="2448"/>
              <a:ext cx="0" cy="336"/>
            </a:xfrm>
            <a:prstGeom prst="line">
              <a:avLst/>
            </a:prstGeom>
            <a:noFill/>
            <a:ln w="9525">
              <a:solidFill>
                <a:schemeClr val="tx1"/>
              </a:solidFill>
              <a:round/>
              <a:headEnd/>
              <a:tailEnd type="triangle" w="med" len="med"/>
            </a:ln>
          </p:spPr>
          <p:txBody>
            <a:bodyPr/>
            <a:lstStyle/>
            <a:p>
              <a:endParaRPr lang="en-US"/>
            </a:p>
          </p:txBody>
        </p:sp>
        <p:sp>
          <p:nvSpPr>
            <p:cNvPr id="22552" name="AutoShape 29"/>
            <p:cNvSpPr>
              <a:spLocks noChangeArrowheads="1"/>
            </p:cNvSpPr>
            <p:nvPr/>
          </p:nvSpPr>
          <p:spPr bwMode="auto">
            <a:xfrm>
              <a:off x="1392" y="2296"/>
              <a:ext cx="240" cy="144"/>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id-ID"/>
            </a:p>
          </p:txBody>
        </p:sp>
        <p:sp>
          <p:nvSpPr>
            <p:cNvPr id="22553" name="Line 30"/>
            <p:cNvSpPr>
              <a:spLocks noChangeShapeType="1"/>
            </p:cNvSpPr>
            <p:nvPr/>
          </p:nvSpPr>
          <p:spPr bwMode="auto">
            <a:xfrm flipV="1">
              <a:off x="1592" y="2448"/>
              <a:ext cx="0" cy="336"/>
            </a:xfrm>
            <a:prstGeom prst="line">
              <a:avLst/>
            </a:prstGeom>
            <a:noFill/>
            <a:ln w="9525">
              <a:solidFill>
                <a:schemeClr val="tx1"/>
              </a:solidFill>
              <a:round/>
              <a:headEnd/>
              <a:tailEnd type="triangle" w="med" len="med"/>
            </a:ln>
          </p:spPr>
          <p:txBody>
            <a:bodyPr/>
            <a:lstStyle/>
            <a:p>
              <a:endParaRPr lang="en-US"/>
            </a:p>
          </p:txBody>
        </p:sp>
      </p:grpSp>
      <p:sp>
        <p:nvSpPr>
          <p:cNvPr id="22541" name="Text Box 31"/>
          <p:cNvSpPr txBox="1">
            <a:spLocks noChangeArrowheads="1"/>
          </p:cNvSpPr>
          <p:nvPr/>
        </p:nvSpPr>
        <p:spPr bwMode="auto">
          <a:xfrm>
            <a:off x="5162550" y="2727325"/>
            <a:ext cx="898525" cy="244475"/>
          </a:xfrm>
          <a:prstGeom prst="rect">
            <a:avLst/>
          </a:prstGeom>
          <a:noFill/>
          <a:ln w="9525">
            <a:noFill/>
            <a:miter lim="800000"/>
            <a:headEnd/>
            <a:tailEnd/>
          </a:ln>
        </p:spPr>
        <p:txBody>
          <a:bodyPr wrap="none">
            <a:spAutoFit/>
          </a:bodyPr>
          <a:lstStyle/>
          <a:p>
            <a:r>
              <a:rPr lang="en-US" sz="1000">
                <a:latin typeface="Arial" charset="0"/>
              </a:rPr>
              <a:t>Share of Life</a:t>
            </a:r>
          </a:p>
        </p:txBody>
      </p:sp>
      <p:sp>
        <p:nvSpPr>
          <p:cNvPr id="22542" name="Text Box 32"/>
          <p:cNvSpPr txBox="1">
            <a:spLocks noChangeArrowheads="1"/>
          </p:cNvSpPr>
          <p:nvPr/>
        </p:nvSpPr>
        <p:spPr bwMode="auto">
          <a:xfrm rot="-5400000">
            <a:off x="4933950" y="2355850"/>
            <a:ext cx="542925" cy="244475"/>
          </a:xfrm>
          <a:prstGeom prst="rect">
            <a:avLst/>
          </a:prstGeom>
          <a:noFill/>
          <a:ln w="9525">
            <a:noFill/>
            <a:miter lim="800000"/>
            <a:headEnd/>
            <a:tailEnd/>
          </a:ln>
        </p:spPr>
        <p:txBody>
          <a:bodyPr wrap="none">
            <a:spAutoFit/>
          </a:bodyPr>
          <a:lstStyle/>
          <a:p>
            <a:r>
              <a:rPr lang="en-US" sz="1000">
                <a:latin typeface="Arial" charset="0"/>
              </a:rPr>
              <a:t>Dialog</a:t>
            </a:r>
          </a:p>
        </p:txBody>
      </p:sp>
      <p:sp>
        <p:nvSpPr>
          <p:cNvPr id="22543" name="AutoShape 33"/>
          <p:cNvSpPr>
            <a:spLocks noChangeArrowheads="1"/>
          </p:cNvSpPr>
          <p:nvPr/>
        </p:nvSpPr>
        <p:spPr bwMode="auto">
          <a:xfrm rot="-1827912">
            <a:off x="2568575" y="3656013"/>
            <a:ext cx="4648200" cy="762000"/>
          </a:xfrm>
          <a:prstGeom prst="rightArrow">
            <a:avLst>
              <a:gd name="adj1" fmla="val 60417"/>
              <a:gd name="adj2" fmla="val 57526"/>
            </a:avLst>
          </a:prstGeom>
          <a:solidFill>
            <a:schemeClr val="accent1"/>
          </a:solidFill>
          <a:ln w="9525">
            <a:solidFill>
              <a:schemeClr val="tx1"/>
            </a:solidFill>
            <a:miter lim="800000"/>
            <a:headEnd/>
            <a:tailEnd/>
          </a:ln>
        </p:spPr>
        <p:txBody>
          <a:bodyPr wrap="none" anchor="ctr"/>
          <a:lstStyle/>
          <a:p>
            <a:endParaRPr lang="id-ID"/>
          </a:p>
        </p:txBody>
      </p:sp>
      <p:sp>
        <p:nvSpPr>
          <p:cNvPr id="22544" name="Line 34"/>
          <p:cNvSpPr>
            <a:spLocks noChangeShapeType="1"/>
          </p:cNvSpPr>
          <p:nvPr/>
        </p:nvSpPr>
        <p:spPr bwMode="auto">
          <a:xfrm flipV="1">
            <a:off x="2590800" y="1600200"/>
            <a:ext cx="0" cy="3886200"/>
          </a:xfrm>
          <a:prstGeom prst="line">
            <a:avLst/>
          </a:prstGeom>
          <a:noFill/>
          <a:ln w="38100">
            <a:solidFill>
              <a:schemeClr val="tx1"/>
            </a:solidFill>
            <a:round/>
            <a:headEnd/>
            <a:tailEnd type="triangle" w="med" len="med"/>
          </a:ln>
        </p:spPr>
        <p:txBody>
          <a:bodyPr/>
          <a:lstStyle/>
          <a:p>
            <a:endParaRPr lang="en-US"/>
          </a:p>
        </p:txBody>
      </p:sp>
      <p:sp>
        <p:nvSpPr>
          <p:cNvPr id="22545" name="Line 35"/>
          <p:cNvSpPr>
            <a:spLocks noChangeShapeType="1"/>
          </p:cNvSpPr>
          <p:nvPr/>
        </p:nvSpPr>
        <p:spPr bwMode="auto">
          <a:xfrm>
            <a:off x="2590800" y="5486400"/>
            <a:ext cx="4876800" cy="0"/>
          </a:xfrm>
          <a:prstGeom prst="line">
            <a:avLst/>
          </a:prstGeom>
          <a:noFill/>
          <a:ln w="38100">
            <a:solidFill>
              <a:schemeClr val="tx1"/>
            </a:solidFill>
            <a:round/>
            <a:headEnd/>
            <a:tailEnd type="triangle" w="med" len="med"/>
          </a:ln>
        </p:spPr>
        <p:txBody>
          <a:bodyPr/>
          <a:lstStyle/>
          <a:p>
            <a:endParaRPr lang="en-US"/>
          </a:p>
        </p:txBody>
      </p:sp>
      <p:sp>
        <p:nvSpPr>
          <p:cNvPr id="22546" name="Text Box 36"/>
          <p:cNvSpPr txBox="1">
            <a:spLocks noChangeArrowheads="1"/>
          </p:cNvSpPr>
          <p:nvPr/>
        </p:nvSpPr>
        <p:spPr bwMode="auto">
          <a:xfrm rot="-5400000">
            <a:off x="981868" y="3361532"/>
            <a:ext cx="2608263" cy="304800"/>
          </a:xfrm>
          <a:prstGeom prst="rect">
            <a:avLst/>
          </a:prstGeom>
          <a:noFill/>
          <a:ln w="9525">
            <a:noFill/>
            <a:miter lim="800000"/>
            <a:headEnd/>
            <a:tailEnd/>
          </a:ln>
        </p:spPr>
        <p:txBody>
          <a:bodyPr wrap="none">
            <a:spAutoFit/>
          </a:bodyPr>
          <a:lstStyle/>
          <a:p>
            <a:r>
              <a:rPr lang="en-US" sz="1400">
                <a:latin typeface="Arial" charset="0"/>
              </a:rPr>
              <a:t>Kepuasan pelanggan / Loyality</a:t>
            </a:r>
          </a:p>
        </p:txBody>
      </p:sp>
      <p:sp>
        <p:nvSpPr>
          <p:cNvPr id="22547" name="Text Box 37"/>
          <p:cNvSpPr txBox="1">
            <a:spLocks noChangeArrowheads="1"/>
          </p:cNvSpPr>
          <p:nvPr/>
        </p:nvSpPr>
        <p:spPr bwMode="auto">
          <a:xfrm>
            <a:off x="3886200" y="5562600"/>
            <a:ext cx="2125663" cy="304800"/>
          </a:xfrm>
          <a:prstGeom prst="rect">
            <a:avLst/>
          </a:prstGeom>
          <a:noFill/>
          <a:ln w="9525">
            <a:noFill/>
            <a:miter lim="800000"/>
            <a:headEnd/>
            <a:tailEnd/>
          </a:ln>
        </p:spPr>
        <p:txBody>
          <a:bodyPr wrap="none">
            <a:spAutoFit/>
          </a:bodyPr>
          <a:lstStyle/>
          <a:p>
            <a:r>
              <a:rPr lang="en-US" sz="1400">
                <a:latin typeface="Arial" charset="0"/>
              </a:rPr>
              <a:t>Customer Lifetime Value</a:t>
            </a:r>
          </a:p>
        </p:txBody>
      </p:sp>
      <p:sp>
        <p:nvSpPr>
          <p:cNvPr id="22548" name="Text Box 38"/>
          <p:cNvSpPr txBox="1">
            <a:spLocks noChangeArrowheads="1"/>
          </p:cNvSpPr>
          <p:nvPr/>
        </p:nvSpPr>
        <p:spPr bwMode="auto">
          <a:xfrm>
            <a:off x="3810000" y="5029200"/>
            <a:ext cx="1379538" cy="396875"/>
          </a:xfrm>
          <a:prstGeom prst="rect">
            <a:avLst/>
          </a:prstGeom>
          <a:noFill/>
          <a:ln w="9525">
            <a:noFill/>
            <a:miter lim="800000"/>
            <a:headEnd/>
            <a:tailEnd/>
          </a:ln>
        </p:spPr>
        <p:txBody>
          <a:bodyPr wrap="none">
            <a:spAutoFit/>
          </a:bodyPr>
          <a:lstStyle/>
          <a:p>
            <a:pPr algn="ctr"/>
            <a:r>
              <a:rPr lang="en-US" sz="1000">
                <a:latin typeface="Arial" charset="0"/>
              </a:rPr>
              <a:t>Customer Acquisition</a:t>
            </a:r>
          </a:p>
          <a:p>
            <a:pPr algn="ctr"/>
            <a:r>
              <a:rPr lang="en-US" sz="1000">
                <a:latin typeface="Arial" charset="0"/>
              </a:rPr>
              <a:t>(1)</a:t>
            </a:r>
          </a:p>
        </p:txBody>
      </p:sp>
      <p:sp>
        <p:nvSpPr>
          <p:cNvPr id="22549" name="Text Box 39"/>
          <p:cNvSpPr txBox="1">
            <a:spLocks noChangeArrowheads="1"/>
          </p:cNvSpPr>
          <p:nvPr/>
        </p:nvSpPr>
        <p:spPr bwMode="auto">
          <a:xfrm>
            <a:off x="4751388" y="4495800"/>
            <a:ext cx="1308100" cy="396875"/>
          </a:xfrm>
          <a:prstGeom prst="rect">
            <a:avLst/>
          </a:prstGeom>
          <a:noFill/>
          <a:ln w="9525">
            <a:noFill/>
            <a:miter lim="800000"/>
            <a:headEnd/>
            <a:tailEnd/>
          </a:ln>
        </p:spPr>
        <p:txBody>
          <a:bodyPr wrap="none">
            <a:spAutoFit/>
          </a:bodyPr>
          <a:lstStyle/>
          <a:p>
            <a:pPr algn="ctr"/>
            <a:r>
              <a:rPr lang="en-US" sz="1000">
                <a:latin typeface="Arial" charset="0"/>
              </a:rPr>
              <a:t>Customer Retention</a:t>
            </a:r>
          </a:p>
          <a:p>
            <a:pPr algn="ctr"/>
            <a:r>
              <a:rPr lang="en-US" sz="1000">
                <a:latin typeface="Arial" charset="0"/>
              </a:rPr>
              <a:t>(2)</a:t>
            </a:r>
          </a:p>
        </p:txBody>
      </p:sp>
      <p:sp>
        <p:nvSpPr>
          <p:cNvPr id="22550" name="Text Box 40"/>
          <p:cNvSpPr txBox="1">
            <a:spLocks noChangeArrowheads="1"/>
          </p:cNvSpPr>
          <p:nvPr/>
        </p:nvSpPr>
        <p:spPr bwMode="auto">
          <a:xfrm>
            <a:off x="5878513" y="3946525"/>
            <a:ext cx="1463675" cy="396875"/>
          </a:xfrm>
          <a:prstGeom prst="rect">
            <a:avLst/>
          </a:prstGeom>
          <a:noFill/>
          <a:ln w="9525">
            <a:noFill/>
            <a:miter lim="800000"/>
            <a:headEnd/>
            <a:tailEnd/>
          </a:ln>
        </p:spPr>
        <p:txBody>
          <a:bodyPr wrap="none">
            <a:spAutoFit/>
          </a:bodyPr>
          <a:lstStyle/>
          <a:p>
            <a:pPr algn="ctr"/>
            <a:r>
              <a:rPr lang="en-US" sz="1000">
                <a:latin typeface="Arial" charset="0"/>
              </a:rPr>
              <a:t>Customer Relationship</a:t>
            </a:r>
          </a:p>
          <a:p>
            <a:pPr algn="ctr"/>
            <a:r>
              <a:rPr lang="en-US" sz="1000">
                <a:latin typeface="Arial" charset="0"/>
              </a:rPr>
              <a:t>(3)</a:t>
            </a:r>
          </a:p>
        </p:txBody>
      </p:sp>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85800" y="381000"/>
            <a:ext cx="8153400" cy="579438"/>
          </a:xfrm>
          <a:prstGeom prst="rect">
            <a:avLst/>
          </a:prstGeom>
          <a:noFill/>
          <a:ln w="9525">
            <a:noFill/>
            <a:miter lim="800000"/>
            <a:headEnd/>
            <a:tailEnd/>
          </a:ln>
        </p:spPr>
        <p:txBody>
          <a:bodyPr>
            <a:spAutoFit/>
          </a:bodyPr>
          <a:lstStyle/>
          <a:p>
            <a:r>
              <a:rPr lang="en-US" sz="3200" i="1">
                <a:latin typeface="Trebuchet MS" pitchFamily="34" charset="0"/>
              </a:rPr>
              <a:t>Catatan CRM</a:t>
            </a:r>
          </a:p>
        </p:txBody>
      </p:sp>
      <p:sp>
        <p:nvSpPr>
          <p:cNvPr id="23555" name="Text Box 3"/>
          <p:cNvSpPr txBox="1">
            <a:spLocks noChangeArrowheads="1"/>
          </p:cNvSpPr>
          <p:nvPr/>
        </p:nvSpPr>
        <p:spPr bwMode="auto">
          <a:xfrm>
            <a:off x="1905000" y="1981200"/>
            <a:ext cx="6400800" cy="4359275"/>
          </a:xfrm>
          <a:prstGeom prst="rect">
            <a:avLst/>
          </a:prstGeom>
          <a:noFill/>
          <a:ln w="9525">
            <a:noFill/>
            <a:miter lim="800000"/>
            <a:headEnd/>
            <a:tailEnd/>
          </a:ln>
        </p:spPr>
        <p:txBody>
          <a:bodyPr>
            <a:spAutoFit/>
          </a:bodyPr>
          <a:lstStyle/>
          <a:p>
            <a:pPr marL="342900" indent="-342900">
              <a:buFontTx/>
              <a:buChar char="•"/>
            </a:pPr>
            <a:r>
              <a:rPr lang="en-US" sz="2000">
                <a:latin typeface="Arial" charset="0"/>
                <a:cs typeface="Times New Roman" pitchFamily="18" charset="0"/>
              </a:rPr>
              <a:t>CRM bukanlah paket Software, Bukan juga database. Juga bukan call center. Bukan pula program loyalitas, program customer servis. </a:t>
            </a:r>
            <a:r>
              <a:rPr lang="en-US" sz="2000">
                <a:solidFill>
                  <a:schemeClr val="hlink"/>
                </a:solidFill>
                <a:latin typeface="Arial" charset="0"/>
                <a:cs typeface="Times New Roman" pitchFamily="18" charset="0"/>
              </a:rPr>
              <a:t>CRM adalah sebuah filosofi dari semua hal tersebut di atas</a:t>
            </a:r>
          </a:p>
          <a:p>
            <a:pPr marL="342900" indent="-342900">
              <a:buFontTx/>
              <a:buChar char="•"/>
            </a:pPr>
            <a:r>
              <a:rPr lang="en-US" sz="2000">
                <a:latin typeface="Arial" charset="0"/>
                <a:cs typeface="Times New Roman" pitchFamily="18" charset="0"/>
              </a:rPr>
              <a:t>CRM lebih dari sebuah perkembangan dari direct marketing dan lebih dari sebuah peristiwa tentang sebuah teknologi baru</a:t>
            </a:r>
          </a:p>
          <a:p>
            <a:pPr marL="342900" indent="-342900">
              <a:buFontTx/>
              <a:buChar char="•"/>
            </a:pPr>
            <a:r>
              <a:rPr lang="en-US" sz="2000">
                <a:latin typeface="Arial" charset="0"/>
                <a:cs typeface="Times New Roman" pitchFamily="18" charset="0"/>
              </a:rPr>
              <a:t>Tujuan dari CRM adalah </a:t>
            </a:r>
            <a:r>
              <a:rPr lang="en-US" sz="2000">
                <a:solidFill>
                  <a:schemeClr val="hlink"/>
                </a:solidFill>
                <a:latin typeface="Arial" charset="0"/>
                <a:cs typeface="Times New Roman" pitchFamily="18" charset="0"/>
              </a:rPr>
              <a:t>lebih memfokuskan pada mempertahankan pelanggan dan juga perkembangan usaha yang lebih cepat</a:t>
            </a:r>
            <a:r>
              <a:rPr lang="en-US" sz="2000">
                <a:latin typeface="Arial" charset="0"/>
                <a:cs typeface="Times New Roman" pitchFamily="18" charset="0"/>
              </a:rPr>
              <a:t> dari pada hanya mengejar semua tipe pelanggan dengan biaya yang besar sedangkan pada akhirnya hanya akan kehilangan mereka</a:t>
            </a:r>
          </a:p>
        </p:txBody>
      </p:sp>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85800" y="381000"/>
            <a:ext cx="8153400" cy="579438"/>
          </a:xfrm>
          <a:prstGeom prst="rect">
            <a:avLst/>
          </a:prstGeom>
          <a:noFill/>
          <a:ln w="9525">
            <a:noFill/>
            <a:miter lim="800000"/>
            <a:headEnd/>
            <a:tailEnd/>
          </a:ln>
        </p:spPr>
        <p:txBody>
          <a:bodyPr>
            <a:spAutoFit/>
          </a:bodyPr>
          <a:lstStyle/>
          <a:p>
            <a:r>
              <a:rPr lang="en-US" sz="3200" i="1">
                <a:latin typeface="Trebuchet MS" pitchFamily="34" charset="0"/>
              </a:rPr>
              <a:t>CRM</a:t>
            </a:r>
          </a:p>
        </p:txBody>
      </p:sp>
      <p:sp>
        <p:nvSpPr>
          <p:cNvPr id="24579" name="Text Box 3"/>
          <p:cNvSpPr txBox="1">
            <a:spLocks noChangeArrowheads="1"/>
          </p:cNvSpPr>
          <p:nvPr/>
        </p:nvSpPr>
        <p:spPr bwMode="auto">
          <a:xfrm>
            <a:off x="1905000" y="2286000"/>
            <a:ext cx="6400800" cy="3013075"/>
          </a:xfrm>
          <a:prstGeom prst="rect">
            <a:avLst/>
          </a:prstGeom>
          <a:noFill/>
          <a:ln w="9525">
            <a:noFill/>
            <a:miter lim="800000"/>
            <a:headEnd/>
            <a:tailEnd/>
          </a:ln>
        </p:spPr>
        <p:txBody>
          <a:bodyPr>
            <a:spAutoFit/>
          </a:bodyPr>
          <a:lstStyle/>
          <a:p>
            <a:r>
              <a:rPr lang="en-US" sz="2400">
                <a:latin typeface="Arial" charset="0"/>
                <a:cs typeface="Times New Roman" pitchFamily="18" charset="0"/>
              </a:rPr>
              <a:t>CRM adalah sebuah </a:t>
            </a:r>
            <a:r>
              <a:rPr lang="en-US" sz="2400">
                <a:solidFill>
                  <a:schemeClr val="hlink"/>
                </a:solidFill>
                <a:latin typeface="Arial" charset="0"/>
                <a:cs typeface="Times New Roman" pitchFamily="18" charset="0"/>
              </a:rPr>
              <a:t>strategi perusahaan</a:t>
            </a:r>
            <a:r>
              <a:rPr lang="en-US" sz="2400">
                <a:latin typeface="Arial" charset="0"/>
                <a:cs typeface="Times New Roman" pitchFamily="18" charset="0"/>
              </a:rPr>
              <a:t> dalam memahami dan mempengaruhi tingkah laku pelanggan melalui komunikasi yang mendalam dengan tujuan untuk meningkatkan akuisisi (acquisition), mempertahankan (retention) dan mendapatkan loyalitas pelanggan serta keuntungan dari pelanggan</a:t>
            </a:r>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85800" y="381000"/>
            <a:ext cx="8153400" cy="579438"/>
          </a:xfrm>
          <a:prstGeom prst="rect">
            <a:avLst/>
          </a:prstGeom>
          <a:noFill/>
          <a:ln w="9525">
            <a:noFill/>
            <a:miter lim="800000"/>
            <a:headEnd/>
            <a:tailEnd/>
          </a:ln>
        </p:spPr>
        <p:txBody>
          <a:bodyPr>
            <a:spAutoFit/>
          </a:bodyPr>
          <a:lstStyle/>
          <a:p>
            <a:r>
              <a:rPr lang="en-US" sz="3200" i="1">
                <a:latin typeface="Trebuchet MS" pitchFamily="34" charset="0"/>
              </a:rPr>
              <a:t>Fakta CRM</a:t>
            </a:r>
          </a:p>
        </p:txBody>
      </p:sp>
      <p:sp>
        <p:nvSpPr>
          <p:cNvPr id="25603" name="Text Box 3"/>
          <p:cNvSpPr txBox="1">
            <a:spLocks noChangeArrowheads="1"/>
          </p:cNvSpPr>
          <p:nvPr/>
        </p:nvSpPr>
        <p:spPr bwMode="auto">
          <a:xfrm>
            <a:off x="1905000" y="2057400"/>
            <a:ext cx="6400800" cy="1006475"/>
          </a:xfrm>
          <a:prstGeom prst="rect">
            <a:avLst/>
          </a:prstGeom>
          <a:noFill/>
          <a:ln w="9525">
            <a:noFill/>
            <a:miter lim="800000"/>
            <a:headEnd/>
            <a:tailEnd/>
          </a:ln>
        </p:spPr>
        <p:txBody>
          <a:bodyPr>
            <a:spAutoFit/>
          </a:bodyPr>
          <a:lstStyle/>
          <a:p>
            <a:pPr marL="342900" indent="-342900">
              <a:buFontTx/>
              <a:buChar char="•"/>
            </a:pPr>
            <a:r>
              <a:rPr lang="en-US" sz="2000">
                <a:latin typeface="Arial" charset="0"/>
                <a:cs typeface="Times New Roman" pitchFamily="18" charset="0"/>
              </a:rPr>
              <a:t>CRM sangat mudah bagi perusahaan kecil</a:t>
            </a:r>
          </a:p>
          <a:p>
            <a:pPr marL="342900" indent="-342900">
              <a:buFontTx/>
              <a:buChar char="•"/>
            </a:pPr>
            <a:r>
              <a:rPr lang="en-US" sz="2000">
                <a:latin typeface="Arial" charset="0"/>
                <a:cs typeface="Times New Roman" pitchFamily="18" charset="0"/>
              </a:rPr>
              <a:t>CRM tidak mudah bagi perusahaan besar</a:t>
            </a:r>
          </a:p>
          <a:p>
            <a:pPr marL="342900" indent="-342900">
              <a:buFontTx/>
              <a:buChar char="•"/>
            </a:pPr>
            <a:r>
              <a:rPr lang="en-US" sz="2000">
                <a:latin typeface="Arial" charset="0"/>
                <a:cs typeface="Times New Roman" pitchFamily="18" charset="0"/>
              </a:rPr>
              <a:t>CRM adalah sebuah proses, bukan sebuah proyek</a:t>
            </a:r>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85800" y="381000"/>
            <a:ext cx="8153400" cy="579438"/>
          </a:xfrm>
          <a:prstGeom prst="rect">
            <a:avLst/>
          </a:prstGeom>
          <a:noFill/>
          <a:ln w="9525">
            <a:noFill/>
            <a:miter lim="800000"/>
            <a:headEnd/>
            <a:tailEnd/>
          </a:ln>
        </p:spPr>
        <p:txBody>
          <a:bodyPr>
            <a:spAutoFit/>
          </a:bodyPr>
          <a:lstStyle/>
          <a:p>
            <a:r>
              <a:rPr lang="en-US" sz="3200" i="1">
                <a:latin typeface="Trebuchet MS" pitchFamily="34" charset="0"/>
              </a:rPr>
              <a:t>CRM dan Nama Lain</a:t>
            </a:r>
          </a:p>
        </p:txBody>
      </p:sp>
      <p:sp>
        <p:nvSpPr>
          <p:cNvPr id="26627" name="Text Box 3"/>
          <p:cNvSpPr txBox="1">
            <a:spLocks noChangeArrowheads="1"/>
          </p:cNvSpPr>
          <p:nvPr/>
        </p:nvSpPr>
        <p:spPr bwMode="auto">
          <a:xfrm>
            <a:off x="1219200" y="2590800"/>
            <a:ext cx="7086600" cy="1187450"/>
          </a:xfrm>
          <a:prstGeom prst="rect">
            <a:avLst/>
          </a:prstGeom>
          <a:noFill/>
          <a:ln w="9525">
            <a:noFill/>
            <a:miter lim="800000"/>
            <a:headEnd/>
            <a:tailEnd/>
          </a:ln>
        </p:spPr>
        <p:txBody>
          <a:bodyPr>
            <a:spAutoFit/>
          </a:bodyPr>
          <a:lstStyle/>
          <a:p>
            <a:pPr marL="342900" indent="-342900">
              <a:buFontTx/>
              <a:buChar char="•"/>
            </a:pPr>
            <a:r>
              <a:rPr lang="en-US" sz="2400">
                <a:latin typeface="Arial" charset="0"/>
                <a:cs typeface="Times New Roman" pitchFamily="18" charset="0"/>
              </a:rPr>
              <a:t>One-to-one relationship management</a:t>
            </a:r>
          </a:p>
          <a:p>
            <a:pPr marL="342900" indent="-342900">
              <a:buFontTx/>
              <a:buChar char="•"/>
            </a:pPr>
            <a:r>
              <a:rPr lang="en-US" sz="2400">
                <a:latin typeface="Arial" charset="0"/>
                <a:cs typeface="Times New Roman" pitchFamily="18" charset="0"/>
              </a:rPr>
              <a:t>Customer intimacy</a:t>
            </a:r>
          </a:p>
          <a:p>
            <a:pPr marL="342900" indent="-342900">
              <a:buFontTx/>
              <a:buChar char="•"/>
            </a:pPr>
            <a:r>
              <a:rPr lang="en-US" sz="2400">
                <a:latin typeface="Arial" charset="0"/>
                <a:cs typeface="Times New Roman" pitchFamily="18" charset="0"/>
              </a:rPr>
              <a:t>Integrated Marketing Communication (IMC)</a:t>
            </a:r>
          </a:p>
        </p:txBody>
      </p:sp>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85800" y="381000"/>
            <a:ext cx="8153400" cy="579438"/>
          </a:xfrm>
          <a:prstGeom prst="rect">
            <a:avLst/>
          </a:prstGeom>
          <a:noFill/>
          <a:ln w="9525">
            <a:noFill/>
            <a:miter lim="800000"/>
            <a:headEnd/>
            <a:tailEnd/>
          </a:ln>
        </p:spPr>
        <p:txBody>
          <a:bodyPr>
            <a:spAutoFit/>
          </a:bodyPr>
          <a:lstStyle/>
          <a:p>
            <a:r>
              <a:rPr lang="en-US" sz="3200" i="1">
                <a:latin typeface="Trebuchet MS" pitchFamily="34" charset="0"/>
              </a:rPr>
              <a:t>Tujuan Taktis &amp; Strategis dari CRM</a:t>
            </a:r>
          </a:p>
        </p:txBody>
      </p:sp>
      <p:sp>
        <p:nvSpPr>
          <p:cNvPr id="27651" name="Text Box 3"/>
          <p:cNvSpPr txBox="1">
            <a:spLocks noChangeArrowheads="1"/>
          </p:cNvSpPr>
          <p:nvPr/>
        </p:nvSpPr>
        <p:spPr bwMode="auto">
          <a:xfrm>
            <a:off x="1752600" y="2057400"/>
            <a:ext cx="6400800" cy="457200"/>
          </a:xfrm>
          <a:prstGeom prst="rect">
            <a:avLst/>
          </a:prstGeom>
          <a:noFill/>
          <a:ln w="9525">
            <a:noFill/>
            <a:miter lim="800000"/>
            <a:headEnd/>
            <a:tailEnd/>
          </a:ln>
        </p:spPr>
        <p:txBody>
          <a:bodyPr>
            <a:spAutoFit/>
          </a:bodyPr>
          <a:lstStyle/>
          <a:p>
            <a:endParaRPr lang="id-ID" sz="2400">
              <a:latin typeface="Arial" charset="0"/>
              <a:cs typeface="Times New Roman" pitchFamily="18" charset="0"/>
            </a:endParaRPr>
          </a:p>
        </p:txBody>
      </p:sp>
      <p:sp>
        <p:nvSpPr>
          <p:cNvPr id="27652" name="Rectangle 5"/>
          <p:cNvSpPr>
            <a:spLocks noGrp="1" noChangeArrowheads="1"/>
          </p:cNvSpPr>
          <p:nvPr>
            <p:ph type="body" idx="1"/>
          </p:nvPr>
        </p:nvSpPr>
        <p:spPr/>
        <p:txBody>
          <a:bodyPr/>
          <a:lstStyle/>
          <a:p>
            <a:pPr eaLnBrk="1" hangingPunct="1">
              <a:buFont typeface="Wingdings" pitchFamily="2" charset="2"/>
              <a:buNone/>
            </a:pPr>
            <a:r>
              <a:rPr lang="en-US" sz="2800" smtClean="0"/>
              <a:t>Tujuan dari CRM adalah untuk meningkatkan peluang dengan cara:</a:t>
            </a:r>
          </a:p>
          <a:p>
            <a:pPr eaLnBrk="1" hangingPunct="1"/>
            <a:r>
              <a:rPr lang="en-US" sz="2800" smtClean="0"/>
              <a:t>Mengembangkan proses berkomunikasi dengan pelanggan yang sesuai,</a:t>
            </a:r>
          </a:p>
          <a:p>
            <a:pPr eaLnBrk="1" hangingPunct="1"/>
            <a:r>
              <a:rPr lang="en-US" sz="2800" smtClean="0"/>
              <a:t>Menyediakan penawaran yang tepat (produk dan harga), </a:t>
            </a:r>
          </a:p>
          <a:p>
            <a:pPr eaLnBrk="1" hangingPunct="1"/>
            <a:r>
              <a:rPr lang="en-US" sz="2800" smtClean="0"/>
              <a:t>Melalui saluran (channel) yang tepat dan</a:t>
            </a:r>
          </a:p>
          <a:p>
            <a:pPr eaLnBrk="1" hangingPunct="1"/>
            <a:r>
              <a:rPr lang="en-US" sz="2800" smtClean="0"/>
              <a:t>Waktu yang tepat.</a:t>
            </a: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752600" y="2057400"/>
            <a:ext cx="6400800" cy="3478213"/>
          </a:xfrm>
          <a:prstGeom prst="rect">
            <a:avLst/>
          </a:prstGeom>
          <a:noFill/>
          <a:ln w="9525">
            <a:noFill/>
            <a:miter lim="800000"/>
            <a:headEnd/>
            <a:tailEnd/>
          </a:ln>
        </p:spPr>
        <p:txBody>
          <a:bodyPr>
            <a:spAutoFit/>
          </a:bodyPr>
          <a:lstStyle/>
          <a:p>
            <a:pPr marL="342900" indent="-342900">
              <a:buFontTx/>
              <a:buChar char="•"/>
            </a:pPr>
            <a:r>
              <a:rPr lang="en-US" sz="2000">
                <a:latin typeface="Arial" charset="0"/>
                <a:cs typeface="Times New Roman" pitchFamily="18" charset="0"/>
              </a:rPr>
              <a:t>Pelanggan yang tepat</a:t>
            </a:r>
          </a:p>
          <a:p>
            <a:pPr marL="682625" lvl="1" indent="-342900">
              <a:buFont typeface="Arial" charset="0"/>
              <a:buChar char="−"/>
            </a:pPr>
            <a:r>
              <a:rPr lang="en-US">
                <a:latin typeface="Arial" charset="0"/>
                <a:cs typeface="Times New Roman" pitchFamily="18" charset="0"/>
              </a:rPr>
              <a:t>Mengatur hubungan dengan pelanggan dalam semua aspek kehidupan mereka</a:t>
            </a:r>
          </a:p>
          <a:p>
            <a:pPr marL="682625" lvl="1" indent="-342900">
              <a:buFont typeface="Arial" charset="0"/>
              <a:buChar char="−"/>
            </a:pPr>
            <a:r>
              <a:rPr lang="en-US">
                <a:latin typeface="Arial" charset="0"/>
                <a:cs typeface="Times New Roman" pitchFamily="18" charset="0"/>
              </a:rPr>
              <a:t>Menyadari potensi pelanggan dengan cara meningkatkan</a:t>
            </a:r>
            <a:r>
              <a:rPr lang="en-US" sz="2000">
                <a:latin typeface="Arial" charset="0"/>
                <a:cs typeface="Times New Roman" pitchFamily="18" charset="0"/>
              </a:rPr>
              <a:t> </a:t>
            </a:r>
            <a:r>
              <a:rPr lang="en-US">
                <a:latin typeface="Arial" charset="0"/>
                <a:cs typeface="Times New Roman" pitchFamily="18" charset="0"/>
              </a:rPr>
              <a:t>“share of wallet”</a:t>
            </a:r>
          </a:p>
          <a:p>
            <a:pPr marL="342900" indent="-342900">
              <a:buFontTx/>
              <a:buChar char="•"/>
            </a:pPr>
            <a:endParaRPr lang="en-US">
              <a:latin typeface="Arial" charset="0"/>
              <a:cs typeface="Times New Roman" pitchFamily="18" charset="0"/>
            </a:endParaRPr>
          </a:p>
          <a:p>
            <a:pPr marL="342900" indent="-342900">
              <a:buFontTx/>
              <a:buChar char="•"/>
            </a:pPr>
            <a:r>
              <a:rPr lang="en-US" sz="2000">
                <a:latin typeface="Arial" charset="0"/>
                <a:cs typeface="Times New Roman" pitchFamily="18" charset="0"/>
              </a:rPr>
              <a:t>Penawaran yang tepat</a:t>
            </a:r>
          </a:p>
          <a:p>
            <a:pPr marL="682625" lvl="1" indent="-342900">
              <a:buFont typeface="Arial" charset="0"/>
              <a:buChar char="−"/>
            </a:pPr>
            <a:r>
              <a:rPr lang="en-US">
                <a:latin typeface="Arial" charset="0"/>
                <a:cs typeface="Times New Roman" pitchFamily="18" charset="0"/>
              </a:rPr>
              <a:t>Secara efisien memperkenalkan dan membuat respek pelanggan terhadap perusahaan Anda termasuk produk dan servisnya</a:t>
            </a:r>
          </a:p>
          <a:p>
            <a:pPr marL="682625" lvl="1" indent="-342900">
              <a:buFont typeface="Arial" charset="0"/>
              <a:buChar char="−"/>
            </a:pPr>
            <a:r>
              <a:rPr lang="en-US">
                <a:latin typeface="Arial" charset="0"/>
                <a:cs typeface="Times New Roman" pitchFamily="18" charset="0"/>
              </a:rPr>
              <a:t>Membuat penawaran/menawarkan produk kepada setiap pelanggan </a:t>
            </a:r>
          </a:p>
        </p:txBody>
      </p:sp>
      <p:sp>
        <p:nvSpPr>
          <p:cNvPr id="28675" name="Text Box 3"/>
          <p:cNvSpPr txBox="1">
            <a:spLocks noChangeArrowheads="1"/>
          </p:cNvSpPr>
          <p:nvPr/>
        </p:nvSpPr>
        <p:spPr bwMode="auto">
          <a:xfrm>
            <a:off x="685800" y="381000"/>
            <a:ext cx="8153400" cy="579438"/>
          </a:xfrm>
          <a:prstGeom prst="rect">
            <a:avLst/>
          </a:prstGeom>
          <a:noFill/>
          <a:ln w="9525">
            <a:noFill/>
            <a:miter lim="800000"/>
            <a:headEnd/>
            <a:tailEnd/>
          </a:ln>
        </p:spPr>
        <p:txBody>
          <a:bodyPr>
            <a:spAutoFit/>
          </a:bodyPr>
          <a:lstStyle/>
          <a:p>
            <a:r>
              <a:rPr lang="en-US" sz="3200" i="1">
                <a:latin typeface="Trebuchet MS" pitchFamily="34" charset="0"/>
              </a:rPr>
              <a:t>Tujuan Taktis &amp; Strategis dari CRM </a:t>
            </a:r>
            <a:r>
              <a:rPr lang="en-US" i="1">
                <a:latin typeface="Trebuchet MS" pitchFamily="34" charset="0"/>
              </a:rPr>
              <a:t>(cont)</a:t>
            </a: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905000" y="2133600"/>
            <a:ext cx="6400800" cy="3997325"/>
          </a:xfrm>
          <a:prstGeom prst="rect">
            <a:avLst/>
          </a:prstGeom>
          <a:noFill/>
          <a:ln w="9525">
            <a:noFill/>
            <a:miter lim="800000"/>
            <a:headEnd/>
            <a:tailEnd/>
          </a:ln>
        </p:spPr>
        <p:txBody>
          <a:bodyPr>
            <a:spAutoFit/>
          </a:bodyPr>
          <a:lstStyle/>
          <a:p>
            <a:pPr marL="342900" indent="-342900">
              <a:buFontTx/>
              <a:buChar char="•"/>
            </a:pPr>
            <a:r>
              <a:rPr lang="en-US" sz="2000">
                <a:latin typeface="Arial" charset="0"/>
                <a:cs typeface="Times New Roman" pitchFamily="18" charset="0"/>
              </a:rPr>
              <a:t>Channel yang tepat</a:t>
            </a:r>
          </a:p>
          <a:p>
            <a:pPr marL="682625" lvl="1" indent="-342900">
              <a:buFont typeface="Arial" charset="0"/>
              <a:buChar char="−"/>
            </a:pPr>
            <a:r>
              <a:rPr lang="en-US">
                <a:latin typeface="Arial" charset="0"/>
                <a:cs typeface="Times New Roman" pitchFamily="18" charset="0"/>
              </a:rPr>
              <a:t>Mengatur komunikasi saling silang antar setiap pelanggan</a:t>
            </a:r>
          </a:p>
          <a:p>
            <a:pPr marL="682625" lvl="1" indent="-342900">
              <a:buFont typeface="Arial" charset="0"/>
              <a:buChar char="−"/>
            </a:pPr>
            <a:r>
              <a:rPr lang="en-US">
                <a:latin typeface="Arial" charset="0"/>
                <a:cs typeface="Times New Roman" pitchFamily="18" charset="0"/>
              </a:rPr>
              <a:t>Mampu berkomunikasi dengan channel yang diinginkan pelanggan</a:t>
            </a:r>
          </a:p>
          <a:p>
            <a:pPr marL="682625" lvl="1" indent="-342900">
              <a:buFont typeface="Arial" charset="0"/>
              <a:buChar char="−"/>
            </a:pPr>
            <a:r>
              <a:rPr lang="en-US">
                <a:latin typeface="Arial" charset="0"/>
                <a:cs typeface="Times New Roman" pitchFamily="18" charset="0"/>
              </a:rPr>
              <a:t>Meng-capture dan menganalisa informasi-informasi dari semua channel untuk pembelajaran terus-menerus</a:t>
            </a:r>
          </a:p>
          <a:p>
            <a:pPr marL="342900" indent="-342900">
              <a:buFontTx/>
              <a:buChar char="•"/>
            </a:pPr>
            <a:endParaRPr lang="en-US">
              <a:latin typeface="Arial" charset="0"/>
              <a:cs typeface="Times New Roman" pitchFamily="18" charset="0"/>
            </a:endParaRPr>
          </a:p>
          <a:p>
            <a:pPr marL="342900" indent="-342900">
              <a:buFontTx/>
              <a:buChar char="•"/>
            </a:pPr>
            <a:r>
              <a:rPr lang="en-US" sz="2000">
                <a:latin typeface="Arial" charset="0"/>
                <a:cs typeface="Times New Roman" pitchFamily="18" charset="0"/>
              </a:rPr>
              <a:t>Waktu yang tepat</a:t>
            </a:r>
          </a:p>
          <a:p>
            <a:pPr marL="682625" lvl="1" indent="-342900">
              <a:buFont typeface="Arial" charset="0"/>
              <a:buChar char="−"/>
            </a:pPr>
            <a:r>
              <a:rPr lang="en-US">
                <a:latin typeface="Arial" charset="0"/>
                <a:cs typeface="Times New Roman" pitchFamily="18" charset="0"/>
              </a:rPr>
              <a:t>Secara efisien dapat berkomunikasi dengan pelanggan berdasarkan waktu yang relevan</a:t>
            </a:r>
          </a:p>
          <a:p>
            <a:pPr marL="682625" lvl="1" indent="-342900">
              <a:buFont typeface="Arial" charset="0"/>
              <a:buChar char="−"/>
            </a:pPr>
            <a:r>
              <a:rPr lang="en-US">
                <a:latin typeface="Arial" charset="0"/>
                <a:cs typeface="Times New Roman" pitchFamily="18" charset="0"/>
              </a:rPr>
              <a:t>Mampu berkomunikasi secara real atau mendekati real time atau memasarkan secara tradisional</a:t>
            </a:r>
          </a:p>
        </p:txBody>
      </p:sp>
      <p:sp>
        <p:nvSpPr>
          <p:cNvPr id="29699" name="Text Box 3"/>
          <p:cNvSpPr txBox="1">
            <a:spLocks noChangeArrowheads="1"/>
          </p:cNvSpPr>
          <p:nvPr/>
        </p:nvSpPr>
        <p:spPr bwMode="auto">
          <a:xfrm>
            <a:off x="685800" y="381000"/>
            <a:ext cx="8153400" cy="579438"/>
          </a:xfrm>
          <a:prstGeom prst="rect">
            <a:avLst/>
          </a:prstGeom>
          <a:noFill/>
          <a:ln w="9525">
            <a:noFill/>
            <a:miter lim="800000"/>
            <a:headEnd/>
            <a:tailEnd/>
          </a:ln>
        </p:spPr>
        <p:txBody>
          <a:bodyPr>
            <a:spAutoFit/>
          </a:bodyPr>
          <a:lstStyle/>
          <a:p>
            <a:r>
              <a:rPr lang="en-US" sz="3200" i="1">
                <a:latin typeface="Trebuchet MS" pitchFamily="34" charset="0"/>
              </a:rPr>
              <a:t>Tujuan Taktis &amp; Strategis dari CRM </a:t>
            </a:r>
            <a:r>
              <a:rPr lang="en-US" i="1">
                <a:latin typeface="Trebuchet MS" pitchFamily="34" charset="0"/>
              </a:rPr>
              <a:t>(cont)</a:t>
            </a:r>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85800" y="381000"/>
            <a:ext cx="8153400" cy="579438"/>
          </a:xfrm>
          <a:prstGeom prst="rect">
            <a:avLst/>
          </a:prstGeom>
          <a:noFill/>
          <a:ln w="9525">
            <a:noFill/>
            <a:miter lim="800000"/>
            <a:headEnd/>
            <a:tailEnd/>
          </a:ln>
        </p:spPr>
        <p:txBody>
          <a:bodyPr>
            <a:spAutoFit/>
          </a:bodyPr>
          <a:lstStyle/>
          <a:p>
            <a:r>
              <a:rPr lang="en-US" sz="3200" i="1">
                <a:latin typeface="Trebuchet MS" pitchFamily="34" charset="0"/>
              </a:rPr>
              <a:t>Dimensi CRM </a:t>
            </a:r>
            <a:endParaRPr lang="en-US" i="1">
              <a:latin typeface="Trebuchet MS" pitchFamily="34" charset="0"/>
            </a:endParaRPr>
          </a:p>
        </p:txBody>
      </p:sp>
      <p:sp>
        <p:nvSpPr>
          <p:cNvPr id="30723" name="Oval 3"/>
          <p:cNvSpPr>
            <a:spLocks noChangeArrowheads="1"/>
          </p:cNvSpPr>
          <p:nvPr/>
        </p:nvSpPr>
        <p:spPr bwMode="auto">
          <a:xfrm>
            <a:off x="3810000" y="1981200"/>
            <a:ext cx="2438400" cy="2438400"/>
          </a:xfrm>
          <a:prstGeom prst="ellipse">
            <a:avLst/>
          </a:prstGeom>
          <a:solidFill>
            <a:srgbClr val="FFFF99">
              <a:alpha val="50195"/>
            </a:srgbClr>
          </a:solidFill>
          <a:ln w="9525">
            <a:solidFill>
              <a:schemeClr val="tx1"/>
            </a:solidFill>
            <a:round/>
            <a:headEnd/>
            <a:tailEnd/>
          </a:ln>
        </p:spPr>
        <p:txBody>
          <a:bodyPr wrap="none" anchor="ctr"/>
          <a:lstStyle/>
          <a:p>
            <a:pPr algn="ctr"/>
            <a:r>
              <a:rPr lang="en-US">
                <a:latin typeface="Arial" charset="0"/>
              </a:rPr>
              <a:t>Strategic CRM</a:t>
            </a:r>
          </a:p>
        </p:txBody>
      </p:sp>
      <p:sp>
        <p:nvSpPr>
          <p:cNvPr id="30724" name="Oval 4"/>
          <p:cNvSpPr>
            <a:spLocks noChangeArrowheads="1"/>
          </p:cNvSpPr>
          <p:nvPr/>
        </p:nvSpPr>
        <p:spPr bwMode="auto">
          <a:xfrm>
            <a:off x="4953000" y="3429000"/>
            <a:ext cx="2438400" cy="2438400"/>
          </a:xfrm>
          <a:prstGeom prst="ellipse">
            <a:avLst/>
          </a:prstGeom>
          <a:solidFill>
            <a:srgbClr val="CCFFFF">
              <a:alpha val="50195"/>
            </a:srgbClr>
          </a:solidFill>
          <a:ln w="9525">
            <a:solidFill>
              <a:schemeClr val="tx1"/>
            </a:solidFill>
            <a:round/>
            <a:headEnd/>
            <a:tailEnd/>
          </a:ln>
        </p:spPr>
        <p:txBody>
          <a:bodyPr wrap="none" anchor="ctr"/>
          <a:lstStyle/>
          <a:p>
            <a:pPr algn="ctr"/>
            <a:r>
              <a:rPr lang="en-US">
                <a:latin typeface="Arial" charset="0"/>
              </a:rPr>
              <a:t>Operational CRM</a:t>
            </a:r>
          </a:p>
        </p:txBody>
      </p:sp>
      <p:sp>
        <p:nvSpPr>
          <p:cNvPr id="30725" name="Oval 5"/>
          <p:cNvSpPr>
            <a:spLocks noChangeArrowheads="1"/>
          </p:cNvSpPr>
          <p:nvPr/>
        </p:nvSpPr>
        <p:spPr bwMode="auto">
          <a:xfrm>
            <a:off x="2743200" y="3505200"/>
            <a:ext cx="2438400" cy="2438400"/>
          </a:xfrm>
          <a:prstGeom prst="ellipse">
            <a:avLst/>
          </a:prstGeom>
          <a:solidFill>
            <a:srgbClr val="FFCCFF">
              <a:alpha val="50195"/>
            </a:srgbClr>
          </a:solidFill>
          <a:ln w="9525">
            <a:solidFill>
              <a:schemeClr val="tx1"/>
            </a:solidFill>
            <a:round/>
            <a:headEnd/>
            <a:tailEnd/>
          </a:ln>
        </p:spPr>
        <p:txBody>
          <a:bodyPr wrap="none" anchor="ctr"/>
          <a:lstStyle/>
          <a:p>
            <a:pPr algn="ctr"/>
            <a:r>
              <a:rPr lang="en-US">
                <a:latin typeface="Arial" charset="0"/>
              </a:rPr>
              <a:t>Analytical CRM</a:t>
            </a:r>
          </a:p>
        </p:txBody>
      </p:sp>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905000" y="1981200"/>
            <a:ext cx="6400800" cy="1495425"/>
          </a:xfrm>
          <a:prstGeom prst="rect">
            <a:avLst/>
          </a:prstGeom>
          <a:noFill/>
          <a:ln w="9525">
            <a:noFill/>
            <a:miter lim="800000"/>
            <a:headEnd/>
            <a:tailEnd/>
          </a:ln>
        </p:spPr>
        <p:txBody>
          <a:bodyPr>
            <a:spAutoFit/>
          </a:bodyPr>
          <a:lstStyle/>
          <a:p>
            <a:pPr marL="342900" indent="-342900">
              <a:buFontTx/>
              <a:buChar char="•"/>
            </a:pPr>
            <a:r>
              <a:rPr lang="en-US" sz="2000">
                <a:latin typeface="Arial" charset="0"/>
                <a:cs typeface="Times New Roman" pitchFamily="18" charset="0"/>
              </a:rPr>
              <a:t>Srategis CRM</a:t>
            </a:r>
          </a:p>
          <a:p>
            <a:pPr marL="682625" lvl="1" indent="-342900">
              <a:buFont typeface="Arial" charset="0"/>
              <a:buChar char="−"/>
            </a:pPr>
            <a:r>
              <a:rPr lang="en-US">
                <a:latin typeface="Arial" charset="0"/>
                <a:cs typeface="Times New Roman" pitchFamily="18" charset="0"/>
              </a:rPr>
              <a:t>Nilai-nilai pelanggan</a:t>
            </a:r>
          </a:p>
          <a:p>
            <a:pPr marL="682625" lvl="1" indent="-342900">
              <a:buFont typeface="Arial" charset="0"/>
              <a:buChar char="−"/>
            </a:pPr>
            <a:r>
              <a:rPr lang="en-US">
                <a:latin typeface="Arial" charset="0"/>
                <a:cs typeface="Times New Roman" pitchFamily="18" charset="0"/>
              </a:rPr>
              <a:t>Perbedaan-perbedaan yang kompetitif</a:t>
            </a:r>
          </a:p>
          <a:p>
            <a:pPr marL="682625" lvl="1" indent="-342900">
              <a:buFont typeface="Arial" charset="0"/>
              <a:buChar char="−"/>
            </a:pPr>
            <a:r>
              <a:rPr lang="en-US">
                <a:latin typeface="Arial" charset="0"/>
                <a:cs typeface="Times New Roman" pitchFamily="18" charset="0"/>
              </a:rPr>
              <a:t>Target dan segmentasi pasar</a:t>
            </a:r>
          </a:p>
          <a:p>
            <a:pPr marL="682625" lvl="1" indent="-342900">
              <a:buFont typeface="Arial" charset="0"/>
              <a:buChar char="−"/>
            </a:pPr>
            <a:r>
              <a:rPr lang="en-US">
                <a:latin typeface="Arial" charset="0"/>
                <a:cs typeface="Times New Roman" pitchFamily="18" charset="0"/>
              </a:rPr>
              <a:t>Positioning yang strategis</a:t>
            </a:r>
          </a:p>
        </p:txBody>
      </p:sp>
      <p:sp>
        <p:nvSpPr>
          <p:cNvPr id="31747" name="Text Box 3"/>
          <p:cNvSpPr txBox="1">
            <a:spLocks noChangeArrowheads="1"/>
          </p:cNvSpPr>
          <p:nvPr/>
        </p:nvSpPr>
        <p:spPr bwMode="auto">
          <a:xfrm>
            <a:off x="685800" y="381000"/>
            <a:ext cx="8153400" cy="579438"/>
          </a:xfrm>
          <a:prstGeom prst="rect">
            <a:avLst/>
          </a:prstGeom>
          <a:noFill/>
          <a:ln w="9525">
            <a:noFill/>
            <a:miter lim="800000"/>
            <a:headEnd/>
            <a:tailEnd/>
          </a:ln>
        </p:spPr>
        <p:txBody>
          <a:bodyPr>
            <a:spAutoFit/>
          </a:bodyPr>
          <a:lstStyle/>
          <a:p>
            <a:r>
              <a:rPr lang="en-US" sz="3200" i="1">
                <a:latin typeface="Trebuchet MS" pitchFamily="34" charset="0"/>
              </a:rPr>
              <a:t>Dimensi CRM </a:t>
            </a:r>
            <a:r>
              <a:rPr lang="en-US" i="1">
                <a:latin typeface="Trebuchet MS" pitchFamily="34" charset="0"/>
              </a:rPr>
              <a:t>(cont)</a:t>
            </a: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Tujuan Perkuliahan</a:t>
            </a:r>
            <a:endParaRPr lang="id-ID" smtClean="0"/>
          </a:p>
        </p:txBody>
      </p:sp>
      <p:sp>
        <p:nvSpPr>
          <p:cNvPr id="5123" name="Rectangle 3"/>
          <p:cNvSpPr>
            <a:spLocks noGrp="1" noChangeArrowheads="1"/>
          </p:cNvSpPr>
          <p:nvPr>
            <p:ph type="body" idx="1"/>
          </p:nvPr>
        </p:nvSpPr>
        <p:spPr/>
        <p:txBody>
          <a:bodyPr/>
          <a:lstStyle/>
          <a:p>
            <a:pPr eaLnBrk="1" hangingPunct="1"/>
            <a:r>
              <a:rPr lang="en-US" smtClean="0"/>
              <a:t>Mahasiswa memiliki pemahaman tentang konsep CRM dan pengertian mengapa dan bagaimana organisasi menggunakan CRM</a:t>
            </a:r>
          </a:p>
          <a:p>
            <a:pPr eaLnBrk="1" hangingPunct="1"/>
            <a:r>
              <a:rPr lang="en-US" smtClean="0"/>
              <a:t>Mahasiswa memiliki </a:t>
            </a:r>
            <a:r>
              <a:rPr lang="en-US" u="sng" smtClean="0"/>
              <a:t>kreatifitas</a:t>
            </a:r>
            <a:r>
              <a:rPr lang="en-US" smtClean="0"/>
              <a:t> untuk membentuk inisiatif CRM yang mendukung bisnis suatu perusahaan </a:t>
            </a:r>
          </a:p>
          <a:p>
            <a:pPr eaLnBrk="1" hangingPunct="1"/>
            <a:endParaRPr lang="en-US" smtClean="0"/>
          </a:p>
          <a:p>
            <a:pPr eaLnBrk="1" hangingPunct="1"/>
            <a:endParaRPr lang="en-US" smtClean="0"/>
          </a:p>
        </p:txBody>
      </p:sp>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981200" y="2057400"/>
            <a:ext cx="6400800" cy="1220788"/>
          </a:xfrm>
          <a:prstGeom prst="rect">
            <a:avLst/>
          </a:prstGeom>
          <a:noFill/>
          <a:ln w="9525">
            <a:noFill/>
            <a:miter lim="800000"/>
            <a:headEnd/>
            <a:tailEnd/>
          </a:ln>
        </p:spPr>
        <p:txBody>
          <a:bodyPr>
            <a:spAutoFit/>
          </a:bodyPr>
          <a:lstStyle/>
          <a:p>
            <a:pPr marL="342900" indent="-342900">
              <a:buFontTx/>
              <a:buChar char="•"/>
            </a:pPr>
            <a:r>
              <a:rPr lang="en-US" sz="2000">
                <a:latin typeface="Arial" charset="0"/>
                <a:cs typeface="Times New Roman" pitchFamily="18" charset="0"/>
              </a:rPr>
              <a:t>Operasional CRM</a:t>
            </a:r>
          </a:p>
          <a:p>
            <a:pPr marL="682625" lvl="1" indent="-342900">
              <a:buFont typeface="Arial" charset="0"/>
              <a:buChar char="−"/>
            </a:pPr>
            <a:r>
              <a:rPr lang="en-US">
                <a:latin typeface="Arial" charset="0"/>
                <a:cs typeface="Times New Roman" pitchFamily="18" charset="0"/>
              </a:rPr>
              <a:t>Customer service</a:t>
            </a:r>
          </a:p>
          <a:p>
            <a:pPr marL="682625" lvl="1" indent="-342900">
              <a:buFont typeface="Arial" charset="0"/>
              <a:buChar char="−"/>
            </a:pPr>
            <a:r>
              <a:rPr lang="en-US">
                <a:latin typeface="Arial" charset="0"/>
                <a:cs typeface="Times New Roman" pitchFamily="18" charset="0"/>
              </a:rPr>
              <a:t>Customer data capture</a:t>
            </a:r>
          </a:p>
          <a:p>
            <a:pPr marL="682625" lvl="1" indent="-342900">
              <a:buFont typeface="Arial" charset="0"/>
              <a:buChar char="−"/>
            </a:pPr>
            <a:r>
              <a:rPr lang="en-US">
                <a:latin typeface="Arial" charset="0"/>
                <a:cs typeface="Times New Roman" pitchFamily="18" charset="0"/>
              </a:rPr>
              <a:t>Customer database</a:t>
            </a:r>
          </a:p>
        </p:txBody>
      </p:sp>
      <p:sp>
        <p:nvSpPr>
          <p:cNvPr id="32771" name="Text Box 3"/>
          <p:cNvSpPr txBox="1">
            <a:spLocks noChangeArrowheads="1"/>
          </p:cNvSpPr>
          <p:nvPr/>
        </p:nvSpPr>
        <p:spPr bwMode="auto">
          <a:xfrm>
            <a:off x="685800" y="381000"/>
            <a:ext cx="8153400" cy="579438"/>
          </a:xfrm>
          <a:prstGeom prst="rect">
            <a:avLst/>
          </a:prstGeom>
          <a:noFill/>
          <a:ln w="9525">
            <a:noFill/>
            <a:miter lim="800000"/>
            <a:headEnd/>
            <a:tailEnd/>
          </a:ln>
        </p:spPr>
        <p:txBody>
          <a:bodyPr>
            <a:spAutoFit/>
          </a:bodyPr>
          <a:lstStyle/>
          <a:p>
            <a:r>
              <a:rPr lang="en-US" sz="3200" i="1">
                <a:latin typeface="Trebuchet MS" pitchFamily="34" charset="0"/>
              </a:rPr>
              <a:t>Dimensi CRM </a:t>
            </a:r>
            <a:r>
              <a:rPr lang="en-US" i="1">
                <a:latin typeface="Trebuchet MS" pitchFamily="34" charset="0"/>
              </a:rPr>
              <a:t>(cont)</a:t>
            </a:r>
          </a:p>
        </p:txBody>
      </p:sp>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905000" y="2286000"/>
            <a:ext cx="6400800" cy="1220788"/>
          </a:xfrm>
          <a:prstGeom prst="rect">
            <a:avLst/>
          </a:prstGeom>
          <a:noFill/>
          <a:ln w="9525">
            <a:noFill/>
            <a:miter lim="800000"/>
            <a:headEnd/>
            <a:tailEnd/>
          </a:ln>
        </p:spPr>
        <p:txBody>
          <a:bodyPr>
            <a:spAutoFit/>
          </a:bodyPr>
          <a:lstStyle/>
          <a:p>
            <a:pPr marL="342900" indent="-342900">
              <a:buFontTx/>
              <a:buChar char="•"/>
            </a:pPr>
            <a:r>
              <a:rPr lang="en-US" sz="2000">
                <a:latin typeface="Arial" charset="0"/>
                <a:cs typeface="Times New Roman" pitchFamily="18" charset="0"/>
              </a:rPr>
              <a:t>Analytical CRM</a:t>
            </a:r>
          </a:p>
          <a:p>
            <a:pPr marL="682625" lvl="1" indent="-342900">
              <a:buFont typeface="Arial" charset="0"/>
              <a:buChar char="−"/>
            </a:pPr>
            <a:r>
              <a:rPr lang="en-US">
                <a:latin typeface="Arial" charset="0"/>
                <a:cs typeface="Times New Roman" pitchFamily="18" charset="0"/>
              </a:rPr>
              <a:t>Software dan hardware untuk CRM</a:t>
            </a:r>
          </a:p>
          <a:p>
            <a:pPr marL="682625" lvl="1" indent="-342900">
              <a:buFont typeface="Arial" charset="0"/>
              <a:buChar char="−"/>
            </a:pPr>
            <a:r>
              <a:rPr lang="en-US">
                <a:latin typeface="Arial" charset="0"/>
                <a:cs typeface="Times New Roman" pitchFamily="18" charset="0"/>
              </a:rPr>
              <a:t>Pareto analysis, profitability analysis, dll</a:t>
            </a:r>
          </a:p>
          <a:p>
            <a:pPr marL="682625" lvl="1" indent="-342900">
              <a:buFont typeface="Arial" charset="0"/>
              <a:buChar char="−"/>
            </a:pPr>
            <a:r>
              <a:rPr lang="en-US">
                <a:latin typeface="Arial" charset="0"/>
                <a:cs typeface="Times New Roman" pitchFamily="18" charset="0"/>
              </a:rPr>
              <a:t>Data mining dan statistical analysis</a:t>
            </a:r>
          </a:p>
        </p:txBody>
      </p:sp>
      <p:sp>
        <p:nvSpPr>
          <p:cNvPr id="33795" name="Text Box 3"/>
          <p:cNvSpPr txBox="1">
            <a:spLocks noChangeArrowheads="1"/>
          </p:cNvSpPr>
          <p:nvPr/>
        </p:nvSpPr>
        <p:spPr bwMode="auto">
          <a:xfrm>
            <a:off x="685800" y="381000"/>
            <a:ext cx="8153400" cy="579438"/>
          </a:xfrm>
          <a:prstGeom prst="rect">
            <a:avLst/>
          </a:prstGeom>
          <a:noFill/>
          <a:ln w="9525">
            <a:noFill/>
            <a:miter lim="800000"/>
            <a:headEnd/>
            <a:tailEnd/>
          </a:ln>
        </p:spPr>
        <p:txBody>
          <a:bodyPr>
            <a:spAutoFit/>
          </a:bodyPr>
          <a:lstStyle/>
          <a:p>
            <a:r>
              <a:rPr lang="en-US" sz="3200" i="1">
                <a:latin typeface="Trebuchet MS" pitchFamily="34" charset="0"/>
              </a:rPr>
              <a:t>Dimensi CRM </a:t>
            </a:r>
            <a:r>
              <a:rPr lang="en-US" i="1">
                <a:latin typeface="Trebuchet MS" pitchFamily="34" charset="0"/>
              </a:rPr>
              <a:t>(cont)</a:t>
            </a:r>
          </a:p>
        </p:txBody>
      </p:sp>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685800" y="381000"/>
            <a:ext cx="8153400" cy="579438"/>
          </a:xfrm>
          <a:prstGeom prst="rect">
            <a:avLst/>
          </a:prstGeom>
          <a:noFill/>
          <a:ln w="9525">
            <a:noFill/>
            <a:miter lim="800000"/>
            <a:headEnd/>
            <a:tailEnd/>
          </a:ln>
        </p:spPr>
        <p:txBody>
          <a:bodyPr>
            <a:spAutoFit/>
          </a:bodyPr>
          <a:lstStyle/>
          <a:p>
            <a:r>
              <a:rPr lang="en-US" sz="3200" i="1">
                <a:latin typeface="Trebuchet MS" pitchFamily="34" charset="0"/>
              </a:rPr>
              <a:t>Building Block Dasar dari Hubungan</a:t>
            </a:r>
            <a:endParaRPr lang="en-US" i="1">
              <a:latin typeface="Trebuchet MS" pitchFamily="34" charset="0"/>
            </a:endParaRPr>
          </a:p>
        </p:txBody>
      </p:sp>
      <p:sp>
        <p:nvSpPr>
          <p:cNvPr id="34819" name="Arc 3"/>
          <p:cNvSpPr>
            <a:spLocks/>
          </p:cNvSpPr>
          <p:nvPr/>
        </p:nvSpPr>
        <p:spPr bwMode="auto">
          <a:xfrm rot="-10392908">
            <a:off x="2590800" y="2549525"/>
            <a:ext cx="1871663" cy="2636838"/>
          </a:xfrm>
          <a:custGeom>
            <a:avLst/>
            <a:gdLst>
              <a:gd name="T0" fmla="*/ 2147483647 w 21600"/>
              <a:gd name="T1" fmla="*/ 0 h 33239"/>
              <a:gd name="T2" fmla="*/ 2147483647 w 21600"/>
              <a:gd name="T3" fmla="*/ 2147483647 h 33239"/>
              <a:gd name="T4" fmla="*/ 0 w 21600"/>
              <a:gd name="T5" fmla="*/ 2147483647 h 33239"/>
              <a:gd name="T6" fmla="*/ 0 60000 65536"/>
              <a:gd name="T7" fmla="*/ 0 60000 65536"/>
              <a:gd name="T8" fmla="*/ 0 60000 65536"/>
              <a:gd name="T9" fmla="*/ 0 w 21600"/>
              <a:gd name="T10" fmla="*/ 0 h 33239"/>
              <a:gd name="T11" fmla="*/ 21600 w 21600"/>
              <a:gd name="T12" fmla="*/ 33239 h 33239"/>
            </a:gdLst>
            <a:ahLst/>
            <a:cxnLst>
              <a:cxn ang="T6">
                <a:pos x="T0" y="T1"/>
              </a:cxn>
              <a:cxn ang="T7">
                <a:pos x="T2" y="T3"/>
              </a:cxn>
              <a:cxn ang="T8">
                <a:pos x="T4" y="T5"/>
              </a:cxn>
            </a:cxnLst>
            <a:rect l="T9" t="T10" r="T11" b="T12"/>
            <a:pathLst>
              <a:path w="21600" h="33239" fill="none" extrusionOk="0">
                <a:moveTo>
                  <a:pt x="12934" y="-1"/>
                </a:moveTo>
                <a:cubicBezTo>
                  <a:pt x="18388" y="4077"/>
                  <a:pt x="21600" y="10488"/>
                  <a:pt x="21600" y="17299"/>
                </a:cubicBezTo>
                <a:cubicBezTo>
                  <a:pt x="21600" y="23362"/>
                  <a:pt x="19051" y="29146"/>
                  <a:pt x="14576" y="33238"/>
                </a:cubicBezTo>
              </a:path>
              <a:path w="21600" h="33239" stroke="0" extrusionOk="0">
                <a:moveTo>
                  <a:pt x="12934" y="-1"/>
                </a:moveTo>
                <a:cubicBezTo>
                  <a:pt x="18388" y="4077"/>
                  <a:pt x="21600" y="10488"/>
                  <a:pt x="21600" y="17299"/>
                </a:cubicBezTo>
                <a:cubicBezTo>
                  <a:pt x="21600" y="23362"/>
                  <a:pt x="19051" y="29146"/>
                  <a:pt x="14576" y="33238"/>
                </a:cubicBezTo>
                <a:lnTo>
                  <a:pt x="0" y="17299"/>
                </a:lnTo>
                <a:lnTo>
                  <a:pt x="12934" y="-1"/>
                </a:lnTo>
                <a:close/>
              </a:path>
            </a:pathLst>
          </a:custGeom>
          <a:noFill/>
          <a:ln w="57150">
            <a:solidFill>
              <a:schemeClr val="tx1"/>
            </a:solidFill>
            <a:round/>
            <a:headEnd/>
            <a:tailEnd type="triangle" w="med" len="med"/>
          </a:ln>
        </p:spPr>
        <p:txBody>
          <a:bodyPr wrap="none" anchor="ctr"/>
          <a:lstStyle/>
          <a:p>
            <a:endParaRPr lang="en-US"/>
          </a:p>
        </p:txBody>
      </p:sp>
      <p:sp>
        <p:nvSpPr>
          <p:cNvPr id="34820" name="Arc 4"/>
          <p:cNvSpPr>
            <a:spLocks/>
          </p:cNvSpPr>
          <p:nvPr/>
        </p:nvSpPr>
        <p:spPr bwMode="auto">
          <a:xfrm rot="459463">
            <a:off x="3552825" y="2281238"/>
            <a:ext cx="2906713" cy="1714500"/>
          </a:xfrm>
          <a:custGeom>
            <a:avLst/>
            <a:gdLst>
              <a:gd name="T0" fmla="*/ 0 w 33557"/>
              <a:gd name="T1" fmla="*/ 1834339819 h 21600"/>
              <a:gd name="T2" fmla="*/ 2147483647 w 33557"/>
              <a:gd name="T3" fmla="*/ 2147483647 h 21600"/>
              <a:gd name="T4" fmla="*/ 2147483647 w 33557"/>
              <a:gd name="T5" fmla="*/ 2147483647 h 21600"/>
              <a:gd name="T6" fmla="*/ 0 60000 65536"/>
              <a:gd name="T7" fmla="*/ 0 60000 65536"/>
              <a:gd name="T8" fmla="*/ 0 60000 65536"/>
              <a:gd name="T9" fmla="*/ 0 w 33557"/>
              <a:gd name="T10" fmla="*/ 0 h 21600"/>
              <a:gd name="T11" fmla="*/ 33557 w 33557"/>
              <a:gd name="T12" fmla="*/ 21600 h 21600"/>
            </a:gdLst>
            <a:ahLst/>
            <a:cxnLst>
              <a:cxn ang="T6">
                <a:pos x="T0" y="T1"/>
              </a:cxn>
              <a:cxn ang="T7">
                <a:pos x="T2" y="T3"/>
              </a:cxn>
              <a:cxn ang="T8">
                <a:pos x="T4" y="T5"/>
              </a:cxn>
            </a:cxnLst>
            <a:rect l="T9" t="T10" r="T11" b="T12"/>
            <a:pathLst>
              <a:path w="33557" h="21600" fill="none" extrusionOk="0">
                <a:moveTo>
                  <a:pt x="-1" y="3667"/>
                </a:moveTo>
                <a:cubicBezTo>
                  <a:pt x="3560" y="1276"/>
                  <a:pt x="7752" y="-1"/>
                  <a:pt x="12041" y="0"/>
                </a:cubicBezTo>
                <a:cubicBezTo>
                  <a:pt x="23233" y="0"/>
                  <a:pt x="32572" y="8550"/>
                  <a:pt x="33557" y="19699"/>
                </a:cubicBezTo>
              </a:path>
              <a:path w="33557" h="21600" stroke="0" extrusionOk="0">
                <a:moveTo>
                  <a:pt x="-1" y="3667"/>
                </a:moveTo>
                <a:cubicBezTo>
                  <a:pt x="3560" y="1276"/>
                  <a:pt x="7752" y="-1"/>
                  <a:pt x="12041" y="0"/>
                </a:cubicBezTo>
                <a:cubicBezTo>
                  <a:pt x="23233" y="0"/>
                  <a:pt x="32572" y="8550"/>
                  <a:pt x="33557" y="19699"/>
                </a:cubicBezTo>
                <a:lnTo>
                  <a:pt x="12041" y="21600"/>
                </a:lnTo>
                <a:lnTo>
                  <a:pt x="-1" y="3667"/>
                </a:lnTo>
                <a:close/>
              </a:path>
            </a:pathLst>
          </a:custGeom>
          <a:noFill/>
          <a:ln w="57150">
            <a:solidFill>
              <a:schemeClr val="tx1"/>
            </a:solidFill>
            <a:round/>
            <a:headEnd/>
            <a:tailEnd type="triangle" w="med" len="med"/>
          </a:ln>
        </p:spPr>
        <p:txBody>
          <a:bodyPr wrap="none" anchor="ctr"/>
          <a:lstStyle/>
          <a:p>
            <a:endParaRPr lang="en-US"/>
          </a:p>
        </p:txBody>
      </p:sp>
      <p:sp>
        <p:nvSpPr>
          <p:cNvPr id="34821" name="Arc 5"/>
          <p:cNvSpPr>
            <a:spLocks/>
          </p:cNvSpPr>
          <p:nvPr/>
        </p:nvSpPr>
        <p:spPr bwMode="auto">
          <a:xfrm rot="6509689">
            <a:off x="3904457" y="3594893"/>
            <a:ext cx="1790700" cy="2449513"/>
          </a:xfrm>
          <a:custGeom>
            <a:avLst/>
            <a:gdLst>
              <a:gd name="T0" fmla="*/ 0 w 23742"/>
              <a:gd name="T1" fmla="*/ 80469768 h 26852"/>
              <a:gd name="T2" fmla="*/ 2147483647 w 23742"/>
              <a:gd name="T3" fmla="*/ 2147483647 h 26852"/>
              <a:gd name="T4" fmla="*/ 919045135 w 23742"/>
              <a:gd name="T5" fmla="*/ 2147483647 h 26852"/>
              <a:gd name="T6" fmla="*/ 0 60000 65536"/>
              <a:gd name="T7" fmla="*/ 0 60000 65536"/>
              <a:gd name="T8" fmla="*/ 0 60000 65536"/>
              <a:gd name="T9" fmla="*/ 0 w 23742"/>
              <a:gd name="T10" fmla="*/ 0 h 26852"/>
              <a:gd name="T11" fmla="*/ 23742 w 23742"/>
              <a:gd name="T12" fmla="*/ 26852 h 26852"/>
            </a:gdLst>
            <a:ahLst/>
            <a:cxnLst>
              <a:cxn ang="T6">
                <a:pos x="T0" y="T1"/>
              </a:cxn>
              <a:cxn ang="T7">
                <a:pos x="T2" y="T3"/>
              </a:cxn>
              <a:cxn ang="T8">
                <a:pos x="T4" y="T5"/>
              </a:cxn>
            </a:cxnLst>
            <a:rect l="T9" t="T10" r="T11" b="T12"/>
            <a:pathLst>
              <a:path w="23742" h="26852" fill="none" extrusionOk="0">
                <a:moveTo>
                  <a:pt x="0" y="106"/>
                </a:moveTo>
                <a:cubicBezTo>
                  <a:pt x="711" y="35"/>
                  <a:pt x="1426" y="-1"/>
                  <a:pt x="2142" y="0"/>
                </a:cubicBezTo>
                <a:cubicBezTo>
                  <a:pt x="14071" y="0"/>
                  <a:pt x="23742" y="9670"/>
                  <a:pt x="23742" y="21600"/>
                </a:cubicBezTo>
                <a:cubicBezTo>
                  <a:pt x="23742" y="23370"/>
                  <a:pt x="23524" y="25134"/>
                  <a:pt x="23093" y="26851"/>
                </a:cubicBezTo>
              </a:path>
              <a:path w="23742" h="26852" stroke="0" extrusionOk="0">
                <a:moveTo>
                  <a:pt x="0" y="106"/>
                </a:moveTo>
                <a:cubicBezTo>
                  <a:pt x="711" y="35"/>
                  <a:pt x="1426" y="-1"/>
                  <a:pt x="2142" y="0"/>
                </a:cubicBezTo>
                <a:cubicBezTo>
                  <a:pt x="14071" y="0"/>
                  <a:pt x="23742" y="9670"/>
                  <a:pt x="23742" y="21600"/>
                </a:cubicBezTo>
                <a:cubicBezTo>
                  <a:pt x="23742" y="23370"/>
                  <a:pt x="23524" y="25134"/>
                  <a:pt x="23093" y="26851"/>
                </a:cubicBezTo>
                <a:lnTo>
                  <a:pt x="2142" y="21600"/>
                </a:lnTo>
                <a:lnTo>
                  <a:pt x="0" y="106"/>
                </a:lnTo>
                <a:close/>
              </a:path>
            </a:pathLst>
          </a:custGeom>
          <a:noFill/>
          <a:ln w="57150">
            <a:solidFill>
              <a:schemeClr val="tx1"/>
            </a:solidFill>
            <a:round/>
            <a:headEnd/>
            <a:tailEnd type="triangle" w="med" len="med"/>
          </a:ln>
        </p:spPr>
        <p:txBody>
          <a:bodyPr wrap="none" anchor="ctr"/>
          <a:lstStyle/>
          <a:p>
            <a:endParaRPr lang="en-US"/>
          </a:p>
        </p:txBody>
      </p:sp>
      <p:sp>
        <p:nvSpPr>
          <p:cNvPr id="34822" name="Text Box 6"/>
          <p:cNvSpPr txBox="1">
            <a:spLocks noChangeArrowheads="1"/>
          </p:cNvSpPr>
          <p:nvPr/>
        </p:nvSpPr>
        <p:spPr bwMode="auto">
          <a:xfrm>
            <a:off x="4325938" y="4719638"/>
            <a:ext cx="933450" cy="304800"/>
          </a:xfrm>
          <a:prstGeom prst="rect">
            <a:avLst/>
          </a:prstGeom>
          <a:noFill/>
          <a:ln w="9525">
            <a:noFill/>
            <a:miter lim="800000"/>
            <a:headEnd/>
            <a:tailEnd/>
          </a:ln>
        </p:spPr>
        <p:txBody>
          <a:bodyPr wrap="none">
            <a:spAutoFit/>
          </a:bodyPr>
          <a:lstStyle/>
          <a:p>
            <a:r>
              <a:rPr lang="en-US" sz="1400">
                <a:latin typeface="Arial" charset="0"/>
              </a:rPr>
              <a:t>Kejujuran</a:t>
            </a:r>
          </a:p>
        </p:txBody>
      </p:sp>
      <p:sp>
        <p:nvSpPr>
          <p:cNvPr id="34823" name="Text Box 7"/>
          <p:cNvSpPr txBox="1">
            <a:spLocks noChangeArrowheads="1"/>
          </p:cNvSpPr>
          <p:nvPr/>
        </p:nvSpPr>
        <p:spPr bwMode="auto">
          <a:xfrm>
            <a:off x="3030538" y="3652838"/>
            <a:ext cx="982662" cy="304800"/>
          </a:xfrm>
          <a:prstGeom prst="rect">
            <a:avLst/>
          </a:prstGeom>
          <a:noFill/>
          <a:ln w="9525">
            <a:noFill/>
            <a:miter lim="800000"/>
            <a:headEnd/>
            <a:tailEnd/>
          </a:ln>
        </p:spPr>
        <p:txBody>
          <a:bodyPr wrap="none">
            <a:spAutoFit/>
          </a:bodyPr>
          <a:lstStyle/>
          <a:p>
            <a:r>
              <a:rPr lang="en-US" sz="1400">
                <a:latin typeface="Arial" charset="0"/>
              </a:rPr>
              <a:t>Kepuasan</a:t>
            </a:r>
          </a:p>
        </p:txBody>
      </p:sp>
      <p:sp>
        <p:nvSpPr>
          <p:cNvPr id="34824" name="Text Box 8"/>
          <p:cNvSpPr txBox="1">
            <a:spLocks noChangeArrowheads="1"/>
          </p:cNvSpPr>
          <p:nvPr/>
        </p:nvSpPr>
        <p:spPr bwMode="auto">
          <a:xfrm>
            <a:off x="4402138" y="2967038"/>
            <a:ext cx="1228725" cy="304800"/>
          </a:xfrm>
          <a:prstGeom prst="rect">
            <a:avLst/>
          </a:prstGeom>
          <a:noFill/>
          <a:ln w="9525">
            <a:noFill/>
            <a:miter lim="800000"/>
            <a:headEnd/>
            <a:tailEnd/>
          </a:ln>
        </p:spPr>
        <p:txBody>
          <a:bodyPr wrap="none">
            <a:spAutoFit/>
          </a:bodyPr>
          <a:lstStyle/>
          <a:p>
            <a:r>
              <a:rPr lang="en-US" sz="1400">
                <a:latin typeface="Arial" charset="0"/>
              </a:rPr>
              <a:t>Kepercayaan</a:t>
            </a:r>
          </a:p>
        </p:txBody>
      </p:sp>
      <p:sp>
        <p:nvSpPr>
          <p:cNvPr id="34825" name="Line 9"/>
          <p:cNvSpPr>
            <a:spLocks noChangeShapeType="1"/>
          </p:cNvSpPr>
          <p:nvPr/>
        </p:nvSpPr>
        <p:spPr bwMode="auto">
          <a:xfrm>
            <a:off x="3487738" y="2433638"/>
            <a:ext cx="990600" cy="1447800"/>
          </a:xfrm>
          <a:prstGeom prst="line">
            <a:avLst/>
          </a:prstGeom>
          <a:noFill/>
          <a:ln w="9525">
            <a:solidFill>
              <a:schemeClr val="tx1"/>
            </a:solidFill>
            <a:round/>
            <a:headEnd/>
            <a:tailEnd/>
          </a:ln>
        </p:spPr>
        <p:txBody>
          <a:bodyPr/>
          <a:lstStyle/>
          <a:p>
            <a:endParaRPr lang="en-US"/>
          </a:p>
        </p:txBody>
      </p:sp>
      <p:sp>
        <p:nvSpPr>
          <p:cNvPr id="34826" name="Line 10"/>
          <p:cNvSpPr>
            <a:spLocks noChangeShapeType="1"/>
          </p:cNvSpPr>
          <p:nvPr/>
        </p:nvSpPr>
        <p:spPr bwMode="auto">
          <a:xfrm flipH="1">
            <a:off x="3259138" y="3881438"/>
            <a:ext cx="1219200" cy="1371600"/>
          </a:xfrm>
          <a:prstGeom prst="line">
            <a:avLst/>
          </a:prstGeom>
          <a:noFill/>
          <a:ln w="9525">
            <a:solidFill>
              <a:schemeClr val="tx1"/>
            </a:solidFill>
            <a:round/>
            <a:headEnd/>
            <a:tailEnd/>
          </a:ln>
        </p:spPr>
        <p:txBody>
          <a:bodyPr/>
          <a:lstStyle/>
          <a:p>
            <a:endParaRPr lang="en-US"/>
          </a:p>
        </p:txBody>
      </p:sp>
      <p:sp>
        <p:nvSpPr>
          <p:cNvPr id="34827" name="Line 11"/>
          <p:cNvSpPr>
            <a:spLocks noChangeShapeType="1"/>
          </p:cNvSpPr>
          <p:nvPr/>
        </p:nvSpPr>
        <p:spPr bwMode="auto">
          <a:xfrm>
            <a:off x="4478338" y="3881438"/>
            <a:ext cx="1828800" cy="304800"/>
          </a:xfrm>
          <a:prstGeom prst="line">
            <a:avLst/>
          </a:prstGeom>
          <a:noFill/>
          <a:ln w="9525">
            <a:solidFill>
              <a:schemeClr val="tx1"/>
            </a:solidFill>
            <a:round/>
            <a:headEnd/>
            <a:tailEnd/>
          </a:ln>
        </p:spPr>
        <p:txBody>
          <a:bodyPr/>
          <a:lstStyle/>
          <a:p>
            <a:endParaRPr lang="en-US"/>
          </a:p>
        </p:txBody>
      </p:sp>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752600" y="3517900"/>
            <a:ext cx="6858000" cy="1739900"/>
          </a:xfrm>
          <a:prstGeom prst="rect">
            <a:avLst/>
          </a:prstGeom>
          <a:noFill/>
          <a:ln w="9525">
            <a:noFill/>
            <a:miter lim="800000"/>
            <a:headEnd/>
            <a:tailEnd/>
          </a:ln>
        </p:spPr>
        <p:txBody>
          <a:bodyPr>
            <a:spAutoFit/>
          </a:bodyPr>
          <a:lstStyle/>
          <a:p>
            <a:pPr marL="1789113" indent="-1776413"/>
            <a:r>
              <a:rPr lang="en-US">
                <a:latin typeface="Arial" charset="0"/>
                <a:cs typeface="Times New Roman" pitchFamily="18" charset="0"/>
              </a:rPr>
              <a:t>C = Credibility … Saya percaya dengan apa yang dia katakan</a:t>
            </a:r>
          </a:p>
          <a:p>
            <a:pPr marL="1789113" indent="-1776413"/>
            <a:r>
              <a:rPr lang="en-US">
                <a:latin typeface="Arial" charset="0"/>
                <a:cs typeface="Times New Roman" pitchFamily="18" charset="0"/>
              </a:rPr>
              <a:t>R = Reliability … Saya percaya bahwa dia akan mengerjakan hal tersebut</a:t>
            </a:r>
          </a:p>
          <a:p>
            <a:pPr marL="1789113" indent="-1776413"/>
            <a:r>
              <a:rPr lang="en-US">
                <a:latin typeface="Arial" charset="0"/>
                <a:cs typeface="Times New Roman" pitchFamily="18" charset="0"/>
              </a:rPr>
              <a:t>I = Intimacy … 	Saya bicara segala hal padanya karena saya percaya padanya</a:t>
            </a:r>
          </a:p>
          <a:p>
            <a:pPr marL="1789113" indent="-1776413"/>
            <a:r>
              <a:rPr lang="en-US">
                <a:latin typeface="Arial" charset="0"/>
                <a:cs typeface="Times New Roman" pitchFamily="18" charset="0"/>
              </a:rPr>
              <a:t>S = Self-orientation … Saya percaya bahwa dia fokus pada saya</a:t>
            </a:r>
          </a:p>
        </p:txBody>
      </p:sp>
      <p:sp>
        <p:nvSpPr>
          <p:cNvPr id="35843" name="Text Box 3"/>
          <p:cNvSpPr txBox="1">
            <a:spLocks noChangeArrowheads="1"/>
          </p:cNvSpPr>
          <p:nvPr/>
        </p:nvSpPr>
        <p:spPr bwMode="auto">
          <a:xfrm>
            <a:off x="685800" y="381000"/>
            <a:ext cx="8153400" cy="579438"/>
          </a:xfrm>
          <a:prstGeom prst="rect">
            <a:avLst/>
          </a:prstGeom>
          <a:noFill/>
          <a:ln w="9525">
            <a:noFill/>
            <a:miter lim="800000"/>
            <a:headEnd/>
            <a:tailEnd/>
          </a:ln>
        </p:spPr>
        <p:txBody>
          <a:bodyPr>
            <a:spAutoFit/>
          </a:bodyPr>
          <a:lstStyle/>
          <a:p>
            <a:r>
              <a:rPr lang="en-US" sz="3200" i="1">
                <a:latin typeface="Trebuchet MS" pitchFamily="34" charset="0"/>
              </a:rPr>
              <a:t>Kepercayaan (Trust)</a:t>
            </a:r>
            <a:endParaRPr lang="en-US" i="1">
              <a:latin typeface="Trebuchet MS" pitchFamily="34" charset="0"/>
            </a:endParaRPr>
          </a:p>
        </p:txBody>
      </p:sp>
      <p:sp>
        <p:nvSpPr>
          <p:cNvPr id="35844" name="Text Box 4"/>
          <p:cNvSpPr txBox="1">
            <a:spLocks noChangeArrowheads="1"/>
          </p:cNvSpPr>
          <p:nvPr/>
        </p:nvSpPr>
        <p:spPr bwMode="auto">
          <a:xfrm>
            <a:off x="2971800" y="2282825"/>
            <a:ext cx="979488" cy="396875"/>
          </a:xfrm>
          <a:prstGeom prst="rect">
            <a:avLst/>
          </a:prstGeom>
          <a:noFill/>
          <a:ln w="9525">
            <a:noFill/>
            <a:miter lim="800000"/>
            <a:headEnd/>
            <a:tailEnd/>
          </a:ln>
        </p:spPr>
        <p:txBody>
          <a:bodyPr wrap="none">
            <a:spAutoFit/>
          </a:bodyPr>
          <a:lstStyle/>
          <a:p>
            <a:r>
              <a:rPr lang="en-US" sz="2000">
                <a:latin typeface="Arial" charset="0"/>
              </a:rPr>
              <a:t>Trust =</a:t>
            </a:r>
          </a:p>
        </p:txBody>
      </p:sp>
      <p:sp>
        <p:nvSpPr>
          <p:cNvPr id="35845" name="Text Box 5"/>
          <p:cNvSpPr txBox="1">
            <a:spLocks noChangeArrowheads="1"/>
          </p:cNvSpPr>
          <p:nvPr/>
        </p:nvSpPr>
        <p:spPr bwMode="auto">
          <a:xfrm>
            <a:off x="4114800" y="2114550"/>
            <a:ext cx="1196975" cy="396875"/>
          </a:xfrm>
          <a:prstGeom prst="rect">
            <a:avLst/>
          </a:prstGeom>
          <a:noFill/>
          <a:ln w="9525">
            <a:noFill/>
            <a:miter lim="800000"/>
            <a:headEnd/>
            <a:tailEnd/>
          </a:ln>
        </p:spPr>
        <p:txBody>
          <a:bodyPr wrap="none">
            <a:spAutoFit/>
          </a:bodyPr>
          <a:lstStyle/>
          <a:p>
            <a:r>
              <a:rPr lang="en-US" sz="2000">
                <a:latin typeface="Arial" charset="0"/>
              </a:rPr>
              <a:t>C + R + I</a:t>
            </a:r>
          </a:p>
        </p:txBody>
      </p:sp>
      <p:sp>
        <p:nvSpPr>
          <p:cNvPr id="35846" name="Line 6"/>
          <p:cNvSpPr>
            <a:spLocks noChangeShapeType="1"/>
          </p:cNvSpPr>
          <p:nvPr/>
        </p:nvSpPr>
        <p:spPr bwMode="auto">
          <a:xfrm>
            <a:off x="4114800" y="2511425"/>
            <a:ext cx="1219200" cy="0"/>
          </a:xfrm>
          <a:prstGeom prst="line">
            <a:avLst/>
          </a:prstGeom>
          <a:noFill/>
          <a:ln w="9525">
            <a:solidFill>
              <a:schemeClr val="tx1"/>
            </a:solidFill>
            <a:round/>
            <a:headEnd/>
            <a:tailEnd/>
          </a:ln>
        </p:spPr>
        <p:txBody>
          <a:bodyPr/>
          <a:lstStyle/>
          <a:p>
            <a:endParaRPr lang="en-US"/>
          </a:p>
        </p:txBody>
      </p:sp>
      <p:sp>
        <p:nvSpPr>
          <p:cNvPr id="35847" name="Text Box 7"/>
          <p:cNvSpPr txBox="1">
            <a:spLocks noChangeArrowheads="1"/>
          </p:cNvSpPr>
          <p:nvPr/>
        </p:nvSpPr>
        <p:spPr bwMode="auto">
          <a:xfrm>
            <a:off x="4572000" y="2511425"/>
            <a:ext cx="354013" cy="396875"/>
          </a:xfrm>
          <a:prstGeom prst="rect">
            <a:avLst/>
          </a:prstGeom>
          <a:noFill/>
          <a:ln w="9525">
            <a:noFill/>
            <a:miter lim="800000"/>
            <a:headEnd/>
            <a:tailEnd/>
          </a:ln>
        </p:spPr>
        <p:txBody>
          <a:bodyPr wrap="none">
            <a:spAutoFit/>
          </a:bodyPr>
          <a:lstStyle/>
          <a:p>
            <a:r>
              <a:rPr lang="en-US" sz="2000">
                <a:latin typeface="Arial" charset="0"/>
              </a:rPr>
              <a:t>S</a:t>
            </a:r>
          </a:p>
        </p:txBody>
      </p:sp>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85800" y="381000"/>
            <a:ext cx="8153400" cy="579438"/>
          </a:xfrm>
          <a:prstGeom prst="rect">
            <a:avLst/>
          </a:prstGeom>
          <a:noFill/>
          <a:ln w="9525">
            <a:noFill/>
            <a:miter lim="800000"/>
            <a:headEnd/>
            <a:tailEnd/>
          </a:ln>
        </p:spPr>
        <p:txBody>
          <a:bodyPr>
            <a:spAutoFit/>
          </a:bodyPr>
          <a:lstStyle/>
          <a:p>
            <a:r>
              <a:rPr lang="en-US" sz="3200" i="1">
                <a:latin typeface="Trebuchet MS" pitchFamily="34" charset="0"/>
              </a:rPr>
              <a:t>Komponen dari Kepercayaan</a:t>
            </a:r>
            <a:endParaRPr lang="en-US" i="1">
              <a:latin typeface="Trebuchet MS" pitchFamily="34" charset="0"/>
            </a:endParaRPr>
          </a:p>
        </p:txBody>
      </p:sp>
      <p:sp>
        <p:nvSpPr>
          <p:cNvPr id="36867" name="Rectangle 3"/>
          <p:cNvSpPr>
            <a:spLocks noChangeArrowheads="1"/>
          </p:cNvSpPr>
          <p:nvPr/>
        </p:nvSpPr>
        <p:spPr bwMode="auto">
          <a:xfrm>
            <a:off x="2667000" y="2209800"/>
            <a:ext cx="1600200" cy="609600"/>
          </a:xfrm>
          <a:prstGeom prst="rect">
            <a:avLst/>
          </a:prstGeom>
          <a:solidFill>
            <a:srgbClr val="FFFF66"/>
          </a:solidFill>
          <a:ln w="9525">
            <a:solidFill>
              <a:schemeClr val="tx1"/>
            </a:solidFill>
            <a:miter lim="800000"/>
            <a:headEnd/>
            <a:tailEnd/>
          </a:ln>
        </p:spPr>
        <p:txBody>
          <a:bodyPr wrap="none" anchor="ctr"/>
          <a:lstStyle/>
          <a:p>
            <a:pPr algn="ctr"/>
            <a:r>
              <a:rPr lang="en-US">
                <a:latin typeface="Arial" charset="0"/>
              </a:rPr>
              <a:t>Rational</a:t>
            </a:r>
          </a:p>
        </p:txBody>
      </p:sp>
      <p:sp>
        <p:nvSpPr>
          <p:cNvPr id="36868" name="Rectangle 4"/>
          <p:cNvSpPr>
            <a:spLocks noChangeArrowheads="1"/>
          </p:cNvSpPr>
          <p:nvPr/>
        </p:nvSpPr>
        <p:spPr bwMode="auto">
          <a:xfrm>
            <a:off x="1752600" y="2895600"/>
            <a:ext cx="1600200" cy="609600"/>
          </a:xfrm>
          <a:prstGeom prst="rect">
            <a:avLst/>
          </a:prstGeom>
          <a:solidFill>
            <a:srgbClr val="FFFF99"/>
          </a:solidFill>
          <a:ln w="9525">
            <a:solidFill>
              <a:schemeClr val="tx1"/>
            </a:solidFill>
            <a:miter lim="800000"/>
            <a:headEnd/>
            <a:tailEnd/>
          </a:ln>
        </p:spPr>
        <p:txBody>
          <a:bodyPr wrap="none" anchor="ctr"/>
          <a:lstStyle/>
          <a:p>
            <a:pPr algn="ctr"/>
            <a:r>
              <a:rPr lang="en-US">
                <a:latin typeface="Arial" charset="0"/>
              </a:rPr>
              <a:t>Credibility</a:t>
            </a:r>
          </a:p>
        </p:txBody>
      </p:sp>
      <p:sp>
        <p:nvSpPr>
          <p:cNvPr id="36869" name="Rectangle 5"/>
          <p:cNvSpPr>
            <a:spLocks noChangeArrowheads="1"/>
          </p:cNvSpPr>
          <p:nvPr/>
        </p:nvSpPr>
        <p:spPr bwMode="auto">
          <a:xfrm>
            <a:off x="3429000" y="2895600"/>
            <a:ext cx="1600200" cy="609600"/>
          </a:xfrm>
          <a:prstGeom prst="rect">
            <a:avLst/>
          </a:prstGeom>
          <a:solidFill>
            <a:srgbClr val="FFFF99"/>
          </a:solidFill>
          <a:ln w="9525">
            <a:solidFill>
              <a:schemeClr val="tx1"/>
            </a:solidFill>
            <a:miter lim="800000"/>
            <a:headEnd/>
            <a:tailEnd/>
          </a:ln>
        </p:spPr>
        <p:txBody>
          <a:bodyPr wrap="none" anchor="ctr"/>
          <a:lstStyle/>
          <a:p>
            <a:pPr algn="ctr"/>
            <a:r>
              <a:rPr lang="en-US">
                <a:latin typeface="Arial" charset="0"/>
              </a:rPr>
              <a:t>Reliability</a:t>
            </a:r>
          </a:p>
        </p:txBody>
      </p:sp>
      <p:sp>
        <p:nvSpPr>
          <p:cNvPr id="36870" name="AutoShape 6"/>
          <p:cNvSpPr>
            <a:spLocks noChangeArrowheads="1"/>
          </p:cNvSpPr>
          <p:nvPr/>
        </p:nvSpPr>
        <p:spPr bwMode="auto">
          <a:xfrm>
            <a:off x="2286000" y="3657600"/>
            <a:ext cx="609600" cy="609600"/>
          </a:xfrm>
          <a:prstGeom prst="downArrow">
            <a:avLst>
              <a:gd name="adj1" fmla="val 50000"/>
              <a:gd name="adj2" fmla="val 25000"/>
            </a:avLst>
          </a:prstGeom>
          <a:solidFill>
            <a:schemeClr val="folHlink"/>
          </a:solidFill>
          <a:ln w="9525">
            <a:solidFill>
              <a:schemeClr val="tx1"/>
            </a:solidFill>
            <a:miter lim="800000"/>
            <a:headEnd/>
            <a:tailEnd/>
          </a:ln>
        </p:spPr>
        <p:txBody>
          <a:bodyPr vert="eaVert" wrap="none" anchor="ctr"/>
          <a:lstStyle/>
          <a:p>
            <a:endParaRPr lang="id-ID"/>
          </a:p>
        </p:txBody>
      </p:sp>
      <p:sp>
        <p:nvSpPr>
          <p:cNvPr id="36871" name="Text Box 7"/>
          <p:cNvSpPr txBox="1">
            <a:spLocks noChangeArrowheads="1"/>
          </p:cNvSpPr>
          <p:nvPr/>
        </p:nvSpPr>
        <p:spPr bwMode="auto">
          <a:xfrm>
            <a:off x="2159000" y="4419600"/>
            <a:ext cx="844550" cy="366713"/>
          </a:xfrm>
          <a:prstGeom prst="rect">
            <a:avLst/>
          </a:prstGeom>
          <a:noFill/>
          <a:ln w="9525">
            <a:noFill/>
            <a:miter lim="800000"/>
            <a:headEnd/>
            <a:tailEnd/>
          </a:ln>
        </p:spPr>
        <p:txBody>
          <a:bodyPr wrap="none">
            <a:spAutoFit/>
          </a:bodyPr>
          <a:lstStyle/>
          <a:p>
            <a:r>
              <a:rPr lang="en-US">
                <a:latin typeface="Arial" charset="0"/>
              </a:rPr>
              <a:t>Words</a:t>
            </a:r>
          </a:p>
        </p:txBody>
      </p:sp>
      <p:sp>
        <p:nvSpPr>
          <p:cNvPr id="36872" name="AutoShape 8"/>
          <p:cNvSpPr>
            <a:spLocks noChangeArrowheads="1"/>
          </p:cNvSpPr>
          <p:nvPr/>
        </p:nvSpPr>
        <p:spPr bwMode="auto">
          <a:xfrm>
            <a:off x="3886200" y="3657600"/>
            <a:ext cx="609600" cy="609600"/>
          </a:xfrm>
          <a:prstGeom prst="downArrow">
            <a:avLst>
              <a:gd name="adj1" fmla="val 50000"/>
              <a:gd name="adj2" fmla="val 25000"/>
            </a:avLst>
          </a:prstGeom>
          <a:solidFill>
            <a:schemeClr val="folHlink"/>
          </a:solidFill>
          <a:ln w="9525">
            <a:solidFill>
              <a:schemeClr val="tx1"/>
            </a:solidFill>
            <a:miter lim="800000"/>
            <a:headEnd/>
            <a:tailEnd/>
          </a:ln>
        </p:spPr>
        <p:txBody>
          <a:bodyPr vert="eaVert" wrap="none" anchor="ctr"/>
          <a:lstStyle/>
          <a:p>
            <a:endParaRPr lang="id-ID"/>
          </a:p>
        </p:txBody>
      </p:sp>
      <p:sp>
        <p:nvSpPr>
          <p:cNvPr id="36873" name="Text Box 9"/>
          <p:cNvSpPr txBox="1">
            <a:spLocks noChangeArrowheads="1"/>
          </p:cNvSpPr>
          <p:nvPr/>
        </p:nvSpPr>
        <p:spPr bwMode="auto">
          <a:xfrm>
            <a:off x="3790950" y="4419600"/>
            <a:ext cx="819150" cy="366713"/>
          </a:xfrm>
          <a:prstGeom prst="rect">
            <a:avLst/>
          </a:prstGeom>
          <a:noFill/>
          <a:ln w="9525">
            <a:noFill/>
            <a:miter lim="800000"/>
            <a:headEnd/>
            <a:tailEnd/>
          </a:ln>
        </p:spPr>
        <p:txBody>
          <a:bodyPr wrap="none">
            <a:spAutoFit/>
          </a:bodyPr>
          <a:lstStyle/>
          <a:p>
            <a:r>
              <a:rPr lang="en-US">
                <a:latin typeface="Arial" charset="0"/>
              </a:rPr>
              <a:t>Action</a:t>
            </a:r>
          </a:p>
        </p:txBody>
      </p:sp>
      <p:sp>
        <p:nvSpPr>
          <p:cNvPr id="36874" name="Rectangle 10"/>
          <p:cNvSpPr>
            <a:spLocks noChangeArrowheads="1"/>
          </p:cNvSpPr>
          <p:nvPr/>
        </p:nvSpPr>
        <p:spPr bwMode="auto">
          <a:xfrm>
            <a:off x="6324600" y="2209800"/>
            <a:ext cx="1600200" cy="609600"/>
          </a:xfrm>
          <a:prstGeom prst="rect">
            <a:avLst/>
          </a:prstGeom>
          <a:solidFill>
            <a:srgbClr val="FFCCFF"/>
          </a:solidFill>
          <a:ln w="9525">
            <a:solidFill>
              <a:schemeClr val="tx1"/>
            </a:solidFill>
            <a:miter lim="800000"/>
            <a:headEnd/>
            <a:tailEnd/>
          </a:ln>
        </p:spPr>
        <p:txBody>
          <a:bodyPr wrap="none" anchor="ctr"/>
          <a:lstStyle/>
          <a:p>
            <a:pPr algn="ctr"/>
            <a:r>
              <a:rPr lang="en-US">
                <a:latin typeface="Arial" charset="0"/>
              </a:rPr>
              <a:t>Irrational</a:t>
            </a:r>
          </a:p>
        </p:txBody>
      </p:sp>
      <p:sp>
        <p:nvSpPr>
          <p:cNvPr id="36875" name="Rectangle 11"/>
          <p:cNvSpPr>
            <a:spLocks noChangeArrowheads="1"/>
          </p:cNvSpPr>
          <p:nvPr/>
        </p:nvSpPr>
        <p:spPr bwMode="auto">
          <a:xfrm>
            <a:off x="5410200" y="2895600"/>
            <a:ext cx="1600200" cy="609600"/>
          </a:xfrm>
          <a:prstGeom prst="rect">
            <a:avLst/>
          </a:prstGeom>
          <a:solidFill>
            <a:srgbClr val="FFCCFF">
              <a:alpha val="50195"/>
            </a:srgbClr>
          </a:solidFill>
          <a:ln w="9525">
            <a:solidFill>
              <a:schemeClr val="tx1"/>
            </a:solidFill>
            <a:miter lim="800000"/>
            <a:headEnd/>
            <a:tailEnd/>
          </a:ln>
        </p:spPr>
        <p:txBody>
          <a:bodyPr wrap="none" anchor="ctr"/>
          <a:lstStyle/>
          <a:p>
            <a:pPr algn="ctr"/>
            <a:r>
              <a:rPr lang="en-US">
                <a:latin typeface="Arial" charset="0"/>
              </a:rPr>
              <a:t>Intimacy</a:t>
            </a:r>
          </a:p>
        </p:txBody>
      </p:sp>
      <p:sp>
        <p:nvSpPr>
          <p:cNvPr id="36876" name="Rectangle 12"/>
          <p:cNvSpPr>
            <a:spLocks noChangeArrowheads="1"/>
          </p:cNvSpPr>
          <p:nvPr/>
        </p:nvSpPr>
        <p:spPr bwMode="auto">
          <a:xfrm>
            <a:off x="7086600" y="2895600"/>
            <a:ext cx="1600200" cy="609600"/>
          </a:xfrm>
          <a:prstGeom prst="rect">
            <a:avLst/>
          </a:prstGeom>
          <a:solidFill>
            <a:srgbClr val="FFCCFF">
              <a:alpha val="50195"/>
            </a:srgbClr>
          </a:solidFill>
          <a:ln w="9525">
            <a:solidFill>
              <a:schemeClr val="tx1"/>
            </a:solidFill>
            <a:miter lim="800000"/>
            <a:headEnd/>
            <a:tailEnd/>
          </a:ln>
        </p:spPr>
        <p:txBody>
          <a:bodyPr wrap="none" anchor="ctr"/>
          <a:lstStyle/>
          <a:p>
            <a:pPr algn="ctr"/>
            <a:r>
              <a:rPr lang="en-US">
                <a:latin typeface="Arial" charset="0"/>
              </a:rPr>
              <a:t>Orientation</a:t>
            </a:r>
          </a:p>
        </p:txBody>
      </p:sp>
      <p:sp>
        <p:nvSpPr>
          <p:cNvPr id="36877" name="AutoShape 13"/>
          <p:cNvSpPr>
            <a:spLocks noChangeArrowheads="1"/>
          </p:cNvSpPr>
          <p:nvPr/>
        </p:nvSpPr>
        <p:spPr bwMode="auto">
          <a:xfrm>
            <a:off x="5943600" y="3657600"/>
            <a:ext cx="609600" cy="609600"/>
          </a:xfrm>
          <a:prstGeom prst="downArrow">
            <a:avLst>
              <a:gd name="adj1" fmla="val 50000"/>
              <a:gd name="adj2" fmla="val 25000"/>
            </a:avLst>
          </a:prstGeom>
          <a:solidFill>
            <a:schemeClr val="folHlink"/>
          </a:solidFill>
          <a:ln w="9525">
            <a:solidFill>
              <a:schemeClr val="tx1"/>
            </a:solidFill>
            <a:miter lim="800000"/>
            <a:headEnd/>
            <a:tailEnd/>
          </a:ln>
        </p:spPr>
        <p:txBody>
          <a:bodyPr vert="eaVert" wrap="none" anchor="ctr"/>
          <a:lstStyle/>
          <a:p>
            <a:endParaRPr lang="id-ID"/>
          </a:p>
        </p:txBody>
      </p:sp>
      <p:sp>
        <p:nvSpPr>
          <p:cNvPr id="36878" name="Text Box 14"/>
          <p:cNvSpPr txBox="1">
            <a:spLocks noChangeArrowheads="1"/>
          </p:cNvSpPr>
          <p:nvPr/>
        </p:nvSpPr>
        <p:spPr bwMode="auto">
          <a:xfrm>
            <a:off x="5816600" y="4419600"/>
            <a:ext cx="831850" cy="366713"/>
          </a:xfrm>
          <a:prstGeom prst="rect">
            <a:avLst/>
          </a:prstGeom>
          <a:noFill/>
          <a:ln w="9525">
            <a:noFill/>
            <a:miter lim="800000"/>
            <a:headEnd/>
            <a:tailEnd/>
          </a:ln>
        </p:spPr>
        <p:txBody>
          <a:bodyPr wrap="none">
            <a:spAutoFit/>
          </a:bodyPr>
          <a:lstStyle/>
          <a:p>
            <a:r>
              <a:rPr lang="en-US">
                <a:latin typeface="Arial" charset="0"/>
              </a:rPr>
              <a:t>Safety</a:t>
            </a:r>
          </a:p>
        </p:txBody>
      </p:sp>
      <p:sp>
        <p:nvSpPr>
          <p:cNvPr id="36879" name="AutoShape 15"/>
          <p:cNvSpPr>
            <a:spLocks noChangeArrowheads="1"/>
          </p:cNvSpPr>
          <p:nvPr/>
        </p:nvSpPr>
        <p:spPr bwMode="auto">
          <a:xfrm>
            <a:off x="7543800" y="3657600"/>
            <a:ext cx="609600" cy="609600"/>
          </a:xfrm>
          <a:prstGeom prst="downArrow">
            <a:avLst>
              <a:gd name="adj1" fmla="val 50000"/>
              <a:gd name="adj2" fmla="val 25000"/>
            </a:avLst>
          </a:prstGeom>
          <a:solidFill>
            <a:schemeClr val="folHlink"/>
          </a:solidFill>
          <a:ln w="9525">
            <a:solidFill>
              <a:schemeClr val="tx1"/>
            </a:solidFill>
            <a:miter lim="800000"/>
            <a:headEnd/>
            <a:tailEnd/>
          </a:ln>
        </p:spPr>
        <p:txBody>
          <a:bodyPr vert="eaVert" wrap="none" anchor="ctr"/>
          <a:lstStyle/>
          <a:p>
            <a:endParaRPr lang="id-ID"/>
          </a:p>
        </p:txBody>
      </p:sp>
      <p:sp>
        <p:nvSpPr>
          <p:cNvPr id="36880" name="Text Box 16"/>
          <p:cNvSpPr txBox="1">
            <a:spLocks noChangeArrowheads="1"/>
          </p:cNvSpPr>
          <p:nvPr/>
        </p:nvSpPr>
        <p:spPr bwMode="auto">
          <a:xfrm>
            <a:off x="7448550" y="4419600"/>
            <a:ext cx="806450" cy="366713"/>
          </a:xfrm>
          <a:prstGeom prst="rect">
            <a:avLst/>
          </a:prstGeom>
          <a:noFill/>
          <a:ln w="9525">
            <a:noFill/>
            <a:miter lim="800000"/>
            <a:headEnd/>
            <a:tailEnd/>
          </a:ln>
        </p:spPr>
        <p:txBody>
          <a:bodyPr wrap="none">
            <a:spAutoFit/>
          </a:bodyPr>
          <a:lstStyle/>
          <a:p>
            <a:r>
              <a:rPr lang="en-US">
                <a:latin typeface="Arial" charset="0"/>
              </a:rPr>
              <a:t>Focus</a:t>
            </a:r>
          </a:p>
        </p:txBody>
      </p:sp>
    </p:spTree>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Self-orientation</a:t>
            </a:r>
          </a:p>
        </p:txBody>
      </p:sp>
      <p:sp>
        <p:nvSpPr>
          <p:cNvPr id="37891" name="Rectangle 3"/>
          <p:cNvSpPr>
            <a:spLocks noGrp="1" noChangeArrowheads="1"/>
          </p:cNvSpPr>
          <p:nvPr>
            <p:ph type="body" idx="1"/>
          </p:nvPr>
        </p:nvSpPr>
        <p:spPr/>
        <p:txBody>
          <a:bodyPr/>
          <a:lstStyle/>
          <a:p>
            <a:pPr eaLnBrk="1" hangingPunct="1">
              <a:lnSpc>
                <a:spcPct val="80000"/>
              </a:lnSpc>
            </a:pPr>
            <a:r>
              <a:rPr lang="en-US" sz="2800" smtClean="0"/>
              <a:t>Terkait dengan fokus</a:t>
            </a:r>
          </a:p>
          <a:p>
            <a:pPr eaLnBrk="1" hangingPunct="1">
              <a:lnSpc>
                <a:spcPct val="80000"/>
              </a:lnSpc>
            </a:pPr>
            <a:r>
              <a:rPr lang="en-US" sz="2800" smtClean="0"/>
              <a:t>Tingkat self-orientation yang rendah di pihak perusahaan meningkatkan kepercayaan pelanggan</a:t>
            </a:r>
          </a:p>
          <a:p>
            <a:pPr eaLnBrk="1" hangingPunct="1">
              <a:lnSpc>
                <a:spcPct val="80000"/>
              </a:lnSpc>
            </a:pPr>
            <a:r>
              <a:rPr lang="en-US" sz="2800" smtClean="0"/>
              <a:t>Sebaliknya self-orientation yang tinggi menghancurkan kepercayaan</a:t>
            </a:r>
          </a:p>
          <a:p>
            <a:pPr eaLnBrk="1" hangingPunct="1">
              <a:lnSpc>
                <a:spcPct val="80000"/>
              </a:lnSpc>
            </a:pPr>
            <a:r>
              <a:rPr lang="en-US" sz="2800" smtClean="0"/>
              <a:t>Self-orientation bisa berwujud egoisme, kesadaran diri dan terfokus pada diri sendiri</a:t>
            </a:r>
          </a:p>
          <a:p>
            <a:pPr eaLnBrk="1" hangingPunct="1">
              <a:lnSpc>
                <a:spcPct val="80000"/>
              </a:lnSpc>
            </a:pPr>
            <a:r>
              <a:rPr lang="en-US" sz="2800" smtClean="0"/>
              <a:t>Pengaruh Self-Orientation lebih besar dibandingkan ketiga komponen lainnya</a:t>
            </a:r>
          </a:p>
        </p:txBody>
      </p:sp>
    </p:spTree>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50938" y="214313"/>
            <a:ext cx="7793037" cy="776287"/>
          </a:xfrm>
        </p:spPr>
        <p:txBody>
          <a:bodyPr/>
          <a:lstStyle/>
          <a:p>
            <a:pPr eaLnBrk="1" hangingPunct="1"/>
            <a:endParaRPr lang="id-ID" smtClean="0"/>
          </a:p>
        </p:txBody>
      </p:sp>
      <p:sp>
        <p:nvSpPr>
          <p:cNvPr id="38915" name="Rectangle 3"/>
          <p:cNvSpPr>
            <a:spLocks noGrp="1" noChangeArrowheads="1"/>
          </p:cNvSpPr>
          <p:nvPr>
            <p:ph type="body" idx="1"/>
          </p:nvPr>
        </p:nvSpPr>
        <p:spPr>
          <a:xfrm>
            <a:off x="1182688" y="2017713"/>
            <a:ext cx="7772400" cy="4535487"/>
          </a:xfrm>
        </p:spPr>
        <p:txBody>
          <a:bodyPr/>
          <a:lstStyle/>
          <a:p>
            <a:pPr eaLnBrk="1" hangingPunct="1">
              <a:lnSpc>
                <a:spcPct val="80000"/>
              </a:lnSpc>
            </a:pPr>
            <a:r>
              <a:rPr lang="en-US" sz="2400" smtClean="0"/>
              <a:t>Pengaruh Self-Orientation lebih besar dibandingkan ketiga komponen lainnya</a:t>
            </a:r>
          </a:p>
          <a:p>
            <a:pPr eaLnBrk="1" hangingPunct="1">
              <a:lnSpc>
                <a:spcPct val="80000"/>
              </a:lnSpc>
            </a:pPr>
            <a:r>
              <a:rPr lang="en-US" sz="2400" smtClean="0"/>
              <a:t>Pelanggan yang merasakan kredibilitas kurang </a:t>
            </a:r>
            <a:r>
              <a:rPr lang="en-US" sz="2400" smtClean="0">
                <a:sym typeface="Wingdings" pitchFamily="2" charset="2"/>
              </a:rPr>
              <a:t> merasakan kata-kata kosong</a:t>
            </a:r>
          </a:p>
          <a:p>
            <a:pPr eaLnBrk="1" hangingPunct="1">
              <a:lnSpc>
                <a:spcPct val="80000"/>
              </a:lnSpc>
            </a:pPr>
            <a:r>
              <a:rPr lang="en-US" sz="2400" smtClean="0">
                <a:sym typeface="Wingdings" pitchFamily="2" charset="2"/>
              </a:rPr>
              <a:t>Pelanggan yang merasakan reliabilitas yang rendah bisa mengatakan penawaran kurang sempurna</a:t>
            </a:r>
          </a:p>
          <a:p>
            <a:pPr eaLnBrk="1" hangingPunct="1">
              <a:lnSpc>
                <a:spcPct val="80000"/>
              </a:lnSpc>
            </a:pPr>
            <a:r>
              <a:rPr lang="en-US" sz="2400" smtClean="0">
                <a:sym typeface="Wingdings" pitchFamily="2" charset="2"/>
              </a:rPr>
              <a:t>Pelanggan yang merasakan intimasi rendah bisa menganggap perusahaan penuh dengan teknisi</a:t>
            </a:r>
          </a:p>
          <a:p>
            <a:pPr eaLnBrk="1" hangingPunct="1">
              <a:lnSpc>
                <a:spcPct val="80000"/>
              </a:lnSpc>
            </a:pPr>
            <a:r>
              <a:rPr lang="en-US" sz="2400" smtClean="0"/>
              <a:t>Tetapi tidak ada yang lebih buruk dari anggapan bahwa perusahaan memiliki self-orientation yang tinggi</a:t>
            </a:r>
          </a:p>
          <a:p>
            <a:pPr lvl="1" eaLnBrk="1" hangingPunct="1">
              <a:lnSpc>
                <a:spcPct val="80000"/>
              </a:lnSpc>
            </a:pPr>
            <a:r>
              <a:rPr lang="en-US" sz="2000" smtClean="0"/>
              <a:t>Karena ini menunjukkan motif</a:t>
            </a:r>
          </a:p>
          <a:p>
            <a:pPr lvl="1" eaLnBrk="1" hangingPunct="1">
              <a:lnSpc>
                <a:spcPct val="80000"/>
              </a:lnSpc>
            </a:pPr>
            <a:r>
              <a:rPr lang="en-US" sz="2000" smtClean="0"/>
              <a:t>Self-orientation tinggi disamakan dengan </a:t>
            </a:r>
            <a:r>
              <a:rPr lang="en-US" sz="2000" smtClean="0">
                <a:solidFill>
                  <a:schemeClr val="folHlink"/>
                </a:solidFill>
              </a:rPr>
              <a:t>ketidaktulusan</a:t>
            </a:r>
            <a:r>
              <a:rPr lang="en-US" sz="2000" smtClean="0"/>
              <a:t>, </a:t>
            </a:r>
            <a:r>
              <a:rPr lang="en-US" sz="2000" smtClean="0">
                <a:solidFill>
                  <a:schemeClr val="folHlink"/>
                </a:solidFill>
              </a:rPr>
              <a:t>ketidakpedulian</a:t>
            </a:r>
            <a:r>
              <a:rPr lang="en-US" sz="2000" smtClean="0"/>
              <a:t> dan </a:t>
            </a:r>
            <a:r>
              <a:rPr lang="en-US" sz="2000" smtClean="0">
                <a:solidFill>
                  <a:schemeClr val="folHlink"/>
                </a:solidFill>
              </a:rPr>
              <a:t>kelicikan</a:t>
            </a:r>
          </a:p>
        </p:txBody>
      </p:sp>
    </p:spTree>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85800" y="381000"/>
            <a:ext cx="6400800" cy="579438"/>
          </a:xfrm>
          <a:prstGeom prst="rect">
            <a:avLst/>
          </a:prstGeom>
          <a:noFill/>
          <a:ln w="9525">
            <a:noFill/>
            <a:miter lim="800000"/>
            <a:headEnd/>
            <a:tailEnd/>
          </a:ln>
        </p:spPr>
        <p:txBody>
          <a:bodyPr>
            <a:spAutoFit/>
          </a:bodyPr>
          <a:lstStyle/>
          <a:p>
            <a:r>
              <a:rPr lang="en-US" sz="3200" i="1">
                <a:latin typeface="Trebuchet MS" pitchFamily="34" charset="0"/>
              </a:rPr>
              <a:t>Komplain Pelanggan</a:t>
            </a:r>
            <a:endParaRPr lang="en-US" i="1">
              <a:latin typeface="Trebuchet MS" pitchFamily="34" charset="0"/>
            </a:endParaRPr>
          </a:p>
        </p:txBody>
      </p:sp>
      <p:sp>
        <p:nvSpPr>
          <p:cNvPr id="39939" name="Text Box 3"/>
          <p:cNvSpPr txBox="1">
            <a:spLocks noChangeArrowheads="1"/>
          </p:cNvSpPr>
          <p:nvPr/>
        </p:nvSpPr>
        <p:spPr bwMode="auto">
          <a:xfrm>
            <a:off x="1752600" y="1219200"/>
            <a:ext cx="6781800" cy="5010150"/>
          </a:xfrm>
          <a:prstGeom prst="rect">
            <a:avLst/>
          </a:prstGeom>
          <a:noFill/>
          <a:ln w="9525">
            <a:noFill/>
            <a:miter lim="800000"/>
            <a:headEnd/>
            <a:tailEnd/>
          </a:ln>
        </p:spPr>
        <p:txBody>
          <a:bodyPr>
            <a:spAutoFit/>
          </a:bodyPr>
          <a:lstStyle/>
          <a:p>
            <a:pPr>
              <a:spcBef>
                <a:spcPct val="50000"/>
              </a:spcBef>
            </a:pPr>
            <a:r>
              <a:rPr lang="en-US" sz="2000" b="1">
                <a:latin typeface="Arial" charset="0"/>
              </a:rPr>
              <a:t>Salah Debet oleh Bank Niaga</a:t>
            </a:r>
            <a:r>
              <a:rPr lang="en-US" sz="2000">
                <a:latin typeface="Arial" charset="0"/>
              </a:rPr>
              <a:t/>
            </a:r>
            <a:br>
              <a:rPr lang="en-US" sz="2000">
                <a:latin typeface="Arial" charset="0"/>
              </a:rPr>
            </a:br>
            <a:r>
              <a:rPr lang="en-US" sz="1200">
                <a:latin typeface="Arial" charset="0"/>
              </a:rPr>
              <a:t>(KCM Surat Pembaca, 5/6/2006)</a:t>
            </a:r>
            <a:r>
              <a:rPr lang="en-US" sz="1000">
                <a:latin typeface="Arial" charset="0"/>
              </a:rPr>
              <a:t/>
            </a:r>
            <a:br>
              <a:rPr lang="en-US" sz="1000">
                <a:latin typeface="Arial" charset="0"/>
              </a:rPr>
            </a:br>
            <a:endParaRPr lang="en-US" sz="1000">
              <a:latin typeface="Arial" charset="0"/>
            </a:endParaRPr>
          </a:p>
          <a:p>
            <a:r>
              <a:rPr lang="en-US" sz="1600">
                <a:latin typeface="Arial" charset="0"/>
              </a:rPr>
              <a:t>Kami mencicil rumah kecil di Depok. KPR melalui Bank Niaga. Seperti biasa bulan Juni kami membayar cicilan bulanan di Bank Niaga. Namun ternyata pada proses pendebetan teller Bank Niaga Depok melakukan kesalahan yang mana rekening kami didebet sebanyak Rp2,9 juta yang seharusnya cuma Rp1,7 juta sesuai cicilan rumah.</a:t>
            </a:r>
            <a:br>
              <a:rPr lang="en-US" sz="1600">
                <a:latin typeface="Arial" charset="0"/>
              </a:rPr>
            </a:br>
            <a:r>
              <a:rPr lang="en-US" sz="1600">
                <a:latin typeface="Arial" charset="0"/>
              </a:rPr>
              <a:t/>
            </a:r>
            <a:br>
              <a:rPr lang="en-US" sz="1600">
                <a:latin typeface="Arial" charset="0"/>
              </a:rPr>
            </a:br>
            <a:r>
              <a:rPr lang="en-US" sz="1600">
                <a:latin typeface="Arial" charset="0"/>
              </a:rPr>
              <a:t>Setelah kami hubungi bagian loan banking di 72796925 ternyata dikatakan akan diurus kemudian yang waktunya tidak bisa dijanjikan. Padahal uang tersebut hendak kami bayarkan ke kredit card visa Niaga yang jatuh tempo besok dan bagian kartu kredit tetap akan melakukan penalti kepada kami jika terlambat membayar cicilan.</a:t>
            </a:r>
            <a:br>
              <a:rPr lang="en-US" sz="1600">
                <a:latin typeface="Arial" charset="0"/>
              </a:rPr>
            </a:br>
            <a:r>
              <a:rPr lang="en-US" sz="1600">
                <a:latin typeface="Arial" charset="0"/>
              </a:rPr>
              <a:t/>
            </a:r>
            <a:br>
              <a:rPr lang="en-US" sz="1600">
                <a:latin typeface="Arial" charset="0"/>
              </a:rPr>
            </a:br>
            <a:r>
              <a:rPr lang="en-US" sz="1600">
                <a:latin typeface="Arial" charset="0"/>
              </a:rPr>
              <a:t>Saya tidak tahu hendak mengadukan permasalahan ini karena Bank Niaga walaupun ada communication centre ternyata kurang efektif untuk menangani masalah seperti ini. </a:t>
            </a:r>
          </a:p>
          <a:p>
            <a:pPr>
              <a:spcBef>
                <a:spcPct val="50000"/>
              </a:spcBef>
            </a:pPr>
            <a:r>
              <a:rPr lang="en-US" sz="1600" b="1">
                <a:latin typeface="Arial" charset="0"/>
              </a:rPr>
              <a:t>Andreas P Jonathans (ajonathans@tso-id.com)</a:t>
            </a:r>
            <a:r>
              <a:rPr lang="en-US" sz="1600">
                <a:latin typeface="Arial" charset="0"/>
              </a:rPr>
              <a:t/>
            </a:r>
            <a:br>
              <a:rPr lang="en-US" sz="1600">
                <a:latin typeface="Arial" charset="0"/>
              </a:rPr>
            </a:br>
            <a:r>
              <a:rPr lang="en-US" sz="1600">
                <a:latin typeface="Arial" charset="0"/>
              </a:rPr>
              <a:t>Mutiara Depok KE 5 </a:t>
            </a:r>
          </a:p>
        </p:txBody>
      </p:sp>
    </p:spTree>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85800" y="381000"/>
            <a:ext cx="6400800" cy="579438"/>
          </a:xfrm>
          <a:prstGeom prst="rect">
            <a:avLst/>
          </a:prstGeom>
          <a:noFill/>
          <a:ln w="9525">
            <a:noFill/>
            <a:miter lim="800000"/>
            <a:headEnd/>
            <a:tailEnd/>
          </a:ln>
        </p:spPr>
        <p:txBody>
          <a:bodyPr>
            <a:spAutoFit/>
          </a:bodyPr>
          <a:lstStyle/>
          <a:p>
            <a:r>
              <a:rPr lang="en-US" sz="3200" i="1">
                <a:latin typeface="Trebuchet MS" pitchFamily="34" charset="0"/>
              </a:rPr>
              <a:t>Kepuasan Pelanggan</a:t>
            </a:r>
            <a:endParaRPr lang="en-US" i="1">
              <a:latin typeface="Trebuchet MS" pitchFamily="34" charset="0"/>
            </a:endParaRPr>
          </a:p>
        </p:txBody>
      </p:sp>
      <p:sp>
        <p:nvSpPr>
          <p:cNvPr id="40963" name="Text Box 3"/>
          <p:cNvSpPr txBox="1">
            <a:spLocks noChangeArrowheads="1"/>
          </p:cNvSpPr>
          <p:nvPr/>
        </p:nvSpPr>
        <p:spPr bwMode="auto">
          <a:xfrm>
            <a:off x="1736725" y="1331913"/>
            <a:ext cx="184150" cy="366712"/>
          </a:xfrm>
          <a:prstGeom prst="rect">
            <a:avLst/>
          </a:prstGeom>
          <a:noFill/>
          <a:ln w="9525">
            <a:noFill/>
            <a:miter lim="800000"/>
            <a:headEnd/>
            <a:tailEnd/>
          </a:ln>
        </p:spPr>
        <p:txBody>
          <a:bodyPr wrap="none">
            <a:spAutoFit/>
          </a:bodyPr>
          <a:lstStyle/>
          <a:p>
            <a:endParaRPr lang="id-ID">
              <a:latin typeface="Arial" charset="0"/>
            </a:endParaRPr>
          </a:p>
        </p:txBody>
      </p:sp>
      <p:sp>
        <p:nvSpPr>
          <p:cNvPr id="40964" name="Text Box 4"/>
          <p:cNvSpPr txBox="1">
            <a:spLocks noChangeArrowheads="1"/>
          </p:cNvSpPr>
          <p:nvPr/>
        </p:nvSpPr>
        <p:spPr bwMode="auto">
          <a:xfrm>
            <a:off x="1828800" y="1295400"/>
            <a:ext cx="6705600" cy="5168900"/>
          </a:xfrm>
          <a:prstGeom prst="rect">
            <a:avLst/>
          </a:prstGeom>
          <a:noFill/>
          <a:ln w="9525">
            <a:noFill/>
            <a:miter lim="800000"/>
            <a:headEnd/>
            <a:tailEnd/>
          </a:ln>
        </p:spPr>
        <p:txBody>
          <a:bodyPr>
            <a:spAutoFit/>
          </a:bodyPr>
          <a:lstStyle/>
          <a:p>
            <a:r>
              <a:rPr lang="en-US" sz="2000" b="1">
                <a:latin typeface="Arial" charset="0"/>
              </a:rPr>
              <a:t>Terima Kasih Bank Mandiri</a:t>
            </a:r>
            <a:r>
              <a:rPr lang="en-US" sz="2000">
                <a:latin typeface="Arial" charset="0"/>
              </a:rPr>
              <a:t/>
            </a:r>
            <a:br>
              <a:rPr lang="en-US" sz="2000">
                <a:latin typeface="Arial" charset="0"/>
              </a:rPr>
            </a:br>
            <a:r>
              <a:rPr lang="en-US" sz="1200">
                <a:latin typeface="Arial" charset="0"/>
              </a:rPr>
              <a:t>(KCM Surat Pembaca, 15/5/2006)</a:t>
            </a:r>
            <a:br>
              <a:rPr lang="en-US" sz="1200">
                <a:latin typeface="Arial" charset="0"/>
              </a:rPr>
            </a:br>
            <a:r>
              <a:rPr lang="en-US" sz="1400">
                <a:latin typeface="Arial" charset="0"/>
              </a:rPr>
              <a:t/>
            </a:r>
            <a:br>
              <a:rPr lang="en-US" sz="1400">
                <a:latin typeface="Arial" charset="0"/>
              </a:rPr>
            </a:br>
            <a:r>
              <a:rPr lang="en-US" sz="1400">
                <a:latin typeface="Arial" charset="0"/>
              </a:rPr>
              <a:t>Saya seorang nasabah Bank Mandiri yang mengalami peristiwa gagal melakukan penarikan di ATM tetapi saldo di rekening berkurang (surat pembaca online KCM tanggal 5 Mei 2006).</a:t>
            </a:r>
            <a:br>
              <a:rPr lang="en-US" sz="1400">
                <a:latin typeface="Arial" charset="0"/>
              </a:rPr>
            </a:br>
            <a:endParaRPr lang="en-US" sz="500">
              <a:latin typeface="Arial" charset="0"/>
            </a:endParaRPr>
          </a:p>
          <a:p>
            <a:r>
              <a:rPr lang="en-US" sz="1400">
                <a:latin typeface="Arial" charset="0"/>
              </a:rPr>
              <a:t>Sehubungan dengan peristiwa tersebut, tampaknya Bank Mandiri telah membuktikan kecepatan dalam memberikan layanan kepada nasabahnya. Hal ini terbukti dengan proses pengembalian saldo rekening saya yang terbilang cepat, bahkan lebih cepat dari jangka waktu yang mereka perkirakan sebelumnya.</a:t>
            </a:r>
            <a:br>
              <a:rPr lang="en-US" sz="1400">
                <a:latin typeface="Arial" charset="0"/>
              </a:rPr>
            </a:br>
            <a:endParaRPr lang="en-US" sz="500">
              <a:latin typeface="Arial" charset="0"/>
            </a:endParaRPr>
          </a:p>
          <a:p>
            <a:r>
              <a:rPr lang="en-US" sz="1400">
                <a:latin typeface="Arial" charset="0"/>
              </a:rPr>
              <a:t>Menurut informasi dari Call Center di 14000, proses pengembalian uang ke rekening saya memerlukan waktu 7-14 hari. Akan tetapi Bank Mandiri melakukan proses yang lebih cepat dari waktu yang diperkirakan. Hal ini dibuktikan pada tanggal 7 Mei 2006 kemarin dimana saldo rekening saya sudah ditambahkan sesuai dengan jumlah nominal di transaksi yang gagal saya lakukan pada tanggal 2 Mei 2006.</a:t>
            </a:r>
            <a:br>
              <a:rPr lang="en-US" sz="1400">
                <a:latin typeface="Arial" charset="0"/>
              </a:rPr>
            </a:br>
            <a:endParaRPr lang="en-US" sz="500">
              <a:latin typeface="Arial" charset="0"/>
            </a:endParaRPr>
          </a:p>
          <a:p>
            <a:r>
              <a:rPr lang="en-US" sz="1400">
                <a:latin typeface="Arial" charset="0"/>
              </a:rPr>
              <a:t>Terima kasih Bank Mandiri. Semoga layanan yang memuaskan bagi nasabah senantiasa dapat dipertahankan. </a:t>
            </a:r>
          </a:p>
          <a:p>
            <a:endParaRPr lang="en-US" sz="1400">
              <a:latin typeface="Arial" charset="0"/>
            </a:endParaRPr>
          </a:p>
          <a:p>
            <a:r>
              <a:rPr lang="en-US" sz="1400" b="1">
                <a:latin typeface="Arial" charset="0"/>
              </a:rPr>
              <a:t>Ekandari Sulistyaningsih (ekan_ns@yahoo.com)</a:t>
            </a:r>
            <a:r>
              <a:rPr lang="en-US" sz="1400">
                <a:latin typeface="Arial" charset="0"/>
              </a:rPr>
              <a:t/>
            </a:r>
            <a:br>
              <a:rPr lang="en-US" sz="1400">
                <a:latin typeface="Arial" charset="0"/>
              </a:rPr>
            </a:br>
            <a:r>
              <a:rPr lang="en-US" sz="1400">
                <a:latin typeface="Arial" charset="0"/>
              </a:rPr>
              <a:t>bangirejo TR II/585 Yogyakarta, 55241 </a:t>
            </a:r>
          </a:p>
          <a:p>
            <a:pPr>
              <a:spcBef>
                <a:spcPct val="50000"/>
              </a:spcBef>
            </a:pPr>
            <a:endParaRPr lang="en-US" sz="1400">
              <a:latin typeface="Arial" charset="0"/>
            </a:endParaRPr>
          </a:p>
        </p:txBody>
      </p:sp>
    </p:spTree>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85800" y="381000"/>
            <a:ext cx="6248400" cy="579438"/>
          </a:xfrm>
          <a:prstGeom prst="rect">
            <a:avLst/>
          </a:prstGeom>
          <a:noFill/>
          <a:ln w="9525">
            <a:noFill/>
            <a:miter lim="800000"/>
            <a:headEnd/>
            <a:tailEnd/>
          </a:ln>
        </p:spPr>
        <p:txBody>
          <a:bodyPr>
            <a:spAutoFit/>
          </a:bodyPr>
          <a:lstStyle/>
          <a:p>
            <a:r>
              <a:rPr lang="en-US" sz="3200" i="1">
                <a:latin typeface="Trebuchet MS" pitchFamily="34" charset="0"/>
              </a:rPr>
              <a:t>Kompetensi yang Ingin Dicapai</a:t>
            </a:r>
            <a:endParaRPr lang="en-US" i="1">
              <a:latin typeface="Trebuchet MS" pitchFamily="34" charset="0"/>
            </a:endParaRPr>
          </a:p>
        </p:txBody>
      </p:sp>
      <p:sp>
        <p:nvSpPr>
          <p:cNvPr id="41987" name="Text Box 3"/>
          <p:cNvSpPr txBox="1">
            <a:spLocks noChangeArrowheads="1"/>
          </p:cNvSpPr>
          <p:nvPr/>
        </p:nvSpPr>
        <p:spPr bwMode="auto">
          <a:xfrm>
            <a:off x="1905000" y="2362200"/>
            <a:ext cx="6096000" cy="1917700"/>
          </a:xfrm>
          <a:prstGeom prst="rect">
            <a:avLst/>
          </a:prstGeom>
          <a:noFill/>
          <a:ln w="9525">
            <a:noFill/>
            <a:miter lim="800000"/>
            <a:headEnd/>
            <a:tailEnd/>
          </a:ln>
        </p:spPr>
        <p:txBody>
          <a:bodyPr>
            <a:spAutoFit/>
          </a:bodyPr>
          <a:lstStyle/>
          <a:p>
            <a:pPr marL="339725" indent="-339725">
              <a:buFontTx/>
              <a:buChar char="•"/>
            </a:pPr>
            <a:r>
              <a:rPr lang="en-US" sz="2400">
                <a:latin typeface="Arial" charset="0"/>
              </a:rPr>
              <a:t>Pemahaman konsep dan inisiatif CRM</a:t>
            </a:r>
          </a:p>
          <a:p>
            <a:pPr marL="339725" indent="-339725">
              <a:buFontTx/>
              <a:buChar char="•"/>
            </a:pPr>
            <a:r>
              <a:rPr lang="en-US" sz="2400">
                <a:latin typeface="Arial" charset="0"/>
              </a:rPr>
              <a:t>Kemampuan analisis kebutuhan</a:t>
            </a:r>
          </a:p>
          <a:p>
            <a:pPr marL="339725" indent="-339725">
              <a:buFontTx/>
              <a:buChar char="•"/>
            </a:pPr>
            <a:r>
              <a:rPr lang="en-US" sz="2400">
                <a:latin typeface="Arial" charset="0"/>
              </a:rPr>
              <a:t>Kreativitas penentuan Solusi</a:t>
            </a:r>
          </a:p>
          <a:p>
            <a:pPr marL="339725" indent="-339725">
              <a:buFontTx/>
              <a:buChar char="•"/>
            </a:pPr>
            <a:r>
              <a:rPr lang="en-US" sz="2400">
                <a:latin typeface="Arial" charset="0"/>
              </a:rPr>
              <a:t>Mampu Berpikir komprehensif</a:t>
            </a:r>
          </a:p>
          <a:p>
            <a:pPr marL="339725" indent="-339725">
              <a:buFontTx/>
              <a:buChar char="•"/>
            </a:pPr>
            <a:r>
              <a:rPr lang="en-US" sz="2400">
                <a:latin typeface="Arial" charset="0"/>
              </a:rPr>
              <a:t>Beranian mempresentasikan pemikiran</a:t>
            </a:r>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Buku</a:t>
            </a:r>
          </a:p>
        </p:txBody>
      </p:sp>
      <p:sp>
        <p:nvSpPr>
          <p:cNvPr id="6147" name="Rectangle 3"/>
          <p:cNvSpPr>
            <a:spLocks noGrp="1" noChangeArrowheads="1"/>
          </p:cNvSpPr>
          <p:nvPr>
            <p:ph type="body" idx="1"/>
          </p:nvPr>
        </p:nvSpPr>
        <p:spPr/>
        <p:txBody>
          <a:bodyPr/>
          <a:lstStyle/>
          <a:p>
            <a:pPr eaLnBrk="1" hangingPunct="1"/>
            <a:r>
              <a:rPr lang="en-US" sz="2800" b="1" smtClean="0"/>
              <a:t>Dyche, Jill</a:t>
            </a:r>
            <a:r>
              <a:rPr lang="en-US" sz="2800" smtClean="0"/>
              <a:t>. </a:t>
            </a:r>
            <a:r>
              <a:rPr lang="en-US" sz="2800" i="1" smtClean="0"/>
              <a:t>The CRM Handbook: a business guide to CRM</a:t>
            </a:r>
            <a:r>
              <a:rPr lang="en-US" sz="2800" smtClean="0"/>
              <a:t>, Addison-Wesley 2002</a:t>
            </a:r>
            <a:endParaRPr lang="id-ID" sz="2800" smtClean="0"/>
          </a:p>
          <a:p>
            <a:pPr eaLnBrk="1" hangingPunct="1"/>
            <a:r>
              <a:rPr lang="id-ID" sz="2800" b="1" smtClean="0"/>
              <a:t>Andrian Payne. </a:t>
            </a:r>
            <a:r>
              <a:rPr lang="id-ID" sz="2800" smtClean="0"/>
              <a:t>Handbook of CRM, Elsevier</a:t>
            </a:r>
            <a:endParaRPr lang="en-US" sz="2800" b="1" smtClean="0"/>
          </a:p>
          <a:p>
            <a:pPr eaLnBrk="1" hangingPunct="1"/>
            <a:r>
              <a:rPr lang="en-US" sz="2800" b="1" smtClean="0"/>
              <a:t>Greenberg, Paul</a:t>
            </a:r>
            <a:r>
              <a:rPr lang="en-US" sz="2800" smtClean="0"/>
              <a:t>. </a:t>
            </a:r>
            <a:r>
              <a:rPr lang="en-US" sz="2800" i="1" smtClean="0"/>
              <a:t>CRM at Speed Light: Capturing and Keeping Customer in Internet</a:t>
            </a:r>
            <a:r>
              <a:rPr lang="en-US" sz="2800" smtClean="0"/>
              <a:t>, McGraw-Hill, 2001</a:t>
            </a:r>
          </a:p>
          <a:p>
            <a:pPr eaLnBrk="1" hangingPunct="1"/>
            <a:r>
              <a:rPr lang="en-US" sz="2800" b="1" smtClean="0"/>
              <a:t>Peppers, Don &amp; Rogers Martha</a:t>
            </a:r>
            <a:r>
              <a:rPr lang="en-US" sz="2800" smtClean="0"/>
              <a:t>, </a:t>
            </a:r>
            <a:r>
              <a:rPr lang="en-US" sz="2800" i="1" smtClean="0"/>
              <a:t>Managing Customer Relationships, A strategic framework</a:t>
            </a:r>
            <a:r>
              <a:rPr lang="en-US" sz="2800" smtClean="0"/>
              <a:t>, John Wiley &amp; Sons, 200 </a:t>
            </a:r>
          </a:p>
        </p:txBody>
      </p:sp>
    </p:spTree>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id-ID" smtClean="0"/>
              <a:t>Tugas :</a:t>
            </a:r>
          </a:p>
        </p:txBody>
      </p:sp>
      <p:sp>
        <p:nvSpPr>
          <p:cNvPr id="3" name="Content Placeholder 2"/>
          <p:cNvSpPr>
            <a:spLocks noGrp="1"/>
          </p:cNvSpPr>
          <p:nvPr>
            <p:ph idx="1"/>
          </p:nvPr>
        </p:nvSpPr>
        <p:spPr/>
        <p:txBody>
          <a:bodyPr/>
          <a:lstStyle/>
          <a:p>
            <a:pPr>
              <a:defRPr/>
            </a:pPr>
            <a:r>
              <a:rPr lang="id-ID" dirty="0" smtClean="0"/>
              <a:t>Berikan contoh implementasi get,keep, and grow di suatu perusahaan</a:t>
            </a:r>
          </a:p>
          <a:p>
            <a:pPr>
              <a:defRPr/>
            </a:pPr>
            <a:r>
              <a:rPr lang="id-ID" dirty="0" smtClean="0"/>
              <a:t>Bagaimana dampak dari ketiganya bagi perusahaan tersebut</a:t>
            </a:r>
          </a:p>
          <a:p>
            <a:pPr marL="0" indent="0">
              <a:buFont typeface="Wingdings" pitchFamily="2" charset="2"/>
              <a:buNone/>
              <a:defRPr/>
            </a:pPr>
            <a:endParaRPr lang="id-ID" dirty="0"/>
          </a:p>
        </p:txBody>
      </p:sp>
    </p:spTree>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85800" y="381000"/>
            <a:ext cx="6248400" cy="579438"/>
          </a:xfrm>
          <a:prstGeom prst="rect">
            <a:avLst/>
          </a:prstGeom>
          <a:noFill/>
          <a:ln w="9525">
            <a:noFill/>
            <a:miter lim="800000"/>
            <a:headEnd/>
            <a:tailEnd/>
          </a:ln>
        </p:spPr>
        <p:txBody>
          <a:bodyPr>
            <a:spAutoFit/>
          </a:bodyPr>
          <a:lstStyle/>
          <a:p>
            <a:r>
              <a:rPr lang="en-US" sz="3200" i="1">
                <a:latin typeface="Trebuchet MS" pitchFamily="34" charset="0"/>
              </a:rPr>
              <a:t>Lingkup Materi Pembelajaran</a:t>
            </a:r>
            <a:endParaRPr lang="en-US" i="1">
              <a:latin typeface="Trebuchet MS" pitchFamily="34" charset="0"/>
            </a:endParaRPr>
          </a:p>
        </p:txBody>
      </p:sp>
      <p:pic>
        <p:nvPicPr>
          <p:cNvPr id="44035" name="Picture 3" descr="bd06639_"/>
          <p:cNvPicPr>
            <a:picLocks noChangeAspect="1" noChangeArrowheads="1"/>
          </p:cNvPicPr>
          <p:nvPr/>
        </p:nvPicPr>
        <p:blipFill>
          <a:blip r:embed="rId2"/>
          <a:srcRect/>
          <a:stretch>
            <a:fillRect/>
          </a:stretch>
        </p:blipFill>
        <p:spPr bwMode="auto">
          <a:xfrm>
            <a:off x="2057400" y="3505200"/>
            <a:ext cx="844550" cy="844550"/>
          </a:xfrm>
          <a:prstGeom prst="rect">
            <a:avLst/>
          </a:prstGeom>
          <a:noFill/>
          <a:ln w="9525">
            <a:noFill/>
            <a:miter lim="800000"/>
            <a:headEnd/>
            <a:tailEnd/>
          </a:ln>
        </p:spPr>
      </p:pic>
      <p:sp>
        <p:nvSpPr>
          <p:cNvPr id="44036" name="Oval 4"/>
          <p:cNvSpPr>
            <a:spLocks noChangeArrowheads="1"/>
          </p:cNvSpPr>
          <p:nvPr/>
        </p:nvSpPr>
        <p:spPr bwMode="auto">
          <a:xfrm>
            <a:off x="3505200" y="3352800"/>
            <a:ext cx="1143000" cy="1143000"/>
          </a:xfrm>
          <a:prstGeom prst="ellipse">
            <a:avLst/>
          </a:prstGeom>
          <a:solidFill>
            <a:srgbClr val="FFF8A3"/>
          </a:solidFill>
          <a:ln w="9525">
            <a:solidFill>
              <a:schemeClr val="tx1"/>
            </a:solidFill>
            <a:round/>
            <a:headEnd/>
            <a:tailEnd/>
          </a:ln>
        </p:spPr>
        <p:txBody>
          <a:bodyPr anchor="ctr"/>
          <a:lstStyle/>
          <a:p>
            <a:pPr algn="ctr"/>
            <a:r>
              <a:rPr lang="en-US" sz="1200">
                <a:latin typeface="Arial" charset="0"/>
              </a:rPr>
              <a:t>Proses Transaksi</a:t>
            </a:r>
          </a:p>
        </p:txBody>
      </p:sp>
      <p:sp>
        <p:nvSpPr>
          <p:cNvPr id="44037" name="AutoShape 5"/>
          <p:cNvSpPr>
            <a:spLocks noChangeArrowheads="1"/>
          </p:cNvSpPr>
          <p:nvPr/>
        </p:nvSpPr>
        <p:spPr bwMode="auto">
          <a:xfrm>
            <a:off x="5105400" y="1295400"/>
            <a:ext cx="914400" cy="1143000"/>
          </a:xfrm>
          <a:prstGeom prst="can">
            <a:avLst>
              <a:gd name="adj" fmla="val 31250"/>
            </a:avLst>
          </a:prstGeom>
          <a:solidFill>
            <a:srgbClr val="FFF8A3"/>
          </a:solidFill>
          <a:ln w="9525">
            <a:solidFill>
              <a:schemeClr val="tx1"/>
            </a:solidFill>
            <a:round/>
            <a:headEnd/>
            <a:tailEnd/>
          </a:ln>
        </p:spPr>
        <p:txBody>
          <a:bodyPr wrap="none" anchor="ctr"/>
          <a:lstStyle/>
          <a:p>
            <a:pPr algn="ctr"/>
            <a:r>
              <a:rPr lang="en-US" sz="1200">
                <a:latin typeface="Arial" charset="0"/>
              </a:rPr>
              <a:t>Data </a:t>
            </a:r>
          </a:p>
          <a:p>
            <a:pPr algn="ctr"/>
            <a:r>
              <a:rPr lang="en-US" sz="1200">
                <a:latin typeface="Arial" charset="0"/>
              </a:rPr>
              <a:t>Warehouse</a:t>
            </a:r>
          </a:p>
          <a:p>
            <a:pPr algn="ctr"/>
            <a:r>
              <a:rPr lang="en-US" sz="1200">
                <a:latin typeface="Arial" charset="0"/>
              </a:rPr>
              <a:t>DataMart</a:t>
            </a:r>
          </a:p>
        </p:txBody>
      </p:sp>
      <p:sp>
        <p:nvSpPr>
          <p:cNvPr id="44038" name="Rectangle 6"/>
          <p:cNvSpPr>
            <a:spLocks noChangeArrowheads="1"/>
          </p:cNvSpPr>
          <p:nvPr/>
        </p:nvSpPr>
        <p:spPr bwMode="auto">
          <a:xfrm>
            <a:off x="6400800" y="2514600"/>
            <a:ext cx="1066800" cy="533400"/>
          </a:xfrm>
          <a:prstGeom prst="rect">
            <a:avLst/>
          </a:prstGeom>
          <a:solidFill>
            <a:srgbClr val="FFF8A3"/>
          </a:solidFill>
          <a:ln w="9525">
            <a:solidFill>
              <a:schemeClr val="tx1"/>
            </a:solidFill>
            <a:miter lim="800000"/>
            <a:headEnd/>
            <a:tailEnd/>
          </a:ln>
        </p:spPr>
        <p:txBody>
          <a:bodyPr anchor="ctr"/>
          <a:lstStyle/>
          <a:p>
            <a:pPr algn="ctr"/>
            <a:r>
              <a:rPr lang="en-US" sz="1200">
                <a:latin typeface="Arial" charset="0"/>
              </a:rPr>
              <a:t>Manajement Science</a:t>
            </a:r>
          </a:p>
        </p:txBody>
      </p:sp>
      <p:sp>
        <p:nvSpPr>
          <p:cNvPr id="44039" name="AutoShape 7"/>
          <p:cNvSpPr>
            <a:spLocks noChangeArrowheads="1"/>
          </p:cNvSpPr>
          <p:nvPr/>
        </p:nvSpPr>
        <p:spPr bwMode="auto">
          <a:xfrm>
            <a:off x="4953000" y="3200400"/>
            <a:ext cx="1295400" cy="1371600"/>
          </a:xfrm>
          <a:prstGeom prst="octagon">
            <a:avLst>
              <a:gd name="adj" fmla="val 29287"/>
            </a:avLst>
          </a:prstGeom>
          <a:solidFill>
            <a:srgbClr val="FF9900"/>
          </a:solidFill>
          <a:ln w="9525">
            <a:solidFill>
              <a:schemeClr val="tx1"/>
            </a:solidFill>
            <a:miter lim="800000"/>
            <a:headEnd/>
            <a:tailEnd/>
          </a:ln>
        </p:spPr>
        <p:txBody>
          <a:bodyPr wrap="none" anchor="ctr"/>
          <a:lstStyle/>
          <a:p>
            <a:pPr algn="ctr"/>
            <a:r>
              <a:rPr lang="en-US">
                <a:latin typeface="Arial" charset="0"/>
              </a:rPr>
              <a:t>INISIATIF</a:t>
            </a:r>
          </a:p>
          <a:p>
            <a:pPr algn="ctr"/>
            <a:r>
              <a:rPr lang="en-US">
                <a:latin typeface="Arial" charset="0"/>
              </a:rPr>
              <a:t>CRM</a:t>
            </a:r>
          </a:p>
        </p:txBody>
      </p:sp>
      <p:sp>
        <p:nvSpPr>
          <p:cNvPr id="44040" name="AutoShape 8"/>
          <p:cNvSpPr>
            <a:spLocks noChangeArrowheads="1"/>
          </p:cNvSpPr>
          <p:nvPr/>
        </p:nvSpPr>
        <p:spPr bwMode="auto">
          <a:xfrm>
            <a:off x="4953000" y="5257800"/>
            <a:ext cx="1371600" cy="914400"/>
          </a:xfrm>
          <a:prstGeom prst="roundRect">
            <a:avLst>
              <a:gd name="adj" fmla="val 16667"/>
            </a:avLst>
          </a:prstGeom>
          <a:solidFill>
            <a:srgbClr val="FFF8A3"/>
          </a:solidFill>
          <a:ln w="9525">
            <a:solidFill>
              <a:schemeClr val="tx1"/>
            </a:solidFill>
            <a:round/>
            <a:headEnd/>
            <a:tailEnd/>
          </a:ln>
        </p:spPr>
        <p:txBody>
          <a:bodyPr anchor="ctr"/>
          <a:lstStyle/>
          <a:p>
            <a:pPr algn="ctr"/>
            <a:r>
              <a:rPr lang="en-US" sz="1400">
                <a:latin typeface="Arial" charset="0"/>
              </a:rPr>
              <a:t>Produk CRM</a:t>
            </a:r>
          </a:p>
        </p:txBody>
      </p:sp>
      <p:pic>
        <p:nvPicPr>
          <p:cNvPr id="44041" name="Picture 9" descr="bd06790_"/>
          <p:cNvPicPr>
            <a:picLocks noChangeAspect="1" noChangeArrowheads="1"/>
          </p:cNvPicPr>
          <p:nvPr/>
        </p:nvPicPr>
        <p:blipFill>
          <a:blip r:embed="rId3"/>
          <a:srcRect/>
          <a:stretch>
            <a:fillRect/>
          </a:stretch>
        </p:blipFill>
        <p:spPr bwMode="auto">
          <a:xfrm>
            <a:off x="6858000" y="3505200"/>
            <a:ext cx="974725" cy="806450"/>
          </a:xfrm>
          <a:prstGeom prst="rect">
            <a:avLst/>
          </a:prstGeom>
          <a:noFill/>
          <a:ln w="9525">
            <a:noFill/>
            <a:miter lim="800000"/>
            <a:headEnd/>
            <a:tailEnd/>
          </a:ln>
        </p:spPr>
      </p:pic>
      <p:sp>
        <p:nvSpPr>
          <p:cNvPr id="44042" name="Text Box 10"/>
          <p:cNvSpPr txBox="1">
            <a:spLocks noChangeArrowheads="1"/>
          </p:cNvSpPr>
          <p:nvPr/>
        </p:nvSpPr>
        <p:spPr bwMode="auto">
          <a:xfrm>
            <a:off x="1828800" y="4419600"/>
            <a:ext cx="1250950" cy="366713"/>
          </a:xfrm>
          <a:prstGeom prst="rect">
            <a:avLst/>
          </a:prstGeom>
          <a:noFill/>
          <a:ln w="9525">
            <a:noFill/>
            <a:miter lim="800000"/>
            <a:headEnd/>
            <a:tailEnd/>
          </a:ln>
        </p:spPr>
        <p:txBody>
          <a:bodyPr wrap="none">
            <a:spAutoFit/>
          </a:bodyPr>
          <a:lstStyle/>
          <a:p>
            <a:r>
              <a:rPr lang="en-US">
                <a:latin typeface="Arial" charset="0"/>
              </a:rPr>
              <a:t>pelanggan</a:t>
            </a:r>
          </a:p>
        </p:txBody>
      </p:sp>
      <p:sp>
        <p:nvSpPr>
          <p:cNvPr id="44043" name="AutoShape 11"/>
          <p:cNvSpPr>
            <a:spLocks noChangeArrowheads="1"/>
          </p:cNvSpPr>
          <p:nvPr/>
        </p:nvSpPr>
        <p:spPr bwMode="auto">
          <a:xfrm>
            <a:off x="3048000" y="3733800"/>
            <a:ext cx="304800" cy="381000"/>
          </a:xfrm>
          <a:prstGeom prst="rightArrow">
            <a:avLst>
              <a:gd name="adj1" fmla="val 50000"/>
              <a:gd name="adj2" fmla="val 39583"/>
            </a:avLst>
          </a:prstGeom>
          <a:solidFill>
            <a:schemeClr val="accent1"/>
          </a:solidFill>
          <a:ln w="9525">
            <a:solidFill>
              <a:schemeClr val="tx1"/>
            </a:solidFill>
            <a:miter lim="800000"/>
            <a:headEnd/>
            <a:tailEnd/>
          </a:ln>
        </p:spPr>
        <p:txBody>
          <a:bodyPr wrap="none" anchor="ctr"/>
          <a:lstStyle/>
          <a:p>
            <a:endParaRPr lang="id-ID"/>
          </a:p>
        </p:txBody>
      </p:sp>
      <p:sp>
        <p:nvSpPr>
          <p:cNvPr id="44044" name="AutoShape 12"/>
          <p:cNvSpPr>
            <a:spLocks noChangeArrowheads="1"/>
          </p:cNvSpPr>
          <p:nvPr/>
        </p:nvSpPr>
        <p:spPr bwMode="auto">
          <a:xfrm flipH="1">
            <a:off x="5867400" y="2590800"/>
            <a:ext cx="381000" cy="3810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id-ID"/>
          </a:p>
        </p:txBody>
      </p:sp>
      <p:sp>
        <p:nvSpPr>
          <p:cNvPr id="44045" name="AutoShape 13"/>
          <p:cNvSpPr>
            <a:spLocks noChangeArrowheads="1"/>
          </p:cNvSpPr>
          <p:nvPr/>
        </p:nvSpPr>
        <p:spPr bwMode="auto">
          <a:xfrm>
            <a:off x="5410200" y="25908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endParaRPr lang="id-ID"/>
          </a:p>
        </p:txBody>
      </p:sp>
      <p:sp>
        <p:nvSpPr>
          <p:cNvPr id="44046" name="AutoShape 14"/>
          <p:cNvSpPr>
            <a:spLocks noChangeArrowheads="1"/>
          </p:cNvSpPr>
          <p:nvPr/>
        </p:nvSpPr>
        <p:spPr bwMode="auto">
          <a:xfrm>
            <a:off x="5410200" y="4724400"/>
            <a:ext cx="381000" cy="381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id-ID"/>
          </a:p>
        </p:txBody>
      </p:sp>
      <p:sp>
        <p:nvSpPr>
          <p:cNvPr id="44047" name="AutoShape 15"/>
          <p:cNvSpPr>
            <a:spLocks noChangeArrowheads="1"/>
          </p:cNvSpPr>
          <p:nvPr/>
        </p:nvSpPr>
        <p:spPr bwMode="auto">
          <a:xfrm>
            <a:off x="3962400" y="1905000"/>
            <a:ext cx="838200" cy="1143000"/>
          </a:xfrm>
          <a:custGeom>
            <a:avLst/>
            <a:gdLst>
              <a:gd name="T0" fmla="*/ 764987072 w 21600"/>
              <a:gd name="T1" fmla="*/ 0 h 21600"/>
              <a:gd name="T2" fmla="*/ 764987072 w 21600"/>
              <a:gd name="T3" fmla="*/ 1801522517 h 21600"/>
              <a:gd name="T4" fmla="*/ 155264365 w 21600"/>
              <a:gd name="T5" fmla="*/ 2147483647 h 21600"/>
              <a:gd name="T6" fmla="*/ 1262221204 w 21600"/>
              <a:gd name="T7" fmla="*/ 900759830 h 21600"/>
              <a:gd name="T8" fmla="*/ 17694720 60000 65536"/>
              <a:gd name="T9" fmla="*/ 5898240 60000 65536"/>
              <a:gd name="T10" fmla="*/ 5898240 60000 65536"/>
              <a:gd name="T11" fmla="*/ 0 60000 65536"/>
              <a:gd name="T12" fmla="*/ 12427 w 21600"/>
              <a:gd name="T13" fmla="*/ 3480 h 21600"/>
              <a:gd name="T14" fmla="*/ 17962 w 21600"/>
              <a:gd name="T15" fmla="*/ 8678 h 21600"/>
            </a:gdLst>
            <a:ahLst/>
            <a:cxnLst>
              <a:cxn ang="T8">
                <a:pos x="T0" y="T1"/>
              </a:cxn>
              <a:cxn ang="T9">
                <a:pos x="T2" y="T3"/>
              </a:cxn>
              <a:cxn ang="T10">
                <a:pos x="T4" y="T5"/>
              </a:cxn>
              <a:cxn ang="T11">
                <a:pos x="T6" y="T7"/>
              </a:cxn>
            </a:cxnLst>
            <a:rect l="T12" t="T13" r="T14" b="T15"/>
            <a:pathLst>
              <a:path w="21600" h="21600">
                <a:moveTo>
                  <a:pt x="21600" y="6079"/>
                </a:moveTo>
                <a:lnTo>
                  <a:pt x="13091" y="0"/>
                </a:lnTo>
                <a:lnTo>
                  <a:pt x="13091" y="3480"/>
                </a:lnTo>
                <a:lnTo>
                  <a:pt x="12427" y="3480"/>
                </a:lnTo>
                <a:cubicBezTo>
                  <a:pt x="5564" y="3480"/>
                  <a:pt x="0" y="7365"/>
                  <a:pt x="0" y="12158"/>
                </a:cubicBezTo>
                <a:lnTo>
                  <a:pt x="0" y="21600"/>
                </a:lnTo>
                <a:lnTo>
                  <a:pt x="5313" y="21600"/>
                </a:lnTo>
                <a:lnTo>
                  <a:pt x="5313" y="12158"/>
                </a:lnTo>
                <a:cubicBezTo>
                  <a:pt x="5313" y="10236"/>
                  <a:pt x="8498" y="8678"/>
                  <a:pt x="12427" y="8678"/>
                </a:cubicBezTo>
                <a:lnTo>
                  <a:pt x="13091" y="8678"/>
                </a:lnTo>
                <a:lnTo>
                  <a:pt x="13091" y="12158"/>
                </a:lnTo>
                <a:lnTo>
                  <a:pt x="21600" y="6079"/>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4048" name="AutoShape 16"/>
          <p:cNvSpPr>
            <a:spLocks noChangeArrowheads="1"/>
          </p:cNvSpPr>
          <p:nvPr/>
        </p:nvSpPr>
        <p:spPr bwMode="auto">
          <a:xfrm rot="4831765">
            <a:off x="6057900" y="4152900"/>
            <a:ext cx="1447800" cy="1219200"/>
          </a:xfrm>
          <a:custGeom>
            <a:avLst/>
            <a:gdLst>
              <a:gd name="T0" fmla="*/ 2147483647 w 21600"/>
              <a:gd name="T1" fmla="*/ 549201622 h 21600"/>
              <a:gd name="T2" fmla="*/ 2147483647 w 21600"/>
              <a:gd name="T3" fmla="*/ 297799478 h 21600"/>
              <a:gd name="T4" fmla="*/ 2147483647 w 21600"/>
              <a:gd name="T5" fmla="*/ 961196000 h 21600"/>
              <a:gd name="T6" fmla="*/ 2147483647 w 21600"/>
              <a:gd name="T7" fmla="*/ 1596355230 h 21600"/>
              <a:gd name="T8" fmla="*/ 2147483647 w 21600"/>
              <a:gd name="T9" fmla="*/ 2147483647 h 21600"/>
              <a:gd name="T10" fmla="*/ 2147483647 w 21600"/>
              <a:gd name="T11" fmla="*/ 181646790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327" y="9717"/>
                </a:moveTo>
                <a:cubicBezTo>
                  <a:pt x="17835" y="6296"/>
                  <a:pt x="15099" y="3638"/>
                  <a:pt x="11666" y="3244"/>
                </a:cubicBezTo>
                <a:lnTo>
                  <a:pt x="12030" y="70"/>
                </a:lnTo>
                <a:cubicBezTo>
                  <a:pt x="16905" y="629"/>
                  <a:pt x="20791" y="4405"/>
                  <a:pt x="21489" y="9262"/>
                </a:cubicBezTo>
                <a:lnTo>
                  <a:pt x="24162" y="8877"/>
                </a:lnTo>
                <a:lnTo>
                  <a:pt x="20521" y="13743"/>
                </a:lnTo>
                <a:lnTo>
                  <a:pt x="15655" y="10101"/>
                </a:lnTo>
                <a:lnTo>
                  <a:pt x="18327" y="971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4049" name="AutoShape 17"/>
          <p:cNvSpPr>
            <a:spLocks noChangeArrowheads="1"/>
          </p:cNvSpPr>
          <p:nvPr/>
        </p:nvSpPr>
        <p:spPr bwMode="auto">
          <a:xfrm rot="16768235" flipH="1">
            <a:off x="3390900" y="4076700"/>
            <a:ext cx="1447800" cy="1981200"/>
          </a:xfrm>
          <a:custGeom>
            <a:avLst/>
            <a:gdLst>
              <a:gd name="T0" fmla="*/ 2147483647 w 21600"/>
              <a:gd name="T1" fmla="*/ 2147483647 h 21600"/>
              <a:gd name="T2" fmla="*/ 2147483647 w 21600"/>
              <a:gd name="T3" fmla="*/ 127786226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327" y="9717"/>
                </a:moveTo>
                <a:cubicBezTo>
                  <a:pt x="17835" y="6296"/>
                  <a:pt x="15099" y="3638"/>
                  <a:pt x="11666" y="3244"/>
                </a:cubicBezTo>
                <a:lnTo>
                  <a:pt x="12030" y="70"/>
                </a:lnTo>
                <a:cubicBezTo>
                  <a:pt x="16905" y="629"/>
                  <a:pt x="20791" y="4405"/>
                  <a:pt x="21489" y="9262"/>
                </a:cubicBezTo>
                <a:lnTo>
                  <a:pt x="24162" y="8877"/>
                </a:lnTo>
                <a:lnTo>
                  <a:pt x="20521" y="13743"/>
                </a:lnTo>
                <a:lnTo>
                  <a:pt x="15655" y="10101"/>
                </a:lnTo>
                <a:lnTo>
                  <a:pt x="18327" y="971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4050" name="AutoShape 18"/>
          <p:cNvSpPr>
            <a:spLocks noChangeArrowheads="1"/>
          </p:cNvSpPr>
          <p:nvPr/>
        </p:nvSpPr>
        <p:spPr bwMode="auto">
          <a:xfrm flipH="1">
            <a:off x="6400800" y="3733800"/>
            <a:ext cx="304800" cy="381000"/>
          </a:xfrm>
          <a:prstGeom prst="rightArrow">
            <a:avLst>
              <a:gd name="adj1" fmla="val 50000"/>
              <a:gd name="adj2" fmla="val 39583"/>
            </a:avLst>
          </a:prstGeom>
          <a:solidFill>
            <a:schemeClr val="accent1"/>
          </a:solidFill>
          <a:ln w="9525">
            <a:solidFill>
              <a:schemeClr val="tx1"/>
            </a:solidFill>
            <a:miter lim="800000"/>
            <a:headEnd/>
            <a:tailEnd/>
          </a:ln>
        </p:spPr>
        <p:txBody>
          <a:bodyPr wrap="none" anchor="ctr"/>
          <a:lstStyle/>
          <a:p>
            <a:endParaRPr lang="id-ID"/>
          </a:p>
        </p:txBody>
      </p:sp>
      <p:sp>
        <p:nvSpPr>
          <p:cNvPr id="44051" name="Text Box 19"/>
          <p:cNvSpPr txBox="1">
            <a:spLocks noChangeArrowheads="1"/>
          </p:cNvSpPr>
          <p:nvPr/>
        </p:nvSpPr>
        <p:spPr bwMode="auto">
          <a:xfrm>
            <a:off x="6705600" y="4343400"/>
            <a:ext cx="1390650" cy="366713"/>
          </a:xfrm>
          <a:prstGeom prst="rect">
            <a:avLst/>
          </a:prstGeom>
          <a:noFill/>
          <a:ln w="9525">
            <a:noFill/>
            <a:miter lim="800000"/>
            <a:headEnd/>
            <a:tailEnd/>
          </a:ln>
        </p:spPr>
        <p:txBody>
          <a:bodyPr wrap="none">
            <a:spAutoFit/>
          </a:bodyPr>
          <a:lstStyle/>
          <a:p>
            <a:r>
              <a:rPr lang="en-US">
                <a:latin typeface="Arial" charset="0"/>
              </a:rPr>
              <a:t>perusahaan</a:t>
            </a:r>
          </a:p>
        </p:txBody>
      </p:sp>
      <p:sp>
        <p:nvSpPr>
          <p:cNvPr id="44052" name="Oval 20"/>
          <p:cNvSpPr>
            <a:spLocks noChangeArrowheads="1"/>
          </p:cNvSpPr>
          <p:nvPr/>
        </p:nvSpPr>
        <p:spPr bwMode="auto">
          <a:xfrm>
            <a:off x="4724400" y="2057400"/>
            <a:ext cx="1752600" cy="1447800"/>
          </a:xfrm>
          <a:prstGeom prst="ellipse">
            <a:avLst/>
          </a:prstGeom>
          <a:solidFill>
            <a:srgbClr val="DDDDDD">
              <a:alpha val="50195"/>
            </a:srgbClr>
          </a:solidFill>
          <a:ln w="9525">
            <a:noFill/>
            <a:round/>
            <a:headEnd/>
            <a:tailEnd/>
          </a:ln>
        </p:spPr>
        <p:txBody>
          <a:bodyPr wrap="none" anchor="ctr"/>
          <a:lstStyle/>
          <a:p>
            <a:pPr algn="ctr"/>
            <a:r>
              <a:rPr lang="en-US">
                <a:latin typeface="Arial" charset="0"/>
              </a:rPr>
              <a:t>Analisis</a:t>
            </a:r>
          </a:p>
        </p:txBody>
      </p:sp>
      <p:sp>
        <p:nvSpPr>
          <p:cNvPr id="44053" name="Oval 21"/>
          <p:cNvSpPr>
            <a:spLocks noChangeArrowheads="1"/>
          </p:cNvSpPr>
          <p:nvPr/>
        </p:nvSpPr>
        <p:spPr bwMode="auto">
          <a:xfrm>
            <a:off x="4724400" y="4191000"/>
            <a:ext cx="1752600" cy="1447800"/>
          </a:xfrm>
          <a:prstGeom prst="ellipse">
            <a:avLst/>
          </a:prstGeom>
          <a:solidFill>
            <a:srgbClr val="DDDDDD">
              <a:alpha val="50195"/>
            </a:srgbClr>
          </a:solidFill>
          <a:ln w="9525">
            <a:noFill/>
            <a:round/>
            <a:headEnd/>
            <a:tailEnd/>
          </a:ln>
        </p:spPr>
        <p:txBody>
          <a:bodyPr wrap="none" anchor="ctr"/>
          <a:lstStyle/>
          <a:p>
            <a:pPr algn="ctr"/>
            <a:r>
              <a:rPr lang="en-US">
                <a:latin typeface="Arial" charset="0"/>
              </a:rPr>
              <a:t>Pengembangan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6"/>
          <p:cNvSpPr txBox="1"/>
          <p:nvPr/>
        </p:nvSpPr>
        <p:spPr>
          <a:xfrm>
            <a:off x="755650" y="2566987"/>
            <a:ext cx="7239000" cy="646112"/>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Tahoma"/>
              <a:buNone/>
            </a:pPr>
            <a:r>
              <a:rPr lang="en-US" sz="3600" b="1" i="0" u="none">
                <a:solidFill>
                  <a:schemeClr val="dk1"/>
                </a:solidFill>
                <a:latin typeface="Tahoma"/>
                <a:ea typeface="Tahoma"/>
                <a:cs typeface="Tahoma"/>
                <a:sym typeface="Tahoma"/>
              </a:rPr>
              <a:t>TERIMA  KASIH</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500"/>
                                        <p:tgtEl>
                                          <p:spTgt spid="267"/>
                                        </p:tgtEl>
                                        <p:attrNameLst>
                                          <p:attrName>ppt_w</p:attrName>
                                        </p:attrNameLst>
                                      </p:cBhvr>
                                      <p:tavLst>
                                        <p:tav tm="0">
                                          <p:val>
                                            <p:strVal val="0"/>
                                          </p:val>
                                        </p:tav>
                                        <p:tav tm="100000">
                                          <p:val>
                                            <p:strVal val="#ppt_w"/>
                                          </p:val>
                                        </p:tav>
                                      </p:tavLst>
                                    </p:anim>
                                    <p:anim calcmode="lin" valueType="num">
                                      <p:cBhvr additive="base">
                                        <p:cTn id="8" dur="500"/>
                                        <p:tgtEl>
                                          <p:spTgt spid="26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id-ID" sz="3200" b="1" smtClean="0"/>
              <a:t>Apa yang anda ketahui tentang CRM</a:t>
            </a:r>
          </a:p>
        </p:txBody>
      </p:sp>
      <p:sp>
        <p:nvSpPr>
          <p:cNvPr id="7171" name="Content Placeholder 2"/>
          <p:cNvSpPr>
            <a:spLocks noGrp="1"/>
          </p:cNvSpPr>
          <p:nvPr>
            <p:ph idx="1"/>
          </p:nvPr>
        </p:nvSpPr>
        <p:spPr>
          <a:xfrm>
            <a:off x="990600" y="1981200"/>
            <a:ext cx="7772400" cy="4114800"/>
          </a:xfrm>
        </p:spPr>
        <p:txBody>
          <a:bodyPr/>
          <a:lstStyle/>
          <a:p>
            <a:pPr marL="0" indent="0">
              <a:buFont typeface="Wingdings" pitchFamily="2" charset="2"/>
              <a:buNone/>
            </a:pPr>
            <a:endParaRPr lang="en-US" smtClean="0"/>
          </a:p>
          <a:p>
            <a:pPr marL="0" indent="0">
              <a:buFont typeface="Wingdings" pitchFamily="2" charset="2"/>
              <a:buNone/>
            </a:pPr>
            <a:endParaRPr lang="id-ID" smtClean="0"/>
          </a:p>
        </p:txBody>
      </p:sp>
      <p:pic>
        <p:nvPicPr>
          <p:cNvPr id="7172" name="Picture 3" descr="Image result for customer relationship management"/>
          <p:cNvPicPr>
            <a:picLocks noChangeAspect="1" noChangeArrowheads="1"/>
          </p:cNvPicPr>
          <p:nvPr/>
        </p:nvPicPr>
        <p:blipFill>
          <a:blip r:embed="rId2"/>
          <a:srcRect/>
          <a:stretch>
            <a:fillRect/>
          </a:stretch>
        </p:blipFill>
        <p:spPr bwMode="auto">
          <a:xfrm>
            <a:off x="1295400" y="2265363"/>
            <a:ext cx="6705600" cy="3525837"/>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id-ID" smtClean="0"/>
              <a:t>CRM .......</a:t>
            </a:r>
          </a:p>
        </p:txBody>
      </p:sp>
      <p:sp>
        <p:nvSpPr>
          <p:cNvPr id="3" name="Content Placeholder 2"/>
          <p:cNvSpPr>
            <a:spLocks noGrp="1"/>
          </p:cNvSpPr>
          <p:nvPr>
            <p:ph idx="1"/>
          </p:nvPr>
        </p:nvSpPr>
        <p:spPr/>
        <p:txBody>
          <a:bodyPr/>
          <a:lstStyle/>
          <a:p>
            <a:pPr>
              <a:buFont typeface="Wingdings" pitchFamily="2" charset="2"/>
              <a:buChar char="q"/>
              <a:defRPr/>
            </a:pPr>
            <a:r>
              <a:rPr lang="id-ID" dirty="0" smtClean="0"/>
              <a:t>Disebut sebagai customer management</a:t>
            </a:r>
          </a:p>
          <a:p>
            <a:pPr marL="0" indent="0">
              <a:buFont typeface="Wingdings" pitchFamily="2" charset="2"/>
              <a:buNone/>
              <a:defRPr/>
            </a:pPr>
            <a:r>
              <a:rPr lang="id-ID" dirty="0" smtClean="0"/>
              <a:t>karena terkait dengan pengelolaan data – data konsumen.</a:t>
            </a:r>
            <a:endParaRPr lang="id-ID" dirty="0"/>
          </a:p>
          <a:p>
            <a:pPr>
              <a:buFont typeface="Wingdings" pitchFamily="2" charset="2"/>
              <a:buChar char="q"/>
              <a:defRPr/>
            </a:pPr>
            <a:r>
              <a:rPr lang="id-ID" dirty="0" smtClean="0"/>
              <a:t>CRM selalu dikaitkan dengan penggunaan teknologi informasi untuk mengimplementasikan strategi merketing</a:t>
            </a:r>
          </a:p>
          <a:p>
            <a:pPr>
              <a:buFont typeface="Wingdings" pitchFamily="2" charset="2"/>
              <a:buChar char="q"/>
              <a:defRPr/>
            </a:pPr>
            <a:endParaRPr lang="id-ID" dirty="0" smtClean="0"/>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id-ID" smtClean="0"/>
              <a:t>CRM adalah.........</a:t>
            </a:r>
          </a:p>
        </p:txBody>
      </p:sp>
      <p:sp>
        <p:nvSpPr>
          <p:cNvPr id="9219" name="Content Placeholder 2"/>
          <p:cNvSpPr>
            <a:spLocks noGrp="1"/>
          </p:cNvSpPr>
          <p:nvPr>
            <p:ph idx="1"/>
          </p:nvPr>
        </p:nvSpPr>
        <p:spPr/>
        <p:txBody>
          <a:bodyPr/>
          <a:lstStyle/>
          <a:p>
            <a:r>
              <a:rPr lang="id-ID" smtClean="0"/>
              <a:t>pendekatan bisnis yang bertujuan untuk menciptakan, mengembangkan, dan meningkatkan hubungan dengan </a:t>
            </a:r>
            <a:r>
              <a:rPr lang="id-ID" smtClean="0">
                <a:solidFill>
                  <a:srgbClr val="FF0000"/>
                </a:solidFill>
              </a:rPr>
              <a:t>pelanggan yang ditargetkan</a:t>
            </a:r>
            <a:r>
              <a:rPr lang="id-ID" smtClean="0"/>
              <a:t> dengan cermat untuk meningkatkan nilai pelanggan dan profitabilitas perusahaan dan dengan demikian memaksimalkan nilai pemegang saham.</a:t>
            </a:r>
          </a:p>
          <a:p>
            <a:endParaRPr lang="id-ID" smtClean="0"/>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Tujuan perusahaan dalam kaitannya dengan pelanggan</a:t>
            </a:r>
          </a:p>
        </p:txBody>
      </p:sp>
      <p:sp>
        <p:nvSpPr>
          <p:cNvPr id="10243" name="Rectangle 3"/>
          <p:cNvSpPr>
            <a:spLocks noGrp="1" noChangeArrowheads="1"/>
          </p:cNvSpPr>
          <p:nvPr>
            <p:ph type="body" idx="1"/>
          </p:nvPr>
        </p:nvSpPr>
        <p:spPr/>
        <p:txBody>
          <a:bodyPr/>
          <a:lstStyle/>
          <a:p>
            <a:pPr marL="609600" indent="-609600" eaLnBrk="1" hangingPunct="1">
              <a:lnSpc>
                <a:spcPct val="90000"/>
              </a:lnSpc>
            </a:pPr>
            <a:r>
              <a:rPr lang="en-US" smtClean="0"/>
              <a:t>Mendapatkan pelanggan (acquiring customers)</a:t>
            </a:r>
          </a:p>
          <a:p>
            <a:pPr marL="609600" indent="-609600" eaLnBrk="1" hangingPunct="1">
              <a:lnSpc>
                <a:spcPct val="90000"/>
              </a:lnSpc>
            </a:pPr>
            <a:r>
              <a:rPr lang="en-US" smtClean="0"/>
              <a:t>Mempertahankan sekaligus menggiatkan mereka (retaining or reactivating them)</a:t>
            </a:r>
          </a:p>
          <a:p>
            <a:pPr marL="609600" indent="-609600" eaLnBrk="1" hangingPunct="1">
              <a:lnSpc>
                <a:spcPct val="90000"/>
              </a:lnSpc>
            </a:pPr>
            <a:r>
              <a:rPr lang="en-US" smtClean="0"/>
              <a:t>Menjual produk-produk yang lebih banyak pada mereka (selling them more products)</a:t>
            </a:r>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Meningkatkan nilai yang diperoleh dari pelanggan</a:t>
            </a:r>
          </a:p>
        </p:txBody>
      </p:sp>
      <p:graphicFrame>
        <p:nvGraphicFramePr>
          <p:cNvPr id="22547" name="Group 19"/>
          <p:cNvGraphicFramePr>
            <a:graphicFrameLocks noGrp="1"/>
          </p:cNvGraphicFramePr>
          <p:nvPr>
            <p:ph idx="1"/>
          </p:nvPr>
        </p:nvGraphicFramePr>
        <p:xfrm>
          <a:off x="1182688" y="2017713"/>
          <a:ext cx="7772400" cy="4238648"/>
        </p:xfrm>
        <a:graphic>
          <a:graphicData uri="http://schemas.openxmlformats.org/drawingml/2006/table">
            <a:tbl>
              <a:tblPr/>
              <a:tblGrid>
                <a:gridCol w="6315075"/>
                <a:gridCol w="1457325"/>
              </a:tblGrid>
              <a:tr h="60957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cs typeface="Arial" charset="0"/>
                        </a:rPr>
                        <a:t>Mendapatkan pelanggan yang menguntungkan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cs typeface="Arial" charset="0"/>
                        </a:rPr>
                        <a:t>Get</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7126">
                <a:tc>
                  <a:txBody>
                    <a:bodyPr/>
                    <a:lstStyle/>
                    <a:p>
                      <a:pPr marL="185738" marR="0" lvl="0" indent="-185738"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cs typeface="Arial" charset="0"/>
                        </a:rPr>
                        <a:t>Mempertahankan pelanggan yang menguntungkan lebih lama</a:t>
                      </a:r>
                    </a:p>
                    <a:p>
                      <a:pPr marL="185738" marR="0" lvl="0" indent="-185738"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cs typeface="Arial" charset="0"/>
                        </a:rPr>
                        <a:t>Mendapatkan keuntungan ganda dari pelanggan yang menguntungkan</a:t>
                      </a:r>
                    </a:p>
                    <a:p>
                      <a:pPr marL="185738" marR="0" lvl="0" indent="-185738"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cs typeface="Arial" charset="0"/>
                        </a:rPr>
                        <a:t>Menghilangkan pelanggan yang tidak menguntungkan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cs typeface="Arial" charset="0"/>
                        </a:rPr>
                        <a:t>Keep</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1925">
                <a:tc>
                  <a:txBody>
                    <a:bodyPr/>
                    <a:lstStyle/>
                    <a:p>
                      <a:pPr marL="185738" marR="0" lvl="0" indent="-185738"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cs typeface="Arial" charset="0"/>
                        </a:rPr>
                        <a:t>Menjual produk tambahan (up-sell) yang bisa sebagai solusi</a:t>
                      </a:r>
                    </a:p>
                    <a:p>
                      <a:pPr marL="185738" marR="0" lvl="0" indent="-185738"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cs typeface="Arial" charset="0"/>
                        </a:rPr>
                        <a:t>Cross-sell produk lain kepada pelanggan</a:t>
                      </a:r>
                    </a:p>
                    <a:p>
                      <a:pPr marL="185738" marR="0" lvl="0" indent="-185738"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cs typeface="Arial" charset="0"/>
                        </a:rPr>
                        <a:t>Merekomendasi/mensarankan dan mengambil untung dari ‘mulut ke mulut’</a:t>
                      </a:r>
                    </a:p>
                    <a:p>
                      <a:pPr marL="185738" marR="0" lvl="0" indent="-185738"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cs typeface="Arial" charset="0"/>
                        </a:rPr>
                        <a:t>Mengurangi service dan operasional</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cs typeface="Arial" charset="0"/>
                        </a:rPr>
                        <a:t>Grow</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1295</Words>
  <Application>Microsoft Office PowerPoint</Application>
  <PresentationFormat>On-screen Show (4:3)</PresentationFormat>
  <Paragraphs>260</Paragraphs>
  <Slides>42</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1" baseType="lpstr">
      <vt:lpstr>Arial</vt:lpstr>
      <vt:lpstr>Cambria</vt:lpstr>
      <vt:lpstr>Calibri</vt:lpstr>
      <vt:lpstr>Wingdings</vt:lpstr>
      <vt:lpstr>Tahoma</vt:lpstr>
      <vt:lpstr>Trebuchet MS</vt:lpstr>
      <vt:lpstr>Times New Roman</vt:lpstr>
      <vt:lpstr>Office Theme</vt:lpstr>
      <vt:lpstr>Microsoft Graph Chart</vt:lpstr>
      <vt:lpstr>Slide 1</vt:lpstr>
      <vt:lpstr>Gambaran Umum Perkuliahan</vt:lpstr>
      <vt:lpstr>Tujuan Perkuliahan</vt:lpstr>
      <vt:lpstr>Buku</vt:lpstr>
      <vt:lpstr>Apa yang anda ketahui tentang CRM</vt:lpstr>
      <vt:lpstr>CRM .......</vt:lpstr>
      <vt:lpstr>CRM adalah.........</vt:lpstr>
      <vt:lpstr>Tujuan perusahaan dalam kaitannya dengan pelanggan</vt:lpstr>
      <vt:lpstr>Meningkatkan nilai yang diperoleh dari pelanggan</vt:lpstr>
      <vt:lpstr>Contoh :</vt:lpstr>
      <vt:lpstr>Diskusi </vt:lpstr>
      <vt:lpstr>Slide 12</vt:lpstr>
      <vt:lpstr>Pengaruh Keuntungan dari Meningkatnya 5% Retention Rate</vt:lpstr>
      <vt:lpstr>Siapakah Pelanggan Setia itu? </vt:lpstr>
      <vt:lpstr>Keuntungan Mempertahankan Loyalitas Pelanggan</vt:lpstr>
      <vt:lpstr>Pembagian Pasar vs Pembagian Pelanggan (Market Share vs Share of Customer)</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Self-orientation</vt:lpstr>
      <vt:lpstr>Slide 36</vt:lpstr>
      <vt:lpstr>Slide 37</vt:lpstr>
      <vt:lpstr>Slide 38</vt:lpstr>
      <vt:lpstr>Slide 39</vt:lpstr>
      <vt:lpstr>Tugas :</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CTC</dc:creator>
  <cp:lastModifiedBy>Christian Ari Wibowo</cp:lastModifiedBy>
  <cp:revision>2</cp:revision>
  <dcterms:created xsi:type="dcterms:W3CDTF">2010-04-18T12:06:30Z</dcterms:created>
  <dcterms:modified xsi:type="dcterms:W3CDTF">2023-04-17T02:30:45Z</dcterms:modified>
</cp:coreProperties>
</file>