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Awali dengan menjelaskan bahwa komunikasi pemasaran digital bukan sekadar memposting konten, tetapi mengelola pesan, kanal, audiens, dan ukuran keberhasilan secara terintegrasi. Tekankan bahwa mahasiswa akan belajar membuat rancangan kampanye digital sederhana yang dapat dievaluasi dengan KPI.</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Ingatkan bahwa paid media bukan solusi tunggal. Jika landing page lemah atau pesan tidak relevan, biaya iklan menjadi boros. Paid media harus diuji dan dikaitkan dengan funnel.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Gunakan contoh yang dekat dengan mahasiswa seperti promosi produk kuliner, jasa kampus, event, atau program studi. Tekankan bahwa setiap langkah harus saling berkaitan.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Jelaskan integrasi sebagai alur pengalaman. Audiens jangan dibiarkan hanya menonton konten; harus ada jalur ke tahap berikutnya. Otomatisasi membantu follow-up tanpa harus semuanya dilakukan manual.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Sampaikan bahwa KPI harus dipilih sesuai tujuan. Jangan menilai kampanye penjualan hanya dari jumlah like. Gunakan dashboard untuk mengambil keputusan: konten dihentikan, diubah, atau diperbesar.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Hubungkan dengan isu aktual seperti kebocoran data, misleading ads, review palsu, dan krisis komentar. Tekankan bahwa keberhasilan jangka panjang bertumpu pada trust.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Gunakan slide ini untuk aktivitas kelas. Bagi mahasiswa dalam kelompok kecil. Minta mereka memilih produk yang dekat dengan kehidupan sehari-hari agar diskusi lebih hidup.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Tutup dengan meminta mahasiswa menyebutkan satu kanal digital yang paling tepat untuk produk pilihan mereka dan alasannya.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Gunakan slide ini sebagai kontrak belajar. Tekankan bahwa semua bagian akan mengarah pada produk akhir berupa rancangan kampanye komunikasi pemasaran digital.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Jelaskan pergeseran dari komunikasi pemasaran konvensional ke digital. Contohkan bahwa konsumen kini dapat memberi komentar, membagikan ulasan, membandingkan harga, dan memengaruhi persepsi calon konsumen lain.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Berikan contoh lokal. Misalnya UMKM kuliner: Instagram sebagai shared media, website menu sebagai owned media, iklan Instagram sebagai paid media, dan ulasan pelanggan sebagai earned media.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Tekankan perbedaan tujuan awareness dan conversion. Banyak kampanye gagal karena ingin langsung menjual, padahal audiens belum mengenal atau percaya terhadap merek.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Ajak mahasiswa membuat persona sederhana untuk produk yang mereka kenal. Persona tidak harus rumit, tetapi harus cukup jelas untuk membantu pemilihan konten dan kanal.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Berikan contoh pesan: “Ingin promosi UMKM lebih mudah? Gunakan katalog WhatsApp dan konten Reels yang menunjukkan proses produksi.” Tunjukkan bahwa satu pesan besar dapat dipecah ke beberapa pilar konten.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Jelaskan bahwa owned media penting karena platform pihak ketiga dapat berubah algoritmanya. Owned media membantu mengumpulkan data pelanggan dengan izin dan mengarahkan konversi lebih konsisten.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Tekankan bahwa platform tidak dipilih karena sedang tren saja, melainkan karena sesuai dengan karakter audiens dan tujuan kampanye. Berikan contoh perbedaan konten TikTok dan LinkedIn.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MASTER">
    <p:bg>
      <p:bgPr>
        <a:solidFill>
          <a:srgbClr val="F8FAFC"/>
        </a:solidFill>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20617"/>
        </a:solidFill>
      </p:bgPr>
    </p:bg>
    <p:spTree>
      <p:nvGrpSpPr>
        <p:cNvPr id="1" name=""/>
        <p:cNvGrpSpPr/>
        <p:nvPr/>
      </p:nvGrpSpPr>
      <p:grpSpPr>
        <a:xfrm>
          <a:off x="0" y="0"/>
          <a:ext cx="0" cy="0"/>
          <a:chOff x="0" y="0"/>
          <a:chExt cx="0" cy="0"/>
        </a:xfrm>
      </p:grpSpPr>
      <p:sp>
        <p:nvSpPr>
          <p:cNvPr id="2" name="Shape 0"/>
          <p:cNvSpPr/>
          <p:nvPr/>
        </p:nvSpPr>
        <p:spPr>
          <a:xfrm rot="2100000">
            <a:off x="8778240" y="-1097280"/>
            <a:ext cx="4572000" cy="4572000"/>
          </a:xfrm>
          <a:prstGeom prst="arc">
            <a:avLst/>
          </a:prstGeom>
          <a:solidFill>
            <a:srgbClr val="111827">
              <a:alpha val="95000"/>
            </a:srgbClr>
          </a:solidFill>
          <a:ln w="12700">
            <a:solidFill>
              <a:srgbClr val="1E293B">
                <a:alpha val="80000"/>
              </a:srgbClr>
            </a:solidFill>
            <a:prstDash val="solid"/>
          </a:ln>
        </p:spPr>
      </p:sp>
      <p:sp>
        <p:nvSpPr>
          <p:cNvPr id="3" name="Shape 1"/>
          <p:cNvSpPr/>
          <p:nvPr/>
        </p:nvSpPr>
        <p:spPr>
          <a:xfrm rot="12600000">
            <a:off x="-1371600" y="4846320"/>
            <a:ext cx="3474720" cy="3474720"/>
          </a:xfrm>
          <a:prstGeom prst="arc">
            <a:avLst/>
          </a:prstGeom>
          <a:solidFill>
            <a:srgbClr val="0F766E">
              <a:alpha val="70000"/>
            </a:srgbClr>
          </a:solidFill>
          <a:ln w="12700">
            <a:solidFill>
              <a:srgbClr val="164E63">
                <a:alpha val="60000"/>
              </a:srgbClr>
            </a:solidFill>
            <a:prstDash val="solid"/>
          </a:ln>
        </p:spPr>
      </p:sp>
      <p:sp>
        <p:nvSpPr>
          <p:cNvPr id="4" name="Shape 2"/>
          <p:cNvSpPr/>
          <p:nvPr/>
        </p:nvSpPr>
        <p:spPr>
          <a:xfrm>
            <a:off x="594360" y="502920"/>
            <a:ext cx="2057400" cy="393192"/>
          </a:xfrm>
          <a:prstGeom prst="roundRect">
            <a:avLst>
              <a:gd name="adj" fmla="val 13953"/>
            </a:avLst>
          </a:prstGeom>
          <a:solidFill>
            <a:srgbClr val="0F766E">
              <a:alpha val="90000"/>
            </a:srgbClr>
          </a:solidFill>
          <a:ln w="12700">
            <a:solidFill>
              <a:srgbClr val="134E4A"/>
            </a:solidFill>
            <a:prstDash val="solid"/>
          </a:ln>
        </p:spPr>
      </p:sp>
      <p:sp>
        <p:nvSpPr>
          <p:cNvPr id="5" name="Text 3"/>
          <p:cNvSpPr/>
          <p:nvPr/>
        </p:nvSpPr>
        <p:spPr>
          <a:xfrm>
            <a:off x="749808" y="621792"/>
            <a:ext cx="1737360" cy="109728"/>
          </a:xfrm>
          <a:prstGeom prst="rect">
            <a:avLst/>
          </a:prstGeom>
          <a:noFill/>
          <a:ln/>
        </p:spPr>
        <p:txBody>
          <a:bodyPr wrap="square" lIns="0" tIns="0" rIns="0" bIns="0" rtlCol="0" anchor="ctr"/>
          <a:lstStyle/>
          <a:p>
            <a:pPr algn="ctr" indent="0" marL="0">
              <a:buNone/>
            </a:pPr>
            <a:r>
              <a:rPr lang="en-US" sz="750" b="1" dirty="0">
                <a:solidFill>
                  <a:srgbClr val="FFFFFF"/>
                </a:solidFill>
              </a:rPr>
              <a:t>MATERI PERKULIAHAN</a:t>
            </a:r>
            <a:endParaRPr lang="en-US" sz="750" dirty="0"/>
          </a:p>
        </p:txBody>
      </p:sp>
      <p:sp>
        <p:nvSpPr>
          <p:cNvPr id="6" name="Text 4"/>
          <p:cNvSpPr/>
          <p:nvPr/>
        </p:nvSpPr>
        <p:spPr>
          <a:xfrm>
            <a:off x="594360" y="1234440"/>
            <a:ext cx="7863840" cy="2148840"/>
          </a:xfrm>
          <a:prstGeom prst="rect">
            <a:avLst/>
          </a:prstGeom>
          <a:noFill/>
          <a:ln/>
        </p:spPr>
        <p:txBody>
          <a:bodyPr wrap="square" lIns="0" tIns="0" rIns="0" bIns="0" rtlCol="0" anchor="ctr"/>
          <a:lstStyle/>
          <a:p>
            <a:pPr indent="0" marL="0">
              <a:buNone/>
            </a:pPr>
            <a:r>
              <a:rPr lang="en-US" sz="3500" b="1" dirty="0">
                <a:solidFill>
                  <a:srgbClr val="FFFFFF"/>
                </a:solidFill>
                <a:latin typeface="Aptos Display" pitchFamily="34" charset="0"/>
                <a:ea typeface="Aptos Display" pitchFamily="34" charset="-122"/>
                <a:cs typeface="Aptos Display" pitchFamily="34" charset="-120"/>
              </a:rPr>
              <a:t>Mengaplikasikan</a:t>
            </a:r>
            <a:endParaRPr lang="en-US" sz="3500" dirty="0"/>
          </a:p>
          <a:p>
            <a:pPr indent="0" marL="0">
              <a:buNone/>
            </a:pPr>
            <a:r>
              <a:rPr lang="en-US" sz="3500" b="1" dirty="0">
                <a:solidFill>
                  <a:srgbClr val="FFFFFF"/>
                </a:solidFill>
                <a:latin typeface="Aptos Display" pitchFamily="34" charset="0"/>
                <a:ea typeface="Aptos Display" pitchFamily="34" charset="-122"/>
                <a:cs typeface="Aptos Display" pitchFamily="34" charset="-120"/>
              </a:rPr>
              <a:t>Marketing Communication</a:t>
            </a:r>
            <a:endParaRPr lang="en-US" sz="3500" dirty="0"/>
          </a:p>
          <a:p>
            <a:pPr indent="0" marL="0">
              <a:buNone/>
            </a:pPr>
            <a:r>
              <a:rPr lang="en-US" sz="3500" b="1" dirty="0">
                <a:solidFill>
                  <a:srgbClr val="FFFFFF"/>
                </a:solidFill>
                <a:latin typeface="Aptos Display" pitchFamily="34" charset="0"/>
                <a:ea typeface="Aptos Display" pitchFamily="34" charset="-122"/>
                <a:cs typeface="Aptos Display" pitchFamily="34" charset="-120"/>
              </a:rPr>
              <a:t>Using Digital Media Channel</a:t>
            </a:r>
            <a:endParaRPr lang="en-US" sz="3500" dirty="0"/>
          </a:p>
        </p:txBody>
      </p:sp>
      <p:sp>
        <p:nvSpPr>
          <p:cNvPr id="7" name="Text 5"/>
          <p:cNvSpPr/>
          <p:nvPr/>
        </p:nvSpPr>
        <p:spPr>
          <a:xfrm>
            <a:off x="640080" y="3657600"/>
            <a:ext cx="6858000" cy="411480"/>
          </a:xfrm>
          <a:prstGeom prst="rect">
            <a:avLst/>
          </a:prstGeom>
          <a:noFill/>
          <a:ln/>
        </p:spPr>
        <p:txBody>
          <a:bodyPr wrap="square" lIns="0" tIns="0" rIns="0" bIns="0" rtlCol="0" anchor="ctr"/>
          <a:lstStyle/>
          <a:p>
            <a:pPr indent="0" marL="0">
              <a:buNone/>
            </a:pPr>
            <a:r>
              <a:rPr lang="en-US" sz="1500" dirty="0">
                <a:solidFill>
                  <a:srgbClr val="CBD5E1"/>
                </a:solidFill>
              </a:rPr>
              <a:t>Strategi komunikasi pemasaran terpadu melalui kanal digital: owned, paid, earned, dan shared media.</a:t>
            </a:r>
            <a:endParaRPr lang="en-US" sz="1500" dirty="0"/>
          </a:p>
        </p:txBody>
      </p:sp>
      <p:sp>
        <p:nvSpPr>
          <p:cNvPr id="8" name="Shape 6"/>
          <p:cNvSpPr/>
          <p:nvPr/>
        </p:nvSpPr>
        <p:spPr>
          <a:xfrm>
            <a:off x="7635240" y="1051560"/>
            <a:ext cx="3840480" cy="4434840"/>
          </a:xfrm>
          <a:prstGeom prst="roundRect">
            <a:avLst>
              <a:gd name="adj" fmla="val 1905"/>
            </a:avLst>
          </a:prstGeom>
          <a:solidFill>
            <a:srgbClr val="0B1220"/>
          </a:solidFill>
          <a:ln w="12700">
            <a:solidFill>
              <a:srgbClr val="334155"/>
            </a:solidFill>
            <a:prstDash val="solid"/>
          </a:ln>
        </p:spPr>
      </p:sp>
      <p:sp>
        <p:nvSpPr>
          <p:cNvPr id="9" name="Text 7"/>
          <p:cNvSpPr/>
          <p:nvPr/>
        </p:nvSpPr>
        <p:spPr>
          <a:xfrm>
            <a:off x="7909560" y="1325880"/>
            <a:ext cx="2103120" cy="164592"/>
          </a:xfrm>
          <a:prstGeom prst="rect">
            <a:avLst/>
          </a:prstGeom>
          <a:noFill/>
          <a:ln/>
        </p:spPr>
        <p:txBody>
          <a:bodyPr wrap="square" lIns="0" tIns="0" rIns="0" bIns="0" rtlCol="0" anchor="ctr"/>
          <a:lstStyle/>
          <a:p>
            <a:pPr indent="0" marL="0">
              <a:buNone/>
            </a:pPr>
            <a:r>
              <a:rPr lang="en-US" sz="1050" b="1" dirty="0">
                <a:solidFill>
                  <a:srgbClr val="FFFFFF"/>
                </a:solidFill>
              </a:rPr>
              <a:t>Campaign Dashboard</a:t>
            </a:r>
            <a:endParaRPr lang="en-US" sz="1050" dirty="0"/>
          </a:p>
        </p:txBody>
      </p:sp>
      <p:sp>
        <p:nvSpPr>
          <p:cNvPr id="10" name="Shape 8"/>
          <p:cNvSpPr/>
          <p:nvPr/>
        </p:nvSpPr>
        <p:spPr>
          <a:xfrm>
            <a:off x="10561320" y="1225296"/>
            <a:ext cx="566928" cy="310896"/>
          </a:xfrm>
          <a:prstGeom prst="roundRect">
            <a:avLst>
              <a:gd name="adj" fmla="val 17647"/>
            </a:avLst>
          </a:prstGeom>
          <a:solidFill>
            <a:srgbClr val="DCFCE7"/>
          </a:solidFill>
          <a:ln w="12700">
            <a:solidFill>
              <a:srgbClr val="DCFCE7"/>
            </a:solidFill>
            <a:prstDash val="solid"/>
          </a:ln>
        </p:spPr>
      </p:sp>
      <p:sp>
        <p:nvSpPr>
          <p:cNvPr id="11" name="Text 9"/>
          <p:cNvSpPr/>
          <p:nvPr/>
        </p:nvSpPr>
        <p:spPr>
          <a:xfrm>
            <a:off x="10652760" y="1298448"/>
            <a:ext cx="384048" cy="137160"/>
          </a:xfrm>
          <a:prstGeom prst="rect">
            <a:avLst/>
          </a:prstGeom>
          <a:noFill/>
          <a:ln/>
        </p:spPr>
        <p:txBody>
          <a:bodyPr wrap="square" lIns="0" tIns="0" rIns="0" bIns="0" rtlCol="0" anchor="ctr"/>
          <a:lstStyle/>
          <a:p>
            <a:pPr algn="ctr" indent="0" marL="0">
              <a:buNone/>
            </a:pPr>
            <a:r>
              <a:rPr lang="en-US" sz="750" b="1" dirty="0">
                <a:solidFill>
                  <a:srgbClr val="10B981"/>
                </a:solidFill>
              </a:rPr>
              <a:t>LIVE</a:t>
            </a:r>
            <a:endParaRPr lang="en-US" sz="750" dirty="0"/>
          </a:p>
        </p:txBody>
      </p:sp>
      <p:sp>
        <p:nvSpPr>
          <p:cNvPr id="12" name="Shape 10"/>
          <p:cNvSpPr/>
          <p:nvPr/>
        </p:nvSpPr>
        <p:spPr>
          <a:xfrm>
            <a:off x="8046720" y="3282696"/>
            <a:ext cx="310896" cy="1106424"/>
          </a:xfrm>
          <a:prstGeom prst="roundRect">
            <a:avLst>
              <a:gd name="adj" fmla="val 8824"/>
            </a:avLst>
          </a:prstGeom>
          <a:solidFill>
            <a:srgbClr val="2563EB"/>
          </a:solidFill>
          <a:ln w="12700">
            <a:solidFill>
              <a:srgbClr val="2563EB"/>
            </a:solidFill>
            <a:prstDash val="solid"/>
          </a:ln>
        </p:spPr>
      </p:sp>
      <p:sp>
        <p:nvSpPr>
          <p:cNvPr id="13" name="Shape 11"/>
          <p:cNvSpPr/>
          <p:nvPr/>
        </p:nvSpPr>
        <p:spPr>
          <a:xfrm>
            <a:off x="8641080" y="2729484"/>
            <a:ext cx="310896" cy="1659636"/>
          </a:xfrm>
          <a:prstGeom prst="roundRect">
            <a:avLst>
              <a:gd name="adj" fmla="val 8824"/>
            </a:avLst>
          </a:prstGeom>
          <a:solidFill>
            <a:srgbClr val="06B6D4"/>
          </a:solidFill>
          <a:ln w="12700">
            <a:solidFill>
              <a:srgbClr val="06B6D4"/>
            </a:solidFill>
            <a:prstDash val="solid"/>
          </a:ln>
        </p:spPr>
      </p:sp>
      <p:sp>
        <p:nvSpPr>
          <p:cNvPr id="14" name="Shape 12"/>
          <p:cNvSpPr/>
          <p:nvPr/>
        </p:nvSpPr>
        <p:spPr>
          <a:xfrm>
            <a:off x="9235440" y="3031236"/>
            <a:ext cx="310896" cy="1357884"/>
          </a:xfrm>
          <a:prstGeom prst="roundRect">
            <a:avLst>
              <a:gd name="adj" fmla="val 8824"/>
            </a:avLst>
          </a:prstGeom>
          <a:solidFill>
            <a:srgbClr val="10B981"/>
          </a:solidFill>
          <a:ln w="12700">
            <a:solidFill>
              <a:srgbClr val="10B981"/>
            </a:solidFill>
            <a:prstDash val="solid"/>
          </a:ln>
        </p:spPr>
      </p:sp>
      <p:sp>
        <p:nvSpPr>
          <p:cNvPr id="15" name="Shape 13"/>
          <p:cNvSpPr/>
          <p:nvPr/>
        </p:nvSpPr>
        <p:spPr>
          <a:xfrm>
            <a:off x="9829800" y="2578608"/>
            <a:ext cx="310896" cy="1810512"/>
          </a:xfrm>
          <a:prstGeom prst="roundRect">
            <a:avLst>
              <a:gd name="adj" fmla="val 8824"/>
            </a:avLst>
          </a:prstGeom>
          <a:solidFill>
            <a:srgbClr val="F97316"/>
          </a:solidFill>
          <a:ln w="12700">
            <a:solidFill>
              <a:srgbClr val="F97316"/>
            </a:solidFill>
            <a:prstDash val="solid"/>
          </a:ln>
        </p:spPr>
      </p:sp>
      <p:sp>
        <p:nvSpPr>
          <p:cNvPr id="16" name="Shape 14"/>
          <p:cNvSpPr/>
          <p:nvPr/>
        </p:nvSpPr>
        <p:spPr>
          <a:xfrm>
            <a:off x="10424160" y="3131820"/>
            <a:ext cx="310896" cy="1257300"/>
          </a:xfrm>
          <a:prstGeom prst="roundRect">
            <a:avLst>
              <a:gd name="adj" fmla="val 8824"/>
            </a:avLst>
          </a:prstGeom>
          <a:solidFill>
            <a:srgbClr val="7C3AED"/>
          </a:solidFill>
          <a:ln w="12700">
            <a:solidFill>
              <a:srgbClr val="7C3AED"/>
            </a:solidFill>
            <a:prstDash val="solid"/>
          </a:ln>
        </p:spPr>
      </p:sp>
      <p:sp>
        <p:nvSpPr>
          <p:cNvPr id="17" name="Shape 15"/>
          <p:cNvSpPr/>
          <p:nvPr/>
        </p:nvSpPr>
        <p:spPr>
          <a:xfrm>
            <a:off x="9829800" y="1874520"/>
            <a:ext cx="1234440" cy="1234440"/>
          </a:xfrm>
          <a:prstGeom prst="arc">
            <a:avLst/>
          </a:prstGeom>
          <a:solidFill>
            <a:srgbClr val="0B1220">
              <a:alpha val="0"/>
            </a:srgbClr>
          </a:solidFill>
          <a:ln w="63500">
            <a:solidFill>
              <a:srgbClr val="F97316"/>
            </a:solidFill>
            <a:prstDash val="solid"/>
          </a:ln>
        </p:spPr>
      </p:sp>
      <p:sp>
        <p:nvSpPr>
          <p:cNvPr id="18" name="Shape 16"/>
          <p:cNvSpPr/>
          <p:nvPr/>
        </p:nvSpPr>
        <p:spPr>
          <a:xfrm rot="6900000">
            <a:off x="9829800" y="1874520"/>
            <a:ext cx="1234440" cy="1234440"/>
          </a:xfrm>
          <a:prstGeom prst="arc">
            <a:avLst/>
          </a:prstGeom>
          <a:solidFill>
            <a:srgbClr val="0B1220">
              <a:alpha val="0"/>
            </a:srgbClr>
          </a:solidFill>
          <a:ln w="63500">
            <a:solidFill>
              <a:srgbClr val="06B6D4"/>
            </a:solidFill>
            <a:prstDash val="solid"/>
          </a:ln>
        </p:spPr>
      </p:sp>
      <p:sp>
        <p:nvSpPr>
          <p:cNvPr id="19" name="Text 17"/>
          <p:cNvSpPr/>
          <p:nvPr/>
        </p:nvSpPr>
        <p:spPr>
          <a:xfrm>
            <a:off x="9985248" y="2331720"/>
            <a:ext cx="932688" cy="219456"/>
          </a:xfrm>
          <a:prstGeom prst="rect">
            <a:avLst/>
          </a:prstGeom>
          <a:noFill/>
          <a:ln/>
        </p:spPr>
        <p:txBody>
          <a:bodyPr wrap="square" lIns="0" tIns="0" rIns="0" bIns="0" rtlCol="0" anchor="ctr"/>
          <a:lstStyle/>
          <a:p>
            <a:pPr algn="ctr" indent="0" marL="0">
              <a:buNone/>
            </a:pPr>
            <a:r>
              <a:rPr lang="en-US" sz="1500" b="1" dirty="0">
                <a:solidFill>
                  <a:srgbClr val="FFFFFF"/>
                </a:solidFill>
              </a:rPr>
              <a:t>76%</a:t>
            </a:r>
            <a:endParaRPr lang="en-US" sz="1500" dirty="0"/>
          </a:p>
        </p:txBody>
      </p:sp>
      <p:sp>
        <p:nvSpPr>
          <p:cNvPr id="20" name="Text 18"/>
          <p:cNvSpPr/>
          <p:nvPr/>
        </p:nvSpPr>
        <p:spPr>
          <a:xfrm>
            <a:off x="9893808" y="2761488"/>
            <a:ext cx="1097280" cy="137160"/>
          </a:xfrm>
          <a:prstGeom prst="rect">
            <a:avLst/>
          </a:prstGeom>
          <a:noFill/>
          <a:ln/>
        </p:spPr>
        <p:txBody>
          <a:bodyPr wrap="square" lIns="0" tIns="0" rIns="0" bIns="0" rtlCol="0" anchor="ctr"/>
          <a:lstStyle/>
          <a:p>
            <a:pPr algn="ctr" indent="0" marL="0">
              <a:buNone/>
            </a:pPr>
            <a:r>
              <a:rPr lang="en-US" sz="750" dirty="0">
                <a:solidFill>
                  <a:srgbClr val="CBD5E1"/>
                </a:solidFill>
              </a:rPr>
              <a:t>Engagement</a:t>
            </a:r>
            <a:endParaRPr lang="en-US" sz="750" dirty="0"/>
          </a:p>
        </p:txBody>
      </p:sp>
      <p:sp>
        <p:nvSpPr>
          <p:cNvPr id="21" name="Shape 19"/>
          <p:cNvSpPr/>
          <p:nvPr/>
        </p:nvSpPr>
        <p:spPr>
          <a:xfrm>
            <a:off x="7909560" y="4507992"/>
            <a:ext cx="3063240" cy="0"/>
          </a:xfrm>
          <a:prstGeom prst="line">
            <a:avLst/>
          </a:prstGeom>
          <a:noFill/>
          <a:ln w="12700">
            <a:solidFill>
              <a:srgbClr val="334155"/>
            </a:solidFill>
            <a:prstDash val="solid"/>
          </a:ln>
        </p:spPr>
      </p:sp>
      <p:sp>
        <p:nvSpPr>
          <p:cNvPr id="22" name="Text 20"/>
          <p:cNvSpPr/>
          <p:nvPr/>
        </p:nvSpPr>
        <p:spPr>
          <a:xfrm>
            <a:off x="640080" y="5897880"/>
            <a:ext cx="4206240" cy="182880"/>
          </a:xfrm>
          <a:prstGeom prst="rect">
            <a:avLst/>
          </a:prstGeom>
          <a:noFill/>
          <a:ln/>
        </p:spPr>
        <p:txBody>
          <a:bodyPr wrap="square" lIns="0" tIns="0" rIns="0" bIns="0" rtlCol="0" anchor="ctr"/>
          <a:lstStyle/>
          <a:p>
            <a:pPr indent="0" marL="0">
              <a:buNone/>
            </a:pPr>
            <a:r>
              <a:rPr lang="en-US" sz="1050" dirty="0">
                <a:solidFill>
                  <a:srgbClr val="94A3B8"/>
                </a:solidFill>
              </a:rPr>
              <a:t>Dosen/Penyaji: ____________________</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AFC"/>
        </a:solidFill>
      </p:bgPr>
    </p:bg>
    <p:spTree>
      <p:nvGrpSpPr>
        <p:cNvPr id="1" name=""/>
        <p:cNvGrpSpPr/>
        <p:nvPr/>
      </p:nvGrpSpPr>
      <p:grpSpPr>
        <a:xfrm>
          <a:off x="0" y="0"/>
          <a:ext cx="0" cy="0"/>
          <a:chOff x="0" y="0"/>
          <a:chExt cx="0" cy="0"/>
        </a:xfrm>
      </p:grpSpPr>
      <p:sp>
        <p:nvSpPr>
          <p:cNvPr id="2" name="Shape 0"/>
          <p:cNvSpPr/>
          <p:nvPr/>
        </p:nvSpPr>
        <p:spPr>
          <a:xfrm rot="2100000">
            <a:off x="9326880" y="-1463040"/>
            <a:ext cx="3840480" cy="3840480"/>
          </a:xfrm>
          <a:prstGeom prst="arc">
            <a:avLst/>
          </a:prstGeom>
          <a:solidFill>
            <a:srgbClr val="DBEAFE">
              <a:alpha val="95000"/>
            </a:srgbClr>
          </a:solidFill>
          <a:ln w="12700">
            <a:solidFill>
              <a:srgbClr val="DBEAFE">
                <a:alpha val="90000"/>
              </a:srgbClr>
            </a:solidFill>
            <a:prstDash val="solid"/>
          </a:ln>
        </p:spPr>
      </p:sp>
      <p:sp>
        <p:nvSpPr>
          <p:cNvPr id="3" name="Shape 1"/>
          <p:cNvSpPr/>
          <p:nvPr/>
        </p:nvSpPr>
        <p:spPr>
          <a:xfrm rot="12600000">
            <a:off x="-1097280" y="5212080"/>
            <a:ext cx="2926080" cy="2926080"/>
          </a:xfrm>
          <a:prstGeom prst="arc">
            <a:avLst/>
          </a:prstGeom>
          <a:solidFill>
            <a:srgbClr val="CCFBF1">
              <a:alpha val="85000"/>
            </a:srgbClr>
          </a:solidFill>
          <a:ln w="12700">
            <a:solidFill>
              <a:srgbClr val="CCFBF1">
                <a:alpha val="90000"/>
              </a:srgbClr>
            </a:solidFill>
            <a:prstDash val="solid"/>
          </a:ln>
        </p:spPr>
      </p:sp>
      <p:sp>
        <p:nvSpPr>
          <p:cNvPr id="4" name="Text 2"/>
          <p:cNvSpPr/>
          <p:nvPr/>
        </p:nvSpPr>
        <p:spPr>
          <a:xfrm>
            <a:off x="502920" y="384048"/>
            <a:ext cx="7955280" cy="411480"/>
          </a:xfrm>
          <a:prstGeom prst="rect">
            <a:avLst/>
          </a:prstGeom>
          <a:noFill/>
          <a:ln/>
        </p:spPr>
        <p:txBody>
          <a:bodyPr wrap="square" lIns="0" tIns="0" rIns="0" bIns="0" rtlCol="0" anchor="ctr"/>
          <a:lstStyle/>
          <a:p>
            <a:pPr indent="0" marL="0">
              <a:buNone/>
            </a:pPr>
            <a:r>
              <a:rPr lang="en-US" sz="2400" b="1" dirty="0">
                <a:solidFill>
                  <a:srgbClr val="0F172A"/>
                </a:solidFill>
                <a:latin typeface="Aptos Display" pitchFamily="34" charset="0"/>
                <a:ea typeface="Aptos Display" pitchFamily="34" charset="-122"/>
                <a:cs typeface="Aptos Display" pitchFamily="34" charset="-120"/>
              </a:rPr>
              <a:t>Aplikasi Paid Media Channel</a:t>
            </a:r>
            <a:endParaRPr lang="en-US" sz="2400" dirty="0"/>
          </a:p>
        </p:txBody>
      </p:sp>
      <p:sp>
        <p:nvSpPr>
          <p:cNvPr id="5" name="Shape 3"/>
          <p:cNvSpPr/>
          <p:nvPr/>
        </p:nvSpPr>
        <p:spPr>
          <a:xfrm>
            <a:off x="502920" y="932688"/>
            <a:ext cx="1005840" cy="0"/>
          </a:xfrm>
          <a:prstGeom prst="line">
            <a:avLst/>
          </a:prstGeom>
          <a:noFill/>
          <a:ln w="38100">
            <a:solidFill>
              <a:srgbClr val="06B6D4"/>
            </a:solidFill>
            <a:prstDash val="solid"/>
          </a:ln>
        </p:spPr>
      </p:sp>
      <p:sp>
        <p:nvSpPr>
          <p:cNvPr id="6" name="Text 4"/>
          <p:cNvSpPr/>
          <p:nvPr/>
        </p:nvSpPr>
        <p:spPr>
          <a:xfrm>
            <a:off x="1600200" y="804672"/>
            <a:ext cx="6217920" cy="274320"/>
          </a:xfrm>
          <a:prstGeom prst="rect">
            <a:avLst/>
          </a:prstGeom>
          <a:noFill/>
          <a:ln/>
        </p:spPr>
        <p:txBody>
          <a:bodyPr wrap="square" lIns="0" tIns="0" rIns="0" bIns="0" rtlCol="0" anchor="ctr"/>
          <a:lstStyle/>
          <a:p>
            <a:pPr indent="0" marL="0">
              <a:buNone/>
            </a:pPr>
            <a:r>
              <a:rPr lang="en-US" sz="850" dirty="0">
                <a:solidFill>
                  <a:srgbClr val="64748B"/>
                </a:solidFill>
              </a:rPr>
              <a:t>Paid media digunakan untuk mempercepat jangkauan, traffic, leads, dan penjualan.</a:t>
            </a:r>
            <a:endParaRPr lang="en-US" sz="850" dirty="0"/>
          </a:p>
        </p:txBody>
      </p:sp>
      <p:sp>
        <p:nvSpPr>
          <p:cNvPr id="7" name="Shape 5"/>
          <p:cNvSpPr/>
          <p:nvPr/>
        </p:nvSpPr>
        <p:spPr>
          <a:xfrm>
            <a:off x="10104120" y="438912"/>
            <a:ext cx="1554480" cy="329184"/>
          </a:xfrm>
          <a:prstGeom prst="roundRect">
            <a:avLst>
              <a:gd name="adj" fmla="val 16667"/>
            </a:avLst>
          </a:prstGeom>
          <a:solidFill>
            <a:srgbClr val="CCFBF1"/>
          </a:solidFill>
          <a:ln w="12700">
            <a:solidFill>
              <a:srgbClr val="CCFBF1"/>
            </a:solidFill>
            <a:prstDash val="solid"/>
          </a:ln>
        </p:spPr>
      </p:sp>
      <p:sp>
        <p:nvSpPr>
          <p:cNvPr id="8" name="Text 6"/>
          <p:cNvSpPr/>
          <p:nvPr/>
        </p:nvSpPr>
        <p:spPr>
          <a:xfrm>
            <a:off x="10222992" y="521208"/>
            <a:ext cx="1325880" cy="128016"/>
          </a:xfrm>
          <a:prstGeom prst="rect">
            <a:avLst/>
          </a:prstGeom>
          <a:noFill/>
          <a:ln/>
        </p:spPr>
        <p:txBody>
          <a:bodyPr wrap="square" lIns="0" tIns="0" rIns="0" bIns="0" rtlCol="0" anchor="ctr"/>
          <a:lstStyle/>
          <a:p>
            <a:pPr algn="ctr" indent="0" marL="0">
              <a:buNone/>
            </a:pPr>
            <a:r>
              <a:rPr lang="en-US" sz="740" b="1" dirty="0">
                <a:solidFill>
                  <a:srgbClr val="0F766E"/>
                </a:solidFill>
              </a:rPr>
              <a:t>PAID</a:t>
            </a:r>
            <a:endParaRPr lang="en-US" sz="740" dirty="0"/>
          </a:p>
        </p:txBody>
      </p:sp>
      <p:sp>
        <p:nvSpPr>
          <p:cNvPr id="9" name="Shape 7"/>
          <p:cNvSpPr/>
          <p:nvPr/>
        </p:nvSpPr>
        <p:spPr>
          <a:xfrm>
            <a:off x="777240" y="1325880"/>
            <a:ext cx="2487168" cy="1965960"/>
          </a:xfrm>
          <a:prstGeom prst="roundRect">
            <a:avLst>
              <a:gd name="adj" fmla="val 3721"/>
            </a:avLst>
          </a:prstGeom>
          <a:solidFill>
            <a:srgbClr val="DBEAFE"/>
          </a:solidFill>
          <a:ln w="12700">
            <a:solidFill>
              <a:srgbClr val="2563EB">
                <a:alpha val="75000"/>
              </a:srgbClr>
            </a:solidFill>
            <a:prstDash val="solid"/>
          </a:ln>
          <a:effectLst>
            <a:outerShdw sx="100000" sy="100000" kx="0" ky="0" algn="bl" rotWithShape="0" blurRad="12700" dist="50800" dir="2700000">
              <a:srgbClr val="000000">
                <a:alpha val="11000"/>
              </a:srgbClr>
            </a:outerShdw>
          </a:effectLst>
        </p:spPr>
      </p:sp>
      <p:sp>
        <p:nvSpPr>
          <p:cNvPr id="10" name="Shape 8"/>
          <p:cNvSpPr/>
          <p:nvPr/>
        </p:nvSpPr>
        <p:spPr>
          <a:xfrm>
            <a:off x="1600200" y="1572768"/>
            <a:ext cx="502920" cy="502920"/>
          </a:xfrm>
          <a:prstGeom prst="ellipse">
            <a:avLst/>
          </a:prstGeom>
          <a:solidFill>
            <a:srgbClr val="FFFFFF"/>
          </a:solidFill>
          <a:ln w="16510">
            <a:solidFill>
              <a:srgbClr val="2563EB">
                <a:alpha val="95000"/>
              </a:srgbClr>
            </a:solidFill>
            <a:prstDash val="solid"/>
          </a:ln>
        </p:spPr>
      </p:sp>
      <p:sp>
        <p:nvSpPr>
          <p:cNvPr id="11" name="Text 9"/>
          <p:cNvSpPr/>
          <p:nvPr/>
        </p:nvSpPr>
        <p:spPr>
          <a:xfrm>
            <a:off x="1600200" y="1673352"/>
            <a:ext cx="502920" cy="160934"/>
          </a:xfrm>
          <a:prstGeom prst="rect">
            <a:avLst/>
          </a:prstGeom>
          <a:noFill/>
          <a:ln/>
        </p:spPr>
        <p:txBody>
          <a:bodyPr wrap="square" lIns="0" tIns="0" rIns="0" bIns="0" rtlCol="0" anchor="ctr"/>
          <a:lstStyle/>
          <a:p>
            <a:pPr algn="ctr" indent="0" marL="0">
              <a:buNone/>
            </a:pPr>
            <a:r>
              <a:rPr lang="en-US" sz="1500" b="1" dirty="0">
                <a:solidFill>
                  <a:srgbClr val="2563EB"/>
                </a:solidFill>
                <a:latin typeface="Aptos Display" pitchFamily="34" charset="0"/>
                <a:ea typeface="Aptos Display" pitchFamily="34" charset="-122"/>
                <a:cs typeface="Aptos Display" pitchFamily="34" charset="-120"/>
              </a:rPr>
              <a:t>1</a:t>
            </a:r>
            <a:endParaRPr lang="en-US" sz="1500" dirty="0"/>
          </a:p>
        </p:txBody>
      </p:sp>
      <p:sp>
        <p:nvSpPr>
          <p:cNvPr id="12" name="Text 10"/>
          <p:cNvSpPr/>
          <p:nvPr/>
        </p:nvSpPr>
        <p:spPr>
          <a:xfrm>
            <a:off x="1005840" y="2240280"/>
            <a:ext cx="1965960" cy="182880"/>
          </a:xfrm>
          <a:prstGeom prst="rect">
            <a:avLst/>
          </a:prstGeom>
          <a:noFill/>
          <a:ln/>
        </p:spPr>
        <p:txBody>
          <a:bodyPr wrap="square" lIns="0" tIns="0" rIns="0" bIns="0" rtlCol="0" anchor="ctr">
            <a:normAutofit/>
          </a:bodyPr>
          <a:lstStyle/>
          <a:p>
            <a:pPr algn="ctr" indent="0" marL="0">
              <a:buNone/>
            </a:pPr>
            <a:r>
              <a:rPr lang="en-US" sz="1300" b="1" dirty="0">
                <a:solidFill>
                  <a:srgbClr val="2563EB"/>
                </a:solidFill>
              </a:rPr>
              <a:t>Search Ads</a:t>
            </a:r>
            <a:endParaRPr lang="en-US" sz="1300" dirty="0"/>
          </a:p>
        </p:txBody>
      </p:sp>
      <p:sp>
        <p:nvSpPr>
          <p:cNvPr id="13" name="Text 11"/>
          <p:cNvSpPr/>
          <p:nvPr/>
        </p:nvSpPr>
        <p:spPr>
          <a:xfrm>
            <a:off x="1051560" y="2651760"/>
            <a:ext cx="1874520" cy="320040"/>
          </a:xfrm>
          <a:prstGeom prst="rect">
            <a:avLst/>
          </a:prstGeom>
          <a:noFill/>
          <a:ln/>
        </p:spPr>
        <p:txBody>
          <a:bodyPr wrap="square" lIns="0" tIns="0" rIns="0" bIns="0" rtlCol="0" anchor="ctr">
            <a:normAutofit/>
          </a:bodyPr>
          <a:lstStyle/>
          <a:p>
            <a:pPr algn="ctr" indent="0" marL="0">
              <a:buNone/>
            </a:pPr>
            <a:r>
              <a:rPr lang="en-US" sz="920" dirty="0">
                <a:solidFill>
                  <a:srgbClr val="1E293B"/>
                </a:solidFill>
              </a:rPr>
              <a:t>Menangkap audiens yang sudah punya niat mencari.</a:t>
            </a:r>
            <a:endParaRPr lang="en-US" sz="920" dirty="0"/>
          </a:p>
        </p:txBody>
      </p:sp>
      <p:sp>
        <p:nvSpPr>
          <p:cNvPr id="14" name="Shape 12"/>
          <p:cNvSpPr/>
          <p:nvPr/>
        </p:nvSpPr>
        <p:spPr>
          <a:xfrm>
            <a:off x="3566160" y="1325880"/>
            <a:ext cx="2487168" cy="1965960"/>
          </a:xfrm>
          <a:prstGeom prst="roundRect">
            <a:avLst>
              <a:gd name="adj" fmla="val 3721"/>
            </a:avLst>
          </a:prstGeom>
          <a:solidFill>
            <a:srgbClr val="FFEDD5"/>
          </a:solidFill>
          <a:ln w="12700">
            <a:solidFill>
              <a:srgbClr val="F97316">
                <a:alpha val="75000"/>
              </a:srgbClr>
            </a:solidFill>
            <a:prstDash val="solid"/>
          </a:ln>
          <a:effectLst>
            <a:outerShdw sx="100000" sy="100000" kx="0" ky="0" algn="bl" rotWithShape="0" blurRad="12700" dist="50800" dir="2700000">
              <a:srgbClr val="000000">
                <a:alpha val="11000"/>
              </a:srgbClr>
            </a:outerShdw>
          </a:effectLst>
        </p:spPr>
      </p:sp>
      <p:sp>
        <p:nvSpPr>
          <p:cNvPr id="15" name="Shape 13"/>
          <p:cNvSpPr/>
          <p:nvPr/>
        </p:nvSpPr>
        <p:spPr>
          <a:xfrm>
            <a:off x="4389120" y="1572768"/>
            <a:ext cx="502920" cy="502920"/>
          </a:xfrm>
          <a:prstGeom prst="ellipse">
            <a:avLst/>
          </a:prstGeom>
          <a:solidFill>
            <a:srgbClr val="FFFFFF"/>
          </a:solidFill>
          <a:ln w="16510">
            <a:solidFill>
              <a:srgbClr val="F97316">
                <a:alpha val="95000"/>
              </a:srgbClr>
            </a:solidFill>
            <a:prstDash val="solid"/>
          </a:ln>
        </p:spPr>
      </p:sp>
      <p:sp>
        <p:nvSpPr>
          <p:cNvPr id="16" name="Text 14"/>
          <p:cNvSpPr/>
          <p:nvPr/>
        </p:nvSpPr>
        <p:spPr>
          <a:xfrm>
            <a:off x="4389120" y="1673352"/>
            <a:ext cx="502920" cy="160934"/>
          </a:xfrm>
          <a:prstGeom prst="rect">
            <a:avLst/>
          </a:prstGeom>
          <a:noFill/>
          <a:ln/>
        </p:spPr>
        <p:txBody>
          <a:bodyPr wrap="square" lIns="0" tIns="0" rIns="0" bIns="0" rtlCol="0" anchor="ctr"/>
          <a:lstStyle/>
          <a:p>
            <a:pPr algn="ctr" indent="0" marL="0">
              <a:buNone/>
            </a:pPr>
            <a:r>
              <a:rPr lang="en-US" sz="1500" b="1" dirty="0">
                <a:solidFill>
                  <a:srgbClr val="F97316"/>
                </a:solidFill>
                <a:latin typeface="Aptos Display" pitchFamily="34" charset="0"/>
                <a:ea typeface="Aptos Display" pitchFamily="34" charset="-122"/>
                <a:cs typeface="Aptos Display" pitchFamily="34" charset="-120"/>
              </a:rPr>
              <a:t>2</a:t>
            </a:r>
            <a:endParaRPr lang="en-US" sz="1500" dirty="0"/>
          </a:p>
        </p:txBody>
      </p:sp>
      <p:sp>
        <p:nvSpPr>
          <p:cNvPr id="17" name="Text 15"/>
          <p:cNvSpPr/>
          <p:nvPr/>
        </p:nvSpPr>
        <p:spPr>
          <a:xfrm>
            <a:off x="3794760" y="2240280"/>
            <a:ext cx="1965960" cy="182880"/>
          </a:xfrm>
          <a:prstGeom prst="rect">
            <a:avLst/>
          </a:prstGeom>
          <a:noFill/>
          <a:ln/>
        </p:spPr>
        <p:txBody>
          <a:bodyPr wrap="square" lIns="0" tIns="0" rIns="0" bIns="0" rtlCol="0" anchor="ctr">
            <a:normAutofit/>
          </a:bodyPr>
          <a:lstStyle/>
          <a:p>
            <a:pPr algn="ctr" indent="0" marL="0">
              <a:buNone/>
            </a:pPr>
            <a:r>
              <a:rPr lang="en-US" sz="1300" b="1" dirty="0">
                <a:solidFill>
                  <a:srgbClr val="F97316"/>
                </a:solidFill>
              </a:rPr>
              <a:t>Social Ads</a:t>
            </a:r>
            <a:endParaRPr lang="en-US" sz="1300" dirty="0"/>
          </a:p>
        </p:txBody>
      </p:sp>
      <p:sp>
        <p:nvSpPr>
          <p:cNvPr id="18" name="Text 16"/>
          <p:cNvSpPr/>
          <p:nvPr/>
        </p:nvSpPr>
        <p:spPr>
          <a:xfrm>
            <a:off x="3840480" y="2651760"/>
            <a:ext cx="1874520" cy="320040"/>
          </a:xfrm>
          <a:prstGeom prst="rect">
            <a:avLst/>
          </a:prstGeom>
          <a:noFill/>
          <a:ln/>
        </p:spPr>
        <p:txBody>
          <a:bodyPr wrap="square" lIns="0" tIns="0" rIns="0" bIns="0" rtlCol="0" anchor="ctr">
            <a:normAutofit/>
          </a:bodyPr>
          <a:lstStyle/>
          <a:p>
            <a:pPr algn="ctr" indent="0" marL="0">
              <a:buNone/>
            </a:pPr>
            <a:r>
              <a:rPr lang="en-US" sz="920" dirty="0">
                <a:solidFill>
                  <a:srgbClr val="1E293B"/>
                </a:solidFill>
              </a:rPr>
              <a:t>Menjangkau segmen berdasarkan minat dan perilaku.</a:t>
            </a:r>
            <a:endParaRPr lang="en-US" sz="920" dirty="0"/>
          </a:p>
        </p:txBody>
      </p:sp>
      <p:sp>
        <p:nvSpPr>
          <p:cNvPr id="19" name="Shape 17"/>
          <p:cNvSpPr/>
          <p:nvPr/>
        </p:nvSpPr>
        <p:spPr>
          <a:xfrm>
            <a:off x="6355080" y="1325880"/>
            <a:ext cx="2487168" cy="1965960"/>
          </a:xfrm>
          <a:prstGeom prst="roundRect">
            <a:avLst>
              <a:gd name="adj" fmla="val 3721"/>
            </a:avLst>
          </a:prstGeom>
          <a:solidFill>
            <a:srgbClr val="D1FAE5"/>
          </a:solidFill>
          <a:ln w="12700">
            <a:solidFill>
              <a:srgbClr val="10B981">
                <a:alpha val="75000"/>
              </a:srgbClr>
            </a:solidFill>
            <a:prstDash val="solid"/>
          </a:ln>
          <a:effectLst>
            <a:outerShdw sx="100000" sy="100000" kx="0" ky="0" algn="bl" rotWithShape="0" blurRad="12700" dist="50800" dir="2700000">
              <a:srgbClr val="000000">
                <a:alpha val="11000"/>
              </a:srgbClr>
            </a:outerShdw>
          </a:effectLst>
        </p:spPr>
      </p:sp>
      <p:sp>
        <p:nvSpPr>
          <p:cNvPr id="20" name="Shape 18"/>
          <p:cNvSpPr/>
          <p:nvPr/>
        </p:nvSpPr>
        <p:spPr>
          <a:xfrm>
            <a:off x="7178040" y="1572768"/>
            <a:ext cx="502920" cy="502920"/>
          </a:xfrm>
          <a:prstGeom prst="ellipse">
            <a:avLst/>
          </a:prstGeom>
          <a:solidFill>
            <a:srgbClr val="FFFFFF"/>
          </a:solidFill>
          <a:ln w="16510">
            <a:solidFill>
              <a:srgbClr val="10B981">
                <a:alpha val="95000"/>
              </a:srgbClr>
            </a:solidFill>
            <a:prstDash val="solid"/>
          </a:ln>
        </p:spPr>
      </p:sp>
      <p:sp>
        <p:nvSpPr>
          <p:cNvPr id="21" name="Text 19"/>
          <p:cNvSpPr/>
          <p:nvPr/>
        </p:nvSpPr>
        <p:spPr>
          <a:xfrm>
            <a:off x="7178040" y="1673352"/>
            <a:ext cx="502920" cy="160934"/>
          </a:xfrm>
          <a:prstGeom prst="rect">
            <a:avLst/>
          </a:prstGeom>
          <a:noFill/>
          <a:ln/>
        </p:spPr>
        <p:txBody>
          <a:bodyPr wrap="square" lIns="0" tIns="0" rIns="0" bIns="0" rtlCol="0" anchor="ctr"/>
          <a:lstStyle/>
          <a:p>
            <a:pPr algn="ctr" indent="0" marL="0">
              <a:buNone/>
            </a:pPr>
            <a:r>
              <a:rPr lang="en-US" sz="1500" b="1" dirty="0">
                <a:solidFill>
                  <a:srgbClr val="10B981"/>
                </a:solidFill>
                <a:latin typeface="Aptos Display" pitchFamily="34" charset="0"/>
                <a:ea typeface="Aptos Display" pitchFamily="34" charset="-122"/>
                <a:cs typeface="Aptos Display" pitchFamily="34" charset="-120"/>
              </a:rPr>
              <a:t>3</a:t>
            </a:r>
            <a:endParaRPr lang="en-US" sz="1500" dirty="0"/>
          </a:p>
        </p:txBody>
      </p:sp>
      <p:sp>
        <p:nvSpPr>
          <p:cNvPr id="22" name="Text 20"/>
          <p:cNvSpPr/>
          <p:nvPr/>
        </p:nvSpPr>
        <p:spPr>
          <a:xfrm>
            <a:off x="6583680" y="2240280"/>
            <a:ext cx="1965960" cy="182880"/>
          </a:xfrm>
          <a:prstGeom prst="rect">
            <a:avLst/>
          </a:prstGeom>
          <a:noFill/>
          <a:ln/>
        </p:spPr>
        <p:txBody>
          <a:bodyPr wrap="square" lIns="0" tIns="0" rIns="0" bIns="0" rtlCol="0" anchor="ctr">
            <a:normAutofit/>
          </a:bodyPr>
          <a:lstStyle/>
          <a:p>
            <a:pPr algn="ctr" indent="0" marL="0">
              <a:buNone/>
            </a:pPr>
            <a:r>
              <a:rPr lang="en-US" sz="1300" b="1" dirty="0">
                <a:solidFill>
                  <a:srgbClr val="10B981"/>
                </a:solidFill>
              </a:rPr>
              <a:t>Display/Video Ads</a:t>
            </a:r>
            <a:endParaRPr lang="en-US" sz="1300" dirty="0"/>
          </a:p>
        </p:txBody>
      </p:sp>
      <p:sp>
        <p:nvSpPr>
          <p:cNvPr id="23" name="Text 21"/>
          <p:cNvSpPr/>
          <p:nvPr/>
        </p:nvSpPr>
        <p:spPr>
          <a:xfrm>
            <a:off x="6629400" y="2651760"/>
            <a:ext cx="1874520" cy="320040"/>
          </a:xfrm>
          <a:prstGeom prst="rect">
            <a:avLst/>
          </a:prstGeom>
          <a:noFill/>
          <a:ln/>
        </p:spPr>
        <p:txBody>
          <a:bodyPr wrap="square" lIns="0" tIns="0" rIns="0" bIns="0" rtlCol="0" anchor="ctr">
            <a:normAutofit/>
          </a:bodyPr>
          <a:lstStyle/>
          <a:p>
            <a:pPr algn="ctr" indent="0" marL="0">
              <a:buNone/>
            </a:pPr>
            <a:r>
              <a:rPr lang="en-US" sz="920" dirty="0">
                <a:solidFill>
                  <a:srgbClr val="1E293B"/>
                </a:solidFill>
              </a:rPr>
              <a:t>Membangun awareness visual secara luas.</a:t>
            </a:r>
            <a:endParaRPr lang="en-US" sz="920" dirty="0"/>
          </a:p>
        </p:txBody>
      </p:sp>
      <p:sp>
        <p:nvSpPr>
          <p:cNvPr id="24" name="Shape 22"/>
          <p:cNvSpPr/>
          <p:nvPr/>
        </p:nvSpPr>
        <p:spPr>
          <a:xfrm>
            <a:off x="9144000" y="1325880"/>
            <a:ext cx="2487168" cy="1965960"/>
          </a:xfrm>
          <a:prstGeom prst="roundRect">
            <a:avLst>
              <a:gd name="adj" fmla="val 3721"/>
            </a:avLst>
          </a:prstGeom>
          <a:solidFill>
            <a:srgbClr val="EDE9FE"/>
          </a:solidFill>
          <a:ln w="12700">
            <a:solidFill>
              <a:srgbClr val="7C3AED">
                <a:alpha val="75000"/>
              </a:srgbClr>
            </a:solidFill>
            <a:prstDash val="solid"/>
          </a:ln>
          <a:effectLst>
            <a:outerShdw sx="100000" sy="100000" kx="0" ky="0" algn="bl" rotWithShape="0" blurRad="12700" dist="50800" dir="2700000">
              <a:srgbClr val="000000">
                <a:alpha val="11000"/>
              </a:srgbClr>
            </a:outerShdw>
          </a:effectLst>
        </p:spPr>
      </p:sp>
      <p:sp>
        <p:nvSpPr>
          <p:cNvPr id="25" name="Shape 23"/>
          <p:cNvSpPr/>
          <p:nvPr/>
        </p:nvSpPr>
        <p:spPr>
          <a:xfrm>
            <a:off x="9966960" y="1572768"/>
            <a:ext cx="502920" cy="502920"/>
          </a:xfrm>
          <a:prstGeom prst="ellipse">
            <a:avLst/>
          </a:prstGeom>
          <a:solidFill>
            <a:srgbClr val="FFFFFF"/>
          </a:solidFill>
          <a:ln w="16510">
            <a:solidFill>
              <a:srgbClr val="7C3AED">
                <a:alpha val="95000"/>
              </a:srgbClr>
            </a:solidFill>
            <a:prstDash val="solid"/>
          </a:ln>
        </p:spPr>
      </p:sp>
      <p:sp>
        <p:nvSpPr>
          <p:cNvPr id="26" name="Text 24"/>
          <p:cNvSpPr/>
          <p:nvPr/>
        </p:nvSpPr>
        <p:spPr>
          <a:xfrm>
            <a:off x="9966960" y="1673352"/>
            <a:ext cx="502920" cy="160934"/>
          </a:xfrm>
          <a:prstGeom prst="rect">
            <a:avLst/>
          </a:prstGeom>
          <a:noFill/>
          <a:ln/>
        </p:spPr>
        <p:txBody>
          <a:bodyPr wrap="square" lIns="0" tIns="0" rIns="0" bIns="0" rtlCol="0" anchor="ctr"/>
          <a:lstStyle/>
          <a:p>
            <a:pPr algn="ctr" indent="0" marL="0">
              <a:buNone/>
            </a:pPr>
            <a:r>
              <a:rPr lang="en-US" sz="1500" b="1" dirty="0">
                <a:solidFill>
                  <a:srgbClr val="7C3AED"/>
                </a:solidFill>
                <a:latin typeface="Aptos Display" pitchFamily="34" charset="0"/>
                <a:ea typeface="Aptos Display" pitchFamily="34" charset="-122"/>
                <a:cs typeface="Aptos Display" pitchFamily="34" charset="-120"/>
              </a:rPr>
              <a:t>4</a:t>
            </a:r>
            <a:endParaRPr lang="en-US" sz="1500" dirty="0"/>
          </a:p>
        </p:txBody>
      </p:sp>
      <p:sp>
        <p:nvSpPr>
          <p:cNvPr id="27" name="Text 25"/>
          <p:cNvSpPr/>
          <p:nvPr/>
        </p:nvSpPr>
        <p:spPr>
          <a:xfrm>
            <a:off x="9372600" y="2240280"/>
            <a:ext cx="1965960" cy="182880"/>
          </a:xfrm>
          <a:prstGeom prst="rect">
            <a:avLst/>
          </a:prstGeom>
          <a:noFill/>
          <a:ln/>
        </p:spPr>
        <p:txBody>
          <a:bodyPr wrap="square" lIns="0" tIns="0" rIns="0" bIns="0" rtlCol="0" anchor="ctr">
            <a:normAutofit/>
          </a:bodyPr>
          <a:lstStyle/>
          <a:p>
            <a:pPr algn="ctr" indent="0" marL="0">
              <a:buNone/>
            </a:pPr>
            <a:r>
              <a:rPr lang="en-US" sz="1300" b="1" dirty="0">
                <a:solidFill>
                  <a:srgbClr val="7C3AED"/>
                </a:solidFill>
              </a:rPr>
              <a:t>Influencer/Affiliate</a:t>
            </a:r>
            <a:endParaRPr lang="en-US" sz="1300" dirty="0"/>
          </a:p>
        </p:txBody>
      </p:sp>
      <p:sp>
        <p:nvSpPr>
          <p:cNvPr id="28" name="Text 26"/>
          <p:cNvSpPr/>
          <p:nvPr/>
        </p:nvSpPr>
        <p:spPr>
          <a:xfrm>
            <a:off x="9418320" y="2651760"/>
            <a:ext cx="1874520" cy="320040"/>
          </a:xfrm>
          <a:prstGeom prst="rect">
            <a:avLst/>
          </a:prstGeom>
          <a:noFill/>
          <a:ln/>
        </p:spPr>
        <p:txBody>
          <a:bodyPr wrap="square" lIns="0" tIns="0" rIns="0" bIns="0" rtlCol="0" anchor="ctr">
            <a:normAutofit/>
          </a:bodyPr>
          <a:lstStyle/>
          <a:p>
            <a:pPr algn="ctr" indent="0" marL="0">
              <a:buNone/>
            </a:pPr>
            <a:r>
              <a:rPr lang="en-US" sz="920" dirty="0">
                <a:solidFill>
                  <a:srgbClr val="1E293B"/>
                </a:solidFill>
              </a:rPr>
              <a:t>Memanfaatkan kredibilitas pihak ketiga.</a:t>
            </a:r>
            <a:endParaRPr lang="en-US" sz="920" dirty="0"/>
          </a:p>
        </p:txBody>
      </p:sp>
      <p:sp>
        <p:nvSpPr>
          <p:cNvPr id="29" name="Text 27"/>
          <p:cNvSpPr/>
          <p:nvPr/>
        </p:nvSpPr>
        <p:spPr>
          <a:xfrm>
            <a:off x="822960" y="3886200"/>
            <a:ext cx="3291840" cy="237744"/>
          </a:xfrm>
          <a:prstGeom prst="rect">
            <a:avLst/>
          </a:prstGeom>
          <a:noFill/>
          <a:ln/>
        </p:spPr>
        <p:txBody>
          <a:bodyPr wrap="square" lIns="0" tIns="0" rIns="0" bIns="0" rtlCol="0" anchor="ctr"/>
          <a:lstStyle/>
          <a:p>
            <a:pPr indent="0" marL="0">
              <a:buNone/>
            </a:pPr>
            <a:r>
              <a:rPr lang="en-US" sz="1700" b="1" dirty="0">
                <a:solidFill>
                  <a:srgbClr val="0F172A"/>
                </a:solidFill>
              </a:rPr>
              <a:t>Prinsip pengelolaan anggaran</a:t>
            </a:r>
            <a:endParaRPr lang="en-US" sz="1700" dirty="0"/>
          </a:p>
        </p:txBody>
      </p:sp>
      <p:sp>
        <p:nvSpPr>
          <p:cNvPr id="30" name="Shape 28"/>
          <p:cNvSpPr/>
          <p:nvPr/>
        </p:nvSpPr>
        <p:spPr>
          <a:xfrm>
            <a:off x="914400" y="4617720"/>
            <a:ext cx="2788920" cy="594360"/>
          </a:xfrm>
          <a:prstGeom prst="rightArrow">
            <a:avLst/>
          </a:prstGeom>
          <a:solidFill>
            <a:srgbClr val="DBEAFE"/>
          </a:solidFill>
          <a:ln w="12700">
            <a:solidFill>
              <a:srgbClr val="2563EB"/>
            </a:solidFill>
            <a:prstDash val="solid"/>
          </a:ln>
        </p:spPr>
      </p:sp>
      <p:sp>
        <p:nvSpPr>
          <p:cNvPr id="31" name="Text 29"/>
          <p:cNvSpPr/>
          <p:nvPr/>
        </p:nvSpPr>
        <p:spPr>
          <a:xfrm>
            <a:off x="1143000" y="4800600"/>
            <a:ext cx="685800" cy="109728"/>
          </a:xfrm>
          <a:prstGeom prst="rect">
            <a:avLst/>
          </a:prstGeom>
          <a:noFill/>
          <a:ln/>
        </p:spPr>
        <p:txBody>
          <a:bodyPr wrap="square" lIns="0" tIns="0" rIns="0" bIns="0" rtlCol="0" anchor="ctr"/>
          <a:lstStyle/>
          <a:p>
            <a:pPr algn="ctr" indent="0" marL="0">
              <a:buNone/>
            </a:pPr>
            <a:r>
              <a:rPr lang="en-US" sz="950" b="1" dirty="0">
                <a:solidFill>
                  <a:srgbClr val="2563EB"/>
                </a:solidFill>
              </a:rPr>
              <a:t>TEST</a:t>
            </a:r>
            <a:endParaRPr lang="en-US" sz="950" dirty="0"/>
          </a:p>
        </p:txBody>
      </p:sp>
      <p:sp>
        <p:nvSpPr>
          <p:cNvPr id="32" name="Text 30"/>
          <p:cNvSpPr/>
          <p:nvPr/>
        </p:nvSpPr>
        <p:spPr>
          <a:xfrm>
            <a:off x="1874520" y="4782312"/>
            <a:ext cx="1371600" cy="146304"/>
          </a:xfrm>
          <a:prstGeom prst="rect">
            <a:avLst/>
          </a:prstGeom>
          <a:noFill/>
          <a:ln/>
        </p:spPr>
        <p:txBody>
          <a:bodyPr wrap="square" lIns="0" tIns="0" rIns="0" bIns="0" rtlCol="0" anchor="ctr">
            <a:normAutofit/>
          </a:bodyPr>
          <a:lstStyle/>
          <a:p>
            <a:pPr indent="0" marL="0">
              <a:buNone/>
            </a:pPr>
            <a:r>
              <a:rPr lang="en-US" sz="880" dirty="0">
                <a:solidFill>
                  <a:srgbClr val="1E293B"/>
                </a:solidFill>
              </a:rPr>
              <a:t>uji audiens, pesan, format</a:t>
            </a:r>
            <a:endParaRPr lang="en-US" sz="880" dirty="0"/>
          </a:p>
        </p:txBody>
      </p:sp>
      <p:sp>
        <p:nvSpPr>
          <p:cNvPr id="33" name="Shape 31"/>
          <p:cNvSpPr/>
          <p:nvPr/>
        </p:nvSpPr>
        <p:spPr>
          <a:xfrm>
            <a:off x="4480560" y="4617720"/>
            <a:ext cx="2788920" cy="594360"/>
          </a:xfrm>
          <a:prstGeom prst="rightArrow">
            <a:avLst/>
          </a:prstGeom>
          <a:solidFill>
            <a:srgbClr val="FFEDD5"/>
          </a:solidFill>
          <a:ln w="12700">
            <a:solidFill>
              <a:srgbClr val="F97316"/>
            </a:solidFill>
            <a:prstDash val="solid"/>
          </a:ln>
        </p:spPr>
      </p:sp>
      <p:sp>
        <p:nvSpPr>
          <p:cNvPr id="34" name="Text 32"/>
          <p:cNvSpPr/>
          <p:nvPr/>
        </p:nvSpPr>
        <p:spPr>
          <a:xfrm>
            <a:off x="4709160" y="4800600"/>
            <a:ext cx="685800" cy="109728"/>
          </a:xfrm>
          <a:prstGeom prst="rect">
            <a:avLst/>
          </a:prstGeom>
          <a:noFill/>
          <a:ln/>
        </p:spPr>
        <p:txBody>
          <a:bodyPr wrap="square" lIns="0" tIns="0" rIns="0" bIns="0" rtlCol="0" anchor="ctr"/>
          <a:lstStyle/>
          <a:p>
            <a:pPr algn="ctr" indent="0" marL="0">
              <a:buNone/>
            </a:pPr>
            <a:r>
              <a:rPr lang="en-US" sz="950" b="1" dirty="0">
                <a:solidFill>
                  <a:srgbClr val="F97316"/>
                </a:solidFill>
              </a:rPr>
              <a:t>LEARN</a:t>
            </a:r>
            <a:endParaRPr lang="en-US" sz="950" dirty="0"/>
          </a:p>
        </p:txBody>
      </p:sp>
      <p:sp>
        <p:nvSpPr>
          <p:cNvPr id="35" name="Text 33"/>
          <p:cNvSpPr/>
          <p:nvPr/>
        </p:nvSpPr>
        <p:spPr>
          <a:xfrm>
            <a:off x="5440680" y="4782312"/>
            <a:ext cx="1371600" cy="146304"/>
          </a:xfrm>
          <a:prstGeom prst="rect">
            <a:avLst/>
          </a:prstGeom>
          <a:noFill/>
          <a:ln/>
        </p:spPr>
        <p:txBody>
          <a:bodyPr wrap="square" lIns="0" tIns="0" rIns="0" bIns="0" rtlCol="0" anchor="ctr">
            <a:normAutofit/>
          </a:bodyPr>
          <a:lstStyle/>
          <a:p>
            <a:pPr indent="0" marL="0">
              <a:buNone/>
            </a:pPr>
            <a:r>
              <a:rPr lang="en-US" sz="880" dirty="0">
                <a:solidFill>
                  <a:srgbClr val="1E293B"/>
                </a:solidFill>
              </a:rPr>
              <a:t>baca data dan temukan pola</a:t>
            </a:r>
            <a:endParaRPr lang="en-US" sz="880" dirty="0"/>
          </a:p>
        </p:txBody>
      </p:sp>
      <p:sp>
        <p:nvSpPr>
          <p:cNvPr id="36" name="Shape 34"/>
          <p:cNvSpPr/>
          <p:nvPr/>
        </p:nvSpPr>
        <p:spPr>
          <a:xfrm>
            <a:off x="8046720" y="4617720"/>
            <a:ext cx="2788920" cy="594360"/>
          </a:xfrm>
          <a:prstGeom prst="rightArrow">
            <a:avLst/>
          </a:prstGeom>
          <a:solidFill>
            <a:srgbClr val="D1FAE5"/>
          </a:solidFill>
          <a:ln w="12700">
            <a:solidFill>
              <a:srgbClr val="10B981"/>
            </a:solidFill>
            <a:prstDash val="solid"/>
          </a:ln>
        </p:spPr>
      </p:sp>
      <p:sp>
        <p:nvSpPr>
          <p:cNvPr id="37" name="Text 35"/>
          <p:cNvSpPr/>
          <p:nvPr/>
        </p:nvSpPr>
        <p:spPr>
          <a:xfrm>
            <a:off x="8275320" y="4800600"/>
            <a:ext cx="685800" cy="109728"/>
          </a:xfrm>
          <a:prstGeom prst="rect">
            <a:avLst/>
          </a:prstGeom>
          <a:noFill/>
          <a:ln/>
        </p:spPr>
        <p:txBody>
          <a:bodyPr wrap="square" lIns="0" tIns="0" rIns="0" bIns="0" rtlCol="0" anchor="ctr"/>
          <a:lstStyle/>
          <a:p>
            <a:pPr algn="ctr" indent="0" marL="0">
              <a:buNone/>
            </a:pPr>
            <a:r>
              <a:rPr lang="en-US" sz="950" b="1" dirty="0">
                <a:solidFill>
                  <a:srgbClr val="10B981"/>
                </a:solidFill>
              </a:rPr>
              <a:t>SCALE</a:t>
            </a:r>
            <a:endParaRPr lang="en-US" sz="950" dirty="0"/>
          </a:p>
        </p:txBody>
      </p:sp>
      <p:sp>
        <p:nvSpPr>
          <p:cNvPr id="38" name="Text 36"/>
          <p:cNvSpPr/>
          <p:nvPr/>
        </p:nvSpPr>
        <p:spPr>
          <a:xfrm>
            <a:off x="9006840" y="4782312"/>
            <a:ext cx="1371600" cy="146304"/>
          </a:xfrm>
          <a:prstGeom prst="rect">
            <a:avLst/>
          </a:prstGeom>
          <a:noFill/>
          <a:ln/>
        </p:spPr>
        <p:txBody>
          <a:bodyPr wrap="square" lIns="0" tIns="0" rIns="0" bIns="0" rtlCol="0" anchor="ctr">
            <a:normAutofit/>
          </a:bodyPr>
          <a:lstStyle/>
          <a:p>
            <a:pPr indent="0" marL="0">
              <a:buNone/>
            </a:pPr>
            <a:r>
              <a:rPr lang="en-US" sz="880" dirty="0">
                <a:solidFill>
                  <a:srgbClr val="1E293B"/>
                </a:solidFill>
              </a:rPr>
              <a:t>naikkan anggaran pada iklan terbaik</a:t>
            </a:r>
            <a:endParaRPr lang="en-US" sz="880" dirty="0"/>
          </a:p>
        </p:txBody>
      </p:sp>
      <p:sp>
        <p:nvSpPr>
          <p:cNvPr id="39" name="Shape 37"/>
          <p:cNvSpPr/>
          <p:nvPr/>
        </p:nvSpPr>
        <p:spPr>
          <a:xfrm>
            <a:off x="914400" y="5623560"/>
            <a:ext cx="10287000" cy="411480"/>
          </a:xfrm>
          <a:prstGeom prst="roundRect">
            <a:avLst>
              <a:gd name="adj" fmla="val 17778"/>
            </a:avLst>
          </a:prstGeom>
          <a:solidFill>
            <a:srgbClr val="F1F5F9"/>
          </a:solidFill>
          <a:ln w="12700">
            <a:solidFill>
              <a:srgbClr val="CBD5E1"/>
            </a:solidFill>
            <a:prstDash val="solid"/>
          </a:ln>
        </p:spPr>
      </p:sp>
      <p:sp>
        <p:nvSpPr>
          <p:cNvPr id="40" name="Text 38"/>
          <p:cNvSpPr/>
          <p:nvPr/>
        </p:nvSpPr>
        <p:spPr>
          <a:xfrm>
            <a:off x="1115568" y="5788152"/>
            <a:ext cx="9921240" cy="91440"/>
          </a:xfrm>
          <a:prstGeom prst="rect">
            <a:avLst/>
          </a:prstGeom>
          <a:noFill/>
          <a:ln/>
        </p:spPr>
        <p:txBody>
          <a:bodyPr wrap="square" lIns="0" tIns="0" rIns="0" bIns="0" rtlCol="0" anchor="ctr">
            <a:normAutofit/>
          </a:bodyPr>
          <a:lstStyle/>
          <a:p>
            <a:pPr algn="ctr" indent="0" marL="0">
              <a:buNone/>
            </a:pPr>
            <a:r>
              <a:rPr lang="en-US" sz="980" b="1" dirty="0">
                <a:solidFill>
                  <a:srgbClr val="0F172A"/>
                </a:solidFill>
              </a:rPr>
              <a:t>Diskusi: Kapan kampanye sebaiknya memakai iklan berbayar, dan kapan cukup mengandalkan konten organik?</a:t>
            </a:r>
            <a:endParaRPr lang="en-US" sz="980" dirty="0"/>
          </a:p>
        </p:txBody>
      </p:sp>
      <p:sp>
        <p:nvSpPr>
          <p:cNvPr id="41" name="Shape 39"/>
          <p:cNvSpPr/>
          <p:nvPr/>
        </p:nvSpPr>
        <p:spPr>
          <a:xfrm>
            <a:off x="502920" y="6446520"/>
            <a:ext cx="11155680" cy="0"/>
          </a:xfrm>
          <a:prstGeom prst="line">
            <a:avLst/>
          </a:prstGeom>
          <a:noFill/>
          <a:ln w="12700">
            <a:solidFill>
              <a:srgbClr val="E2E8F0">
                <a:alpha val="90000"/>
              </a:srgbClr>
            </a:solidFill>
            <a:prstDash val="solid"/>
          </a:ln>
        </p:spPr>
      </p:sp>
      <p:sp>
        <p:nvSpPr>
          <p:cNvPr id="42" name="Text 40"/>
          <p:cNvSpPr/>
          <p:nvPr/>
        </p:nvSpPr>
        <p:spPr>
          <a:xfrm>
            <a:off x="502920" y="6528816"/>
            <a:ext cx="5029200" cy="164592"/>
          </a:xfrm>
          <a:prstGeom prst="rect">
            <a:avLst/>
          </a:prstGeom>
          <a:noFill/>
          <a:ln/>
        </p:spPr>
        <p:txBody>
          <a:bodyPr wrap="square" lIns="0" tIns="0" rIns="0" bIns="0" rtlCol="0" anchor="ctr"/>
          <a:lstStyle/>
          <a:p>
            <a:pPr indent="0" marL="0">
              <a:buNone/>
            </a:pPr>
            <a:r>
              <a:rPr lang="en-US" sz="740" dirty="0">
                <a:solidFill>
                  <a:srgbClr val="64748B"/>
                </a:solidFill>
              </a:rPr>
              <a:t>Marketing Communication • Digital Media Channel</a:t>
            </a:r>
            <a:endParaRPr lang="en-US" sz="740" dirty="0"/>
          </a:p>
        </p:txBody>
      </p:sp>
      <p:sp>
        <p:nvSpPr>
          <p:cNvPr id="43" name="Text 41"/>
          <p:cNvSpPr/>
          <p:nvPr/>
        </p:nvSpPr>
        <p:spPr>
          <a:xfrm>
            <a:off x="11109960" y="6510528"/>
            <a:ext cx="548640" cy="164592"/>
          </a:xfrm>
          <a:prstGeom prst="rect">
            <a:avLst/>
          </a:prstGeom>
          <a:noFill/>
          <a:ln/>
        </p:spPr>
        <p:txBody>
          <a:bodyPr wrap="square" lIns="0" tIns="0" rIns="0" bIns="0" rtlCol="0" anchor="ctr"/>
          <a:lstStyle/>
          <a:p>
            <a:pPr algn="r" indent="0" marL="0">
              <a:buNone/>
            </a:pPr>
            <a:r>
              <a:rPr lang="en-US" sz="800" b="1" dirty="0">
                <a:solidFill>
                  <a:srgbClr val="64748B"/>
                </a:solidFill>
              </a:rPr>
              <a:t>10</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AFC"/>
        </a:solidFill>
      </p:bgPr>
    </p:bg>
    <p:spTree>
      <p:nvGrpSpPr>
        <p:cNvPr id="1" name=""/>
        <p:cNvGrpSpPr/>
        <p:nvPr/>
      </p:nvGrpSpPr>
      <p:grpSpPr>
        <a:xfrm>
          <a:off x="0" y="0"/>
          <a:ext cx="0" cy="0"/>
          <a:chOff x="0" y="0"/>
          <a:chExt cx="0" cy="0"/>
        </a:xfrm>
      </p:grpSpPr>
      <p:sp>
        <p:nvSpPr>
          <p:cNvPr id="2" name="Shape 0"/>
          <p:cNvSpPr/>
          <p:nvPr/>
        </p:nvSpPr>
        <p:spPr>
          <a:xfrm rot="2100000">
            <a:off x="9326880" y="-1463040"/>
            <a:ext cx="3840480" cy="3840480"/>
          </a:xfrm>
          <a:prstGeom prst="arc">
            <a:avLst/>
          </a:prstGeom>
          <a:solidFill>
            <a:srgbClr val="DBEAFE">
              <a:alpha val="95000"/>
            </a:srgbClr>
          </a:solidFill>
          <a:ln w="12700">
            <a:solidFill>
              <a:srgbClr val="DBEAFE">
                <a:alpha val="90000"/>
              </a:srgbClr>
            </a:solidFill>
            <a:prstDash val="solid"/>
          </a:ln>
        </p:spPr>
      </p:sp>
      <p:sp>
        <p:nvSpPr>
          <p:cNvPr id="3" name="Shape 1"/>
          <p:cNvSpPr/>
          <p:nvPr/>
        </p:nvSpPr>
        <p:spPr>
          <a:xfrm rot="12600000">
            <a:off x="-1097280" y="5212080"/>
            <a:ext cx="2926080" cy="2926080"/>
          </a:xfrm>
          <a:prstGeom prst="arc">
            <a:avLst/>
          </a:prstGeom>
          <a:solidFill>
            <a:srgbClr val="CCFBF1">
              <a:alpha val="85000"/>
            </a:srgbClr>
          </a:solidFill>
          <a:ln w="12700">
            <a:solidFill>
              <a:srgbClr val="CCFBF1">
                <a:alpha val="90000"/>
              </a:srgbClr>
            </a:solidFill>
            <a:prstDash val="solid"/>
          </a:ln>
        </p:spPr>
      </p:sp>
      <p:sp>
        <p:nvSpPr>
          <p:cNvPr id="4" name="Text 2"/>
          <p:cNvSpPr/>
          <p:nvPr/>
        </p:nvSpPr>
        <p:spPr>
          <a:xfrm>
            <a:off x="502920" y="384048"/>
            <a:ext cx="7955280" cy="411480"/>
          </a:xfrm>
          <a:prstGeom prst="rect">
            <a:avLst/>
          </a:prstGeom>
          <a:noFill/>
          <a:ln/>
        </p:spPr>
        <p:txBody>
          <a:bodyPr wrap="square" lIns="0" tIns="0" rIns="0" bIns="0" rtlCol="0" anchor="ctr"/>
          <a:lstStyle/>
          <a:p>
            <a:pPr indent="0" marL="0">
              <a:buNone/>
            </a:pPr>
            <a:r>
              <a:rPr lang="en-US" sz="2400" b="1" dirty="0">
                <a:solidFill>
                  <a:srgbClr val="0F172A"/>
                </a:solidFill>
                <a:latin typeface="Aptos Display" pitchFamily="34" charset="0"/>
                <a:ea typeface="Aptos Display" pitchFamily="34" charset="-122"/>
                <a:cs typeface="Aptos Display" pitchFamily="34" charset="-120"/>
              </a:rPr>
              <a:t>Merancang Kampanye Digital: Contoh Alur Praktis</a:t>
            </a:r>
            <a:endParaRPr lang="en-US" sz="2400" dirty="0"/>
          </a:p>
        </p:txBody>
      </p:sp>
      <p:sp>
        <p:nvSpPr>
          <p:cNvPr id="5" name="Shape 3"/>
          <p:cNvSpPr/>
          <p:nvPr/>
        </p:nvSpPr>
        <p:spPr>
          <a:xfrm>
            <a:off x="502920" y="932688"/>
            <a:ext cx="1005840" cy="0"/>
          </a:xfrm>
          <a:prstGeom prst="line">
            <a:avLst/>
          </a:prstGeom>
          <a:noFill/>
          <a:ln w="38100">
            <a:solidFill>
              <a:srgbClr val="06B6D4"/>
            </a:solidFill>
            <a:prstDash val="solid"/>
          </a:ln>
        </p:spPr>
      </p:sp>
      <p:sp>
        <p:nvSpPr>
          <p:cNvPr id="6" name="Text 4"/>
          <p:cNvSpPr/>
          <p:nvPr/>
        </p:nvSpPr>
        <p:spPr>
          <a:xfrm>
            <a:off x="1600200" y="804672"/>
            <a:ext cx="6217920" cy="274320"/>
          </a:xfrm>
          <a:prstGeom prst="rect">
            <a:avLst/>
          </a:prstGeom>
          <a:noFill/>
          <a:ln/>
        </p:spPr>
        <p:txBody>
          <a:bodyPr wrap="square" lIns="0" tIns="0" rIns="0" bIns="0" rtlCol="0" anchor="ctr"/>
          <a:lstStyle/>
          <a:p>
            <a:pPr indent="0" marL="0">
              <a:buNone/>
            </a:pPr>
            <a:r>
              <a:rPr lang="en-US" sz="850" dirty="0">
                <a:solidFill>
                  <a:srgbClr val="64748B"/>
                </a:solidFill>
              </a:rPr>
              <a:t>Contoh: kampanye peluncuran produk lokal/UMKM melalui kanal digital.</a:t>
            </a:r>
            <a:endParaRPr lang="en-US" sz="850" dirty="0"/>
          </a:p>
        </p:txBody>
      </p:sp>
      <p:sp>
        <p:nvSpPr>
          <p:cNvPr id="7" name="Shape 5"/>
          <p:cNvSpPr/>
          <p:nvPr/>
        </p:nvSpPr>
        <p:spPr>
          <a:xfrm>
            <a:off x="10104120" y="438912"/>
            <a:ext cx="1554480" cy="329184"/>
          </a:xfrm>
          <a:prstGeom prst="roundRect">
            <a:avLst>
              <a:gd name="adj" fmla="val 16667"/>
            </a:avLst>
          </a:prstGeom>
          <a:solidFill>
            <a:srgbClr val="CCFBF1"/>
          </a:solidFill>
          <a:ln w="12700">
            <a:solidFill>
              <a:srgbClr val="CCFBF1"/>
            </a:solidFill>
            <a:prstDash val="solid"/>
          </a:ln>
        </p:spPr>
      </p:sp>
      <p:sp>
        <p:nvSpPr>
          <p:cNvPr id="8" name="Text 6"/>
          <p:cNvSpPr/>
          <p:nvPr/>
        </p:nvSpPr>
        <p:spPr>
          <a:xfrm>
            <a:off x="10222992" y="521208"/>
            <a:ext cx="1325880" cy="128016"/>
          </a:xfrm>
          <a:prstGeom prst="rect">
            <a:avLst/>
          </a:prstGeom>
          <a:noFill/>
          <a:ln/>
        </p:spPr>
        <p:txBody>
          <a:bodyPr wrap="square" lIns="0" tIns="0" rIns="0" bIns="0" rtlCol="0" anchor="ctr"/>
          <a:lstStyle/>
          <a:p>
            <a:pPr algn="ctr" indent="0" marL="0">
              <a:buNone/>
            </a:pPr>
            <a:r>
              <a:rPr lang="en-US" sz="740" b="1" dirty="0">
                <a:solidFill>
                  <a:srgbClr val="0F766E"/>
                </a:solidFill>
              </a:rPr>
              <a:t>KAMPANYE</a:t>
            </a:r>
            <a:endParaRPr lang="en-US" sz="740" dirty="0"/>
          </a:p>
        </p:txBody>
      </p:sp>
      <p:sp>
        <p:nvSpPr>
          <p:cNvPr id="9" name="Shape 7"/>
          <p:cNvSpPr/>
          <p:nvPr/>
        </p:nvSpPr>
        <p:spPr>
          <a:xfrm>
            <a:off x="749808" y="1417320"/>
            <a:ext cx="1874520" cy="3794760"/>
          </a:xfrm>
          <a:prstGeom prst="roundRect">
            <a:avLst>
              <a:gd name="adj" fmla="val 3902"/>
            </a:avLst>
          </a:prstGeom>
          <a:solidFill>
            <a:srgbClr val="FFFFFF"/>
          </a:solidFill>
          <a:ln w="12700">
            <a:solidFill>
              <a:srgbClr val="2563EB">
                <a:alpha val="75000"/>
              </a:srgbClr>
            </a:solidFill>
            <a:prstDash val="solid"/>
          </a:ln>
          <a:effectLst>
            <a:outerShdw sx="100000" sy="100000" kx="0" ky="0" algn="bl" rotWithShape="0" blurRad="12700" dist="50800" dir="2700000">
              <a:srgbClr val="000000">
                <a:alpha val="11000"/>
              </a:srgbClr>
            </a:outerShdw>
          </a:effectLst>
        </p:spPr>
      </p:sp>
      <p:sp>
        <p:nvSpPr>
          <p:cNvPr id="10" name="Shape 8"/>
          <p:cNvSpPr/>
          <p:nvPr/>
        </p:nvSpPr>
        <p:spPr>
          <a:xfrm>
            <a:off x="749808" y="1417320"/>
            <a:ext cx="1874520" cy="566928"/>
          </a:xfrm>
          <a:prstGeom prst="rect">
            <a:avLst/>
          </a:prstGeom>
          <a:solidFill>
            <a:srgbClr val="2563EB"/>
          </a:solidFill>
          <a:ln w="12700">
            <a:solidFill>
              <a:srgbClr val="2563EB"/>
            </a:solidFill>
            <a:prstDash val="solid"/>
          </a:ln>
        </p:spPr>
      </p:sp>
      <p:sp>
        <p:nvSpPr>
          <p:cNvPr id="11" name="Text 9"/>
          <p:cNvSpPr/>
          <p:nvPr/>
        </p:nvSpPr>
        <p:spPr>
          <a:xfrm>
            <a:off x="886968" y="1618488"/>
            <a:ext cx="1600200" cy="109728"/>
          </a:xfrm>
          <a:prstGeom prst="rect">
            <a:avLst/>
          </a:prstGeom>
          <a:noFill/>
          <a:ln/>
        </p:spPr>
        <p:txBody>
          <a:bodyPr wrap="square" lIns="0" tIns="0" rIns="0" bIns="0" rtlCol="0" anchor="ctr">
            <a:normAutofit/>
          </a:bodyPr>
          <a:lstStyle/>
          <a:p>
            <a:pPr algn="ctr" indent="0" marL="0">
              <a:buNone/>
            </a:pPr>
            <a:r>
              <a:rPr lang="en-US" sz="980" b="1" dirty="0">
                <a:solidFill>
                  <a:srgbClr val="FFFFFF"/>
                </a:solidFill>
              </a:rPr>
              <a:t>1. Tujuan</a:t>
            </a:r>
            <a:endParaRPr lang="en-US" sz="980" dirty="0"/>
          </a:p>
        </p:txBody>
      </p:sp>
      <p:sp>
        <p:nvSpPr>
          <p:cNvPr id="12" name="Text 10"/>
          <p:cNvSpPr/>
          <p:nvPr/>
        </p:nvSpPr>
        <p:spPr>
          <a:xfrm>
            <a:off x="950976" y="2331720"/>
            <a:ext cx="1463040" cy="713232"/>
          </a:xfrm>
          <a:prstGeom prst="rect">
            <a:avLst/>
          </a:prstGeom>
          <a:noFill/>
          <a:ln/>
        </p:spPr>
        <p:txBody>
          <a:bodyPr wrap="square" lIns="254" tIns="254" rIns="254" bIns="254" rtlCol="0" anchor="ctr">
            <a:normAutofit/>
          </a:bodyPr>
          <a:lstStyle/>
          <a:p>
            <a:pPr algn="ctr" indent="0" marL="0">
              <a:buNone/>
            </a:pPr>
            <a:r>
              <a:rPr lang="en-US" sz="1320" b="1" dirty="0">
                <a:solidFill>
                  <a:srgbClr val="1E293B"/>
                </a:solidFill>
              </a:rPr>
              <a:t>Meningkatkan leads 30% dalam 1 bulan</a:t>
            </a:r>
            <a:endParaRPr lang="en-US" sz="1320" dirty="0"/>
          </a:p>
        </p:txBody>
      </p:sp>
      <p:sp>
        <p:nvSpPr>
          <p:cNvPr id="13" name="Shape 11"/>
          <p:cNvSpPr/>
          <p:nvPr/>
        </p:nvSpPr>
        <p:spPr>
          <a:xfrm>
            <a:off x="2441448" y="3200400"/>
            <a:ext cx="685800" cy="274320"/>
          </a:xfrm>
          <a:prstGeom prst="rightArrow">
            <a:avLst/>
          </a:prstGeom>
          <a:solidFill>
            <a:srgbClr val="06B6D4">
              <a:alpha val="85000"/>
            </a:srgbClr>
          </a:solidFill>
          <a:ln w="12700">
            <a:solidFill>
              <a:srgbClr val="06B6D4">
                <a:alpha val="75000"/>
              </a:srgbClr>
            </a:solidFill>
            <a:prstDash val="solid"/>
          </a:ln>
        </p:spPr>
      </p:sp>
      <p:sp>
        <p:nvSpPr>
          <p:cNvPr id="14" name="Shape 12"/>
          <p:cNvSpPr/>
          <p:nvPr/>
        </p:nvSpPr>
        <p:spPr>
          <a:xfrm>
            <a:off x="2990088" y="1417320"/>
            <a:ext cx="1874520" cy="3794760"/>
          </a:xfrm>
          <a:prstGeom prst="roundRect">
            <a:avLst>
              <a:gd name="adj" fmla="val 3902"/>
            </a:avLst>
          </a:prstGeom>
          <a:solidFill>
            <a:srgbClr val="FFFFFF"/>
          </a:solidFill>
          <a:ln w="12700">
            <a:solidFill>
              <a:srgbClr val="0F766E">
                <a:alpha val="75000"/>
              </a:srgbClr>
            </a:solidFill>
            <a:prstDash val="solid"/>
          </a:ln>
          <a:effectLst>
            <a:outerShdw sx="100000" sy="100000" kx="0" ky="0" algn="bl" rotWithShape="0" blurRad="12700" dist="50800" dir="2700000">
              <a:srgbClr val="000000">
                <a:alpha val="11000"/>
              </a:srgbClr>
            </a:outerShdw>
          </a:effectLst>
        </p:spPr>
      </p:sp>
      <p:sp>
        <p:nvSpPr>
          <p:cNvPr id="15" name="Shape 13"/>
          <p:cNvSpPr/>
          <p:nvPr/>
        </p:nvSpPr>
        <p:spPr>
          <a:xfrm>
            <a:off x="2990088" y="1417320"/>
            <a:ext cx="1874520" cy="566928"/>
          </a:xfrm>
          <a:prstGeom prst="rect">
            <a:avLst/>
          </a:prstGeom>
          <a:solidFill>
            <a:srgbClr val="0F766E"/>
          </a:solidFill>
          <a:ln w="12700">
            <a:solidFill>
              <a:srgbClr val="0F766E"/>
            </a:solidFill>
            <a:prstDash val="solid"/>
          </a:ln>
        </p:spPr>
      </p:sp>
      <p:sp>
        <p:nvSpPr>
          <p:cNvPr id="16" name="Text 14"/>
          <p:cNvSpPr/>
          <p:nvPr/>
        </p:nvSpPr>
        <p:spPr>
          <a:xfrm>
            <a:off x="3127248" y="1618488"/>
            <a:ext cx="1600200" cy="109728"/>
          </a:xfrm>
          <a:prstGeom prst="rect">
            <a:avLst/>
          </a:prstGeom>
          <a:noFill/>
          <a:ln/>
        </p:spPr>
        <p:txBody>
          <a:bodyPr wrap="square" lIns="0" tIns="0" rIns="0" bIns="0" rtlCol="0" anchor="ctr">
            <a:normAutofit/>
          </a:bodyPr>
          <a:lstStyle/>
          <a:p>
            <a:pPr algn="ctr" indent="0" marL="0">
              <a:buNone/>
            </a:pPr>
            <a:r>
              <a:rPr lang="en-US" sz="980" b="1" dirty="0">
                <a:solidFill>
                  <a:srgbClr val="FFFFFF"/>
                </a:solidFill>
              </a:rPr>
              <a:t>2. Audiens</a:t>
            </a:r>
            <a:endParaRPr lang="en-US" sz="980" dirty="0"/>
          </a:p>
        </p:txBody>
      </p:sp>
      <p:sp>
        <p:nvSpPr>
          <p:cNvPr id="17" name="Text 15"/>
          <p:cNvSpPr/>
          <p:nvPr/>
        </p:nvSpPr>
        <p:spPr>
          <a:xfrm>
            <a:off x="3191256" y="2331720"/>
            <a:ext cx="1463040" cy="713232"/>
          </a:xfrm>
          <a:prstGeom prst="rect">
            <a:avLst/>
          </a:prstGeom>
          <a:noFill/>
          <a:ln/>
        </p:spPr>
        <p:txBody>
          <a:bodyPr wrap="square" lIns="254" tIns="254" rIns="254" bIns="254" rtlCol="0" anchor="ctr">
            <a:normAutofit/>
          </a:bodyPr>
          <a:lstStyle/>
          <a:p>
            <a:pPr algn="ctr" indent="0" marL="0">
              <a:buNone/>
            </a:pPr>
            <a:r>
              <a:rPr lang="en-US" sz="1320" b="1" dirty="0">
                <a:solidFill>
                  <a:srgbClr val="1E293B"/>
                </a:solidFill>
              </a:rPr>
              <a:t>Mahasiswa &amp; pekerja muda usia 18–30</a:t>
            </a:r>
            <a:endParaRPr lang="en-US" sz="1320" dirty="0"/>
          </a:p>
        </p:txBody>
      </p:sp>
      <p:sp>
        <p:nvSpPr>
          <p:cNvPr id="18" name="Shape 16"/>
          <p:cNvSpPr/>
          <p:nvPr/>
        </p:nvSpPr>
        <p:spPr>
          <a:xfrm>
            <a:off x="4681728" y="3200400"/>
            <a:ext cx="685800" cy="274320"/>
          </a:xfrm>
          <a:prstGeom prst="rightArrow">
            <a:avLst/>
          </a:prstGeom>
          <a:solidFill>
            <a:srgbClr val="06B6D4">
              <a:alpha val="85000"/>
            </a:srgbClr>
          </a:solidFill>
          <a:ln w="12700">
            <a:solidFill>
              <a:srgbClr val="06B6D4">
                <a:alpha val="75000"/>
              </a:srgbClr>
            </a:solidFill>
            <a:prstDash val="solid"/>
          </a:ln>
        </p:spPr>
      </p:sp>
      <p:sp>
        <p:nvSpPr>
          <p:cNvPr id="19" name="Shape 17"/>
          <p:cNvSpPr/>
          <p:nvPr/>
        </p:nvSpPr>
        <p:spPr>
          <a:xfrm>
            <a:off x="5230368" y="1417320"/>
            <a:ext cx="1874520" cy="3794760"/>
          </a:xfrm>
          <a:prstGeom prst="roundRect">
            <a:avLst>
              <a:gd name="adj" fmla="val 3902"/>
            </a:avLst>
          </a:prstGeom>
          <a:solidFill>
            <a:srgbClr val="FFFFFF"/>
          </a:solidFill>
          <a:ln w="12700">
            <a:solidFill>
              <a:srgbClr val="F97316">
                <a:alpha val="75000"/>
              </a:srgbClr>
            </a:solidFill>
            <a:prstDash val="solid"/>
          </a:ln>
          <a:effectLst>
            <a:outerShdw sx="100000" sy="100000" kx="0" ky="0" algn="bl" rotWithShape="0" blurRad="12700" dist="50800" dir="2700000">
              <a:srgbClr val="000000">
                <a:alpha val="11000"/>
              </a:srgbClr>
            </a:outerShdw>
          </a:effectLst>
        </p:spPr>
      </p:sp>
      <p:sp>
        <p:nvSpPr>
          <p:cNvPr id="20" name="Shape 18"/>
          <p:cNvSpPr/>
          <p:nvPr/>
        </p:nvSpPr>
        <p:spPr>
          <a:xfrm>
            <a:off x="5230368" y="1417320"/>
            <a:ext cx="1874520" cy="566928"/>
          </a:xfrm>
          <a:prstGeom prst="rect">
            <a:avLst/>
          </a:prstGeom>
          <a:solidFill>
            <a:srgbClr val="F97316"/>
          </a:solidFill>
          <a:ln w="12700">
            <a:solidFill>
              <a:srgbClr val="F97316"/>
            </a:solidFill>
            <a:prstDash val="solid"/>
          </a:ln>
        </p:spPr>
      </p:sp>
      <p:sp>
        <p:nvSpPr>
          <p:cNvPr id="21" name="Text 19"/>
          <p:cNvSpPr/>
          <p:nvPr/>
        </p:nvSpPr>
        <p:spPr>
          <a:xfrm>
            <a:off x="5367528" y="1618488"/>
            <a:ext cx="1600200" cy="109728"/>
          </a:xfrm>
          <a:prstGeom prst="rect">
            <a:avLst/>
          </a:prstGeom>
          <a:noFill/>
          <a:ln/>
        </p:spPr>
        <p:txBody>
          <a:bodyPr wrap="square" lIns="0" tIns="0" rIns="0" bIns="0" rtlCol="0" anchor="ctr">
            <a:normAutofit/>
          </a:bodyPr>
          <a:lstStyle/>
          <a:p>
            <a:pPr algn="ctr" indent="0" marL="0">
              <a:buNone/>
            </a:pPr>
            <a:r>
              <a:rPr lang="en-US" sz="980" b="1" dirty="0">
                <a:solidFill>
                  <a:srgbClr val="FFFFFF"/>
                </a:solidFill>
              </a:rPr>
              <a:t>3. Pesan</a:t>
            </a:r>
            <a:endParaRPr lang="en-US" sz="980" dirty="0"/>
          </a:p>
        </p:txBody>
      </p:sp>
      <p:sp>
        <p:nvSpPr>
          <p:cNvPr id="22" name="Text 20"/>
          <p:cNvSpPr/>
          <p:nvPr/>
        </p:nvSpPr>
        <p:spPr>
          <a:xfrm>
            <a:off x="5431536" y="2331720"/>
            <a:ext cx="1463040" cy="713232"/>
          </a:xfrm>
          <a:prstGeom prst="rect">
            <a:avLst/>
          </a:prstGeom>
          <a:noFill/>
          <a:ln/>
        </p:spPr>
        <p:txBody>
          <a:bodyPr wrap="square" lIns="254" tIns="254" rIns="254" bIns="254" rtlCol="0" anchor="ctr">
            <a:normAutofit/>
          </a:bodyPr>
          <a:lstStyle/>
          <a:p>
            <a:pPr algn="ctr" indent="0" marL="0">
              <a:buNone/>
            </a:pPr>
            <a:r>
              <a:rPr lang="en-US" sz="1320" b="1" dirty="0">
                <a:solidFill>
                  <a:srgbClr val="1E293B"/>
                </a:solidFill>
              </a:rPr>
              <a:t>Produk praktis, aman, terjangkau</a:t>
            </a:r>
            <a:endParaRPr lang="en-US" sz="1320" dirty="0"/>
          </a:p>
        </p:txBody>
      </p:sp>
      <p:sp>
        <p:nvSpPr>
          <p:cNvPr id="23" name="Shape 21"/>
          <p:cNvSpPr/>
          <p:nvPr/>
        </p:nvSpPr>
        <p:spPr>
          <a:xfrm>
            <a:off x="6922008" y="3200400"/>
            <a:ext cx="685800" cy="274320"/>
          </a:xfrm>
          <a:prstGeom prst="rightArrow">
            <a:avLst/>
          </a:prstGeom>
          <a:solidFill>
            <a:srgbClr val="06B6D4">
              <a:alpha val="85000"/>
            </a:srgbClr>
          </a:solidFill>
          <a:ln w="12700">
            <a:solidFill>
              <a:srgbClr val="06B6D4">
                <a:alpha val="75000"/>
              </a:srgbClr>
            </a:solidFill>
            <a:prstDash val="solid"/>
          </a:ln>
        </p:spPr>
      </p:sp>
      <p:sp>
        <p:nvSpPr>
          <p:cNvPr id="24" name="Shape 22"/>
          <p:cNvSpPr/>
          <p:nvPr/>
        </p:nvSpPr>
        <p:spPr>
          <a:xfrm>
            <a:off x="7470648" y="1417320"/>
            <a:ext cx="1874520" cy="3794760"/>
          </a:xfrm>
          <a:prstGeom prst="roundRect">
            <a:avLst>
              <a:gd name="adj" fmla="val 3902"/>
            </a:avLst>
          </a:prstGeom>
          <a:solidFill>
            <a:srgbClr val="FFFFFF"/>
          </a:solidFill>
          <a:ln w="12700">
            <a:solidFill>
              <a:srgbClr val="7C3AED">
                <a:alpha val="75000"/>
              </a:srgbClr>
            </a:solidFill>
            <a:prstDash val="solid"/>
          </a:ln>
          <a:effectLst>
            <a:outerShdw sx="100000" sy="100000" kx="0" ky="0" algn="bl" rotWithShape="0" blurRad="12700" dist="50800" dir="2700000">
              <a:srgbClr val="000000">
                <a:alpha val="11000"/>
              </a:srgbClr>
            </a:outerShdw>
          </a:effectLst>
        </p:spPr>
      </p:sp>
      <p:sp>
        <p:nvSpPr>
          <p:cNvPr id="25" name="Shape 23"/>
          <p:cNvSpPr/>
          <p:nvPr/>
        </p:nvSpPr>
        <p:spPr>
          <a:xfrm>
            <a:off x="7470648" y="1417320"/>
            <a:ext cx="1874520" cy="566928"/>
          </a:xfrm>
          <a:prstGeom prst="rect">
            <a:avLst/>
          </a:prstGeom>
          <a:solidFill>
            <a:srgbClr val="7C3AED"/>
          </a:solidFill>
          <a:ln w="12700">
            <a:solidFill>
              <a:srgbClr val="7C3AED"/>
            </a:solidFill>
            <a:prstDash val="solid"/>
          </a:ln>
        </p:spPr>
      </p:sp>
      <p:sp>
        <p:nvSpPr>
          <p:cNvPr id="26" name="Text 24"/>
          <p:cNvSpPr/>
          <p:nvPr/>
        </p:nvSpPr>
        <p:spPr>
          <a:xfrm>
            <a:off x="7607808" y="1618488"/>
            <a:ext cx="1600200" cy="109728"/>
          </a:xfrm>
          <a:prstGeom prst="rect">
            <a:avLst/>
          </a:prstGeom>
          <a:noFill/>
          <a:ln/>
        </p:spPr>
        <p:txBody>
          <a:bodyPr wrap="square" lIns="0" tIns="0" rIns="0" bIns="0" rtlCol="0" anchor="ctr">
            <a:normAutofit/>
          </a:bodyPr>
          <a:lstStyle/>
          <a:p>
            <a:pPr algn="ctr" indent="0" marL="0">
              <a:buNone/>
            </a:pPr>
            <a:r>
              <a:rPr lang="en-US" sz="980" b="1" dirty="0">
                <a:solidFill>
                  <a:srgbClr val="FFFFFF"/>
                </a:solidFill>
              </a:rPr>
              <a:t>4. Kanal</a:t>
            </a:r>
            <a:endParaRPr lang="en-US" sz="980" dirty="0"/>
          </a:p>
        </p:txBody>
      </p:sp>
      <p:sp>
        <p:nvSpPr>
          <p:cNvPr id="27" name="Text 25"/>
          <p:cNvSpPr/>
          <p:nvPr/>
        </p:nvSpPr>
        <p:spPr>
          <a:xfrm>
            <a:off x="7671816" y="2331720"/>
            <a:ext cx="1463040" cy="713232"/>
          </a:xfrm>
          <a:prstGeom prst="rect">
            <a:avLst/>
          </a:prstGeom>
          <a:noFill/>
          <a:ln/>
        </p:spPr>
        <p:txBody>
          <a:bodyPr wrap="square" lIns="254" tIns="254" rIns="254" bIns="254" rtlCol="0" anchor="ctr">
            <a:normAutofit/>
          </a:bodyPr>
          <a:lstStyle/>
          <a:p>
            <a:pPr algn="ctr" indent="0" marL="0">
              <a:buNone/>
            </a:pPr>
            <a:r>
              <a:rPr lang="en-US" sz="1320" b="1" dirty="0">
                <a:solidFill>
                  <a:srgbClr val="1E293B"/>
                </a:solidFill>
              </a:rPr>
              <a:t>IG Reels, TikTok, WhatsApp, landing page</a:t>
            </a:r>
            <a:endParaRPr lang="en-US" sz="1320" dirty="0"/>
          </a:p>
        </p:txBody>
      </p:sp>
      <p:sp>
        <p:nvSpPr>
          <p:cNvPr id="28" name="Shape 26"/>
          <p:cNvSpPr/>
          <p:nvPr/>
        </p:nvSpPr>
        <p:spPr>
          <a:xfrm>
            <a:off x="9162288" y="3200400"/>
            <a:ext cx="685800" cy="274320"/>
          </a:xfrm>
          <a:prstGeom prst="rightArrow">
            <a:avLst/>
          </a:prstGeom>
          <a:solidFill>
            <a:srgbClr val="06B6D4">
              <a:alpha val="85000"/>
            </a:srgbClr>
          </a:solidFill>
          <a:ln w="12700">
            <a:solidFill>
              <a:srgbClr val="06B6D4">
                <a:alpha val="75000"/>
              </a:srgbClr>
            </a:solidFill>
            <a:prstDash val="solid"/>
          </a:ln>
        </p:spPr>
      </p:sp>
      <p:sp>
        <p:nvSpPr>
          <p:cNvPr id="29" name="Shape 27"/>
          <p:cNvSpPr/>
          <p:nvPr/>
        </p:nvSpPr>
        <p:spPr>
          <a:xfrm>
            <a:off x="9710928" y="1417320"/>
            <a:ext cx="1874520" cy="3794760"/>
          </a:xfrm>
          <a:prstGeom prst="roundRect">
            <a:avLst>
              <a:gd name="adj" fmla="val 3902"/>
            </a:avLst>
          </a:prstGeom>
          <a:solidFill>
            <a:srgbClr val="FFFFFF"/>
          </a:solidFill>
          <a:ln w="12700">
            <a:solidFill>
              <a:srgbClr val="10B981">
                <a:alpha val="75000"/>
              </a:srgbClr>
            </a:solidFill>
            <a:prstDash val="solid"/>
          </a:ln>
          <a:effectLst>
            <a:outerShdw sx="100000" sy="100000" kx="0" ky="0" algn="bl" rotWithShape="0" blurRad="12700" dist="50800" dir="2700000">
              <a:srgbClr val="000000">
                <a:alpha val="11000"/>
              </a:srgbClr>
            </a:outerShdw>
          </a:effectLst>
        </p:spPr>
      </p:sp>
      <p:sp>
        <p:nvSpPr>
          <p:cNvPr id="30" name="Shape 28"/>
          <p:cNvSpPr/>
          <p:nvPr/>
        </p:nvSpPr>
        <p:spPr>
          <a:xfrm>
            <a:off x="9710928" y="1417320"/>
            <a:ext cx="1874520" cy="566928"/>
          </a:xfrm>
          <a:prstGeom prst="rect">
            <a:avLst/>
          </a:prstGeom>
          <a:solidFill>
            <a:srgbClr val="10B981"/>
          </a:solidFill>
          <a:ln w="12700">
            <a:solidFill>
              <a:srgbClr val="10B981"/>
            </a:solidFill>
            <a:prstDash val="solid"/>
          </a:ln>
        </p:spPr>
      </p:sp>
      <p:sp>
        <p:nvSpPr>
          <p:cNvPr id="31" name="Text 29"/>
          <p:cNvSpPr/>
          <p:nvPr/>
        </p:nvSpPr>
        <p:spPr>
          <a:xfrm>
            <a:off x="9848088" y="1618488"/>
            <a:ext cx="1600200" cy="109728"/>
          </a:xfrm>
          <a:prstGeom prst="rect">
            <a:avLst/>
          </a:prstGeom>
          <a:noFill/>
          <a:ln/>
        </p:spPr>
        <p:txBody>
          <a:bodyPr wrap="square" lIns="0" tIns="0" rIns="0" bIns="0" rtlCol="0" anchor="ctr">
            <a:normAutofit/>
          </a:bodyPr>
          <a:lstStyle/>
          <a:p>
            <a:pPr algn="ctr" indent="0" marL="0">
              <a:buNone/>
            </a:pPr>
            <a:r>
              <a:rPr lang="en-US" sz="980" b="1" dirty="0">
                <a:solidFill>
                  <a:srgbClr val="FFFFFF"/>
                </a:solidFill>
              </a:rPr>
              <a:t>5. Evaluasi</a:t>
            </a:r>
            <a:endParaRPr lang="en-US" sz="980" dirty="0"/>
          </a:p>
        </p:txBody>
      </p:sp>
      <p:sp>
        <p:nvSpPr>
          <p:cNvPr id="32" name="Text 30"/>
          <p:cNvSpPr/>
          <p:nvPr/>
        </p:nvSpPr>
        <p:spPr>
          <a:xfrm>
            <a:off x="9912096" y="2331720"/>
            <a:ext cx="1463040" cy="713232"/>
          </a:xfrm>
          <a:prstGeom prst="rect">
            <a:avLst/>
          </a:prstGeom>
          <a:noFill/>
          <a:ln/>
        </p:spPr>
        <p:txBody>
          <a:bodyPr wrap="square" lIns="254" tIns="254" rIns="254" bIns="254" rtlCol="0" anchor="ctr">
            <a:normAutofit/>
          </a:bodyPr>
          <a:lstStyle/>
          <a:p>
            <a:pPr algn="ctr" indent="0" marL="0">
              <a:buNone/>
            </a:pPr>
            <a:r>
              <a:rPr lang="en-US" sz="1320" b="1" dirty="0">
                <a:solidFill>
                  <a:srgbClr val="1E293B"/>
                </a:solidFill>
              </a:rPr>
              <a:t>Reach, CTR, leads, conversion rate</a:t>
            </a:r>
            <a:endParaRPr lang="en-US" sz="1320" dirty="0"/>
          </a:p>
        </p:txBody>
      </p:sp>
      <p:sp>
        <p:nvSpPr>
          <p:cNvPr id="33" name="Shape 31"/>
          <p:cNvSpPr/>
          <p:nvPr/>
        </p:nvSpPr>
        <p:spPr>
          <a:xfrm>
            <a:off x="868680" y="5623560"/>
            <a:ext cx="10469880" cy="384048"/>
          </a:xfrm>
          <a:prstGeom prst="roundRect">
            <a:avLst>
              <a:gd name="adj" fmla="val 19048"/>
            </a:avLst>
          </a:prstGeom>
          <a:solidFill>
            <a:srgbClr val="DBEAFE"/>
          </a:solidFill>
          <a:ln w="12700">
            <a:solidFill>
              <a:srgbClr val="2563EB">
                <a:alpha val="50000"/>
              </a:srgbClr>
            </a:solidFill>
            <a:prstDash val="solid"/>
          </a:ln>
        </p:spPr>
      </p:sp>
      <p:sp>
        <p:nvSpPr>
          <p:cNvPr id="34" name="Text 32"/>
          <p:cNvSpPr/>
          <p:nvPr/>
        </p:nvSpPr>
        <p:spPr>
          <a:xfrm>
            <a:off x="1051560" y="5779008"/>
            <a:ext cx="10058400" cy="91440"/>
          </a:xfrm>
          <a:prstGeom prst="rect">
            <a:avLst/>
          </a:prstGeom>
          <a:noFill/>
          <a:ln/>
        </p:spPr>
        <p:txBody>
          <a:bodyPr wrap="square" lIns="0" tIns="0" rIns="0" bIns="0" rtlCol="0" anchor="ctr">
            <a:normAutofit/>
          </a:bodyPr>
          <a:lstStyle/>
          <a:p>
            <a:pPr algn="ctr" indent="0" marL="0">
              <a:buNone/>
            </a:pPr>
            <a:r>
              <a:rPr lang="en-US" sz="980" b="1" dirty="0">
                <a:solidFill>
                  <a:srgbClr val="2563EB"/>
                </a:solidFill>
              </a:rPr>
              <a:t>Output kampanye: brief kreatif, kalender konten 2 minggu, landing page, CTA, dan dashboard KPI.</a:t>
            </a:r>
            <a:endParaRPr lang="en-US" sz="980" dirty="0"/>
          </a:p>
        </p:txBody>
      </p:sp>
      <p:sp>
        <p:nvSpPr>
          <p:cNvPr id="35" name="Shape 33"/>
          <p:cNvSpPr/>
          <p:nvPr/>
        </p:nvSpPr>
        <p:spPr>
          <a:xfrm>
            <a:off x="502920" y="6446520"/>
            <a:ext cx="11155680" cy="0"/>
          </a:xfrm>
          <a:prstGeom prst="line">
            <a:avLst/>
          </a:prstGeom>
          <a:noFill/>
          <a:ln w="12700">
            <a:solidFill>
              <a:srgbClr val="E2E8F0">
                <a:alpha val="90000"/>
              </a:srgbClr>
            </a:solidFill>
            <a:prstDash val="solid"/>
          </a:ln>
        </p:spPr>
      </p:sp>
      <p:sp>
        <p:nvSpPr>
          <p:cNvPr id="36" name="Text 34"/>
          <p:cNvSpPr/>
          <p:nvPr/>
        </p:nvSpPr>
        <p:spPr>
          <a:xfrm>
            <a:off x="502920" y="6528816"/>
            <a:ext cx="5029200" cy="164592"/>
          </a:xfrm>
          <a:prstGeom prst="rect">
            <a:avLst/>
          </a:prstGeom>
          <a:noFill/>
          <a:ln/>
        </p:spPr>
        <p:txBody>
          <a:bodyPr wrap="square" lIns="0" tIns="0" rIns="0" bIns="0" rtlCol="0" anchor="ctr"/>
          <a:lstStyle/>
          <a:p>
            <a:pPr indent="0" marL="0">
              <a:buNone/>
            </a:pPr>
            <a:r>
              <a:rPr lang="en-US" sz="740" dirty="0">
                <a:solidFill>
                  <a:srgbClr val="64748B"/>
                </a:solidFill>
              </a:rPr>
              <a:t>Marketing Communication • Digital Media Channel</a:t>
            </a:r>
            <a:endParaRPr lang="en-US" sz="740" dirty="0"/>
          </a:p>
        </p:txBody>
      </p:sp>
      <p:sp>
        <p:nvSpPr>
          <p:cNvPr id="37" name="Text 35"/>
          <p:cNvSpPr/>
          <p:nvPr/>
        </p:nvSpPr>
        <p:spPr>
          <a:xfrm>
            <a:off x="11109960" y="6510528"/>
            <a:ext cx="548640" cy="164592"/>
          </a:xfrm>
          <a:prstGeom prst="rect">
            <a:avLst/>
          </a:prstGeom>
          <a:noFill/>
          <a:ln/>
        </p:spPr>
        <p:txBody>
          <a:bodyPr wrap="square" lIns="0" tIns="0" rIns="0" bIns="0" rtlCol="0" anchor="ctr"/>
          <a:lstStyle/>
          <a:p>
            <a:pPr algn="r" indent="0" marL="0">
              <a:buNone/>
            </a:pPr>
            <a:r>
              <a:rPr lang="en-US" sz="800" b="1" dirty="0">
                <a:solidFill>
                  <a:srgbClr val="64748B"/>
                </a:solidFill>
              </a:rPr>
              <a:t>11</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FAFC"/>
        </a:solidFill>
      </p:bgPr>
    </p:bg>
    <p:spTree>
      <p:nvGrpSpPr>
        <p:cNvPr id="1" name=""/>
        <p:cNvGrpSpPr/>
        <p:nvPr/>
      </p:nvGrpSpPr>
      <p:grpSpPr>
        <a:xfrm>
          <a:off x="0" y="0"/>
          <a:ext cx="0" cy="0"/>
          <a:chOff x="0" y="0"/>
          <a:chExt cx="0" cy="0"/>
        </a:xfrm>
      </p:grpSpPr>
      <p:sp>
        <p:nvSpPr>
          <p:cNvPr id="2" name="Shape 0"/>
          <p:cNvSpPr/>
          <p:nvPr/>
        </p:nvSpPr>
        <p:spPr>
          <a:xfrm rot="2100000">
            <a:off x="9326880" y="-1463040"/>
            <a:ext cx="3840480" cy="3840480"/>
          </a:xfrm>
          <a:prstGeom prst="arc">
            <a:avLst/>
          </a:prstGeom>
          <a:solidFill>
            <a:srgbClr val="DBEAFE">
              <a:alpha val="95000"/>
            </a:srgbClr>
          </a:solidFill>
          <a:ln w="12700">
            <a:solidFill>
              <a:srgbClr val="DBEAFE">
                <a:alpha val="90000"/>
              </a:srgbClr>
            </a:solidFill>
            <a:prstDash val="solid"/>
          </a:ln>
        </p:spPr>
      </p:sp>
      <p:sp>
        <p:nvSpPr>
          <p:cNvPr id="3" name="Shape 1"/>
          <p:cNvSpPr/>
          <p:nvPr/>
        </p:nvSpPr>
        <p:spPr>
          <a:xfrm rot="12600000">
            <a:off x="-1097280" y="5212080"/>
            <a:ext cx="2926080" cy="2926080"/>
          </a:xfrm>
          <a:prstGeom prst="arc">
            <a:avLst/>
          </a:prstGeom>
          <a:solidFill>
            <a:srgbClr val="CCFBF1">
              <a:alpha val="85000"/>
            </a:srgbClr>
          </a:solidFill>
          <a:ln w="12700">
            <a:solidFill>
              <a:srgbClr val="CCFBF1">
                <a:alpha val="90000"/>
              </a:srgbClr>
            </a:solidFill>
            <a:prstDash val="solid"/>
          </a:ln>
        </p:spPr>
      </p:sp>
      <p:sp>
        <p:nvSpPr>
          <p:cNvPr id="4" name="Text 2"/>
          <p:cNvSpPr/>
          <p:nvPr/>
        </p:nvSpPr>
        <p:spPr>
          <a:xfrm>
            <a:off x="502920" y="384048"/>
            <a:ext cx="7955280" cy="411480"/>
          </a:xfrm>
          <a:prstGeom prst="rect">
            <a:avLst/>
          </a:prstGeom>
          <a:noFill/>
          <a:ln/>
        </p:spPr>
        <p:txBody>
          <a:bodyPr wrap="square" lIns="0" tIns="0" rIns="0" bIns="0" rtlCol="0" anchor="ctr"/>
          <a:lstStyle/>
          <a:p>
            <a:pPr indent="0" marL="0">
              <a:buNone/>
            </a:pPr>
            <a:r>
              <a:rPr lang="en-US" sz="2400" b="1" dirty="0">
                <a:solidFill>
                  <a:srgbClr val="0F172A"/>
                </a:solidFill>
                <a:latin typeface="Aptos Display" pitchFamily="34" charset="0"/>
                <a:ea typeface="Aptos Display" pitchFamily="34" charset="-122"/>
                <a:cs typeface="Aptos Display" pitchFamily="34" charset="-120"/>
              </a:rPr>
              <a:t>Integrasi Kanal &amp; Marketing Automation</a:t>
            </a:r>
            <a:endParaRPr lang="en-US" sz="2400" dirty="0"/>
          </a:p>
        </p:txBody>
      </p:sp>
      <p:sp>
        <p:nvSpPr>
          <p:cNvPr id="5" name="Shape 3"/>
          <p:cNvSpPr/>
          <p:nvPr/>
        </p:nvSpPr>
        <p:spPr>
          <a:xfrm>
            <a:off x="502920" y="932688"/>
            <a:ext cx="1005840" cy="0"/>
          </a:xfrm>
          <a:prstGeom prst="line">
            <a:avLst/>
          </a:prstGeom>
          <a:noFill/>
          <a:ln w="38100">
            <a:solidFill>
              <a:srgbClr val="06B6D4"/>
            </a:solidFill>
            <a:prstDash val="solid"/>
          </a:ln>
        </p:spPr>
      </p:sp>
      <p:sp>
        <p:nvSpPr>
          <p:cNvPr id="6" name="Text 4"/>
          <p:cNvSpPr/>
          <p:nvPr/>
        </p:nvSpPr>
        <p:spPr>
          <a:xfrm>
            <a:off x="1600200" y="804672"/>
            <a:ext cx="6217920" cy="274320"/>
          </a:xfrm>
          <a:prstGeom prst="rect">
            <a:avLst/>
          </a:prstGeom>
          <a:noFill/>
          <a:ln/>
        </p:spPr>
        <p:txBody>
          <a:bodyPr wrap="square" lIns="0" tIns="0" rIns="0" bIns="0" rtlCol="0" anchor="ctr"/>
          <a:lstStyle/>
          <a:p>
            <a:pPr indent="0" marL="0">
              <a:buNone/>
            </a:pPr>
            <a:r>
              <a:rPr lang="en-US" sz="850" dirty="0">
                <a:solidFill>
                  <a:srgbClr val="64748B"/>
                </a:solidFill>
              </a:rPr>
              <a:t>Kanal digital harus saling terhubung agar pengalaman konsumen tidak terputus.</a:t>
            </a:r>
            <a:endParaRPr lang="en-US" sz="850" dirty="0"/>
          </a:p>
        </p:txBody>
      </p:sp>
      <p:sp>
        <p:nvSpPr>
          <p:cNvPr id="7" name="Shape 5"/>
          <p:cNvSpPr/>
          <p:nvPr/>
        </p:nvSpPr>
        <p:spPr>
          <a:xfrm>
            <a:off x="10104120" y="438912"/>
            <a:ext cx="1554480" cy="329184"/>
          </a:xfrm>
          <a:prstGeom prst="roundRect">
            <a:avLst>
              <a:gd name="adj" fmla="val 16667"/>
            </a:avLst>
          </a:prstGeom>
          <a:solidFill>
            <a:srgbClr val="CCFBF1"/>
          </a:solidFill>
          <a:ln w="12700">
            <a:solidFill>
              <a:srgbClr val="CCFBF1"/>
            </a:solidFill>
            <a:prstDash val="solid"/>
          </a:ln>
        </p:spPr>
      </p:sp>
      <p:sp>
        <p:nvSpPr>
          <p:cNvPr id="8" name="Text 6"/>
          <p:cNvSpPr/>
          <p:nvPr/>
        </p:nvSpPr>
        <p:spPr>
          <a:xfrm>
            <a:off x="10222992" y="521208"/>
            <a:ext cx="1325880" cy="128016"/>
          </a:xfrm>
          <a:prstGeom prst="rect">
            <a:avLst/>
          </a:prstGeom>
          <a:noFill/>
          <a:ln/>
        </p:spPr>
        <p:txBody>
          <a:bodyPr wrap="square" lIns="0" tIns="0" rIns="0" bIns="0" rtlCol="0" anchor="ctr"/>
          <a:lstStyle/>
          <a:p>
            <a:pPr algn="ctr" indent="0" marL="0">
              <a:buNone/>
            </a:pPr>
            <a:r>
              <a:rPr lang="en-US" sz="740" b="1" dirty="0">
                <a:solidFill>
                  <a:srgbClr val="0F766E"/>
                </a:solidFill>
              </a:rPr>
              <a:t>INTEGRASI</a:t>
            </a:r>
            <a:endParaRPr lang="en-US" sz="740" dirty="0"/>
          </a:p>
        </p:txBody>
      </p:sp>
      <p:sp>
        <p:nvSpPr>
          <p:cNvPr id="9" name="Shape 7"/>
          <p:cNvSpPr/>
          <p:nvPr/>
        </p:nvSpPr>
        <p:spPr>
          <a:xfrm>
            <a:off x="640080" y="1371600"/>
            <a:ext cx="2971800" cy="1298448"/>
          </a:xfrm>
          <a:prstGeom prst="roundRect">
            <a:avLst>
              <a:gd name="adj" fmla="val 5634"/>
            </a:avLst>
          </a:prstGeom>
          <a:solidFill>
            <a:srgbClr val="DBEAFE"/>
          </a:solidFill>
          <a:ln w="12700">
            <a:solidFill>
              <a:srgbClr val="2563EB">
                <a:alpha val="75000"/>
              </a:srgbClr>
            </a:solidFill>
            <a:prstDash val="solid"/>
          </a:ln>
          <a:effectLst>
            <a:outerShdw sx="100000" sy="100000" kx="0" ky="0" algn="bl" rotWithShape="0" blurRad="12700" dist="50800" dir="2700000">
              <a:srgbClr val="000000">
                <a:alpha val="11000"/>
              </a:srgbClr>
            </a:outerShdw>
          </a:effectLst>
        </p:spPr>
      </p:sp>
      <p:sp>
        <p:nvSpPr>
          <p:cNvPr id="10" name="Text 8"/>
          <p:cNvSpPr/>
          <p:nvPr/>
        </p:nvSpPr>
        <p:spPr>
          <a:xfrm>
            <a:off x="868680" y="1664208"/>
            <a:ext cx="2514600" cy="164592"/>
          </a:xfrm>
          <a:prstGeom prst="rect">
            <a:avLst/>
          </a:prstGeom>
          <a:noFill/>
          <a:ln/>
        </p:spPr>
        <p:txBody>
          <a:bodyPr wrap="square" lIns="0" tIns="0" rIns="0" bIns="0" rtlCol="0" anchor="ctr"/>
          <a:lstStyle/>
          <a:p>
            <a:pPr algn="ctr" indent="0" marL="0">
              <a:buNone/>
            </a:pPr>
            <a:r>
              <a:rPr lang="en-US" sz="1320" b="1" dirty="0">
                <a:solidFill>
                  <a:srgbClr val="2563EB"/>
                </a:solidFill>
              </a:rPr>
              <a:t>Iklan / Konten</a:t>
            </a:r>
            <a:endParaRPr lang="en-US" sz="1320" dirty="0"/>
          </a:p>
        </p:txBody>
      </p:sp>
      <p:sp>
        <p:nvSpPr>
          <p:cNvPr id="11" name="Text 9"/>
          <p:cNvSpPr/>
          <p:nvPr/>
        </p:nvSpPr>
        <p:spPr>
          <a:xfrm>
            <a:off x="868680" y="2084832"/>
            <a:ext cx="2514600" cy="137160"/>
          </a:xfrm>
          <a:prstGeom prst="rect">
            <a:avLst/>
          </a:prstGeom>
          <a:noFill/>
          <a:ln/>
        </p:spPr>
        <p:txBody>
          <a:bodyPr wrap="square" lIns="0" tIns="0" rIns="0" bIns="0" rtlCol="0" anchor="ctr">
            <a:normAutofit/>
          </a:bodyPr>
          <a:lstStyle/>
          <a:p>
            <a:pPr algn="ctr" indent="0" marL="0">
              <a:buNone/>
            </a:pPr>
            <a:r>
              <a:rPr lang="en-US" sz="920" dirty="0">
                <a:solidFill>
                  <a:srgbClr val="1E293B"/>
                </a:solidFill>
              </a:rPr>
              <a:t>menarik perhatian</a:t>
            </a:r>
            <a:endParaRPr lang="en-US" sz="920" dirty="0"/>
          </a:p>
        </p:txBody>
      </p:sp>
      <p:sp>
        <p:nvSpPr>
          <p:cNvPr id="12" name="Shape 10"/>
          <p:cNvSpPr/>
          <p:nvPr/>
        </p:nvSpPr>
        <p:spPr>
          <a:xfrm>
            <a:off x="3547872" y="1901952"/>
            <a:ext cx="502920" cy="228600"/>
          </a:xfrm>
          <a:prstGeom prst="rightArrow">
            <a:avLst/>
          </a:prstGeom>
          <a:solidFill>
            <a:srgbClr val="06B6D4"/>
          </a:solidFill>
          <a:ln w="12700">
            <a:solidFill>
              <a:srgbClr val="06B6D4"/>
            </a:solidFill>
            <a:prstDash val="solid"/>
          </a:ln>
        </p:spPr>
      </p:sp>
      <p:sp>
        <p:nvSpPr>
          <p:cNvPr id="13" name="Shape 11"/>
          <p:cNvSpPr/>
          <p:nvPr/>
        </p:nvSpPr>
        <p:spPr>
          <a:xfrm>
            <a:off x="4434840" y="1371600"/>
            <a:ext cx="2971800" cy="1298448"/>
          </a:xfrm>
          <a:prstGeom prst="roundRect">
            <a:avLst>
              <a:gd name="adj" fmla="val 5634"/>
            </a:avLst>
          </a:prstGeom>
          <a:solidFill>
            <a:srgbClr val="CCFBF1"/>
          </a:solidFill>
          <a:ln w="12700">
            <a:solidFill>
              <a:srgbClr val="0F766E">
                <a:alpha val="75000"/>
              </a:srgbClr>
            </a:solidFill>
            <a:prstDash val="solid"/>
          </a:ln>
          <a:effectLst>
            <a:outerShdw sx="100000" sy="100000" kx="0" ky="0" algn="bl" rotWithShape="0" blurRad="12700" dist="50800" dir="2700000">
              <a:srgbClr val="000000">
                <a:alpha val="11000"/>
              </a:srgbClr>
            </a:outerShdw>
          </a:effectLst>
        </p:spPr>
      </p:sp>
      <p:sp>
        <p:nvSpPr>
          <p:cNvPr id="14" name="Text 12"/>
          <p:cNvSpPr/>
          <p:nvPr/>
        </p:nvSpPr>
        <p:spPr>
          <a:xfrm>
            <a:off x="4663440" y="1664208"/>
            <a:ext cx="2514600" cy="164592"/>
          </a:xfrm>
          <a:prstGeom prst="rect">
            <a:avLst/>
          </a:prstGeom>
          <a:noFill/>
          <a:ln/>
        </p:spPr>
        <p:txBody>
          <a:bodyPr wrap="square" lIns="0" tIns="0" rIns="0" bIns="0" rtlCol="0" anchor="ctr"/>
          <a:lstStyle/>
          <a:p>
            <a:pPr algn="ctr" indent="0" marL="0">
              <a:buNone/>
            </a:pPr>
            <a:r>
              <a:rPr lang="en-US" sz="1320" b="1" dirty="0">
                <a:solidFill>
                  <a:srgbClr val="0F766E"/>
                </a:solidFill>
              </a:rPr>
              <a:t>Landing Page</a:t>
            </a:r>
            <a:endParaRPr lang="en-US" sz="1320" dirty="0"/>
          </a:p>
        </p:txBody>
      </p:sp>
      <p:sp>
        <p:nvSpPr>
          <p:cNvPr id="15" name="Text 13"/>
          <p:cNvSpPr/>
          <p:nvPr/>
        </p:nvSpPr>
        <p:spPr>
          <a:xfrm>
            <a:off x="4663440" y="2084832"/>
            <a:ext cx="2514600" cy="137160"/>
          </a:xfrm>
          <a:prstGeom prst="rect">
            <a:avLst/>
          </a:prstGeom>
          <a:noFill/>
          <a:ln/>
        </p:spPr>
        <p:txBody>
          <a:bodyPr wrap="square" lIns="0" tIns="0" rIns="0" bIns="0" rtlCol="0" anchor="ctr">
            <a:normAutofit/>
          </a:bodyPr>
          <a:lstStyle/>
          <a:p>
            <a:pPr algn="ctr" indent="0" marL="0">
              <a:buNone/>
            </a:pPr>
            <a:r>
              <a:rPr lang="en-US" sz="920" dirty="0">
                <a:solidFill>
                  <a:srgbClr val="1E293B"/>
                </a:solidFill>
              </a:rPr>
              <a:t>menjelaskan nilai</a:t>
            </a:r>
            <a:endParaRPr lang="en-US" sz="920" dirty="0"/>
          </a:p>
        </p:txBody>
      </p:sp>
      <p:sp>
        <p:nvSpPr>
          <p:cNvPr id="16" name="Shape 14"/>
          <p:cNvSpPr/>
          <p:nvPr/>
        </p:nvSpPr>
        <p:spPr>
          <a:xfrm>
            <a:off x="7342632" y="1901952"/>
            <a:ext cx="502920" cy="228600"/>
          </a:xfrm>
          <a:prstGeom prst="rightArrow">
            <a:avLst/>
          </a:prstGeom>
          <a:solidFill>
            <a:srgbClr val="06B6D4"/>
          </a:solidFill>
          <a:ln w="12700">
            <a:solidFill>
              <a:srgbClr val="06B6D4"/>
            </a:solidFill>
            <a:prstDash val="solid"/>
          </a:ln>
        </p:spPr>
      </p:sp>
      <p:sp>
        <p:nvSpPr>
          <p:cNvPr id="17" name="Shape 15"/>
          <p:cNvSpPr/>
          <p:nvPr/>
        </p:nvSpPr>
        <p:spPr>
          <a:xfrm>
            <a:off x="8229600" y="1371600"/>
            <a:ext cx="2971800" cy="1298448"/>
          </a:xfrm>
          <a:prstGeom prst="roundRect">
            <a:avLst>
              <a:gd name="adj" fmla="val 5634"/>
            </a:avLst>
          </a:prstGeom>
          <a:solidFill>
            <a:srgbClr val="FFEDD5"/>
          </a:solidFill>
          <a:ln w="12700">
            <a:solidFill>
              <a:srgbClr val="F97316">
                <a:alpha val="75000"/>
              </a:srgbClr>
            </a:solidFill>
            <a:prstDash val="solid"/>
          </a:ln>
          <a:effectLst>
            <a:outerShdw sx="100000" sy="100000" kx="0" ky="0" algn="bl" rotWithShape="0" blurRad="12700" dist="50800" dir="2700000">
              <a:srgbClr val="000000">
                <a:alpha val="11000"/>
              </a:srgbClr>
            </a:outerShdw>
          </a:effectLst>
        </p:spPr>
      </p:sp>
      <p:sp>
        <p:nvSpPr>
          <p:cNvPr id="18" name="Text 16"/>
          <p:cNvSpPr/>
          <p:nvPr/>
        </p:nvSpPr>
        <p:spPr>
          <a:xfrm>
            <a:off x="8458200" y="1664208"/>
            <a:ext cx="2514600" cy="164592"/>
          </a:xfrm>
          <a:prstGeom prst="rect">
            <a:avLst/>
          </a:prstGeom>
          <a:noFill/>
          <a:ln/>
        </p:spPr>
        <p:txBody>
          <a:bodyPr wrap="square" lIns="0" tIns="0" rIns="0" bIns="0" rtlCol="0" anchor="ctr"/>
          <a:lstStyle/>
          <a:p>
            <a:pPr algn="ctr" indent="0" marL="0">
              <a:buNone/>
            </a:pPr>
            <a:r>
              <a:rPr lang="en-US" sz="1320" b="1" dirty="0">
                <a:solidFill>
                  <a:srgbClr val="F97316"/>
                </a:solidFill>
              </a:rPr>
              <a:t>Form / Chat</a:t>
            </a:r>
            <a:endParaRPr lang="en-US" sz="1320" dirty="0"/>
          </a:p>
        </p:txBody>
      </p:sp>
      <p:sp>
        <p:nvSpPr>
          <p:cNvPr id="19" name="Text 17"/>
          <p:cNvSpPr/>
          <p:nvPr/>
        </p:nvSpPr>
        <p:spPr>
          <a:xfrm>
            <a:off x="8458200" y="2084832"/>
            <a:ext cx="2514600" cy="137160"/>
          </a:xfrm>
          <a:prstGeom prst="rect">
            <a:avLst/>
          </a:prstGeom>
          <a:noFill/>
          <a:ln/>
        </p:spPr>
        <p:txBody>
          <a:bodyPr wrap="square" lIns="0" tIns="0" rIns="0" bIns="0" rtlCol="0" anchor="ctr">
            <a:normAutofit/>
          </a:bodyPr>
          <a:lstStyle/>
          <a:p>
            <a:pPr algn="ctr" indent="0" marL="0">
              <a:buNone/>
            </a:pPr>
            <a:r>
              <a:rPr lang="en-US" sz="920" dirty="0">
                <a:solidFill>
                  <a:srgbClr val="1E293B"/>
                </a:solidFill>
              </a:rPr>
              <a:t>mengumpulkan leads</a:t>
            </a:r>
            <a:endParaRPr lang="en-US" sz="920" dirty="0"/>
          </a:p>
        </p:txBody>
      </p:sp>
      <p:sp>
        <p:nvSpPr>
          <p:cNvPr id="20" name="Shape 18"/>
          <p:cNvSpPr/>
          <p:nvPr/>
        </p:nvSpPr>
        <p:spPr>
          <a:xfrm>
            <a:off x="9464040" y="2606040"/>
            <a:ext cx="320040" cy="502920"/>
          </a:xfrm>
          <a:prstGeom prst="downArrow">
            <a:avLst/>
          </a:prstGeom>
          <a:solidFill>
            <a:srgbClr val="06B6D4"/>
          </a:solidFill>
          <a:ln w="12700">
            <a:solidFill>
              <a:srgbClr val="06B6D4"/>
            </a:solidFill>
            <a:prstDash val="solid"/>
          </a:ln>
        </p:spPr>
      </p:sp>
      <p:sp>
        <p:nvSpPr>
          <p:cNvPr id="21" name="Shape 19"/>
          <p:cNvSpPr/>
          <p:nvPr/>
        </p:nvSpPr>
        <p:spPr>
          <a:xfrm>
            <a:off x="640080" y="3429000"/>
            <a:ext cx="2971800" cy="1298448"/>
          </a:xfrm>
          <a:prstGeom prst="roundRect">
            <a:avLst>
              <a:gd name="adj" fmla="val 5634"/>
            </a:avLst>
          </a:prstGeom>
          <a:solidFill>
            <a:srgbClr val="EDE9FE"/>
          </a:solidFill>
          <a:ln w="12700">
            <a:solidFill>
              <a:srgbClr val="7C3AED">
                <a:alpha val="75000"/>
              </a:srgbClr>
            </a:solidFill>
            <a:prstDash val="solid"/>
          </a:ln>
          <a:effectLst>
            <a:outerShdw sx="100000" sy="100000" kx="0" ky="0" algn="bl" rotWithShape="0" blurRad="12700" dist="50800" dir="2700000">
              <a:srgbClr val="000000">
                <a:alpha val="11000"/>
              </a:srgbClr>
            </a:outerShdw>
          </a:effectLst>
        </p:spPr>
      </p:sp>
      <p:sp>
        <p:nvSpPr>
          <p:cNvPr id="22" name="Text 20"/>
          <p:cNvSpPr/>
          <p:nvPr/>
        </p:nvSpPr>
        <p:spPr>
          <a:xfrm>
            <a:off x="868680" y="3721608"/>
            <a:ext cx="2514600" cy="164592"/>
          </a:xfrm>
          <a:prstGeom prst="rect">
            <a:avLst/>
          </a:prstGeom>
          <a:noFill/>
          <a:ln/>
        </p:spPr>
        <p:txBody>
          <a:bodyPr wrap="square" lIns="0" tIns="0" rIns="0" bIns="0" rtlCol="0" anchor="ctr"/>
          <a:lstStyle/>
          <a:p>
            <a:pPr algn="ctr" indent="0" marL="0">
              <a:buNone/>
            </a:pPr>
            <a:r>
              <a:rPr lang="en-US" sz="1320" b="1" dirty="0">
                <a:solidFill>
                  <a:srgbClr val="7C3AED"/>
                </a:solidFill>
              </a:rPr>
              <a:t>CRM</a:t>
            </a:r>
            <a:endParaRPr lang="en-US" sz="1320" dirty="0"/>
          </a:p>
        </p:txBody>
      </p:sp>
      <p:sp>
        <p:nvSpPr>
          <p:cNvPr id="23" name="Text 21"/>
          <p:cNvSpPr/>
          <p:nvPr/>
        </p:nvSpPr>
        <p:spPr>
          <a:xfrm>
            <a:off x="868680" y="4142232"/>
            <a:ext cx="2514600" cy="137160"/>
          </a:xfrm>
          <a:prstGeom prst="rect">
            <a:avLst/>
          </a:prstGeom>
          <a:noFill/>
          <a:ln/>
        </p:spPr>
        <p:txBody>
          <a:bodyPr wrap="square" lIns="0" tIns="0" rIns="0" bIns="0" rtlCol="0" anchor="ctr">
            <a:normAutofit/>
          </a:bodyPr>
          <a:lstStyle/>
          <a:p>
            <a:pPr algn="ctr" indent="0" marL="0">
              <a:buNone/>
            </a:pPr>
            <a:r>
              <a:rPr lang="en-US" sz="920" dirty="0">
                <a:solidFill>
                  <a:srgbClr val="1E293B"/>
                </a:solidFill>
              </a:rPr>
              <a:t>menyimpan data</a:t>
            </a:r>
            <a:endParaRPr lang="en-US" sz="920" dirty="0"/>
          </a:p>
        </p:txBody>
      </p:sp>
      <p:sp>
        <p:nvSpPr>
          <p:cNvPr id="24" name="Shape 22"/>
          <p:cNvSpPr/>
          <p:nvPr/>
        </p:nvSpPr>
        <p:spPr>
          <a:xfrm>
            <a:off x="3547872" y="3959352"/>
            <a:ext cx="502920" cy="228600"/>
          </a:xfrm>
          <a:prstGeom prst="rightArrow">
            <a:avLst/>
          </a:prstGeom>
          <a:solidFill>
            <a:srgbClr val="06B6D4"/>
          </a:solidFill>
          <a:ln w="12700">
            <a:solidFill>
              <a:srgbClr val="06B6D4"/>
            </a:solidFill>
            <a:prstDash val="solid"/>
          </a:ln>
        </p:spPr>
      </p:sp>
      <p:sp>
        <p:nvSpPr>
          <p:cNvPr id="25" name="Shape 23"/>
          <p:cNvSpPr/>
          <p:nvPr/>
        </p:nvSpPr>
        <p:spPr>
          <a:xfrm>
            <a:off x="4434840" y="3429000"/>
            <a:ext cx="2971800" cy="1298448"/>
          </a:xfrm>
          <a:prstGeom prst="roundRect">
            <a:avLst>
              <a:gd name="adj" fmla="val 5634"/>
            </a:avLst>
          </a:prstGeom>
          <a:solidFill>
            <a:srgbClr val="D1FAE5"/>
          </a:solidFill>
          <a:ln w="12700">
            <a:solidFill>
              <a:srgbClr val="10B981">
                <a:alpha val="75000"/>
              </a:srgbClr>
            </a:solidFill>
            <a:prstDash val="solid"/>
          </a:ln>
          <a:effectLst>
            <a:outerShdw sx="100000" sy="100000" kx="0" ky="0" algn="bl" rotWithShape="0" blurRad="12700" dist="50800" dir="2700000">
              <a:srgbClr val="000000">
                <a:alpha val="11000"/>
              </a:srgbClr>
            </a:outerShdw>
          </a:effectLst>
        </p:spPr>
      </p:sp>
      <p:sp>
        <p:nvSpPr>
          <p:cNvPr id="26" name="Text 24"/>
          <p:cNvSpPr/>
          <p:nvPr/>
        </p:nvSpPr>
        <p:spPr>
          <a:xfrm>
            <a:off x="4663440" y="3721608"/>
            <a:ext cx="2514600" cy="164592"/>
          </a:xfrm>
          <a:prstGeom prst="rect">
            <a:avLst/>
          </a:prstGeom>
          <a:noFill/>
          <a:ln/>
        </p:spPr>
        <p:txBody>
          <a:bodyPr wrap="square" lIns="0" tIns="0" rIns="0" bIns="0" rtlCol="0" anchor="ctr"/>
          <a:lstStyle/>
          <a:p>
            <a:pPr algn="ctr" indent="0" marL="0">
              <a:buNone/>
            </a:pPr>
            <a:r>
              <a:rPr lang="en-US" sz="1320" b="1" dirty="0">
                <a:solidFill>
                  <a:srgbClr val="10B981"/>
                </a:solidFill>
              </a:rPr>
              <a:t>Email / WA</a:t>
            </a:r>
            <a:endParaRPr lang="en-US" sz="1320" dirty="0"/>
          </a:p>
        </p:txBody>
      </p:sp>
      <p:sp>
        <p:nvSpPr>
          <p:cNvPr id="27" name="Text 25"/>
          <p:cNvSpPr/>
          <p:nvPr/>
        </p:nvSpPr>
        <p:spPr>
          <a:xfrm>
            <a:off x="4663440" y="4142232"/>
            <a:ext cx="2514600" cy="137160"/>
          </a:xfrm>
          <a:prstGeom prst="rect">
            <a:avLst/>
          </a:prstGeom>
          <a:noFill/>
          <a:ln/>
        </p:spPr>
        <p:txBody>
          <a:bodyPr wrap="square" lIns="0" tIns="0" rIns="0" bIns="0" rtlCol="0" anchor="ctr">
            <a:normAutofit/>
          </a:bodyPr>
          <a:lstStyle/>
          <a:p>
            <a:pPr algn="ctr" indent="0" marL="0">
              <a:buNone/>
            </a:pPr>
            <a:r>
              <a:rPr lang="en-US" sz="920" dirty="0">
                <a:solidFill>
                  <a:srgbClr val="1E293B"/>
                </a:solidFill>
              </a:rPr>
              <a:t>nurturing</a:t>
            </a:r>
            <a:endParaRPr lang="en-US" sz="920" dirty="0"/>
          </a:p>
        </p:txBody>
      </p:sp>
      <p:sp>
        <p:nvSpPr>
          <p:cNvPr id="28" name="Shape 26"/>
          <p:cNvSpPr/>
          <p:nvPr/>
        </p:nvSpPr>
        <p:spPr>
          <a:xfrm>
            <a:off x="7342632" y="3959352"/>
            <a:ext cx="502920" cy="228600"/>
          </a:xfrm>
          <a:prstGeom prst="rightArrow">
            <a:avLst/>
          </a:prstGeom>
          <a:solidFill>
            <a:srgbClr val="06B6D4"/>
          </a:solidFill>
          <a:ln w="12700">
            <a:solidFill>
              <a:srgbClr val="06B6D4"/>
            </a:solidFill>
            <a:prstDash val="solid"/>
          </a:ln>
        </p:spPr>
      </p:sp>
      <p:sp>
        <p:nvSpPr>
          <p:cNvPr id="29" name="Shape 27"/>
          <p:cNvSpPr/>
          <p:nvPr/>
        </p:nvSpPr>
        <p:spPr>
          <a:xfrm>
            <a:off x="8229600" y="3429000"/>
            <a:ext cx="2971800" cy="1298448"/>
          </a:xfrm>
          <a:prstGeom prst="roundRect">
            <a:avLst>
              <a:gd name="adj" fmla="val 5634"/>
            </a:avLst>
          </a:prstGeom>
          <a:solidFill>
            <a:srgbClr val="FEE2E2"/>
          </a:solidFill>
          <a:ln w="12700">
            <a:solidFill>
              <a:srgbClr val="EF4444">
                <a:alpha val="75000"/>
              </a:srgbClr>
            </a:solidFill>
            <a:prstDash val="solid"/>
          </a:ln>
          <a:effectLst>
            <a:outerShdw sx="100000" sy="100000" kx="0" ky="0" algn="bl" rotWithShape="0" blurRad="12700" dist="50800" dir="2700000">
              <a:srgbClr val="000000">
                <a:alpha val="11000"/>
              </a:srgbClr>
            </a:outerShdw>
          </a:effectLst>
        </p:spPr>
      </p:sp>
      <p:sp>
        <p:nvSpPr>
          <p:cNvPr id="30" name="Text 28"/>
          <p:cNvSpPr/>
          <p:nvPr/>
        </p:nvSpPr>
        <p:spPr>
          <a:xfrm>
            <a:off x="8458200" y="3721608"/>
            <a:ext cx="2514600" cy="164592"/>
          </a:xfrm>
          <a:prstGeom prst="rect">
            <a:avLst/>
          </a:prstGeom>
          <a:noFill/>
          <a:ln/>
        </p:spPr>
        <p:txBody>
          <a:bodyPr wrap="square" lIns="0" tIns="0" rIns="0" bIns="0" rtlCol="0" anchor="ctr"/>
          <a:lstStyle/>
          <a:p>
            <a:pPr algn="ctr" indent="0" marL="0">
              <a:buNone/>
            </a:pPr>
            <a:r>
              <a:rPr lang="en-US" sz="1320" b="1" dirty="0">
                <a:solidFill>
                  <a:srgbClr val="EF4444"/>
                </a:solidFill>
              </a:rPr>
              <a:t>Sales / Retensi</a:t>
            </a:r>
            <a:endParaRPr lang="en-US" sz="1320" dirty="0"/>
          </a:p>
        </p:txBody>
      </p:sp>
      <p:sp>
        <p:nvSpPr>
          <p:cNvPr id="31" name="Text 29"/>
          <p:cNvSpPr/>
          <p:nvPr/>
        </p:nvSpPr>
        <p:spPr>
          <a:xfrm>
            <a:off x="8458200" y="4142232"/>
            <a:ext cx="2514600" cy="137160"/>
          </a:xfrm>
          <a:prstGeom prst="rect">
            <a:avLst/>
          </a:prstGeom>
          <a:noFill/>
          <a:ln/>
        </p:spPr>
        <p:txBody>
          <a:bodyPr wrap="square" lIns="0" tIns="0" rIns="0" bIns="0" rtlCol="0" anchor="ctr">
            <a:normAutofit/>
          </a:bodyPr>
          <a:lstStyle/>
          <a:p>
            <a:pPr algn="ctr" indent="0" marL="0">
              <a:buNone/>
            </a:pPr>
            <a:r>
              <a:rPr lang="en-US" sz="920" dirty="0">
                <a:solidFill>
                  <a:srgbClr val="1E293B"/>
                </a:solidFill>
              </a:rPr>
              <a:t>aksi lanjut</a:t>
            </a:r>
            <a:endParaRPr lang="en-US" sz="920" dirty="0"/>
          </a:p>
        </p:txBody>
      </p:sp>
      <p:sp>
        <p:nvSpPr>
          <p:cNvPr id="32" name="Shape 30"/>
          <p:cNvSpPr/>
          <p:nvPr/>
        </p:nvSpPr>
        <p:spPr>
          <a:xfrm>
            <a:off x="914400" y="5715000"/>
            <a:ext cx="10287000" cy="347472"/>
          </a:xfrm>
          <a:prstGeom prst="roundRect">
            <a:avLst>
              <a:gd name="adj" fmla="val 21053"/>
            </a:avLst>
          </a:prstGeom>
          <a:solidFill>
            <a:srgbClr val="F1F5F9"/>
          </a:solidFill>
          <a:ln w="12700">
            <a:solidFill>
              <a:srgbClr val="CBD5E1"/>
            </a:solidFill>
            <a:prstDash val="solid"/>
          </a:ln>
        </p:spPr>
      </p:sp>
      <p:sp>
        <p:nvSpPr>
          <p:cNvPr id="33" name="Text 31"/>
          <p:cNvSpPr/>
          <p:nvPr/>
        </p:nvSpPr>
        <p:spPr>
          <a:xfrm>
            <a:off x="1051560" y="5843016"/>
            <a:ext cx="10058400" cy="91440"/>
          </a:xfrm>
          <a:prstGeom prst="rect">
            <a:avLst/>
          </a:prstGeom>
          <a:noFill/>
          <a:ln/>
        </p:spPr>
        <p:txBody>
          <a:bodyPr wrap="square" lIns="0" tIns="0" rIns="0" bIns="0" rtlCol="0" anchor="ctr">
            <a:normAutofit/>
          </a:bodyPr>
          <a:lstStyle/>
          <a:p>
            <a:pPr algn="ctr" indent="0" marL="0">
              <a:buNone/>
            </a:pPr>
            <a:r>
              <a:rPr lang="en-US" sz="970" b="1" dirty="0">
                <a:solidFill>
                  <a:srgbClr val="0F172A"/>
                </a:solidFill>
              </a:rPr>
              <a:t>Contoh otomatisasi: audiens mengisi form → menerima email/WA edukasi → menerima promo → masuk daftar retargeting.</a:t>
            </a:r>
            <a:endParaRPr lang="en-US" sz="970" dirty="0"/>
          </a:p>
        </p:txBody>
      </p:sp>
      <p:sp>
        <p:nvSpPr>
          <p:cNvPr id="34" name="Shape 32"/>
          <p:cNvSpPr/>
          <p:nvPr/>
        </p:nvSpPr>
        <p:spPr>
          <a:xfrm>
            <a:off x="502920" y="6446520"/>
            <a:ext cx="11155680" cy="0"/>
          </a:xfrm>
          <a:prstGeom prst="line">
            <a:avLst/>
          </a:prstGeom>
          <a:noFill/>
          <a:ln w="12700">
            <a:solidFill>
              <a:srgbClr val="E2E8F0">
                <a:alpha val="90000"/>
              </a:srgbClr>
            </a:solidFill>
            <a:prstDash val="solid"/>
          </a:ln>
        </p:spPr>
      </p:sp>
      <p:sp>
        <p:nvSpPr>
          <p:cNvPr id="35" name="Text 33"/>
          <p:cNvSpPr/>
          <p:nvPr/>
        </p:nvSpPr>
        <p:spPr>
          <a:xfrm>
            <a:off x="502920" y="6528816"/>
            <a:ext cx="5029200" cy="164592"/>
          </a:xfrm>
          <a:prstGeom prst="rect">
            <a:avLst/>
          </a:prstGeom>
          <a:noFill/>
          <a:ln/>
        </p:spPr>
        <p:txBody>
          <a:bodyPr wrap="square" lIns="0" tIns="0" rIns="0" bIns="0" rtlCol="0" anchor="ctr"/>
          <a:lstStyle/>
          <a:p>
            <a:pPr indent="0" marL="0">
              <a:buNone/>
            </a:pPr>
            <a:r>
              <a:rPr lang="en-US" sz="740" dirty="0">
                <a:solidFill>
                  <a:srgbClr val="64748B"/>
                </a:solidFill>
              </a:rPr>
              <a:t>Marketing Communication • Digital Media Channel</a:t>
            </a:r>
            <a:endParaRPr lang="en-US" sz="740" dirty="0"/>
          </a:p>
        </p:txBody>
      </p:sp>
      <p:sp>
        <p:nvSpPr>
          <p:cNvPr id="36" name="Text 34"/>
          <p:cNvSpPr/>
          <p:nvPr/>
        </p:nvSpPr>
        <p:spPr>
          <a:xfrm>
            <a:off x="11109960" y="6510528"/>
            <a:ext cx="548640" cy="164592"/>
          </a:xfrm>
          <a:prstGeom prst="rect">
            <a:avLst/>
          </a:prstGeom>
          <a:noFill/>
          <a:ln/>
        </p:spPr>
        <p:txBody>
          <a:bodyPr wrap="square" lIns="0" tIns="0" rIns="0" bIns="0" rtlCol="0" anchor="ctr"/>
          <a:lstStyle/>
          <a:p>
            <a:pPr algn="r" indent="0" marL="0">
              <a:buNone/>
            </a:pPr>
            <a:r>
              <a:rPr lang="en-US" sz="800" b="1" dirty="0">
                <a:solidFill>
                  <a:srgbClr val="64748B"/>
                </a:solidFill>
              </a:rPr>
              <a:t>12</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FAFC"/>
        </a:solidFill>
      </p:bgPr>
    </p:bg>
    <p:spTree>
      <p:nvGrpSpPr>
        <p:cNvPr id="1" name=""/>
        <p:cNvGrpSpPr/>
        <p:nvPr/>
      </p:nvGrpSpPr>
      <p:grpSpPr>
        <a:xfrm>
          <a:off x="0" y="0"/>
          <a:ext cx="0" cy="0"/>
          <a:chOff x="0" y="0"/>
          <a:chExt cx="0" cy="0"/>
        </a:xfrm>
      </p:grpSpPr>
      <p:sp>
        <p:nvSpPr>
          <p:cNvPr id="2" name="Shape 0"/>
          <p:cNvSpPr/>
          <p:nvPr/>
        </p:nvSpPr>
        <p:spPr>
          <a:xfrm rot="2100000">
            <a:off x="9326880" y="-1463040"/>
            <a:ext cx="3840480" cy="3840480"/>
          </a:xfrm>
          <a:prstGeom prst="arc">
            <a:avLst/>
          </a:prstGeom>
          <a:solidFill>
            <a:srgbClr val="DBEAFE">
              <a:alpha val="95000"/>
            </a:srgbClr>
          </a:solidFill>
          <a:ln w="12700">
            <a:solidFill>
              <a:srgbClr val="DBEAFE">
                <a:alpha val="90000"/>
              </a:srgbClr>
            </a:solidFill>
            <a:prstDash val="solid"/>
          </a:ln>
        </p:spPr>
      </p:sp>
      <p:sp>
        <p:nvSpPr>
          <p:cNvPr id="3" name="Shape 1"/>
          <p:cNvSpPr/>
          <p:nvPr/>
        </p:nvSpPr>
        <p:spPr>
          <a:xfrm rot="12600000">
            <a:off x="-1097280" y="5212080"/>
            <a:ext cx="2926080" cy="2926080"/>
          </a:xfrm>
          <a:prstGeom prst="arc">
            <a:avLst/>
          </a:prstGeom>
          <a:solidFill>
            <a:srgbClr val="CCFBF1">
              <a:alpha val="85000"/>
            </a:srgbClr>
          </a:solidFill>
          <a:ln w="12700">
            <a:solidFill>
              <a:srgbClr val="CCFBF1">
                <a:alpha val="90000"/>
              </a:srgbClr>
            </a:solidFill>
            <a:prstDash val="solid"/>
          </a:ln>
        </p:spPr>
      </p:sp>
      <p:sp>
        <p:nvSpPr>
          <p:cNvPr id="4" name="Text 2"/>
          <p:cNvSpPr/>
          <p:nvPr/>
        </p:nvSpPr>
        <p:spPr>
          <a:xfrm>
            <a:off x="502920" y="384048"/>
            <a:ext cx="7955280" cy="411480"/>
          </a:xfrm>
          <a:prstGeom prst="rect">
            <a:avLst/>
          </a:prstGeom>
          <a:noFill/>
          <a:ln/>
        </p:spPr>
        <p:txBody>
          <a:bodyPr wrap="square" lIns="0" tIns="0" rIns="0" bIns="0" rtlCol="0" anchor="ctr"/>
          <a:lstStyle/>
          <a:p>
            <a:pPr indent="0" marL="0">
              <a:buNone/>
            </a:pPr>
            <a:r>
              <a:rPr lang="en-US" sz="2400" b="1" dirty="0">
                <a:solidFill>
                  <a:srgbClr val="0F172A"/>
                </a:solidFill>
                <a:latin typeface="Aptos Display" pitchFamily="34" charset="0"/>
                <a:ea typeface="Aptos Display" pitchFamily="34" charset="-122"/>
                <a:cs typeface="Aptos Display" pitchFamily="34" charset="-120"/>
              </a:rPr>
              <a:t>Mengukur Kinerja: KPI &amp; Dashboard</a:t>
            </a:r>
            <a:endParaRPr lang="en-US" sz="2400" dirty="0"/>
          </a:p>
        </p:txBody>
      </p:sp>
      <p:sp>
        <p:nvSpPr>
          <p:cNvPr id="5" name="Shape 3"/>
          <p:cNvSpPr/>
          <p:nvPr/>
        </p:nvSpPr>
        <p:spPr>
          <a:xfrm>
            <a:off x="502920" y="932688"/>
            <a:ext cx="1005840" cy="0"/>
          </a:xfrm>
          <a:prstGeom prst="line">
            <a:avLst/>
          </a:prstGeom>
          <a:noFill/>
          <a:ln w="38100">
            <a:solidFill>
              <a:srgbClr val="06B6D4"/>
            </a:solidFill>
            <a:prstDash val="solid"/>
          </a:ln>
        </p:spPr>
      </p:sp>
      <p:sp>
        <p:nvSpPr>
          <p:cNvPr id="6" name="Text 4"/>
          <p:cNvSpPr/>
          <p:nvPr/>
        </p:nvSpPr>
        <p:spPr>
          <a:xfrm>
            <a:off x="1600200" y="804672"/>
            <a:ext cx="6217920" cy="274320"/>
          </a:xfrm>
          <a:prstGeom prst="rect">
            <a:avLst/>
          </a:prstGeom>
          <a:noFill/>
          <a:ln/>
        </p:spPr>
        <p:txBody>
          <a:bodyPr wrap="square" lIns="0" tIns="0" rIns="0" bIns="0" rtlCol="0" anchor="ctr"/>
          <a:lstStyle/>
          <a:p>
            <a:pPr indent="0" marL="0">
              <a:buNone/>
            </a:pPr>
            <a:r>
              <a:rPr lang="en-US" sz="850" dirty="0">
                <a:solidFill>
                  <a:srgbClr val="64748B"/>
                </a:solidFill>
              </a:rPr>
              <a:t>Evaluasi kampanye perlu mengukur input, proses, output, dan dampak.</a:t>
            </a:r>
            <a:endParaRPr lang="en-US" sz="850" dirty="0"/>
          </a:p>
        </p:txBody>
      </p:sp>
      <p:sp>
        <p:nvSpPr>
          <p:cNvPr id="7" name="Shape 5"/>
          <p:cNvSpPr/>
          <p:nvPr/>
        </p:nvSpPr>
        <p:spPr>
          <a:xfrm>
            <a:off x="10104120" y="438912"/>
            <a:ext cx="1554480" cy="329184"/>
          </a:xfrm>
          <a:prstGeom prst="roundRect">
            <a:avLst>
              <a:gd name="adj" fmla="val 16667"/>
            </a:avLst>
          </a:prstGeom>
          <a:solidFill>
            <a:srgbClr val="CCFBF1"/>
          </a:solidFill>
          <a:ln w="12700">
            <a:solidFill>
              <a:srgbClr val="CCFBF1"/>
            </a:solidFill>
            <a:prstDash val="solid"/>
          </a:ln>
        </p:spPr>
      </p:sp>
      <p:sp>
        <p:nvSpPr>
          <p:cNvPr id="8" name="Text 6"/>
          <p:cNvSpPr/>
          <p:nvPr/>
        </p:nvSpPr>
        <p:spPr>
          <a:xfrm>
            <a:off x="10222992" y="521208"/>
            <a:ext cx="1325880" cy="128016"/>
          </a:xfrm>
          <a:prstGeom prst="rect">
            <a:avLst/>
          </a:prstGeom>
          <a:noFill/>
          <a:ln/>
        </p:spPr>
        <p:txBody>
          <a:bodyPr wrap="square" lIns="0" tIns="0" rIns="0" bIns="0" rtlCol="0" anchor="ctr"/>
          <a:lstStyle/>
          <a:p>
            <a:pPr algn="ctr" indent="0" marL="0">
              <a:buNone/>
            </a:pPr>
            <a:r>
              <a:rPr lang="en-US" sz="740" b="1" dirty="0">
                <a:solidFill>
                  <a:srgbClr val="0F766E"/>
                </a:solidFill>
              </a:rPr>
              <a:t>EVALUASI</a:t>
            </a:r>
            <a:endParaRPr lang="en-US" sz="740" dirty="0"/>
          </a:p>
        </p:txBody>
      </p:sp>
      <p:sp>
        <p:nvSpPr>
          <p:cNvPr id="9" name="Shape 7"/>
          <p:cNvSpPr/>
          <p:nvPr/>
        </p:nvSpPr>
        <p:spPr>
          <a:xfrm>
            <a:off x="685800" y="1234440"/>
            <a:ext cx="5257800" cy="4800600"/>
          </a:xfrm>
          <a:prstGeom prst="roundRect">
            <a:avLst>
              <a:gd name="adj" fmla="val 1524"/>
            </a:avLst>
          </a:prstGeom>
          <a:solidFill>
            <a:srgbClr val="FFFFFF"/>
          </a:solidFill>
          <a:ln w="12700">
            <a:solidFill>
              <a:srgbClr val="E2E8F0"/>
            </a:solidFill>
            <a:prstDash val="solid"/>
          </a:ln>
          <a:effectLst>
            <a:outerShdw sx="100000" sy="100000" kx="0" ky="0" algn="bl" rotWithShape="0" blurRad="12700" dist="50800" dir="2700000">
              <a:srgbClr val="000000">
                <a:alpha val="11000"/>
              </a:srgbClr>
            </a:outerShdw>
          </a:effectLst>
        </p:spPr>
      </p:sp>
      <p:sp>
        <p:nvSpPr>
          <p:cNvPr id="10" name="Text 8"/>
          <p:cNvSpPr/>
          <p:nvPr/>
        </p:nvSpPr>
        <p:spPr>
          <a:xfrm>
            <a:off x="1005840" y="1572768"/>
            <a:ext cx="3017520" cy="201168"/>
          </a:xfrm>
          <a:prstGeom prst="rect">
            <a:avLst/>
          </a:prstGeom>
          <a:noFill/>
          <a:ln/>
        </p:spPr>
        <p:txBody>
          <a:bodyPr wrap="square" lIns="0" tIns="0" rIns="0" bIns="0" rtlCol="0" anchor="ctr"/>
          <a:lstStyle/>
          <a:p>
            <a:pPr indent="0" marL="0">
              <a:buNone/>
            </a:pPr>
            <a:r>
              <a:rPr lang="en-US" sz="1700" b="1" dirty="0">
                <a:solidFill>
                  <a:srgbClr val="0F172A"/>
                </a:solidFill>
              </a:rPr>
              <a:t>KPI berdasarkan funnel</a:t>
            </a:r>
            <a:endParaRPr lang="en-US" sz="1700" dirty="0"/>
          </a:p>
        </p:txBody>
      </p:sp>
      <p:sp>
        <p:nvSpPr>
          <p:cNvPr id="11" name="Shape 9"/>
          <p:cNvSpPr/>
          <p:nvPr/>
        </p:nvSpPr>
        <p:spPr>
          <a:xfrm>
            <a:off x="1005840" y="2057400"/>
            <a:ext cx="1143000" cy="310896"/>
          </a:xfrm>
          <a:prstGeom prst="roundRect">
            <a:avLst>
              <a:gd name="adj" fmla="val 17647"/>
            </a:avLst>
          </a:prstGeom>
          <a:solidFill>
            <a:srgbClr val="DBEAFE"/>
          </a:solidFill>
          <a:ln w="12700">
            <a:solidFill>
              <a:srgbClr val="DBEAFE"/>
            </a:solidFill>
            <a:prstDash val="solid"/>
          </a:ln>
        </p:spPr>
      </p:sp>
      <p:sp>
        <p:nvSpPr>
          <p:cNvPr id="12" name="Text 10"/>
          <p:cNvSpPr/>
          <p:nvPr/>
        </p:nvSpPr>
        <p:spPr>
          <a:xfrm>
            <a:off x="1097280" y="2130552"/>
            <a:ext cx="960120" cy="137160"/>
          </a:xfrm>
          <a:prstGeom prst="rect">
            <a:avLst/>
          </a:prstGeom>
          <a:noFill/>
          <a:ln/>
        </p:spPr>
        <p:txBody>
          <a:bodyPr wrap="square" lIns="0" tIns="0" rIns="0" bIns="0" rtlCol="0" anchor="ctr"/>
          <a:lstStyle/>
          <a:p>
            <a:pPr algn="ctr" indent="0" marL="0">
              <a:buNone/>
            </a:pPr>
            <a:r>
              <a:rPr lang="en-US" sz="750" b="1" dirty="0">
                <a:solidFill>
                  <a:srgbClr val="2563EB"/>
                </a:solidFill>
              </a:rPr>
              <a:t>Awareness</a:t>
            </a:r>
            <a:endParaRPr lang="en-US" sz="750" dirty="0"/>
          </a:p>
        </p:txBody>
      </p:sp>
      <p:sp>
        <p:nvSpPr>
          <p:cNvPr id="13" name="Text 11"/>
          <p:cNvSpPr/>
          <p:nvPr/>
        </p:nvSpPr>
        <p:spPr>
          <a:xfrm>
            <a:off x="2423160" y="2130552"/>
            <a:ext cx="2788920" cy="109728"/>
          </a:xfrm>
          <a:prstGeom prst="rect">
            <a:avLst/>
          </a:prstGeom>
          <a:noFill/>
          <a:ln/>
        </p:spPr>
        <p:txBody>
          <a:bodyPr wrap="square" lIns="0" tIns="0" rIns="0" bIns="0" rtlCol="0" anchor="ctr">
            <a:normAutofit/>
          </a:bodyPr>
          <a:lstStyle/>
          <a:p>
            <a:pPr indent="0" marL="0">
              <a:buNone/>
            </a:pPr>
            <a:r>
              <a:rPr lang="en-US" sz="1020" dirty="0">
                <a:solidFill>
                  <a:srgbClr val="1E293B"/>
                </a:solidFill>
              </a:rPr>
              <a:t>Reach, impression, video views</a:t>
            </a:r>
            <a:endParaRPr lang="en-US" sz="1020" dirty="0"/>
          </a:p>
        </p:txBody>
      </p:sp>
      <p:sp>
        <p:nvSpPr>
          <p:cNvPr id="14" name="Shape 12"/>
          <p:cNvSpPr/>
          <p:nvPr/>
        </p:nvSpPr>
        <p:spPr>
          <a:xfrm>
            <a:off x="1005840" y="2807208"/>
            <a:ext cx="1143000" cy="310896"/>
          </a:xfrm>
          <a:prstGeom prst="roundRect">
            <a:avLst>
              <a:gd name="adj" fmla="val 17647"/>
            </a:avLst>
          </a:prstGeom>
          <a:solidFill>
            <a:srgbClr val="FFEDD5"/>
          </a:solidFill>
          <a:ln w="12700">
            <a:solidFill>
              <a:srgbClr val="FFEDD5"/>
            </a:solidFill>
            <a:prstDash val="solid"/>
          </a:ln>
        </p:spPr>
      </p:sp>
      <p:sp>
        <p:nvSpPr>
          <p:cNvPr id="15" name="Text 13"/>
          <p:cNvSpPr/>
          <p:nvPr/>
        </p:nvSpPr>
        <p:spPr>
          <a:xfrm>
            <a:off x="1097280" y="2880360"/>
            <a:ext cx="960120" cy="137160"/>
          </a:xfrm>
          <a:prstGeom prst="rect">
            <a:avLst/>
          </a:prstGeom>
          <a:noFill/>
          <a:ln/>
        </p:spPr>
        <p:txBody>
          <a:bodyPr wrap="square" lIns="0" tIns="0" rIns="0" bIns="0" rtlCol="0" anchor="ctr"/>
          <a:lstStyle/>
          <a:p>
            <a:pPr algn="ctr" indent="0" marL="0">
              <a:buNone/>
            </a:pPr>
            <a:r>
              <a:rPr lang="en-US" sz="750" b="1" dirty="0">
                <a:solidFill>
                  <a:srgbClr val="F97316"/>
                </a:solidFill>
              </a:rPr>
              <a:t>Engagement</a:t>
            </a:r>
            <a:endParaRPr lang="en-US" sz="750" dirty="0"/>
          </a:p>
        </p:txBody>
      </p:sp>
      <p:sp>
        <p:nvSpPr>
          <p:cNvPr id="16" name="Text 14"/>
          <p:cNvSpPr/>
          <p:nvPr/>
        </p:nvSpPr>
        <p:spPr>
          <a:xfrm>
            <a:off x="2423160" y="2880360"/>
            <a:ext cx="2788920" cy="109728"/>
          </a:xfrm>
          <a:prstGeom prst="rect">
            <a:avLst/>
          </a:prstGeom>
          <a:noFill/>
          <a:ln/>
        </p:spPr>
        <p:txBody>
          <a:bodyPr wrap="square" lIns="0" tIns="0" rIns="0" bIns="0" rtlCol="0" anchor="ctr">
            <a:normAutofit/>
          </a:bodyPr>
          <a:lstStyle/>
          <a:p>
            <a:pPr indent="0" marL="0">
              <a:buNone/>
            </a:pPr>
            <a:r>
              <a:rPr lang="en-US" sz="1020" dirty="0">
                <a:solidFill>
                  <a:srgbClr val="1E293B"/>
                </a:solidFill>
              </a:rPr>
              <a:t>Like, comment, share, save, CTR</a:t>
            </a:r>
            <a:endParaRPr lang="en-US" sz="1020" dirty="0"/>
          </a:p>
        </p:txBody>
      </p:sp>
      <p:sp>
        <p:nvSpPr>
          <p:cNvPr id="17" name="Shape 15"/>
          <p:cNvSpPr/>
          <p:nvPr/>
        </p:nvSpPr>
        <p:spPr>
          <a:xfrm>
            <a:off x="1005840" y="3557016"/>
            <a:ext cx="1143000" cy="310896"/>
          </a:xfrm>
          <a:prstGeom prst="roundRect">
            <a:avLst>
              <a:gd name="adj" fmla="val 17647"/>
            </a:avLst>
          </a:prstGeom>
          <a:solidFill>
            <a:srgbClr val="D1FAE5"/>
          </a:solidFill>
          <a:ln w="12700">
            <a:solidFill>
              <a:srgbClr val="D1FAE5"/>
            </a:solidFill>
            <a:prstDash val="solid"/>
          </a:ln>
        </p:spPr>
      </p:sp>
      <p:sp>
        <p:nvSpPr>
          <p:cNvPr id="18" name="Text 16"/>
          <p:cNvSpPr/>
          <p:nvPr/>
        </p:nvSpPr>
        <p:spPr>
          <a:xfrm>
            <a:off x="1097280" y="3630168"/>
            <a:ext cx="960120" cy="137160"/>
          </a:xfrm>
          <a:prstGeom prst="rect">
            <a:avLst/>
          </a:prstGeom>
          <a:noFill/>
          <a:ln/>
        </p:spPr>
        <p:txBody>
          <a:bodyPr wrap="square" lIns="0" tIns="0" rIns="0" bIns="0" rtlCol="0" anchor="ctr"/>
          <a:lstStyle/>
          <a:p>
            <a:pPr algn="ctr" indent="0" marL="0">
              <a:buNone/>
            </a:pPr>
            <a:r>
              <a:rPr lang="en-US" sz="750" b="1" dirty="0">
                <a:solidFill>
                  <a:srgbClr val="10B981"/>
                </a:solidFill>
              </a:rPr>
              <a:t>Conversion</a:t>
            </a:r>
            <a:endParaRPr lang="en-US" sz="750" dirty="0"/>
          </a:p>
        </p:txBody>
      </p:sp>
      <p:sp>
        <p:nvSpPr>
          <p:cNvPr id="19" name="Text 17"/>
          <p:cNvSpPr/>
          <p:nvPr/>
        </p:nvSpPr>
        <p:spPr>
          <a:xfrm>
            <a:off x="2423160" y="3630168"/>
            <a:ext cx="2788920" cy="109728"/>
          </a:xfrm>
          <a:prstGeom prst="rect">
            <a:avLst/>
          </a:prstGeom>
          <a:noFill/>
          <a:ln/>
        </p:spPr>
        <p:txBody>
          <a:bodyPr wrap="square" lIns="0" tIns="0" rIns="0" bIns="0" rtlCol="0" anchor="ctr">
            <a:normAutofit/>
          </a:bodyPr>
          <a:lstStyle/>
          <a:p>
            <a:pPr indent="0" marL="0">
              <a:buNone/>
            </a:pPr>
            <a:r>
              <a:rPr lang="en-US" sz="1020" dirty="0">
                <a:solidFill>
                  <a:srgbClr val="1E293B"/>
                </a:solidFill>
              </a:rPr>
              <a:t>Leads, sales, conversion rate, CPA</a:t>
            </a:r>
            <a:endParaRPr lang="en-US" sz="1020" dirty="0"/>
          </a:p>
        </p:txBody>
      </p:sp>
      <p:sp>
        <p:nvSpPr>
          <p:cNvPr id="20" name="Shape 18"/>
          <p:cNvSpPr/>
          <p:nvPr/>
        </p:nvSpPr>
        <p:spPr>
          <a:xfrm>
            <a:off x="1005840" y="4306824"/>
            <a:ext cx="1143000" cy="310896"/>
          </a:xfrm>
          <a:prstGeom prst="roundRect">
            <a:avLst>
              <a:gd name="adj" fmla="val 17647"/>
            </a:avLst>
          </a:prstGeom>
          <a:solidFill>
            <a:srgbClr val="EDE9FE"/>
          </a:solidFill>
          <a:ln w="12700">
            <a:solidFill>
              <a:srgbClr val="EDE9FE"/>
            </a:solidFill>
            <a:prstDash val="solid"/>
          </a:ln>
        </p:spPr>
      </p:sp>
      <p:sp>
        <p:nvSpPr>
          <p:cNvPr id="21" name="Text 19"/>
          <p:cNvSpPr/>
          <p:nvPr/>
        </p:nvSpPr>
        <p:spPr>
          <a:xfrm>
            <a:off x="1097280" y="4379976"/>
            <a:ext cx="960120" cy="137160"/>
          </a:xfrm>
          <a:prstGeom prst="rect">
            <a:avLst/>
          </a:prstGeom>
          <a:noFill/>
          <a:ln/>
        </p:spPr>
        <p:txBody>
          <a:bodyPr wrap="square" lIns="0" tIns="0" rIns="0" bIns="0" rtlCol="0" anchor="ctr"/>
          <a:lstStyle/>
          <a:p>
            <a:pPr algn="ctr" indent="0" marL="0">
              <a:buNone/>
            </a:pPr>
            <a:r>
              <a:rPr lang="en-US" sz="750" b="1" dirty="0">
                <a:solidFill>
                  <a:srgbClr val="7C3AED"/>
                </a:solidFill>
              </a:rPr>
              <a:t>Retention</a:t>
            </a:r>
            <a:endParaRPr lang="en-US" sz="750" dirty="0"/>
          </a:p>
        </p:txBody>
      </p:sp>
      <p:sp>
        <p:nvSpPr>
          <p:cNvPr id="22" name="Text 20"/>
          <p:cNvSpPr/>
          <p:nvPr/>
        </p:nvSpPr>
        <p:spPr>
          <a:xfrm>
            <a:off x="2423160" y="4379976"/>
            <a:ext cx="2788920" cy="109728"/>
          </a:xfrm>
          <a:prstGeom prst="rect">
            <a:avLst/>
          </a:prstGeom>
          <a:noFill/>
          <a:ln/>
        </p:spPr>
        <p:txBody>
          <a:bodyPr wrap="square" lIns="0" tIns="0" rIns="0" bIns="0" rtlCol="0" anchor="ctr">
            <a:normAutofit/>
          </a:bodyPr>
          <a:lstStyle/>
          <a:p>
            <a:pPr indent="0" marL="0">
              <a:buNone/>
            </a:pPr>
            <a:r>
              <a:rPr lang="en-US" sz="1020" dirty="0">
                <a:solidFill>
                  <a:srgbClr val="1E293B"/>
                </a:solidFill>
              </a:rPr>
              <a:t>Repeat purchase, churn, NPS, review</a:t>
            </a:r>
            <a:endParaRPr lang="en-US" sz="1020" dirty="0"/>
          </a:p>
        </p:txBody>
      </p:sp>
      <p:sp>
        <p:nvSpPr>
          <p:cNvPr id="23" name="Shape 21"/>
          <p:cNvSpPr/>
          <p:nvPr/>
        </p:nvSpPr>
        <p:spPr>
          <a:xfrm>
            <a:off x="6492240" y="1234440"/>
            <a:ext cx="4754880" cy="4800600"/>
          </a:xfrm>
          <a:prstGeom prst="roundRect">
            <a:avLst>
              <a:gd name="adj" fmla="val 1538"/>
            </a:avLst>
          </a:prstGeom>
          <a:solidFill>
            <a:srgbClr val="0B1220"/>
          </a:solidFill>
          <a:ln w="12700">
            <a:solidFill>
              <a:srgbClr val="334155"/>
            </a:solidFill>
            <a:prstDash val="solid"/>
          </a:ln>
        </p:spPr>
      </p:sp>
      <p:sp>
        <p:nvSpPr>
          <p:cNvPr id="24" name="Text 22"/>
          <p:cNvSpPr/>
          <p:nvPr/>
        </p:nvSpPr>
        <p:spPr>
          <a:xfrm>
            <a:off x="6812280" y="1508760"/>
            <a:ext cx="2194560" cy="164592"/>
          </a:xfrm>
          <a:prstGeom prst="rect">
            <a:avLst/>
          </a:prstGeom>
          <a:noFill/>
          <a:ln/>
        </p:spPr>
        <p:txBody>
          <a:bodyPr wrap="square" lIns="0" tIns="0" rIns="0" bIns="0" rtlCol="0" anchor="ctr"/>
          <a:lstStyle/>
          <a:p>
            <a:pPr indent="0" marL="0">
              <a:buNone/>
            </a:pPr>
            <a:r>
              <a:rPr lang="en-US" sz="1250" b="1" dirty="0">
                <a:solidFill>
                  <a:srgbClr val="FFFFFF"/>
                </a:solidFill>
              </a:rPr>
              <a:t>Mini Dashboard</a:t>
            </a:r>
            <a:endParaRPr lang="en-US" sz="1250" dirty="0"/>
          </a:p>
        </p:txBody>
      </p:sp>
      <p:sp>
        <p:nvSpPr>
          <p:cNvPr id="25" name="Shape 23"/>
          <p:cNvSpPr/>
          <p:nvPr/>
        </p:nvSpPr>
        <p:spPr>
          <a:xfrm>
            <a:off x="6812280" y="1965960"/>
            <a:ext cx="1737360" cy="749808"/>
          </a:xfrm>
          <a:prstGeom prst="roundRect">
            <a:avLst>
              <a:gd name="adj" fmla="val 9756"/>
            </a:avLst>
          </a:prstGeom>
          <a:solidFill>
            <a:srgbClr val="111827"/>
          </a:solidFill>
          <a:ln w="12700">
            <a:solidFill>
              <a:srgbClr val="334155"/>
            </a:solidFill>
            <a:prstDash val="solid"/>
          </a:ln>
        </p:spPr>
      </p:sp>
      <p:sp>
        <p:nvSpPr>
          <p:cNvPr id="26" name="Text 24"/>
          <p:cNvSpPr/>
          <p:nvPr/>
        </p:nvSpPr>
        <p:spPr>
          <a:xfrm>
            <a:off x="6949440" y="2084832"/>
            <a:ext cx="1371600" cy="91440"/>
          </a:xfrm>
          <a:prstGeom prst="rect">
            <a:avLst/>
          </a:prstGeom>
          <a:noFill/>
          <a:ln/>
        </p:spPr>
        <p:txBody>
          <a:bodyPr wrap="square" lIns="0" tIns="0" rIns="0" bIns="0" rtlCol="0" anchor="ctr"/>
          <a:lstStyle/>
          <a:p>
            <a:pPr indent="0" marL="0">
              <a:buNone/>
            </a:pPr>
            <a:r>
              <a:rPr lang="en-US" sz="750" b="1" dirty="0">
                <a:solidFill>
                  <a:srgbClr val="94A3B8"/>
                </a:solidFill>
              </a:rPr>
              <a:t>Reach</a:t>
            </a:r>
            <a:endParaRPr lang="en-US" sz="750" dirty="0"/>
          </a:p>
        </p:txBody>
      </p:sp>
      <p:sp>
        <p:nvSpPr>
          <p:cNvPr id="27" name="Text 25"/>
          <p:cNvSpPr/>
          <p:nvPr/>
        </p:nvSpPr>
        <p:spPr>
          <a:xfrm>
            <a:off x="6949440" y="2295144"/>
            <a:ext cx="914400" cy="128016"/>
          </a:xfrm>
          <a:prstGeom prst="rect">
            <a:avLst/>
          </a:prstGeom>
          <a:noFill/>
          <a:ln/>
        </p:spPr>
        <p:txBody>
          <a:bodyPr wrap="square" lIns="0" tIns="0" rIns="0" bIns="0" rtlCol="0" anchor="ctr"/>
          <a:lstStyle/>
          <a:p>
            <a:pPr indent="0" marL="0">
              <a:buNone/>
            </a:pPr>
            <a:r>
              <a:rPr lang="en-US" sz="1220" b="1" dirty="0">
                <a:solidFill>
                  <a:srgbClr val="FFFFFF"/>
                </a:solidFill>
              </a:rPr>
              <a:t>85.240</a:t>
            </a:r>
            <a:endParaRPr lang="en-US" sz="1220" dirty="0"/>
          </a:p>
        </p:txBody>
      </p:sp>
      <p:sp>
        <p:nvSpPr>
          <p:cNvPr id="28" name="Text 26"/>
          <p:cNvSpPr/>
          <p:nvPr/>
        </p:nvSpPr>
        <p:spPr>
          <a:xfrm>
            <a:off x="7891272" y="2313432"/>
            <a:ext cx="457200" cy="91440"/>
          </a:xfrm>
          <a:prstGeom prst="rect">
            <a:avLst/>
          </a:prstGeom>
          <a:noFill/>
          <a:ln/>
        </p:spPr>
        <p:txBody>
          <a:bodyPr wrap="square" lIns="0" tIns="0" rIns="0" bIns="0" rtlCol="0" anchor="ctr"/>
          <a:lstStyle/>
          <a:p>
            <a:pPr algn="r" indent="0" marL="0">
              <a:buNone/>
            </a:pPr>
            <a:r>
              <a:rPr lang="en-US" sz="780" b="1" dirty="0">
                <a:solidFill>
                  <a:srgbClr val="10B981"/>
                </a:solidFill>
              </a:rPr>
              <a:t>+18%</a:t>
            </a:r>
            <a:endParaRPr lang="en-US" sz="780" dirty="0"/>
          </a:p>
        </p:txBody>
      </p:sp>
      <p:sp>
        <p:nvSpPr>
          <p:cNvPr id="29" name="Shape 27"/>
          <p:cNvSpPr/>
          <p:nvPr/>
        </p:nvSpPr>
        <p:spPr>
          <a:xfrm>
            <a:off x="8823960" y="1965960"/>
            <a:ext cx="1737360" cy="749808"/>
          </a:xfrm>
          <a:prstGeom prst="roundRect">
            <a:avLst>
              <a:gd name="adj" fmla="val 9756"/>
            </a:avLst>
          </a:prstGeom>
          <a:solidFill>
            <a:srgbClr val="111827"/>
          </a:solidFill>
          <a:ln w="12700">
            <a:solidFill>
              <a:srgbClr val="334155"/>
            </a:solidFill>
            <a:prstDash val="solid"/>
          </a:ln>
        </p:spPr>
      </p:sp>
      <p:sp>
        <p:nvSpPr>
          <p:cNvPr id="30" name="Text 28"/>
          <p:cNvSpPr/>
          <p:nvPr/>
        </p:nvSpPr>
        <p:spPr>
          <a:xfrm>
            <a:off x="8961120" y="2084832"/>
            <a:ext cx="1371600" cy="91440"/>
          </a:xfrm>
          <a:prstGeom prst="rect">
            <a:avLst/>
          </a:prstGeom>
          <a:noFill/>
          <a:ln/>
        </p:spPr>
        <p:txBody>
          <a:bodyPr wrap="square" lIns="0" tIns="0" rIns="0" bIns="0" rtlCol="0" anchor="ctr"/>
          <a:lstStyle/>
          <a:p>
            <a:pPr indent="0" marL="0">
              <a:buNone/>
            </a:pPr>
            <a:r>
              <a:rPr lang="en-US" sz="750" b="1" dirty="0">
                <a:solidFill>
                  <a:srgbClr val="94A3B8"/>
                </a:solidFill>
              </a:rPr>
              <a:t>CTR</a:t>
            </a:r>
            <a:endParaRPr lang="en-US" sz="750" dirty="0"/>
          </a:p>
        </p:txBody>
      </p:sp>
      <p:sp>
        <p:nvSpPr>
          <p:cNvPr id="31" name="Text 29"/>
          <p:cNvSpPr/>
          <p:nvPr/>
        </p:nvSpPr>
        <p:spPr>
          <a:xfrm>
            <a:off x="8961120" y="2295144"/>
            <a:ext cx="914400" cy="128016"/>
          </a:xfrm>
          <a:prstGeom prst="rect">
            <a:avLst/>
          </a:prstGeom>
          <a:noFill/>
          <a:ln/>
        </p:spPr>
        <p:txBody>
          <a:bodyPr wrap="square" lIns="0" tIns="0" rIns="0" bIns="0" rtlCol="0" anchor="ctr"/>
          <a:lstStyle/>
          <a:p>
            <a:pPr indent="0" marL="0">
              <a:buNone/>
            </a:pPr>
            <a:r>
              <a:rPr lang="en-US" sz="1220" b="1" dirty="0">
                <a:solidFill>
                  <a:srgbClr val="FFFFFF"/>
                </a:solidFill>
              </a:rPr>
              <a:t>3,8%</a:t>
            </a:r>
            <a:endParaRPr lang="en-US" sz="1220" dirty="0"/>
          </a:p>
        </p:txBody>
      </p:sp>
      <p:sp>
        <p:nvSpPr>
          <p:cNvPr id="32" name="Text 30"/>
          <p:cNvSpPr/>
          <p:nvPr/>
        </p:nvSpPr>
        <p:spPr>
          <a:xfrm>
            <a:off x="9902952" y="2313432"/>
            <a:ext cx="457200" cy="91440"/>
          </a:xfrm>
          <a:prstGeom prst="rect">
            <a:avLst/>
          </a:prstGeom>
          <a:noFill/>
          <a:ln/>
        </p:spPr>
        <p:txBody>
          <a:bodyPr wrap="square" lIns="0" tIns="0" rIns="0" bIns="0" rtlCol="0" anchor="ctr"/>
          <a:lstStyle/>
          <a:p>
            <a:pPr algn="r" indent="0" marL="0">
              <a:buNone/>
            </a:pPr>
            <a:r>
              <a:rPr lang="en-US" sz="780" b="1" dirty="0">
                <a:solidFill>
                  <a:srgbClr val="10B981"/>
                </a:solidFill>
              </a:rPr>
              <a:t>+0,7</a:t>
            </a:r>
            <a:endParaRPr lang="en-US" sz="780" dirty="0"/>
          </a:p>
        </p:txBody>
      </p:sp>
      <p:sp>
        <p:nvSpPr>
          <p:cNvPr id="33" name="Shape 31"/>
          <p:cNvSpPr/>
          <p:nvPr/>
        </p:nvSpPr>
        <p:spPr>
          <a:xfrm>
            <a:off x="6812280" y="2971800"/>
            <a:ext cx="1737360" cy="749808"/>
          </a:xfrm>
          <a:prstGeom prst="roundRect">
            <a:avLst>
              <a:gd name="adj" fmla="val 9756"/>
            </a:avLst>
          </a:prstGeom>
          <a:solidFill>
            <a:srgbClr val="111827"/>
          </a:solidFill>
          <a:ln w="12700">
            <a:solidFill>
              <a:srgbClr val="334155"/>
            </a:solidFill>
            <a:prstDash val="solid"/>
          </a:ln>
        </p:spPr>
      </p:sp>
      <p:sp>
        <p:nvSpPr>
          <p:cNvPr id="34" name="Text 32"/>
          <p:cNvSpPr/>
          <p:nvPr/>
        </p:nvSpPr>
        <p:spPr>
          <a:xfrm>
            <a:off x="6949440" y="3090672"/>
            <a:ext cx="1371600" cy="91440"/>
          </a:xfrm>
          <a:prstGeom prst="rect">
            <a:avLst/>
          </a:prstGeom>
          <a:noFill/>
          <a:ln/>
        </p:spPr>
        <p:txBody>
          <a:bodyPr wrap="square" lIns="0" tIns="0" rIns="0" bIns="0" rtlCol="0" anchor="ctr"/>
          <a:lstStyle/>
          <a:p>
            <a:pPr indent="0" marL="0">
              <a:buNone/>
            </a:pPr>
            <a:r>
              <a:rPr lang="en-US" sz="750" b="1" dirty="0">
                <a:solidFill>
                  <a:srgbClr val="94A3B8"/>
                </a:solidFill>
              </a:rPr>
              <a:t>Leads</a:t>
            </a:r>
            <a:endParaRPr lang="en-US" sz="750" dirty="0"/>
          </a:p>
        </p:txBody>
      </p:sp>
      <p:sp>
        <p:nvSpPr>
          <p:cNvPr id="35" name="Text 33"/>
          <p:cNvSpPr/>
          <p:nvPr/>
        </p:nvSpPr>
        <p:spPr>
          <a:xfrm>
            <a:off x="6949440" y="3300984"/>
            <a:ext cx="914400" cy="128016"/>
          </a:xfrm>
          <a:prstGeom prst="rect">
            <a:avLst/>
          </a:prstGeom>
          <a:noFill/>
          <a:ln/>
        </p:spPr>
        <p:txBody>
          <a:bodyPr wrap="square" lIns="0" tIns="0" rIns="0" bIns="0" rtlCol="0" anchor="ctr"/>
          <a:lstStyle/>
          <a:p>
            <a:pPr indent="0" marL="0">
              <a:buNone/>
            </a:pPr>
            <a:r>
              <a:rPr lang="en-US" sz="1220" b="1" dirty="0">
                <a:solidFill>
                  <a:srgbClr val="FFFFFF"/>
                </a:solidFill>
              </a:rPr>
              <a:t>426</a:t>
            </a:r>
            <a:endParaRPr lang="en-US" sz="1220" dirty="0"/>
          </a:p>
        </p:txBody>
      </p:sp>
      <p:sp>
        <p:nvSpPr>
          <p:cNvPr id="36" name="Text 34"/>
          <p:cNvSpPr/>
          <p:nvPr/>
        </p:nvSpPr>
        <p:spPr>
          <a:xfrm>
            <a:off x="7891272" y="3319272"/>
            <a:ext cx="457200" cy="91440"/>
          </a:xfrm>
          <a:prstGeom prst="rect">
            <a:avLst/>
          </a:prstGeom>
          <a:noFill/>
          <a:ln/>
        </p:spPr>
        <p:txBody>
          <a:bodyPr wrap="square" lIns="0" tIns="0" rIns="0" bIns="0" rtlCol="0" anchor="ctr"/>
          <a:lstStyle/>
          <a:p>
            <a:pPr algn="r" indent="0" marL="0">
              <a:buNone/>
            </a:pPr>
            <a:r>
              <a:rPr lang="en-US" sz="780" b="1" dirty="0">
                <a:solidFill>
                  <a:srgbClr val="10B981"/>
                </a:solidFill>
              </a:rPr>
              <a:t>+31%</a:t>
            </a:r>
            <a:endParaRPr lang="en-US" sz="780" dirty="0"/>
          </a:p>
        </p:txBody>
      </p:sp>
      <p:sp>
        <p:nvSpPr>
          <p:cNvPr id="37" name="Shape 35"/>
          <p:cNvSpPr/>
          <p:nvPr/>
        </p:nvSpPr>
        <p:spPr>
          <a:xfrm>
            <a:off x="8823960" y="2971800"/>
            <a:ext cx="1737360" cy="749808"/>
          </a:xfrm>
          <a:prstGeom prst="roundRect">
            <a:avLst>
              <a:gd name="adj" fmla="val 9756"/>
            </a:avLst>
          </a:prstGeom>
          <a:solidFill>
            <a:srgbClr val="111827"/>
          </a:solidFill>
          <a:ln w="12700">
            <a:solidFill>
              <a:srgbClr val="334155"/>
            </a:solidFill>
            <a:prstDash val="solid"/>
          </a:ln>
        </p:spPr>
      </p:sp>
      <p:sp>
        <p:nvSpPr>
          <p:cNvPr id="38" name="Text 36"/>
          <p:cNvSpPr/>
          <p:nvPr/>
        </p:nvSpPr>
        <p:spPr>
          <a:xfrm>
            <a:off x="8961120" y="3090672"/>
            <a:ext cx="1371600" cy="91440"/>
          </a:xfrm>
          <a:prstGeom prst="rect">
            <a:avLst/>
          </a:prstGeom>
          <a:noFill/>
          <a:ln/>
        </p:spPr>
        <p:txBody>
          <a:bodyPr wrap="square" lIns="0" tIns="0" rIns="0" bIns="0" rtlCol="0" anchor="ctr"/>
          <a:lstStyle/>
          <a:p>
            <a:pPr indent="0" marL="0">
              <a:buNone/>
            </a:pPr>
            <a:r>
              <a:rPr lang="en-US" sz="750" b="1" dirty="0">
                <a:solidFill>
                  <a:srgbClr val="94A3B8"/>
                </a:solidFill>
              </a:rPr>
              <a:t>CPA</a:t>
            </a:r>
            <a:endParaRPr lang="en-US" sz="750" dirty="0"/>
          </a:p>
        </p:txBody>
      </p:sp>
      <p:sp>
        <p:nvSpPr>
          <p:cNvPr id="39" name="Text 37"/>
          <p:cNvSpPr/>
          <p:nvPr/>
        </p:nvSpPr>
        <p:spPr>
          <a:xfrm>
            <a:off x="8961120" y="3300984"/>
            <a:ext cx="914400" cy="128016"/>
          </a:xfrm>
          <a:prstGeom prst="rect">
            <a:avLst/>
          </a:prstGeom>
          <a:noFill/>
          <a:ln/>
        </p:spPr>
        <p:txBody>
          <a:bodyPr wrap="square" lIns="0" tIns="0" rIns="0" bIns="0" rtlCol="0" anchor="ctr"/>
          <a:lstStyle/>
          <a:p>
            <a:pPr indent="0" marL="0">
              <a:buNone/>
            </a:pPr>
            <a:r>
              <a:rPr lang="en-US" sz="1220" b="1" dirty="0">
                <a:solidFill>
                  <a:srgbClr val="FFFFFF"/>
                </a:solidFill>
              </a:rPr>
              <a:t>Rp18K</a:t>
            </a:r>
            <a:endParaRPr lang="en-US" sz="1220" dirty="0"/>
          </a:p>
        </p:txBody>
      </p:sp>
      <p:sp>
        <p:nvSpPr>
          <p:cNvPr id="40" name="Text 38"/>
          <p:cNvSpPr/>
          <p:nvPr/>
        </p:nvSpPr>
        <p:spPr>
          <a:xfrm>
            <a:off x="9902952" y="3319272"/>
            <a:ext cx="457200" cy="91440"/>
          </a:xfrm>
          <a:prstGeom prst="rect">
            <a:avLst/>
          </a:prstGeom>
          <a:noFill/>
          <a:ln/>
        </p:spPr>
        <p:txBody>
          <a:bodyPr wrap="square" lIns="0" tIns="0" rIns="0" bIns="0" rtlCol="0" anchor="ctr"/>
          <a:lstStyle/>
          <a:p>
            <a:pPr algn="r" indent="0" marL="0">
              <a:buNone/>
            </a:pPr>
            <a:r>
              <a:rPr lang="en-US" sz="780" b="1" dirty="0">
                <a:solidFill>
                  <a:srgbClr val="10B981"/>
                </a:solidFill>
              </a:rPr>
              <a:t>-12%</a:t>
            </a:r>
            <a:endParaRPr lang="en-US" sz="780" dirty="0"/>
          </a:p>
        </p:txBody>
      </p:sp>
      <p:sp>
        <p:nvSpPr>
          <p:cNvPr id="41" name="Text 39"/>
          <p:cNvSpPr/>
          <p:nvPr/>
        </p:nvSpPr>
        <p:spPr>
          <a:xfrm>
            <a:off x="6812280" y="4160520"/>
            <a:ext cx="1645920" cy="109728"/>
          </a:xfrm>
          <a:prstGeom prst="rect">
            <a:avLst/>
          </a:prstGeom>
          <a:noFill/>
          <a:ln/>
        </p:spPr>
        <p:txBody>
          <a:bodyPr wrap="square" lIns="0" tIns="0" rIns="0" bIns="0" rtlCol="0" anchor="ctr"/>
          <a:lstStyle/>
          <a:p>
            <a:pPr indent="0" marL="0">
              <a:buNone/>
            </a:pPr>
            <a:r>
              <a:rPr lang="en-US" sz="850" b="1" dirty="0">
                <a:solidFill>
                  <a:srgbClr val="CBD5E1"/>
                </a:solidFill>
              </a:rPr>
              <a:t>Performa konten</a:t>
            </a:r>
            <a:endParaRPr lang="en-US" sz="850" dirty="0"/>
          </a:p>
        </p:txBody>
      </p:sp>
      <p:sp>
        <p:nvSpPr>
          <p:cNvPr id="42" name="Shape 40"/>
          <p:cNvSpPr/>
          <p:nvPr/>
        </p:nvSpPr>
        <p:spPr>
          <a:xfrm>
            <a:off x="6812280" y="4672584"/>
            <a:ext cx="292608" cy="402336"/>
          </a:xfrm>
          <a:prstGeom prst="rect">
            <a:avLst/>
          </a:prstGeom>
          <a:solidFill>
            <a:srgbClr val="06B6D4"/>
          </a:solidFill>
          <a:ln w="12700">
            <a:solidFill>
              <a:srgbClr val="06B6D4"/>
            </a:solidFill>
            <a:prstDash val="solid"/>
          </a:ln>
        </p:spPr>
      </p:sp>
      <p:sp>
        <p:nvSpPr>
          <p:cNvPr id="43" name="Shape 41"/>
          <p:cNvSpPr/>
          <p:nvPr/>
        </p:nvSpPr>
        <p:spPr>
          <a:xfrm>
            <a:off x="7342632" y="4526280"/>
            <a:ext cx="292608" cy="548640"/>
          </a:xfrm>
          <a:prstGeom prst="rect">
            <a:avLst/>
          </a:prstGeom>
          <a:solidFill>
            <a:srgbClr val="06B6D4"/>
          </a:solidFill>
          <a:ln w="12700">
            <a:solidFill>
              <a:srgbClr val="06B6D4"/>
            </a:solidFill>
            <a:prstDash val="solid"/>
          </a:ln>
        </p:spPr>
      </p:sp>
      <p:sp>
        <p:nvSpPr>
          <p:cNvPr id="44" name="Shape 42"/>
          <p:cNvSpPr/>
          <p:nvPr/>
        </p:nvSpPr>
        <p:spPr>
          <a:xfrm>
            <a:off x="7872984" y="4621378"/>
            <a:ext cx="292608" cy="453542"/>
          </a:xfrm>
          <a:prstGeom prst="rect">
            <a:avLst/>
          </a:prstGeom>
          <a:solidFill>
            <a:srgbClr val="06B6D4"/>
          </a:solidFill>
          <a:ln w="12700">
            <a:solidFill>
              <a:srgbClr val="06B6D4"/>
            </a:solidFill>
            <a:prstDash val="solid"/>
          </a:ln>
        </p:spPr>
      </p:sp>
      <p:sp>
        <p:nvSpPr>
          <p:cNvPr id="45" name="Shape 43"/>
          <p:cNvSpPr/>
          <p:nvPr/>
        </p:nvSpPr>
        <p:spPr>
          <a:xfrm>
            <a:off x="8403336" y="4431182"/>
            <a:ext cx="292608" cy="643738"/>
          </a:xfrm>
          <a:prstGeom prst="rect">
            <a:avLst/>
          </a:prstGeom>
          <a:solidFill>
            <a:srgbClr val="06B6D4"/>
          </a:solidFill>
          <a:ln w="12700">
            <a:solidFill>
              <a:srgbClr val="06B6D4"/>
            </a:solidFill>
            <a:prstDash val="solid"/>
          </a:ln>
        </p:spPr>
      </p:sp>
      <p:sp>
        <p:nvSpPr>
          <p:cNvPr id="46" name="Shape 44"/>
          <p:cNvSpPr/>
          <p:nvPr/>
        </p:nvSpPr>
        <p:spPr>
          <a:xfrm>
            <a:off x="8933688" y="4731106"/>
            <a:ext cx="292608" cy="343814"/>
          </a:xfrm>
          <a:prstGeom prst="rect">
            <a:avLst/>
          </a:prstGeom>
          <a:solidFill>
            <a:srgbClr val="06B6D4"/>
          </a:solidFill>
          <a:ln w="12700">
            <a:solidFill>
              <a:srgbClr val="06B6D4"/>
            </a:solidFill>
            <a:prstDash val="solid"/>
          </a:ln>
        </p:spPr>
      </p:sp>
      <p:sp>
        <p:nvSpPr>
          <p:cNvPr id="47" name="Shape 45"/>
          <p:cNvSpPr/>
          <p:nvPr/>
        </p:nvSpPr>
        <p:spPr>
          <a:xfrm>
            <a:off x="9464040" y="4577486"/>
            <a:ext cx="292608" cy="497434"/>
          </a:xfrm>
          <a:prstGeom prst="rect">
            <a:avLst/>
          </a:prstGeom>
          <a:solidFill>
            <a:srgbClr val="06B6D4"/>
          </a:solidFill>
          <a:ln w="12700">
            <a:solidFill>
              <a:srgbClr val="06B6D4"/>
            </a:solidFill>
            <a:prstDash val="solid"/>
          </a:ln>
        </p:spPr>
      </p:sp>
      <p:sp>
        <p:nvSpPr>
          <p:cNvPr id="48" name="Shape 46"/>
          <p:cNvSpPr/>
          <p:nvPr/>
        </p:nvSpPr>
        <p:spPr>
          <a:xfrm>
            <a:off x="6720840" y="5120640"/>
            <a:ext cx="3474720" cy="0"/>
          </a:xfrm>
          <a:prstGeom prst="line">
            <a:avLst/>
          </a:prstGeom>
          <a:noFill/>
          <a:ln w="12700">
            <a:solidFill>
              <a:srgbClr val="334155"/>
            </a:solidFill>
            <a:prstDash val="solid"/>
          </a:ln>
        </p:spPr>
      </p:sp>
      <p:sp>
        <p:nvSpPr>
          <p:cNvPr id="49" name="Shape 47"/>
          <p:cNvSpPr/>
          <p:nvPr/>
        </p:nvSpPr>
        <p:spPr>
          <a:xfrm>
            <a:off x="502920" y="6446520"/>
            <a:ext cx="11155680" cy="0"/>
          </a:xfrm>
          <a:prstGeom prst="line">
            <a:avLst/>
          </a:prstGeom>
          <a:noFill/>
          <a:ln w="12700">
            <a:solidFill>
              <a:srgbClr val="E2E8F0">
                <a:alpha val="90000"/>
              </a:srgbClr>
            </a:solidFill>
            <a:prstDash val="solid"/>
          </a:ln>
        </p:spPr>
      </p:sp>
      <p:sp>
        <p:nvSpPr>
          <p:cNvPr id="50" name="Text 48"/>
          <p:cNvSpPr/>
          <p:nvPr/>
        </p:nvSpPr>
        <p:spPr>
          <a:xfrm>
            <a:off x="502920" y="6528816"/>
            <a:ext cx="5029200" cy="164592"/>
          </a:xfrm>
          <a:prstGeom prst="rect">
            <a:avLst/>
          </a:prstGeom>
          <a:noFill/>
          <a:ln/>
        </p:spPr>
        <p:txBody>
          <a:bodyPr wrap="square" lIns="0" tIns="0" rIns="0" bIns="0" rtlCol="0" anchor="ctr"/>
          <a:lstStyle/>
          <a:p>
            <a:pPr indent="0" marL="0">
              <a:buNone/>
            </a:pPr>
            <a:r>
              <a:rPr lang="en-US" sz="740" dirty="0">
                <a:solidFill>
                  <a:srgbClr val="64748B"/>
                </a:solidFill>
              </a:rPr>
              <a:t>Marketing Communication • Digital Media Channel</a:t>
            </a:r>
            <a:endParaRPr lang="en-US" sz="740" dirty="0"/>
          </a:p>
        </p:txBody>
      </p:sp>
      <p:sp>
        <p:nvSpPr>
          <p:cNvPr id="51" name="Text 49"/>
          <p:cNvSpPr/>
          <p:nvPr/>
        </p:nvSpPr>
        <p:spPr>
          <a:xfrm>
            <a:off x="11109960" y="6510528"/>
            <a:ext cx="548640" cy="164592"/>
          </a:xfrm>
          <a:prstGeom prst="rect">
            <a:avLst/>
          </a:prstGeom>
          <a:noFill/>
          <a:ln/>
        </p:spPr>
        <p:txBody>
          <a:bodyPr wrap="square" lIns="0" tIns="0" rIns="0" bIns="0" rtlCol="0" anchor="ctr"/>
          <a:lstStyle/>
          <a:p>
            <a:pPr algn="r" indent="0" marL="0">
              <a:buNone/>
            </a:pPr>
            <a:r>
              <a:rPr lang="en-US" sz="800" b="1" dirty="0">
                <a:solidFill>
                  <a:srgbClr val="64748B"/>
                </a:solidFill>
              </a:rPr>
              <a:t>13</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AFC"/>
        </a:solidFill>
      </p:bgPr>
    </p:bg>
    <p:spTree>
      <p:nvGrpSpPr>
        <p:cNvPr id="1" name=""/>
        <p:cNvGrpSpPr/>
        <p:nvPr/>
      </p:nvGrpSpPr>
      <p:grpSpPr>
        <a:xfrm>
          <a:off x="0" y="0"/>
          <a:ext cx="0" cy="0"/>
          <a:chOff x="0" y="0"/>
          <a:chExt cx="0" cy="0"/>
        </a:xfrm>
      </p:grpSpPr>
      <p:sp>
        <p:nvSpPr>
          <p:cNvPr id="2" name="Shape 0"/>
          <p:cNvSpPr/>
          <p:nvPr/>
        </p:nvSpPr>
        <p:spPr>
          <a:xfrm rot="2100000">
            <a:off x="9326880" y="-1463040"/>
            <a:ext cx="3840480" cy="3840480"/>
          </a:xfrm>
          <a:prstGeom prst="arc">
            <a:avLst/>
          </a:prstGeom>
          <a:solidFill>
            <a:srgbClr val="DBEAFE">
              <a:alpha val="95000"/>
            </a:srgbClr>
          </a:solidFill>
          <a:ln w="12700">
            <a:solidFill>
              <a:srgbClr val="DBEAFE">
                <a:alpha val="90000"/>
              </a:srgbClr>
            </a:solidFill>
            <a:prstDash val="solid"/>
          </a:ln>
        </p:spPr>
      </p:sp>
      <p:sp>
        <p:nvSpPr>
          <p:cNvPr id="3" name="Shape 1"/>
          <p:cNvSpPr/>
          <p:nvPr/>
        </p:nvSpPr>
        <p:spPr>
          <a:xfrm rot="12600000">
            <a:off x="-1097280" y="5212080"/>
            <a:ext cx="2926080" cy="2926080"/>
          </a:xfrm>
          <a:prstGeom prst="arc">
            <a:avLst/>
          </a:prstGeom>
          <a:solidFill>
            <a:srgbClr val="CCFBF1">
              <a:alpha val="85000"/>
            </a:srgbClr>
          </a:solidFill>
          <a:ln w="12700">
            <a:solidFill>
              <a:srgbClr val="CCFBF1">
                <a:alpha val="90000"/>
              </a:srgbClr>
            </a:solidFill>
            <a:prstDash val="solid"/>
          </a:ln>
        </p:spPr>
      </p:sp>
      <p:sp>
        <p:nvSpPr>
          <p:cNvPr id="4" name="Text 2"/>
          <p:cNvSpPr/>
          <p:nvPr/>
        </p:nvSpPr>
        <p:spPr>
          <a:xfrm>
            <a:off x="502920" y="384048"/>
            <a:ext cx="7955280" cy="411480"/>
          </a:xfrm>
          <a:prstGeom prst="rect">
            <a:avLst/>
          </a:prstGeom>
          <a:noFill/>
          <a:ln/>
        </p:spPr>
        <p:txBody>
          <a:bodyPr wrap="square" lIns="0" tIns="0" rIns="0" bIns="0" rtlCol="0" anchor="ctr"/>
          <a:lstStyle/>
          <a:p>
            <a:pPr indent="0" marL="0">
              <a:buNone/>
            </a:pPr>
            <a:r>
              <a:rPr lang="en-US" sz="2400" b="1" dirty="0">
                <a:solidFill>
                  <a:srgbClr val="0F172A"/>
                </a:solidFill>
                <a:latin typeface="Aptos Display" pitchFamily="34" charset="0"/>
                <a:ea typeface="Aptos Display" pitchFamily="34" charset="-122"/>
                <a:cs typeface="Aptos Display" pitchFamily="34" charset="-120"/>
              </a:rPr>
              <a:t>Etika, Risiko, dan Tata Kelola Digital</a:t>
            </a:r>
            <a:endParaRPr lang="en-US" sz="2400" dirty="0"/>
          </a:p>
        </p:txBody>
      </p:sp>
      <p:sp>
        <p:nvSpPr>
          <p:cNvPr id="5" name="Shape 3"/>
          <p:cNvSpPr/>
          <p:nvPr/>
        </p:nvSpPr>
        <p:spPr>
          <a:xfrm>
            <a:off x="502920" y="932688"/>
            <a:ext cx="1005840" cy="0"/>
          </a:xfrm>
          <a:prstGeom prst="line">
            <a:avLst/>
          </a:prstGeom>
          <a:noFill/>
          <a:ln w="38100">
            <a:solidFill>
              <a:srgbClr val="06B6D4"/>
            </a:solidFill>
            <a:prstDash val="solid"/>
          </a:ln>
        </p:spPr>
      </p:sp>
      <p:sp>
        <p:nvSpPr>
          <p:cNvPr id="6" name="Text 4"/>
          <p:cNvSpPr/>
          <p:nvPr/>
        </p:nvSpPr>
        <p:spPr>
          <a:xfrm>
            <a:off x="1600200" y="804672"/>
            <a:ext cx="6217920" cy="274320"/>
          </a:xfrm>
          <a:prstGeom prst="rect">
            <a:avLst/>
          </a:prstGeom>
          <a:noFill/>
          <a:ln/>
        </p:spPr>
        <p:txBody>
          <a:bodyPr wrap="square" lIns="0" tIns="0" rIns="0" bIns="0" rtlCol="0" anchor="ctr"/>
          <a:lstStyle/>
          <a:p>
            <a:pPr indent="0" marL="0">
              <a:buNone/>
            </a:pPr>
            <a:r>
              <a:rPr lang="en-US" sz="850" dirty="0">
                <a:solidFill>
                  <a:srgbClr val="64748B"/>
                </a:solidFill>
              </a:rPr>
              <a:t>Komunikasi pemasaran digital harus menjaga kepercayaan dan kepatuhan.</a:t>
            </a:r>
            <a:endParaRPr lang="en-US" sz="850" dirty="0"/>
          </a:p>
        </p:txBody>
      </p:sp>
      <p:sp>
        <p:nvSpPr>
          <p:cNvPr id="7" name="Shape 5"/>
          <p:cNvSpPr/>
          <p:nvPr/>
        </p:nvSpPr>
        <p:spPr>
          <a:xfrm>
            <a:off x="10104120" y="438912"/>
            <a:ext cx="1554480" cy="329184"/>
          </a:xfrm>
          <a:prstGeom prst="roundRect">
            <a:avLst>
              <a:gd name="adj" fmla="val 16667"/>
            </a:avLst>
          </a:prstGeom>
          <a:solidFill>
            <a:srgbClr val="CCFBF1"/>
          </a:solidFill>
          <a:ln w="12700">
            <a:solidFill>
              <a:srgbClr val="CCFBF1"/>
            </a:solidFill>
            <a:prstDash val="solid"/>
          </a:ln>
        </p:spPr>
      </p:sp>
      <p:sp>
        <p:nvSpPr>
          <p:cNvPr id="8" name="Text 6"/>
          <p:cNvSpPr/>
          <p:nvPr/>
        </p:nvSpPr>
        <p:spPr>
          <a:xfrm>
            <a:off x="10222992" y="521208"/>
            <a:ext cx="1325880" cy="128016"/>
          </a:xfrm>
          <a:prstGeom prst="rect">
            <a:avLst/>
          </a:prstGeom>
          <a:noFill/>
          <a:ln/>
        </p:spPr>
        <p:txBody>
          <a:bodyPr wrap="square" lIns="0" tIns="0" rIns="0" bIns="0" rtlCol="0" anchor="ctr"/>
          <a:lstStyle/>
          <a:p>
            <a:pPr algn="ctr" indent="0" marL="0">
              <a:buNone/>
            </a:pPr>
            <a:r>
              <a:rPr lang="en-US" sz="740" b="1" dirty="0">
                <a:solidFill>
                  <a:srgbClr val="0F766E"/>
                </a:solidFill>
              </a:rPr>
              <a:t>RISIKO</a:t>
            </a:r>
            <a:endParaRPr lang="en-US" sz="740" dirty="0"/>
          </a:p>
        </p:txBody>
      </p:sp>
      <p:sp>
        <p:nvSpPr>
          <p:cNvPr id="9" name="Shape 7"/>
          <p:cNvSpPr/>
          <p:nvPr/>
        </p:nvSpPr>
        <p:spPr>
          <a:xfrm>
            <a:off x="685800" y="1261872"/>
            <a:ext cx="3337560" cy="1481328"/>
          </a:xfrm>
          <a:prstGeom prst="roundRect">
            <a:avLst>
              <a:gd name="adj" fmla="val 4938"/>
            </a:avLst>
          </a:prstGeom>
          <a:solidFill>
            <a:srgbClr val="DBEAFE"/>
          </a:solidFill>
          <a:ln w="12700">
            <a:solidFill>
              <a:srgbClr val="2563EB">
                <a:alpha val="65000"/>
              </a:srgbClr>
            </a:solidFill>
            <a:prstDash val="solid"/>
          </a:ln>
          <a:effectLst>
            <a:outerShdw sx="100000" sy="100000" kx="0" ky="0" algn="bl" rotWithShape="0" blurRad="12700" dist="50800" dir="2700000">
              <a:srgbClr val="000000">
                <a:alpha val="11000"/>
              </a:srgbClr>
            </a:outerShdw>
          </a:effectLst>
        </p:spPr>
      </p:sp>
      <p:sp>
        <p:nvSpPr>
          <p:cNvPr id="10" name="Text 8"/>
          <p:cNvSpPr/>
          <p:nvPr/>
        </p:nvSpPr>
        <p:spPr>
          <a:xfrm>
            <a:off x="886968" y="1490472"/>
            <a:ext cx="320040" cy="201168"/>
          </a:xfrm>
          <a:prstGeom prst="rect">
            <a:avLst/>
          </a:prstGeom>
          <a:noFill/>
          <a:ln/>
        </p:spPr>
        <p:txBody>
          <a:bodyPr wrap="square" lIns="0" tIns="0" rIns="0" bIns="0" rtlCol="0" anchor="ctr"/>
          <a:lstStyle/>
          <a:p>
            <a:pPr algn="ctr" indent="0" marL="0">
              <a:buNone/>
            </a:pPr>
            <a:r>
              <a:rPr lang="en-US" sz="1700" b="1" dirty="0">
                <a:solidFill>
                  <a:srgbClr val="2563EB"/>
                </a:solidFill>
              </a:rPr>
              <a:t>✓</a:t>
            </a:r>
            <a:endParaRPr lang="en-US" sz="1700" dirty="0"/>
          </a:p>
        </p:txBody>
      </p:sp>
      <p:sp>
        <p:nvSpPr>
          <p:cNvPr id="11" name="Text 9"/>
          <p:cNvSpPr/>
          <p:nvPr/>
        </p:nvSpPr>
        <p:spPr>
          <a:xfrm>
            <a:off x="1344168" y="1554480"/>
            <a:ext cx="2194560" cy="146304"/>
          </a:xfrm>
          <a:prstGeom prst="rect">
            <a:avLst/>
          </a:prstGeom>
          <a:noFill/>
          <a:ln/>
        </p:spPr>
        <p:txBody>
          <a:bodyPr wrap="square" lIns="0" tIns="0" rIns="0" bIns="0" rtlCol="0" anchor="ctr"/>
          <a:lstStyle/>
          <a:p>
            <a:pPr indent="0" marL="0">
              <a:buNone/>
            </a:pPr>
            <a:r>
              <a:rPr lang="en-US" sz="1240" b="1" dirty="0">
                <a:solidFill>
                  <a:srgbClr val="2563EB"/>
                </a:solidFill>
              </a:rPr>
              <a:t>Privasi Data</a:t>
            </a:r>
            <a:endParaRPr lang="en-US" sz="1240" dirty="0"/>
          </a:p>
        </p:txBody>
      </p:sp>
      <p:sp>
        <p:nvSpPr>
          <p:cNvPr id="12" name="Text 10"/>
          <p:cNvSpPr/>
          <p:nvPr/>
        </p:nvSpPr>
        <p:spPr>
          <a:xfrm>
            <a:off x="1344168" y="1956816"/>
            <a:ext cx="2286000" cy="292608"/>
          </a:xfrm>
          <a:prstGeom prst="rect">
            <a:avLst/>
          </a:prstGeom>
          <a:noFill/>
          <a:ln/>
        </p:spPr>
        <p:txBody>
          <a:bodyPr wrap="square" lIns="0" tIns="0" rIns="0" bIns="0" rtlCol="0" anchor="ctr">
            <a:normAutofit/>
          </a:bodyPr>
          <a:lstStyle/>
          <a:p>
            <a:pPr indent="0" marL="0">
              <a:buNone/>
            </a:pPr>
            <a:r>
              <a:rPr lang="en-US" sz="910" dirty="0">
                <a:solidFill>
                  <a:srgbClr val="1E293B"/>
                </a:solidFill>
              </a:rPr>
              <a:t>Gunakan data pelanggan dengan izin dan tujuan yang jelas.</a:t>
            </a:r>
            <a:endParaRPr lang="en-US" sz="910" dirty="0"/>
          </a:p>
        </p:txBody>
      </p:sp>
      <p:sp>
        <p:nvSpPr>
          <p:cNvPr id="13" name="Shape 11"/>
          <p:cNvSpPr/>
          <p:nvPr/>
        </p:nvSpPr>
        <p:spPr>
          <a:xfrm>
            <a:off x="4480560" y="1261872"/>
            <a:ext cx="3337560" cy="1481328"/>
          </a:xfrm>
          <a:prstGeom prst="roundRect">
            <a:avLst>
              <a:gd name="adj" fmla="val 4938"/>
            </a:avLst>
          </a:prstGeom>
          <a:solidFill>
            <a:srgbClr val="FFEDD5"/>
          </a:solidFill>
          <a:ln w="12700">
            <a:solidFill>
              <a:srgbClr val="F97316">
                <a:alpha val="65000"/>
              </a:srgbClr>
            </a:solidFill>
            <a:prstDash val="solid"/>
          </a:ln>
          <a:effectLst>
            <a:outerShdw sx="100000" sy="100000" kx="0" ky="0" algn="bl" rotWithShape="0" blurRad="12700" dist="50800" dir="2700000">
              <a:srgbClr val="000000">
                <a:alpha val="11000"/>
              </a:srgbClr>
            </a:outerShdw>
          </a:effectLst>
        </p:spPr>
      </p:sp>
      <p:sp>
        <p:nvSpPr>
          <p:cNvPr id="14" name="Text 12"/>
          <p:cNvSpPr/>
          <p:nvPr/>
        </p:nvSpPr>
        <p:spPr>
          <a:xfrm>
            <a:off x="4681728" y="1490472"/>
            <a:ext cx="320040" cy="201168"/>
          </a:xfrm>
          <a:prstGeom prst="rect">
            <a:avLst/>
          </a:prstGeom>
          <a:noFill/>
          <a:ln/>
        </p:spPr>
        <p:txBody>
          <a:bodyPr wrap="square" lIns="0" tIns="0" rIns="0" bIns="0" rtlCol="0" anchor="ctr"/>
          <a:lstStyle/>
          <a:p>
            <a:pPr algn="ctr" indent="0" marL="0">
              <a:buNone/>
            </a:pPr>
            <a:r>
              <a:rPr lang="en-US" sz="1700" b="1" dirty="0">
                <a:solidFill>
                  <a:srgbClr val="F97316"/>
                </a:solidFill>
              </a:rPr>
              <a:t>✓</a:t>
            </a:r>
            <a:endParaRPr lang="en-US" sz="1700" dirty="0"/>
          </a:p>
        </p:txBody>
      </p:sp>
      <p:sp>
        <p:nvSpPr>
          <p:cNvPr id="15" name="Text 13"/>
          <p:cNvSpPr/>
          <p:nvPr/>
        </p:nvSpPr>
        <p:spPr>
          <a:xfrm>
            <a:off x="5138928" y="1554480"/>
            <a:ext cx="2194560" cy="146304"/>
          </a:xfrm>
          <a:prstGeom prst="rect">
            <a:avLst/>
          </a:prstGeom>
          <a:noFill/>
          <a:ln/>
        </p:spPr>
        <p:txBody>
          <a:bodyPr wrap="square" lIns="0" tIns="0" rIns="0" bIns="0" rtlCol="0" anchor="ctr"/>
          <a:lstStyle/>
          <a:p>
            <a:pPr indent="0" marL="0">
              <a:buNone/>
            </a:pPr>
            <a:r>
              <a:rPr lang="en-US" sz="1240" b="1" dirty="0">
                <a:solidFill>
                  <a:srgbClr val="F97316"/>
                </a:solidFill>
              </a:rPr>
              <a:t>Klaim Berlebihan</a:t>
            </a:r>
            <a:endParaRPr lang="en-US" sz="1240" dirty="0"/>
          </a:p>
        </p:txBody>
      </p:sp>
      <p:sp>
        <p:nvSpPr>
          <p:cNvPr id="16" name="Text 14"/>
          <p:cNvSpPr/>
          <p:nvPr/>
        </p:nvSpPr>
        <p:spPr>
          <a:xfrm>
            <a:off x="5138928" y="1956816"/>
            <a:ext cx="2286000" cy="292608"/>
          </a:xfrm>
          <a:prstGeom prst="rect">
            <a:avLst/>
          </a:prstGeom>
          <a:noFill/>
          <a:ln/>
        </p:spPr>
        <p:txBody>
          <a:bodyPr wrap="square" lIns="0" tIns="0" rIns="0" bIns="0" rtlCol="0" anchor="ctr">
            <a:normAutofit/>
          </a:bodyPr>
          <a:lstStyle/>
          <a:p>
            <a:pPr indent="0" marL="0">
              <a:buNone/>
            </a:pPr>
            <a:r>
              <a:rPr lang="en-US" sz="910" dirty="0">
                <a:solidFill>
                  <a:srgbClr val="1E293B"/>
                </a:solidFill>
              </a:rPr>
              <a:t>Hindari janji yang tidak dapat dibuktikan.</a:t>
            </a:r>
            <a:endParaRPr lang="en-US" sz="910" dirty="0"/>
          </a:p>
        </p:txBody>
      </p:sp>
      <p:sp>
        <p:nvSpPr>
          <p:cNvPr id="17" name="Shape 15"/>
          <p:cNvSpPr/>
          <p:nvPr/>
        </p:nvSpPr>
        <p:spPr>
          <a:xfrm>
            <a:off x="8275320" y="1261872"/>
            <a:ext cx="3337560" cy="1481328"/>
          </a:xfrm>
          <a:prstGeom prst="roundRect">
            <a:avLst>
              <a:gd name="adj" fmla="val 4938"/>
            </a:avLst>
          </a:prstGeom>
          <a:solidFill>
            <a:srgbClr val="FEE2E2"/>
          </a:solidFill>
          <a:ln w="12700">
            <a:solidFill>
              <a:srgbClr val="EF4444">
                <a:alpha val="65000"/>
              </a:srgbClr>
            </a:solidFill>
            <a:prstDash val="solid"/>
          </a:ln>
          <a:effectLst>
            <a:outerShdw sx="100000" sy="100000" kx="0" ky="0" algn="bl" rotWithShape="0" blurRad="12700" dist="50800" dir="2700000">
              <a:srgbClr val="000000">
                <a:alpha val="11000"/>
              </a:srgbClr>
            </a:outerShdw>
          </a:effectLst>
        </p:spPr>
      </p:sp>
      <p:sp>
        <p:nvSpPr>
          <p:cNvPr id="18" name="Text 16"/>
          <p:cNvSpPr/>
          <p:nvPr/>
        </p:nvSpPr>
        <p:spPr>
          <a:xfrm>
            <a:off x="8476488" y="1490472"/>
            <a:ext cx="320040" cy="201168"/>
          </a:xfrm>
          <a:prstGeom prst="rect">
            <a:avLst/>
          </a:prstGeom>
          <a:noFill/>
          <a:ln/>
        </p:spPr>
        <p:txBody>
          <a:bodyPr wrap="square" lIns="0" tIns="0" rIns="0" bIns="0" rtlCol="0" anchor="ctr"/>
          <a:lstStyle/>
          <a:p>
            <a:pPr algn="ctr" indent="0" marL="0">
              <a:buNone/>
            </a:pPr>
            <a:r>
              <a:rPr lang="en-US" sz="1700" b="1" dirty="0">
                <a:solidFill>
                  <a:srgbClr val="EF4444"/>
                </a:solidFill>
              </a:rPr>
              <a:t>✓</a:t>
            </a:r>
            <a:endParaRPr lang="en-US" sz="1700" dirty="0"/>
          </a:p>
        </p:txBody>
      </p:sp>
      <p:sp>
        <p:nvSpPr>
          <p:cNvPr id="19" name="Text 17"/>
          <p:cNvSpPr/>
          <p:nvPr/>
        </p:nvSpPr>
        <p:spPr>
          <a:xfrm>
            <a:off x="8933688" y="1554480"/>
            <a:ext cx="2194560" cy="146304"/>
          </a:xfrm>
          <a:prstGeom prst="rect">
            <a:avLst/>
          </a:prstGeom>
          <a:noFill/>
          <a:ln/>
        </p:spPr>
        <p:txBody>
          <a:bodyPr wrap="square" lIns="0" tIns="0" rIns="0" bIns="0" rtlCol="0" anchor="ctr"/>
          <a:lstStyle/>
          <a:p>
            <a:pPr indent="0" marL="0">
              <a:buNone/>
            </a:pPr>
            <a:r>
              <a:rPr lang="en-US" sz="1240" b="1" dirty="0">
                <a:solidFill>
                  <a:srgbClr val="EF4444"/>
                </a:solidFill>
              </a:rPr>
              <a:t>Krisis Reputasi</a:t>
            </a:r>
            <a:endParaRPr lang="en-US" sz="1240" dirty="0"/>
          </a:p>
        </p:txBody>
      </p:sp>
      <p:sp>
        <p:nvSpPr>
          <p:cNvPr id="20" name="Text 18"/>
          <p:cNvSpPr/>
          <p:nvPr/>
        </p:nvSpPr>
        <p:spPr>
          <a:xfrm>
            <a:off x="8933688" y="1956816"/>
            <a:ext cx="2286000" cy="292608"/>
          </a:xfrm>
          <a:prstGeom prst="rect">
            <a:avLst/>
          </a:prstGeom>
          <a:noFill/>
          <a:ln/>
        </p:spPr>
        <p:txBody>
          <a:bodyPr wrap="square" lIns="0" tIns="0" rIns="0" bIns="0" rtlCol="0" anchor="ctr">
            <a:normAutofit/>
          </a:bodyPr>
          <a:lstStyle/>
          <a:p>
            <a:pPr indent="0" marL="0">
              <a:buNone/>
            </a:pPr>
            <a:r>
              <a:rPr lang="en-US" sz="910" dirty="0">
                <a:solidFill>
                  <a:srgbClr val="1E293B"/>
                </a:solidFill>
              </a:rPr>
              <a:t>Siapkan respons cepat untuk komentar negatif/isu viral.</a:t>
            </a:r>
            <a:endParaRPr lang="en-US" sz="910" dirty="0"/>
          </a:p>
        </p:txBody>
      </p:sp>
      <p:sp>
        <p:nvSpPr>
          <p:cNvPr id="21" name="Shape 19"/>
          <p:cNvSpPr/>
          <p:nvPr/>
        </p:nvSpPr>
        <p:spPr>
          <a:xfrm>
            <a:off x="685800" y="3273552"/>
            <a:ext cx="3337560" cy="1481328"/>
          </a:xfrm>
          <a:prstGeom prst="roundRect">
            <a:avLst>
              <a:gd name="adj" fmla="val 4938"/>
            </a:avLst>
          </a:prstGeom>
          <a:solidFill>
            <a:srgbClr val="EDE9FE"/>
          </a:solidFill>
          <a:ln w="12700">
            <a:solidFill>
              <a:srgbClr val="7C3AED">
                <a:alpha val="65000"/>
              </a:srgbClr>
            </a:solidFill>
            <a:prstDash val="solid"/>
          </a:ln>
          <a:effectLst>
            <a:outerShdw sx="100000" sy="100000" kx="0" ky="0" algn="bl" rotWithShape="0" blurRad="12700" dist="50800" dir="2700000">
              <a:srgbClr val="000000">
                <a:alpha val="11000"/>
              </a:srgbClr>
            </a:outerShdw>
          </a:effectLst>
        </p:spPr>
      </p:sp>
      <p:sp>
        <p:nvSpPr>
          <p:cNvPr id="22" name="Text 20"/>
          <p:cNvSpPr/>
          <p:nvPr/>
        </p:nvSpPr>
        <p:spPr>
          <a:xfrm>
            <a:off x="886968" y="3502152"/>
            <a:ext cx="320040" cy="201168"/>
          </a:xfrm>
          <a:prstGeom prst="rect">
            <a:avLst/>
          </a:prstGeom>
          <a:noFill/>
          <a:ln/>
        </p:spPr>
        <p:txBody>
          <a:bodyPr wrap="square" lIns="0" tIns="0" rIns="0" bIns="0" rtlCol="0" anchor="ctr"/>
          <a:lstStyle/>
          <a:p>
            <a:pPr algn="ctr" indent="0" marL="0">
              <a:buNone/>
            </a:pPr>
            <a:r>
              <a:rPr lang="en-US" sz="1700" b="1" dirty="0">
                <a:solidFill>
                  <a:srgbClr val="7C3AED"/>
                </a:solidFill>
              </a:rPr>
              <a:t>✓</a:t>
            </a:r>
            <a:endParaRPr lang="en-US" sz="1700" dirty="0"/>
          </a:p>
        </p:txBody>
      </p:sp>
      <p:sp>
        <p:nvSpPr>
          <p:cNvPr id="23" name="Text 21"/>
          <p:cNvSpPr/>
          <p:nvPr/>
        </p:nvSpPr>
        <p:spPr>
          <a:xfrm>
            <a:off x="1344168" y="3566160"/>
            <a:ext cx="2194560" cy="146304"/>
          </a:xfrm>
          <a:prstGeom prst="rect">
            <a:avLst/>
          </a:prstGeom>
          <a:noFill/>
          <a:ln/>
        </p:spPr>
        <p:txBody>
          <a:bodyPr wrap="square" lIns="0" tIns="0" rIns="0" bIns="0" rtlCol="0" anchor="ctr"/>
          <a:lstStyle/>
          <a:p>
            <a:pPr indent="0" marL="0">
              <a:buNone/>
            </a:pPr>
            <a:r>
              <a:rPr lang="en-US" sz="1240" b="1" dirty="0">
                <a:solidFill>
                  <a:srgbClr val="7C3AED"/>
                </a:solidFill>
              </a:rPr>
              <a:t>Brand Safety</a:t>
            </a:r>
            <a:endParaRPr lang="en-US" sz="1240" dirty="0"/>
          </a:p>
        </p:txBody>
      </p:sp>
      <p:sp>
        <p:nvSpPr>
          <p:cNvPr id="24" name="Text 22"/>
          <p:cNvSpPr/>
          <p:nvPr/>
        </p:nvSpPr>
        <p:spPr>
          <a:xfrm>
            <a:off x="1344168" y="3968496"/>
            <a:ext cx="2286000" cy="292608"/>
          </a:xfrm>
          <a:prstGeom prst="rect">
            <a:avLst/>
          </a:prstGeom>
          <a:noFill/>
          <a:ln/>
        </p:spPr>
        <p:txBody>
          <a:bodyPr wrap="square" lIns="0" tIns="0" rIns="0" bIns="0" rtlCol="0" anchor="ctr">
            <a:normAutofit/>
          </a:bodyPr>
          <a:lstStyle/>
          <a:p>
            <a:pPr indent="0" marL="0">
              <a:buNone/>
            </a:pPr>
            <a:r>
              <a:rPr lang="en-US" sz="910" dirty="0">
                <a:solidFill>
                  <a:srgbClr val="1E293B"/>
                </a:solidFill>
              </a:rPr>
              <a:t>Pastikan iklan tidak muncul pada konteks yang merusak citra.</a:t>
            </a:r>
            <a:endParaRPr lang="en-US" sz="910" dirty="0"/>
          </a:p>
        </p:txBody>
      </p:sp>
      <p:sp>
        <p:nvSpPr>
          <p:cNvPr id="25" name="Shape 23"/>
          <p:cNvSpPr/>
          <p:nvPr/>
        </p:nvSpPr>
        <p:spPr>
          <a:xfrm>
            <a:off x="4480560" y="3273552"/>
            <a:ext cx="3337560" cy="1481328"/>
          </a:xfrm>
          <a:prstGeom prst="roundRect">
            <a:avLst>
              <a:gd name="adj" fmla="val 4938"/>
            </a:avLst>
          </a:prstGeom>
          <a:solidFill>
            <a:srgbClr val="D1FAE5"/>
          </a:solidFill>
          <a:ln w="12700">
            <a:solidFill>
              <a:srgbClr val="10B981">
                <a:alpha val="65000"/>
              </a:srgbClr>
            </a:solidFill>
            <a:prstDash val="solid"/>
          </a:ln>
          <a:effectLst>
            <a:outerShdw sx="100000" sy="100000" kx="0" ky="0" algn="bl" rotWithShape="0" blurRad="12700" dist="50800" dir="2700000">
              <a:srgbClr val="000000">
                <a:alpha val="11000"/>
              </a:srgbClr>
            </a:outerShdw>
          </a:effectLst>
        </p:spPr>
      </p:sp>
      <p:sp>
        <p:nvSpPr>
          <p:cNvPr id="26" name="Text 24"/>
          <p:cNvSpPr/>
          <p:nvPr/>
        </p:nvSpPr>
        <p:spPr>
          <a:xfrm>
            <a:off x="4681728" y="3502152"/>
            <a:ext cx="320040" cy="201168"/>
          </a:xfrm>
          <a:prstGeom prst="rect">
            <a:avLst/>
          </a:prstGeom>
          <a:noFill/>
          <a:ln/>
        </p:spPr>
        <p:txBody>
          <a:bodyPr wrap="square" lIns="0" tIns="0" rIns="0" bIns="0" rtlCol="0" anchor="ctr"/>
          <a:lstStyle/>
          <a:p>
            <a:pPr algn="ctr" indent="0" marL="0">
              <a:buNone/>
            </a:pPr>
            <a:r>
              <a:rPr lang="en-US" sz="1700" b="1" dirty="0">
                <a:solidFill>
                  <a:srgbClr val="10B981"/>
                </a:solidFill>
              </a:rPr>
              <a:t>✓</a:t>
            </a:r>
            <a:endParaRPr lang="en-US" sz="1700" dirty="0"/>
          </a:p>
        </p:txBody>
      </p:sp>
      <p:sp>
        <p:nvSpPr>
          <p:cNvPr id="27" name="Text 25"/>
          <p:cNvSpPr/>
          <p:nvPr/>
        </p:nvSpPr>
        <p:spPr>
          <a:xfrm>
            <a:off x="5138928" y="3566160"/>
            <a:ext cx="2194560" cy="146304"/>
          </a:xfrm>
          <a:prstGeom prst="rect">
            <a:avLst/>
          </a:prstGeom>
          <a:noFill/>
          <a:ln/>
        </p:spPr>
        <p:txBody>
          <a:bodyPr wrap="square" lIns="0" tIns="0" rIns="0" bIns="0" rtlCol="0" anchor="ctr"/>
          <a:lstStyle/>
          <a:p>
            <a:pPr indent="0" marL="0">
              <a:buNone/>
            </a:pPr>
            <a:r>
              <a:rPr lang="en-US" sz="1240" b="1" dirty="0">
                <a:solidFill>
                  <a:srgbClr val="10B981"/>
                </a:solidFill>
              </a:rPr>
              <a:t>Aksesibilitas</a:t>
            </a:r>
            <a:endParaRPr lang="en-US" sz="1240" dirty="0"/>
          </a:p>
        </p:txBody>
      </p:sp>
      <p:sp>
        <p:nvSpPr>
          <p:cNvPr id="28" name="Text 26"/>
          <p:cNvSpPr/>
          <p:nvPr/>
        </p:nvSpPr>
        <p:spPr>
          <a:xfrm>
            <a:off x="5138928" y="3968496"/>
            <a:ext cx="2286000" cy="292608"/>
          </a:xfrm>
          <a:prstGeom prst="rect">
            <a:avLst/>
          </a:prstGeom>
          <a:noFill/>
          <a:ln/>
        </p:spPr>
        <p:txBody>
          <a:bodyPr wrap="square" lIns="0" tIns="0" rIns="0" bIns="0" rtlCol="0" anchor="ctr">
            <a:normAutofit/>
          </a:bodyPr>
          <a:lstStyle/>
          <a:p>
            <a:pPr indent="0" marL="0">
              <a:buNone/>
            </a:pPr>
            <a:r>
              <a:rPr lang="en-US" sz="910" dirty="0">
                <a:solidFill>
                  <a:srgbClr val="1E293B"/>
                </a:solidFill>
              </a:rPr>
              <a:t>Gunakan teks, caption, dan visual yang mudah dipahami.</a:t>
            </a:r>
            <a:endParaRPr lang="en-US" sz="910" dirty="0"/>
          </a:p>
        </p:txBody>
      </p:sp>
      <p:sp>
        <p:nvSpPr>
          <p:cNvPr id="29" name="Shape 27"/>
          <p:cNvSpPr/>
          <p:nvPr/>
        </p:nvSpPr>
        <p:spPr>
          <a:xfrm>
            <a:off x="8275320" y="3273552"/>
            <a:ext cx="3337560" cy="1481328"/>
          </a:xfrm>
          <a:prstGeom prst="roundRect">
            <a:avLst>
              <a:gd name="adj" fmla="val 4938"/>
            </a:avLst>
          </a:prstGeom>
          <a:solidFill>
            <a:srgbClr val="CCFBF1"/>
          </a:solidFill>
          <a:ln w="12700">
            <a:solidFill>
              <a:srgbClr val="0F766E">
                <a:alpha val="65000"/>
              </a:srgbClr>
            </a:solidFill>
            <a:prstDash val="solid"/>
          </a:ln>
          <a:effectLst>
            <a:outerShdw sx="100000" sy="100000" kx="0" ky="0" algn="bl" rotWithShape="0" blurRad="12700" dist="50800" dir="2700000">
              <a:srgbClr val="000000">
                <a:alpha val="11000"/>
              </a:srgbClr>
            </a:outerShdw>
          </a:effectLst>
        </p:spPr>
      </p:sp>
      <p:sp>
        <p:nvSpPr>
          <p:cNvPr id="30" name="Text 28"/>
          <p:cNvSpPr/>
          <p:nvPr/>
        </p:nvSpPr>
        <p:spPr>
          <a:xfrm>
            <a:off x="8476488" y="3502152"/>
            <a:ext cx="320040" cy="201168"/>
          </a:xfrm>
          <a:prstGeom prst="rect">
            <a:avLst/>
          </a:prstGeom>
          <a:noFill/>
          <a:ln/>
        </p:spPr>
        <p:txBody>
          <a:bodyPr wrap="square" lIns="0" tIns="0" rIns="0" bIns="0" rtlCol="0" anchor="ctr"/>
          <a:lstStyle/>
          <a:p>
            <a:pPr algn="ctr" indent="0" marL="0">
              <a:buNone/>
            </a:pPr>
            <a:r>
              <a:rPr lang="en-US" sz="1700" b="1" dirty="0">
                <a:solidFill>
                  <a:srgbClr val="0F766E"/>
                </a:solidFill>
              </a:rPr>
              <a:t>✓</a:t>
            </a:r>
            <a:endParaRPr lang="en-US" sz="1700" dirty="0"/>
          </a:p>
        </p:txBody>
      </p:sp>
      <p:sp>
        <p:nvSpPr>
          <p:cNvPr id="31" name="Text 29"/>
          <p:cNvSpPr/>
          <p:nvPr/>
        </p:nvSpPr>
        <p:spPr>
          <a:xfrm>
            <a:off x="8933688" y="3566160"/>
            <a:ext cx="2194560" cy="146304"/>
          </a:xfrm>
          <a:prstGeom prst="rect">
            <a:avLst/>
          </a:prstGeom>
          <a:noFill/>
          <a:ln/>
        </p:spPr>
        <p:txBody>
          <a:bodyPr wrap="square" lIns="0" tIns="0" rIns="0" bIns="0" rtlCol="0" anchor="ctr"/>
          <a:lstStyle/>
          <a:p>
            <a:pPr indent="0" marL="0">
              <a:buNone/>
            </a:pPr>
            <a:r>
              <a:rPr lang="en-US" sz="1240" b="1" dirty="0">
                <a:solidFill>
                  <a:srgbClr val="0F766E"/>
                </a:solidFill>
              </a:rPr>
              <a:t>Transparansi</a:t>
            </a:r>
            <a:endParaRPr lang="en-US" sz="1240" dirty="0"/>
          </a:p>
        </p:txBody>
      </p:sp>
      <p:sp>
        <p:nvSpPr>
          <p:cNvPr id="32" name="Text 30"/>
          <p:cNvSpPr/>
          <p:nvPr/>
        </p:nvSpPr>
        <p:spPr>
          <a:xfrm>
            <a:off x="8933688" y="3968496"/>
            <a:ext cx="2286000" cy="292608"/>
          </a:xfrm>
          <a:prstGeom prst="rect">
            <a:avLst/>
          </a:prstGeom>
          <a:noFill/>
          <a:ln/>
        </p:spPr>
        <p:txBody>
          <a:bodyPr wrap="square" lIns="0" tIns="0" rIns="0" bIns="0" rtlCol="0" anchor="ctr">
            <a:normAutofit/>
          </a:bodyPr>
          <a:lstStyle/>
          <a:p>
            <a:pPr indent="0" marL="0">
              <a:buNone/>
            </a:pPr>
            <a:r>
              <a:rPr lang="en-US" sz="910" dirty="0">
                <a:solidFill>
                  <a:srgbClr val="1E293B"/>
                </a:solidFill>
              </a:rPr>
              <a:t>Tandai konten sponsor, endorsement, atau kerja sama.</a:t>
            </a:r>
            <a:endParaRPr lang="en-US" sz="910" dirty="0"/>
          </a:p>
        </p:txBody>
      </p:sp>
      <p:sp>
        <p:nvSpPr>
          <p:cNvPr id="33" name="Shape 31"/>
          <p:cNvSpPr/>
          <p:nvPr/>
        </p:nvSpPr>
        <p:spPr>
          <a:xfrm>
            <a:off x="1005840" y="5623560"/>
            <a:ext cx="10058400" cy="411480"/>
          </a:xfrm>
          <a:prstGeom prst="roundRect">
            <a:avLst>
              <a:gd name="adj" fmla="val 17778"/>
            </a:avLst>
          </a:prstGeom>
          <a:solidFill>
            <a:srgbClr val="FFFFFF"/>
          </a:solidFill>
          <a:ln w="12700">
            <a:solidFill>
              <a:srgbClr val="E2E8F0"/>
            </a:solidFill>
            <a:prstDash val="solid"/>
          </a:ln>
        </p:spPr>
      </p:sp>
      <p:sp>
        <p:nvSpPr>
          <p:cNvPr id="34" name="Text 32"/>
          <p:cNvSpPr/>
          <p:nvPr/>
        </p:nvSpPr>
        <p:spPr>
          <a:xfrm>
            <a:off x="1234440" y="5779008"/>
            <a:ext cx="9601200" cy="91440"/>
          </a:xfrm>
          <a:prstGeom prst="rect">
            <a:avLst/>
          </a:prstGeom>
          <a:noFill/>
          <a:ln/>
        </p:spPr>
        <p:txBody>
          <a:bodyPr wrap="square" lIns="0" tIns="0" rIns="0" bIns="0" rtlCol="0" anchor="ctr">
            <a:normAutofit/>
          </a:bodyPr>
          <a:lstStyle/>
          <a:p>
            <a:pPr algn="ctr" indent="0" marL="0">
              <a:buNone/>
            </a:pPr>
            <a:r>
              <a:rPr lang="en-US" sz="990" b="1" dirty="0">
                <a:solidFill>
                  <a:srgbClr val="0F172A"/>
                </a:solidFill>
              </a:rPr>
              <a:t>Prinsip: data aman, pesan jujur, interaksi sopan, dan evaluasi dilakukan tanpa memanipulasi audiens.</a:t>
            </a:r>
            <a:endParaRPr lang="en-US" sz="990" dirty="0"/>
          </a:p>
        </p:txBody>
      </p:sp>
      <p:sp>
        <p:nvSpPr>
          <p:cNvPr id="35" name="Shape 33"/>
          <p:cNvSpPr/>
          <p:nvPr/>
        </p:nvSpPr>
        <p:spPr>
          <a:xfrm>
            <a:off x="502920" y="6446520"/>
            <a:ext cx="11155680" cy="0"/>
          </a:xfrm>
          <a:prstGeom prst="line">
            <a:avLst/>
          </a:prstGeom>
          <a:noFill/>
          <a:ln w="12700">
            <a:solidFill>
              <a:srgbClr val="E2E8F0">
                <a:alpha val="90000"/>
              </a:srgbClr>
            </a:solidFill>
            <a:prstDash val="solid"/>
          </a:ln>
        </p:spPr>
      </p:sp>
      <p:sp>
        <p:nvSpPr>
          <p:cNvPr id="36" name="Text 34"/>
          <p:cNvSpPr/>
          <p:nvPr/>
        </p:nvSpPr>
        <p:spPr>
          <a:xfrm>
            <a:off x="502920" y="6528816"/>
            <a:ext cx="5029200" cy="164592"/>
          </a:xfrm>
          <a:prstGeom prst="rect">
            <a:avLst/>
          </a:prstGeom>
          <a:noFill/>
          <a:ln/>
        </p:spPr>
        <p:txBody>
          <a:bodyPr wrap="square" lIns="0" tIns="0" rIns="0" bIns="0" rtlCol="0" anchor="ctr"/>
          <a:lstStyle/>
          <a:p>
            <a:pPr indent="0" marL="0">
              <a:buNone/>
            </a:pPr>
            <a:r>
              <a:rPr lang="en-US" sz="740" dirty="0">
                <a:solidFill>
                  <a:srgbClr val="64748B"/>
                </a:solidFill>
              </a:rPr>
              <a:t>Marketing Communication • Digital Media Channel</a:t>
            </a:r>
            <a:endParaRPr lang="en-US" sz="740" dirty="0"/>
          </a:p>
        </p:txBody>
      </p:sp>
      <p:sp>
        <p:nvSpPr>
          <p:cNvPr id="37" name="Text 35"/>
          <p:cNvSpPr/>
          <p:nvPr/>
        </p:nvSpPr>
        <p:spPr>
          <a:xfrm>
            <a:off x="11109960" y="6510528"/>
            <a:ext cx="548640" cy="164592"/>
          </a:xfrm>
          <a:prstGeom prst="rect">
            <a:avLst/>
          </a:prstGeom>
          <a:noFill/>
          <a:ln/>
        </p:spPr>
        <p:txBody>
          <a:bodyPr wrap="square" lIns="0" tIns="0" rIns="0" bIns="0" rtlCol="0" anchor="ctr"/>
          <a:lstStyle/>
          <a:p>
            <a:pPr algn="r" indent="0" marL="0">
              <a:buNone/>
            </a:pPr>
            <a:r>
              <a:rPr lang="en-US" sz="800" b="1" dirty="0">
                <a:solidFill>
                  <a:srgbClr val="64748B"/>
                </a:solidFill>
              </a:rPr>
              <a:t>14</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8FAFC"/>
        </a:solidFill>
      </p:bgPr>
    </p:bg>
    <p:spTree>
      <p:nvGrpSpPr>
        <p:cNvPr id="1" name=""/>
        <p:cNvGrpSpPr/>
        <p:nvPr/>
      </p:nvGrpSpPr>
      <p:grpSpPr>
        <a:xfrm>
          <a:off x="0" y="0"/>
          <a:ext cx="0" cy="0"/>
          <a:chOff x="0" y="0"/>
          <a:chExt cx="0" cy="0"/>
        </a:xfrm>
      </p:grpSpPr>
      <p:sp>
        <p:nvSpPr>
          <p:cNvPr id="2" name="Shape 0"/>
          <p:cNvSpPr/>
          <p:nvPr/>
        </p:nvSpPr>
        <p:spPr>
          <a:xfrm rot="2100000">
            <a:off x="9326880" y="-1463040"/>
            <a:ext cx="3840480" cy="3840480"/>
          </a:xfrm>
          <a:prstGeom prst="arc">
            <a:avLst/>
          </a:prstGeom>
          <a:solidFill>
            <a:srgbClr val="DBEAFE">
              <a:alpha val="95000"/>
            </a:srgbClr>
          </a:solidFill>
          <a:ln w="12700">
            <a:solidFill>
              <a:srgbClr val="DBEAFE">
                <a:alpha val="90000"/>
              </a:srgbClr>
            </a:solidFill>
            <a:prstDash val="solid"/>
          </a:ln>
        </p:spPr>
      </p:sp>
      <p:sp>
        <p:nvSpPr>
          <p:cNvPr id="3" name="Shape 1"/>
          <p:cNvSpPr/>
          <p:nvPr/>
        </p:nvSpPr>
        <p:spPr>
          <a:xfrm rot="12600000">
            <a:off x="-1097280" y="5212080"/>
            <a:ext cx="2926080" cy="2926080"/>
          </a:xfrm>
          <a:prstGeom prst="arc">
            <a:avLst/>
          </a:prstGeom>
          <a:solidFill>
            <a:srgbClr val="CCFBF1">
              <a:alpha val="85000"/>
            </a:srgbClr>
          </a:solidFill>
          <a:ln w="12700">
            <a:solidFill>
              <a:srgbClr val="CCFBF1">
                <a:alpha val="90000"/>
              </a:srgbClr>
            </a:solidFill>
            <a:prstDash val="solid"/>
          </a:ln>
        </p:spPr>
      </p:sp>
      <p:sp>
        <p:nvSpPr>
          <p:cNvPr id="4" name="Text 2"/>
          <p:cNvSpPr/>
          <p:nvPr/>
        </p:nvSpPr>
        <p:spPr>
          <a:xfrm>
            <a:off x="502920" y="384048"/>
            <a:ext cx="7955280" cy="411480"/>
          </a:xfrm>
          <a:prstGeom prst="rect">
            <a:avLst/>
          </a:prstGeom>
          <a:noFill/>
          <a:ln/>
        </p:spPr>
        <p:txBody>
          <a:bodyPr wrap="square" lIns="0" tIns="0" rIns="0" bIns="0" rtlCol="0" anchor="ctr"/>
          <a:lstStyle/>
          <a:p>
            <a:pPr indent="0" marL="0">
              <a:buNone/>
            </a:pPr>
            <a:r>
              <a:rPr lang="en-US" sz="2400" b="1" dirty="0">
                <a:solidFill>
                  <a:srgbClr val="0F172A"/>
                </a:solidFill>
                <a:latin typeface="Aptos Display" pitchFamily="34" charset="0"/>
                <a:ea typeface="Aptos Display" pitchFamily="34" charset="-122"/>
                <a:cs typeface="Aptos Display" pitchFamily="34" charset="-120"/>
              </a:rPr>
              <a:t>Latihan Kelas: Rancang Kampanye Digital</a:t>
            </a:r>
            <a:endParaRPr lang="en-US" sz="2400" dirty="0"/>
          </a:p>
        </p:txBody>
      </p:sp>
      <p:sp>
        <p:nvSpPr>
          <p:cNvPr id="5" name="Shape 3"/>
          <p:cNvSpPr/>
          <p:nvPr/>
        </p:nvSpPr>
        <p:spPr>
          <a:xfrm>
            <a:off x="502920" y="932688"/>
            <a:ext cx="1005840" cy="0"/>
          </a:xfrm>
          <a:prstGeom prst="line">
            <a:avLst/>
          </a:prstGeom>
          <a:noFill/>
          <a:ln w="38100">
            <a:solidFill>
              <a:srgbClr val="06B6D4"/>
            </a:solidFill>
            <a:prstDash val="solid"/>
          </a:ln>
        </p:spPr>
      </p:sp>
      <p:sp>
        <p:nvSpPr>
          <p:cNvPr id="6" name="Text 4"/>
          <p:cNvSpPr/>
          <p:nvPr/>
        </p:nvSpPr>
        <p:spPr>
          <a:xfrm>
            <a:off x="1600200" y="804672"/>
            <a:ext cx="6217920" cy="274320"/>
          </a:xfrm>
          <a:prstGeom prst="rect">
            <a:avLst/>
          </a:prstGeom>
          <a:noFill/>
          <a:ln/>
        </p:spPr>
        <p:txBody>
          <a:bodyPr wrap="square" lIns="0" tIns="0" rIns="0" bIns="0" rtlCol="0" anchor="ctr"/>
          <a:lstStyle/>
          <a:p>
            <a:pPr indent="0" marL="0">
              <a:buNone/>
            </a:pPr>
            <a:r>
              <a:rPr lang="en-US" sz="850" dirty="0">
                <a:solidFill>
                  <a:srgbClr val="64748B"/>
                </a:solidFill>
              </a:rPr>
              <a:t>Mahasiswa menyusun rancangan kampanye komunikasi pemasaran secara singkat.</a:t>
            </a:r>
            <a:endParaRPr lang="en-US" sz="850" dirty="0"/>
          </a:p>
        </p:txBody>
      </p:sp>
      <p:sp>
        <p:nvSpPr>
          <p:cNvPr id="7" name="Shape 5"/>
          <p:cNvSpPr/>
          <p:nvPr/>
        </p:nvSpPr>
        <p:spPr>
          <a:xfrm>
            <a:off x="10104120" y="438912"/>
            <a:ext cx="1554480" cy="329184"/>
          </a:xfrm>
          <a:prstGeom prst="roundRect">
            <a:avLst>
              <a:gd name="adj" fmla="val 16667"/>
            </a:avLst>
          </a:prstGeom>
          <a:solidFill>
            <a:srgbClr val="CCFBF1"/>
          </a:solidFill>
          <a:ln w="12700">
            <a:solidFill>
              <a:srgbClr val="CCFBF1"/>
            </a:solidFill>
            <a:prstDash val="solid"/>
          </a:ln>
        </p:spPr>
      </p:sp>
      <p:sp>
        <p:nvSpPr>
          <p:cNvPr id="8" name="Text 6"/>
          <p:cNvSpPr/>
          <p:nvPr/>
        </p:nvSpPr>
        <p:spPr>
          <a:xfrm>
            <a:off x="10222992" y="521208"/>
            <a:ext cx="1325880" cy="128016"/>
          </a:xfrm>
          <a:prstGeom prst="rect">
            <a:avLst/>
          </a:prstGeom>
          <a:noFill/>
          <a:ln/>
        </p:spPr>
        <p:txBody>
          <a:bodyPr wrap="square" lIns="0" tIns="0" rIns="0" bIns="0" rtlCol="0" anchor="ctr"/>
          <a:lstStyle/>
          <a:p>
            <a:pPr algn="ctr" indent="0" marL="0">
              <a:buNone/>
            </a:pPr>
            <a:r>
              <a:rPr lang="en-US" sz="740" b="1" dirty="0">
                <a:solidFill>
                  <a:srgbClr val="0F766E"/>
                </a:solidFill>
              </a:rPr>
              <a:t>PRAKTIK</a:t>
            </a:r>
            <a:endParaRPr lang="en-US" sz="740" dirty="0"/>
          </a:p>
        </p:txBody>
      </p:sp>
      <p:sp>
        <p:nvSpPr>
          <p:cNvPr id="9" name="Shape 7"/>
          <p:cNvSpPr/>
          <p:nvPr/>
        </p:nvSpPr>
        <p:spPr>
          <a:xfrm>
            <a:off x="777240" y="1234440"/>
            <a:ext cx="3657600" cy="4754880"/>
          </a:xfrm>
          <a:prstGeom prst="roundRect">
            <a:avLst>
              <a:gd name="adj" fmla="val 2000"/>
            </a:avLst>
          </a:prstGeom>
          <a:solidFill>
            <a:srgbClr val="FFFFFF"/>
          </a:solidFill>
          <a:ln w="12700">
            <a:solidFill>
              <a:srgbClr val="E2E8F0"/>
            </a:solidFill>
            <a:prstDash val="solid"/>
          </a:ln>
          <a:effectLst>
            <a:outerShdw sx="100000" sy="100000" kx="0" ky="0" algn="bl" rotWithShape="0" blurRad="12700" dist="50800" dir="2700000">
              <a:srgbClr val="000000">
                <a:alpha val="11000"/>
              </a:srgbClr>
            </a:outerShdw>
          </a:effectLst>
        </p:spPr>
      </p:sp>
      <p:sp>
        <p:nvSpPr>
          <p:cNvPr id="10" name="Text 8"/>
          <p:cNvSpPr/>
          <p:nvPr/>
        </p:nvSpPr>
        <p:spPr>
          <a:xfrm>
            <a:off x="1097280" y="1572768"/>
            <a:ext cx="2286000" cy="210312"/>
          </a:xfrm>
          <a:prstGeom prst="rect">
            <a:avLst/>
          </a:prstGeom>
          <a:noFill/>
          <a:ln/>
        </p:spPr>
        <p:txBody>
          <a:bodyPr wrap="square" lIns="0" tIns="0" rIns="0" bIns="0" rtlCol="0" anchor="ctr"/>
          <a:lstStyle/>
          <a:p>
            <a:pPr indent="0" marL="0">
              <a:buNone/>
            </a:pPr>
            <a:r>
              <a:rPr lang="en-US" sz="1800" b="1" dirty="0">
                <a:solidFill>
                  <a:srgbClr val="0F172A"/>
                </a:solidFill>
              </a:rPr>
              <a:t>Instruksi tugas</a:t>
            </a:r>
            <a:endParaRPr lang="en-US" sz="1800" dirty="0"/>
          </a:p>
        </p:txBody>
      </p:sp>
      <p:sp>
        <p:nvSpPr>
          <p:cNvPr id="11" name="Shape 9"/>
          <p:cNvSpPr/>
          <p:nvPr/>
        </p:nvSpPr>
        <p:spPr>
          <a:xfrm>
            <a:off x="1097280" y="2121408"/>
            <a:ext cx="109728" cy="109728"/>
          </a:xfrm>
          <a:prstGeom prst="ellipse">
            <a:avLst/>
          </a:prstGeom>
          <a:solidFill>
            <a:srgbClr val="06B6D4"/>
          </a:solidFill>
          <a:ln w="12700">
            <a:solidFill>
              <a:srgbClr val="06B6D4"/>
            </a:solidFill>
            <a:prstDash val="solid"/>
          </a:ln>
        </p:spPr>
      </p:sp>
      <p:sp>
        <p:nvSpPr>
          <p:cNvPr id="12" name="Text 10"/>
          <p:cNvSpPr/>
          <p:nvPr/>
        </p:nvSpPr>
        <p:spPr>
          <a:xfrm>
            <a:off x="1307592" y="2057400"/>
            <a:ext cx="2926080" cy="292608"/>
          </a:xfrm>
          <a:prstGeom prst="rect">
            <a:avLst/>
          </a:prstGeom>
          <a:noFill/>
          <a:ln/>
        </p:spPr>
        <p:txBody>
          <a:bodyPr wrap="square" lIns="0" tIns="0" rIns="0" bIns="0" rtlCol="0" anchor="ctr">
            <a:normAutofit/>
          </a:bodyPr>
          <a:lstStyle/>
          <a:p>
            <a:pPr indent="0" marL="0">
              <a:buNone/>
            </a:pPr>
            <a:r>
              <a:rPr lang="en-US" sz="1150" dirty="0">
                <a:solidFill>
                  <a:srgbClr val="1E293B"/>
                </a:solidFill>
              </a:rPr>
              <a:t>Pilih satu produk/jasa/event.</a:t>
            </a:r>
            <a:endParaRPr lang="en-US" sz="1150" dirty="0"/>
          </a:p>
        </p:txBody>
      </p:sp>
      <p:sp>
        <p:nvSpPr>
          <p:cNvPr id="13" name="Shape 11"/>
          <p:cNvSpPr/>
          <p:nvPr/>
        </p:nvSpPr>
        <p:spPr>
          <a:xfrm>
            <a:off x="1097280" y="2624328"/>
            <a:ext cx="109728" cy="109728"/>
          </a:xfrm>
          <a:prstGeom prst="ellipse">
            <a:avLst/>
          </a:prstGeom>
          <a:solidFill>
            <a:srgbClr val="06B6D4"/>
          </a:solidFill>
          <a:ln w="12700">
            <a:solidFill>
              <a:srgbClr val="06B6D4"/>
            </a:solidFill>
            <a:prstDash val="solid"/>
          </a:ln>
        </p:spPr>
      </p:sp>
      <p:sp>
        <p:nvSpPr>
          <p:cNvPr id="14" name="Text 12"/>
          <p:cNvSpPr/>
          <p:nvPr/>
        </p:nvSpPr>
        <p:spPr>
          <a:xfrm>
            <a:off x="1307592" y="2560320"/>
            <a:ext cx="2926080" cy="292608"/>
          </a:xfrm>
          <a:prstGeom prst="rect">
            <a:avLst/>
          </a:prstGeom>
          <a:noFill/>
          <a:ln/>
        </p:spPr>
        <p:txBody>
          <a:bodyPr wrap="square" lIns="0" tIns="0" rIns="0" bIns="0" rtlCol="0" anchor="ctr">
            <a:normAutofit/>
          </a:bodyPr>
          <a:lstStyle/>
          <a:p>
            <a:pPr indent="0" marL="0">
              <a:buNone/>
            </a:pPr>
            <a:r>
              <a:rPr lang="en-US" sz="1150" dirty="0">
                <a:solidFill>
                  <a:srgbClr val="1E293B"/>
                </a:solidFill>
              </a:rPr>
              <a:t>Tentukan tujuan SMART.</a:t>
            </a:r>
            <a:endParaRPr lang="en-US" sz="1150" dirty="0"/>
          </a:p>
        </p:txBody>
      </p:sp>
      <p:sp>
        <p:nvSpPr>
          <p:cNvPr id="15" name="Shape 13"/>
          <p:cNvSpPr/>
          <p:nvPr/>
        </p:nvSpPr>
        <p:spPr>
          <a:xfrm>
            <a:off x="1097280" y="3127248"/>
            <a:ext cx="109728" cy="109728"/>
          </a:xfrm>
          <a:prstGeom prst="ellipse">
            <a:avLst/>
          </a:prstGeom>
          <a:solidFill>
            <a:srgbClr val="06B6D4"/>
          </a:solidFill>
          <a:ln w="12700">
            <a:solidFill>
              <a:srgbClr val="06B6D4"/>
            </a:solidFill>
            <a:prstDash val="solid"/>
          </a:ln>
        </p:spPr>
      </p:sp>
      <p:sp>
        <p:nvSpPr>
          <p:cNvPr id="16" name="Text 14"/>
          <p:cNvSpPr/>
          <p:nvPr/>
        </p:nvSpPr>
        <p:spPr>
          <a:xfrm>
            <a:off x="1307592" y="3063240"/>
            <a:ext cx="2926080" cy="292608"/>
          </a:xfrm>
          <a:prstGeom prst="rect">
            <a:avLst/>
          </a:prstGeom>
          <a:noFill/>
          <a:ln/>
        </p:spPr>
        <p:txBody>
          <a:bodyPr wrap="square" lIns="0" tIns="0" rIns="0" bIns="0" rtlCol="0" anchor="ctr">
            <a:normAutofit/>
          </a:bodyPr>
          <a:lstStyle/>
          <a:p>
            <a:pPr indent="0" marL="0">
              <a:buNone/>
            </a:pPr>
            <a:r>
              <a:rPr lang="en-US" sz="1150" dirty="0">
                <a:solidFill>
                  <a:srgbClr val="1E293B"/>
                </a:solidFill>
              </a:rPr>
              <a:t>Definisikan persona audiens.</a:t>
            </a:r>
            <a:endParaRPr lang="en-US" sz="1150" dirty="0"/>
          </a:p>
        </p:txBody>
      </p:sp>
      <p:sp>
        <p:nvSpPr>
          <p:cNvPr id="17" name="Shape 15"/>
          <p:cNvSpPr/>
          <p:nvPr/>
        </p:nvSpPr>
        <p:spPr>
          <a:xfrm>
            <a:off x="1097280" y="3630168"/>
            <a:ext cx="109728" cy="109728"/>
          </a:xfrm>
          <a:prstGeom prst="ellipse">
            <a:avLst/>
          </a:prstGeom>
          <a:solidFill>
            <a:srgbClr val="06B6D4"/>
          </a:solidFill>
          <a:ln w="12700">
            <a:solidFill>
              <a:srgbClr val="06B6D4"/>
            </a:solidFill>
            <a:prstDash val="solid"/>
          </a:ln>
        </p:spPr>
      </p:sp>
      <p:sp>
        <p:nvSpPr>
          <p:cNvPr id="18" name="Text 16"/>
          <p:cNvSpPr/>
          <p:nvPr/>
        </p:nvSpPr>
        <p:spPr>
          <a:xfrm>
            <a:off x="1307592" y="3566160"/>
            <a:ext cx="2926080" cy="292608"/>
          </a:xfrm>
          <a:prstGeom prst="rect">
            <a:avLst/>
          </a:prstGeom>
          <a:noFill/>
          <a:ln/>
        </p:spPr>
        <p:txBody>
          <a:bodyPr wrap="square" lIns="0" tIns="0" rIns="0" bIns="0" rtlCol="0" anchor="ctr">
            <a:normAutofit/>
          </a:bodyPr>
          <a:lstStyle/>
          <a:p>
            <a:pPr indent="0" marL="0">
              <a:buNone/>
            </a:pPr>
            <a:r>
              <a:rPr lang="en-US" sz="1150" dirty="0">
                <a:solidFill>
                  <a:srgbClr val="1E293B"/>
                </a:solidFill>
              </a:rPr>
              <a:t>Pilih 3 kanal digital utama.</a:t>
            </a:r>
            <a:endParaRPr lang="en-US" sz="1150" dirty="0"/>
          </a:p>
        </p:txBody>
      </p:sp>
      <p:sp>
        <p:nvSpPr>
          <p:cNvPr id="19" name="Shape 17"/>
          <p:cNvSpPr/>
          <p:nvPr/>
        </p:nvSpPr>
        <p:spPr>
          <a:xfrm>
            <a:off x="1097280" y="4133088"/>
            <a:ext cx="109728" cy="109728"/>
          </a:xfrm>
          <a:prstGeom prst="ellipse">
            <a:avLst/>
          </a:prstGeom>
          <a:solidFill>
            <a:srgbClr val="06B6D4"/>
          </a:solidFill>
          <a:ln w="12700">
            <a:solidFill>
              <a:srgbClr val="06B6D4"/>
            </a:solidFill>
            <a:prstDash val="solid"/>
          </a:ln>
        </p:spPr>
      </p:sp>
      <p:sp>
        <p:nvSpPr>
          <p:cNvPr id="20" name="Text 18"/>
          <p:cNvSpPr/>
          <p:nvPr/>
        </p:nvSpPr>
        <p:spPr>
          <a:xfrm>
            <a:off x="1307592" y="4069080"/>
            <a:ext cx="2926080" cy="292608"/>
          </a:xfrm>
          <a:prstGeom prst="rect">
            <a:avLst/>
          </a:prstGeom>
          <a:noFill/>
          <a:ln/>
        </p:spPr>
        <p:txBody>
          <a:bodyPr wrap="square" lIns="0" tIns="0" rIns="0" bIns="0" rtlCol="0" anchor="ctr">
            <a:normAutofit/>
          </a:bodyPr>
          <a:lstStyle/>
          <a:p>
            <a:pPr indent="0" marL="0">
              <a:buNone/>
            </a:pPr>
            <a:r>
              <a:rPr lang="en-US" sz="1150" dirty="0">
                <a:solidFill>
                  <a:srgbClr val="1E293B"/>
                </a:solidFill>
              </a:rPr>
              <a:t>Susun ide konten dan CTA.</a:t>
            </a:r>
            <a:endParaRPr lang="en-US" sz="1150" dirty="0"/>
          </a:p>
        </p:txBody>
      </p:sp>
      <p:sp>
        <p:nvSpPr>
          <p:cNvPr id="21" name="Shape 19"/>
          <p:cNvSpPr/>
          <p:nvPr/>
        </p:nvSpPr>
        <p:spPr>
          <a:xfrm>
            <a:off x="1097280" y="4636008"/>
            <a:ext cx="109728" cy="109728"/>
          </a:xfrm>
          <a:prstGeom prst="ellipse">
            <a:avLst/>
          </a:prstGeom>
          <a:solidFill>
            <a:srgbClr val="06B6D4"/>
          </a:solidFill>
          <a:ln w="12700">
            <a:solidFill>
              <a:srgbClr val="06B6D4"/>
            </a:solidFill>
            <a:prstDash val="solid"/>
          </a:ln>
        </p:spPr>
      </p:sp>
      <p:sp>
        <p:nvSpPr>
          <p:cNvPr id="22" name="Text 20"/>
          <p:cNvSpPr/>
          <p:nvPr/>
        </p:nvSpPr>
        <p:spPr>
          <a:xfrm>
            <a:off x="1307592" y="4572000"/>
            <a:ext cx="2926080" cy="292608"/>
          </a:xfrm>
          <a:prstGeom prst="rect">
            <a:avLst/>
          </a:prstGeom>
          <a:noFill/>
          <a:ln/>
        </p:spPr>
        <p:txBody>
          <a:bodyPr wrap="square" lIns="0" tIns="0" rIns="0" bIns="0" rtlCol="0" anchor="ctr">
            <a:normAutofit/>
          </a:bodyPr>
          <a:lstStyle/>
          <a:p>
            <a:pPr indent="0" marL="0">
              <a:buNone/>
            </a:pPr>
            <a:r>
              <a:rPr lang="en-US" sz="1150" dirty="0">
                <a:solidFill>
                  <a:srgbClr val="1E293B"/>
                </a:solidFill>
              </a:rPr>
              <a:t>Tentukan KPI evaluasi.</a:t>
            </a:r>
            <a:endParaRPr lang="en-US" sz="1150" dirty="0"/>
          </a:p>
        </p:txBody>
      </p:sp>
      <p:sp>
        <p:nvSpPr>
          <p:cNvPr id="23" name="Shape 21"/>
          <p:cNvSpPr/>
          <p:nvPr/>
        </p:nvSpPr>
        <p:spPr>
          <a:xfrm>
            <a:off x="4892040" y="1234440"/>
            <a:ext cx="6355080" cy="4754880"/>
          </a:xfrm>
          <a:prstGeom prst="roundRect">
            <a:avLst>
              <a:gd name="adj" fmla="val 1538"/>
            </a:avLst>
          </a:prstGeom>
          <a:solidFill>
            <a:srgbClr val="F8FAFC"/>
          </a:solidFill>
          <a:ln w="12700">
            <a:solidFill>
              <a:srgbClr val="E2E8F0"/>
            </a:solidFill>
            <a:prstDash val="solid"/>
          </a:ln>
          <a:effectLst>
            <a:outerShdw sx="100000" sy="100000" kx="0" ky="0" algn="bl" rotWithShape="0" blurRad="12700" dist="50800" dir="2700000">
              <a:srgbClr val="000000">
                <a:alpha val="11000"/>
              </a:srgbClr>
            </a:outerShdw>
          </a:effectLst>
        </p:spPr>
      </p:sp>
      <p:sp>
        <p:nvSpPr>
          <p:cNvPr id="24" name="Text 22"/>
          <p:cNvSpPr/>
          <p:nvPr/>
        </p:nvSpPr>
        <p:spPr>
          <a:xfrm>
            <a:off x="5257800" y="1572768"/>
            <a:ext cx="3200400" cy="210312"/>
          </a:xfrm>
          <a:prstGeom prst="rect">
            <a:avLst/>
          </a:prstGeom>
          <a:noFill/>
          <a:ln/>
        </p:spPr>
        <p:txBody>
          <a:bodyPr wrap="square" lIns="0" tIns="0" rIns="0" bIns="0" rtlCol="0" anchor="ctr"/>
          <a:lstStyle/>
          <a:p>
            <a:pPr indent="0" marL="0">
              <a:buNone/>
            </a:pPr>
            <a:r>
              <a:rPr lang="en-US" sz="1800" b="1" dirty="0">
                <a:solidFill>
                  <a:srgbClr val="0F172A"/>
                </a:solidFill>
              </a:rPr>
              <a:t>Template output kelompok</a:t>
            </a:r>
            <a:endParaRPr lang="en-US" sz="1800" dirty="0"/>
          </a:p>
        </p:txBody>
      </p:sp>
      <p:sp>
        <p:nvSpPr>
          <p:cNvPr id="25" name="Shape 23"/>
          <p:cNvSpPr/>
          <p:nvPr/>
        </p:nvSpPr>
        <p:spPr>
          <a:xfrm>
            <a:off x="5257800" y="2011680"/>
            <a:ext cx="5440680" cy="393192"/>
          </a:xfrm>
          <a:prstGeom prst="rect">
            <a:avLst/>
          </a:prstGeom>
          <a:solidFill>
            <a:srgbClr val="F1F5F9"/>
          </a:solidFill>
          <a:ln w="12700">
            <a:solidFill>
              <a:srgbClr val="E2E8F0"/>
            </a:solidFill>
            <a:prstDash val="solid"/>
          </a:ln>
        </p:spPr>
      </p:sp>
      <p:sp>
        <p:nvSpPr>
          <p:cNvPr id="26" name="Text 24"/>
          <p:cNvSpPr/>
          <p:nvPr/>
        </p:nvSpPr>
        <p:spPr>
          <a:xfrm>
            <a:off x="5440680" y="2121408"/>
            <a:ext cx="1097280" cy="91440"/>
          </a:xfrm>
          <a:prstGeom prst="rect">
            <a:avLst/>
          </a:prstGeom>
          <a:noFill/>
          <a:ln/>
        </p:spPr>
        <p:txBody>
          <a:bodyPr wrap="square" lIns="0" tIns="0" rIns="0" bIns="0" rtlCol="0" anchor="ctr"/>
          <a:lstStyle/>
          <a:p>
            <a:pPr indent="0" marL="0">
              <a:buNone/>
            </a:pPr>
            <a:r>
              <a:rPr lang="en-US" sz="860" b="1" dirty="0">
                <a:solidFill>
                  <a:srgbClr val="64748B"/>
                </a:solidFill>
              </a:rPr>
              <a:t>Produk/Jasa</a:t>
            </a:r>
            <a:endParaRPr lang="en-US" sz="860" dirty="0"/>
          </a:p>
        </p:txBody>
      </p:sp>
      <p:sp>
        <p:nvSpPr>
          <p:cNvPr id="27" name="Text 25"/>
          <p:cNvSpPr/>
          <p:nvPr/>
        </p:nvSpPr>
        <p:spPr>
          <a:xfrm>
            <a:off x="6812280" y="2121408"/>
            <a:ext cx="3337560" cy="91440"/>
          </a:xfrm>
          <a:prstGeom prst="rect">
            <a:avLst/>
          </a:prstGeom>
          <a:noFill/>
          <a:ln/>
        </p:spPr>
        <p:txBody>
          <a:bodyPr wrap="square" lIns="0" tIns="0" rIns="0" bIns="0" rtlCol="0" anchor="ctr"/>
          <a:lstStyle/>
          <a:p>
            <a:pPr indent="0" marL="0">
              <a:buNone/>
            </a:pPr>
            <a:r>
              <a:rPr lang="en-US" sz="860" dirty="0">
                <a:solidFill>
                  <a:srgbClr val="64748B"/>
                </a:solidFill>
              </a:rPr>
              <a:t>........................................</a:t>
            </a:r>
            <a:endParaRPr lang="en-US" sz="860" dirty="0"/>
          </a:p>
        </p:txBody>
      </p:sp>
      <p:sp>
        <p:nvSpPr>
          <p:cNvPr id="28" name="Shape 26"/>
          <p:cNvSpPr/>
          <p:nvPr/>
        </p:nvSpPr>
        <p:spPr>
          <a:xfrm>
            <a:off x="5257800" y="2514600"/>
            <a:ext cx="5440680" cy="393192"/>
          </a:xfrm>
          <a:prstGeom prst="rect">
            <a:avLst/>
          </a:prstGeom>
          <a:solidFill>
            <a:srgbClr val="FFFFFF"/>
          </a:solidFill>
          <a:ln w="12700">
            <a:solidFill>
              <a:srgbClr val="E2E8F0"/>
            </a:solidFill>
            <a:prstDash val="solid"/>
          </a:ln>
        </p:spPr>
      </p:sp>
      <p:sp>
        <p:nvSpPr>
          <p:cNvPr id="29" name="Text 27"/>
          <p:cNvSpPr/>
          <p:nvPr/>
        </p:nvSpPr>
        <p:spPr>
          <a:xfrm>
            <a:off x="5440680" y="2624328"/>
            <a:ext cx="1097280" cy="91440"/>
          </a:xfrm>
          <a:prstGeom prst="rect">
            <a:avLst/>
          </a:prstGeom>
          <a:noFill/>
          <a:ln/>
        </p:spPr>
        <p:txBody>
          <a:bodyPr wrap="square" lIns="0" tIns="0" rIns="0" bIns="0" rtlCol="0" anchor="ctr"/>
          <a:lstStyle/>
          <a:p>
            <a:pPr indent="0" marL="0">
              <a:buNone/>
            </a:pPr>
            <a:r>
              <a:rPr lang="en-US" sz="860" b="1" dirty="0">
                <a:solidFill>
                  <a:srgbClr val="64748B"/>
                </a:solidFill>
              </a:rPr>
              <a:t>Tujuan</a:t>
            </a:r>
            <a:endParaRPr lang="en-US" sz="860" dirty="0"/>
          </a:p>
        </p:txBody>
      </p:sp>
      <p:sp>
        <p:nvSpPr>
          <p:cNvPr id="30" name="Text 28"/>
          <p:cNvSpPr/>
          <p:nvPr/>
        </p:nvSpPr>
        <p:spPr>
          <a:xfrm>
            <a:off x="6812280" y="2624328"/>
            <a:ext cx="3337560" cy="91440"/>
          </a:xfrm>
          <a:prstGeom prst="rect">
            <a:avLst/>
          </a:prstGeom>
          <a:noFill/>
          <a:ln/>
        </p:spPr>
        <p:txBody>
          <a:bodyPr wrap="square" lIns="0" tIns="0" rIns="0" bIns="0" rtlCol="0" anchor="ctr"/>
          <a:lstStyle/>
          <a:p>
            <a:pPr indent="0" marL="0">
              <a:buNone/>
            </a:pPr>
            <a:r>
              <a:rPr lang="en-US" sz="860" dirty="0">
                <a:solidFill>
                  <a:srgbClr val="64748B"/>
                </a:solidFill>
              </a:rPr>
              <a:t>........................................</a:t>
            </a:r>
            <a:endParaRPr lang="en-US" sz="860" dirty="0"/>
          </a:p>
        </p:txBody>
      </p:sp>
      <p:sp>
        <p:nvSpPr>
          <p:cNvPr id="31" name="Shape 29"/>
          <p:cNvSpPr/>
          <p:nvPr/>
        </p:nvSpPr>
        <p:spPr>
          <a:xfrm>
            <a:off x="5257800" y="3017520"/>
            <a:ext cx="5440680" cy="393192"/>
          </a:xfrm>
          <a:prstGeom prst="rect">
            <a:avLst/>
          </a:prstGeom>
          <a:solidFill>
            <a:srgbClr val="F1F5F9"/>
          </a:solidFill>
          <a:ln w="12700">
            <a:solidFill>
              <a:srgbClr val="E2E8F0"/>
            </a:solidFill>
            <a:prstDash val="solid"/>
          </a:ln>
        </p:spPr>
      </p:sp>
      <p:sp>
        <p:nvSpPr>
          <p:cNvPr id="32" name="Text 30"/>
          <p:cNvSpPr/>
          <p:nvPr/>
        </p:nvSpPr>
        <p:spPr>
          <a:xfrm>
            <a:off x="5440680" y="3127248"/>
            <a:ext cx="1097280" cy="91440"/>
          </a:xfrm>
          <a:prstGeom prst="rect">
            <a:avLst/>
          </a:prstGeom>
          <a:noFill/>
          <a:ln/>
        </p:spPr>
        <p:txBody>
          <a:bodyPr wrap="square" lIns="0" tIns="0" rIns="0" bIns="0" rtlCol="0" anchor="ctr"/>
          <a:lstStyle/>
          <a:p>
            <a:pPr indent="0" marL="0">
              <a:buNone/>
            </a:pPr>
            <a:r>
              <a:rPr lang="en-US" sz="860" b="1" dirty="0">
                <a:solidFill>
                  <a:srgbClr val="64748B"/>
                </a:solidFill>
              </a:rPr>
              <a:t>Persona</a:t>
            </a:r>
            <a:endParaRPr lang="en-US" sz="860" dirty="0"/>
          </a:p>
        </p:txBody>
      </p:sp>
      <p:sp>
        <p:nvSpPr>
          <p:cNvPr id="33" name="Text 31"/>
          <p:cNvSpPr/>
          <p:nvPr/>
        </p:nvSpPr>
        <p:spPr>
          <a:xfrm>
            <a:off x="6812280" y="3127248"/>
            <a:ext cx="3337560" cy="91440"/>
          </a:xfrm>
          <a:prstGeom prst="rect">
            <a:avLst/>
          </a:prstGeom>
          <a:noFill/>
          <a:ln/>
        </p:spPr>
        <p:txBody>
          <a:bodyPr wrap="square" lIns="0" tIns="0" rIns="0" bIns="0" rtlCol="0" anchor="ctr"/>
          <a:lstStyle/>
          <a:p>
            <a:pPr indent="0" marL="0">
              <a:buNone/>
            </a:pPr>
            <a:r>
              <a:rPr lang="en-US" sz="860" dirty="0">
                <a:solidFill>
                  <a:srgbClr val="64748B"/>
                </a:solidFill>
              </a:rPr>
              <a:t>........................................</a:t>
            </a:r>
            <a:endParaRPr lang="en-US" sz="860" dirty="0"/>
          </a:p>
        </p:txBody>
      </p:sp>
      <p:sp>
        <p:nvSpPr>
          <p:cNvPr id="34" name="Shape 32"/>
          <p:cNvSpPr/>
          <p:nvPr/>
        </p:nvSpPr>
        <p:spPr>
          <a:xfrm>
            <a:off x="5257800" y="3520440"/>
            <a:ext cx="5440680" cy="393192"/>
          </a:xfrm>
          <a:prstGeom prst="rect">
            <a:avLst/>
          </a:prstGeom>
          <a:solidFill>
            <a:srgbClr val="FFFFFF"/>
          </a:solidFill>
          <a:ln w="12700">
            <a:solidFill>
              <a:srgbClr val="E2E8F0"/>
            </a:solidFill>
            <a:prstDash val="solid"/>
          </a:ln>
        </p:spPr>
      </p:sp>
      <p:sp>
        <p:nvSpPr>
          <p:cNvPr id="35" name="Text 33"/>
          <p:cNvSpPr/>
          <p:nvPr/>
        </p:nvSpPr>
        <p:spPr>
          <a:xfrm>
            <a:off x="5440680" y="3630168"/>
            <a:ext cx="1097280" cy="91440"/>
          </a:xfrm>
          <a:prstGeom prst="rect">
            <a:avLst/>
          </a:prstGeom>
          <a:noFill/>
          <a:ln/>
        </p:spPr>
        <p:txBody>
          <a:bodyPr wrap="square" lIns="0" tIns="0" rIns="0" bIns="0" rtlCol="0" anchor="ctr"/>
          <a:lstStyle/>
          <a:p>
            <a:pPr indent="0" marL="0">
              <a:buNone/>
            </a:pPr>
            <a:r>
              <a:rPr lang="en-US" sz="860" b="1" dirty="0">
                <a:solidFill>
                  <a:srgbClr val="64748B"/>
                </a:solidFill>
              </a:rPr>
              <a:t>Channel</a:t>
            </a:r>
            <a:endParaRPr lang="en-US" sz="860" dirty="0"/>
          </a:p>
        </p:txBody>
      </p:sp>
      <p:sp>
        <p:nvSpPr>
          <p:cNvPr id="36" name="Text 34"/>
          <p:cNvSpPr/>
          <p:nvPr/>
        </p:nvSpPr>
        <p:spPr>
          <a:xfrm>
            <a:off x="6812280" y="3630168"/>
            <a:ext cx="3337560" cy="91440"/>
          </a:xfrm>
          <a:prstGeom prst="rect">
            <a:avLst/>
          </a:prstGeom>
          <a:noFill/>
          <a:ln/>
        </p:spPr>
        <p:txBody>
          <a:bodyPr wrap="square" lIns="0" tIns="0" rIns="0" bIns="0" rtlCol="0" anchor="ctr"/>
          <a:lstStyle/>
          <a:p>
            <a:pPr indent="0" marL="0">
              <a:buNone/>
            </a:pPr>
            <a:r>
              <a:rPr lang="en-US" sz="860" dirty="0">
                <a:solidFill>
                  <a:srgbClr val="64748B"/>
                </a:solidFill>
              </a:rPr>
              <a:t>........................................</a:t>
            </a:r>
            <a:endParaRPr lang="en-US" sz="860" dirty="0"/>
          </a:p>
        </p:txBody>
      </p:sp>
      <p:sp>
        <p:nvSpPr>
          <p:cNvPr id="37" name="Shape 35"/>
          <p:cNvSpPr/>
          <p:nvPr/>
        </p:nvSpPr>
        <p:spPr>
          <a:xfrm>
            <a:off x="5257800" y="4023360"/>
            <a:ext cx="5440680" cy="393192"/>
          </a:xfrm>
          <a:prstGeom prst="rect">
            <a:avLst/>
          </a:prstGeom>
          <a:solidFill>
            <a:srgbClr val="F1F5F9"/>
          </a:solidFill>
          <a:ln w="12700">
            <a:solidFill>
              <a:srgbClr val="E2E8F0"/>
            </a:solidFill>
            <a:prstDash val="solid"/>
          </a:ln>
        </p:spPr>
      </p:sp>
      <p:sp>
        <p:nvSpPr>
          <p:cNvPr id="38" name="Text 36"/>
          <p:cNvSpPr/>
          <p:nvPr/>
        </p:nvSpPr>
        <p:spPr>
          <a:xfrm>
            <a:off x="5440680" y="4133088"/>
            <a:ext cx="1097280" cy="91440"/>
          </a:xfrm>
          <a:prstGeom prst="rect">
            <a:avLst/>
          </a:prstGeom>
          <a:noFill/>
          <a:ln/>
        </p:spPr>
        <p:txBody>
          <a:bodyPr wrap="square" lIns="0" tIns="0" rIns="0" bIns="0" rtlCol="0" anchor="ctr"/>
          <a:lstStyle/>
          <a:p>
            <a:pPr indent="0" marL="0">
              <a:buNone/>
            </a:pPr>
            <a:r>
              <a:rPr lang="en-US" sz="860" b="1" dirty="0">
                <a:solidFill>
                  <a:srgbClr val="64748B"/>
                </a:solidFill>
              </a:rPr>
              <a:t>Pesan/CTA</a:t>
            </a:r>
            <a:endParaRPr lang="en-US" sz="860" dirty="0"/>
          </a:p>
        </p:txBody>
      </p:sp>
      <p:sp>
        <p:nvSpPr>
          <p:cNvPr id="39" name="Text 37"/>
          <p:cNvSpPr/>
          <p:nvPr/>
        </p:nvSpPr>
        <p:spPr>
          <a:xfrm>
            <a:off x="6812280" y="4133088"/>
            <a:ext cx="3337560" cy="91440"/>
          </a:xfrm>
          <a:prstGeom prst="rect">
            <a:avLst/>
          </a:prstGeom>
          <a:noFill/>
          <a:ln/>
        </p:spPr>
        <p:txBody>
          <a:bodyPr wrap="square" lIns="0" tIns="0" rIns="0" bIns="0" rtlCol="0" anchor="ctr"/>
          <a:lstStyle/>
          <a:p>
            <a:pPr indent="0" marL="0">
              <a:buNone/>
            </a:pPr>
            <a:r>
              <a:rPr lang="en-US" sz="860" dirty="0">
                <a:solidFill>
                  <a:srgbClr val="64748B"/>
                </a:solidFill>
              </a:rPr>
              <a:t>........................................</a:t>
            </a:r>
            <a:endParaRPr lang="en-US" sz="860" dirty="0"/>
          </a:p>
        </p:txBody>
      </p:sp>
      <p:sp>
        <p:nvSpPr>
          <p:cNvPr id="40" name="Shape 38"/>
          <p:cNvSpPr/>
          <p:nvPr/>
        </p:nvSpPr>
        <p:spPr>
          <a:xfrm>
            <a:off x="5257800" y="4526280"/>
            <a:ext cx="5440680" cy="393192"/>
          </a:xfrm>
          <a:prstGeom prst="rect">
            <a:avLst/>
          </a:prstGeom>
          <a:solidFill>
            <a:srgbClr val="FFFFFF"/>
          </a:solidFill>
          <a:ln w="12700">
            <a:solidFill>
              <a:srgbClr val="E2E8F0"/>
            </a:solidFill>
            <a:prstDash val="solid"/>
          </a:ln>
        </p:spPr>
      </p:sp>
      <p:sp>
        <p:nvSpPr>
          <p:cNvPr id="41" name="Text 39"/>
          <p:cNvSpPr/>
          <p:nvPr/>
        </p:nvSpPr>
        <p:spPr>
          <a:xfrm>
            <a:off x="5440680" y="4636008"/>
            <a:ext cx="1097280" cy="91440"/>
          </a:xfrm>
          <a:prstGeom prst="rect">
            <a:avLst/>
          </a:prstGeom>
          <a:noFill/>
          <a:ln/>
        </p:spPr>
        <p:txBody>
          <a:bodyPr wrap="square" lIns="0" tIns="0" rIns="0" bIns="0" rtlCol="0" anchor="ctr"/>
          <a:lstStyle/>
          <a:p>
            <a:pPr indent="0" marL="0">
              <a:buNone/>
            </a:pPr>
            <a:r>
              <a:rPr lang="en-US" sz="860" b="1" dirty="0">
                <a:solidFill>
                  <a:srgbClr val="64748B"/>
                </a:solidFill>
              </a:rPr>
              <a:t>KPI</a:t>
            </a:r>
            <a:endParaRPr lang="en-US" sz="860" dirty="0"/>
          </a:p>
        </p:txBody>
      </p:sp>
      <p:sp>
        <p:nvSpPr>
          <p:cNvPr id="42" name="Text 40"/>
          <p:cNvSpPr/>
          <p:nvPr/>
        </p:nvSpPr>
        <p:spPr>
          <a:xfrm>
            <a:off x="6812280" y="4636008"/>
            <a:ext cx="3337560" cy="91440"/>
          </a:xfrm>
          <a:prstGeom prst="rect">
            <a:avLst/>
          </a:prstGeom>
          <a:noFill/>
          <a:ln/>
        </p:spPr>
        <p:txBody>
          <a:bodyPr wrap="square" lIns="0" tIns="0" rIns="0" bIns="0" rtlCol="0" anchor="ctr"/>
          <a:lstStyle/>
          <a:p>
            <a:pPr indent="0" marL="0">
              <a:buNone/>
            </a:pPr>
            <a:r>
              <a:rPr lang="en-US" sz="860" dirty="0">
                <a:solidFill>
                  <a:srgbClr val="64748B"/>
                </a:solidFill>
              </a:rPr>
              <a:t>........................................</a:t>
            </a:r>
            <a:endParaRPr lang="en-US" sz="860" dirty="0"/>
          </a:p>
        </p:txBody>
      </p:sp>
      <p:sp>
        <p:nvSpPr>
          <p:cNvPr id="43" name="Shape 41"/>
          <p:cNvSpPr/>
          <p:nvPr/>
        </p:nvSpPr>
        <p:spPr>
          <a:xfrm>
            <a:off x="5257800" y="5349240"/>
            <a:ext cx="5440680" cy="365760"/>
          </a:xfrm>
          <a:prstGeom prst="roundRect">
            <a:avLst>
              <a:gd name="adj" fmla="val 20000"/>
            </a:avLst>
          </a:prstGeom>
          <a:solidFill>
            <a:srgbClr val="FFEDD5"/>
          </a:solidFill>
          <a:ln w="12700">
            <a:solidFill>
              <a:srgbClr val="F97316">
                <a:alpha val="50000"/>
              </a:srgbClr>
            </a:solidFill>
            <a:prstDash val="solid"/>
          </a:ln>
        </p:spPr>
      </p:sp>
      <p:sp>
        <p:nvSpPr>
          <p:cNvPr id="44" name="Text 42"/>
          <p:cNvSpPr/>
          <p:nvPr/>
        </p:nvSpPr>
        <p:spPr>
          <a:xfrm>
            <a:off x="5440680" y="5495544"/>
            <a:ext cx="5074920" cy="91440"/>
          </a:xfrm>
          <a:prstGeom prst="rect">
            <a:avLst/>
          </a:prstGeom>
          <a:noFill/>
          <a:ln/>
        </p:spPr>
        <p:txBody>
          <a:bodyPr wrap="square" lIns="0" tIns="0" rIns="0" bIns="0" rtlCol="0" anchor="ctr">
            <a:normAutofit/>
          </a:bodyPr>
          <a:lstStyle/>
          <a:p>
            <a:pPr algn="ctr" indent="0" marL="0">
              <a:buNone/>
            </a:pPr>
            <a:r>
              <a:rPr lang="en-US" sz="880" b="1" dirty="0">
                <a:solidFill>
                  <a:srgbClr val="F97316"/>
                </a:solidFill>
              </a:rPr>
              <a:t>Presentasi 3 menit per kelompok: strategi + alasan pemilihan kanal + KPI.</a:t>
            </a:r>
            <a:endParaRPr lang="en-US" sz="880" dirty="0"/>
          </a:p>
        </p:txBody>
      </p:sp>
      <p:sp>
        <p:nvSpPr>
          <p:cNvPr id="45" name="Shape 43"/>
          <p:cNvSpPr/>
          <p:nvPr/>
        </p:nvSpPr>
        <p:spPr>
          <a:xfrm>
            <a:off x="502920" y="6446520"/>
            <a:ext cx="11155680" cy="0"/>
          </a:xfrm>
          <a:prstGeom prst="line">
            <a:avLst/>
          </a:prstGeom>
          <a:noFill/>
          <a:ln w="12700">
            <a:solidFill>
              <a:srgbClr val="E2E8F0">
                <a:alpha val="90000"/>
              </a:srgbClr>
            </a:solidFill>
            <a:prstDash val="solid"/>
          </a:ln>
        </p:spPr>
      </p:sp>
      <p:sp>
        <p:nvSpPr>
          <p:cNvPr id="46" name="Text 44"/>
          <p:cNvSpPr/>
          <p:nvPr/>
        </p:nvSpPr>
        <p:spPr>
          <a:xfrm>
            <a:off x="502920" y="6528816"/>
            <a:ext cx="5029200" cy="164592"/>
          </a:xfrm>
          <a:prstGeom prst="rect">
            <a:avLst/>
          </a:prstGeom>
          <a:noFill/>
          <a:ln/>
        </p:spPr>
        <p:txBody>
          <a:bodyPr wrap="square" lIns="0" tIns="0" rIns="0" bIns="0" rtlCol="0" anchor="ctr"/>
          <a:lstStyle/>
          <a:p>
            <a:pPr indent="0" marL="0">
              <a:buNone/>
            </a:pPr>
            <a:r>
              <a:rPr lang="en-US" sz="740" dirty="0">
                <a:solidFill>
                  <a:srgbClr val="64748B"/>
                </a:solidFill>
              </a:rPr>
              <a:t>Marketing Communication • Digital Media Channel</a:t>
            </a:r>
            <a:endParaRPr lang="en-US" sz="740" dirty="0"/>
          </a:p>
        </p:txBody>
      </p:sp>
      <p:sp>
        <p:nvSpPr>
          <p:cNvPr id="47" name="Text 45"/>
          <p:cNvSpPr/>
          <p:nvPr/>
        </p:nvSpPr>
        <p:spPr>
          <a:xfrm>
            <a:off x="11109960" y="6510528"/>
            <a:ext cx="548640" cy="164592"/>
          </a:xfrm>
          <a:prstGeom prst="rect">
            <a:avLst/>
          </a:prstGeom>
          <a:noFill/>
          <a:ln/>
        </p:spPr>
        <p:txBody>
          <a:bodyPr wrap="square" lIns="0" tIns="0" rIns="0" bIns="0" rtlCol="0" anchor="ctr"/>
          <a:lstStyle/>
          <a:p>
            <a:pPr algn="r" indent="0" marL="0">
              <a:buNone/>
            </a:pPr>
            <a:r>
              <a:rPr lang="en-US" sz="800" b="1" dirty="0">
                <a:solidFill>
                  <a:srgbClr val="64748B"/>
                </a:solidFill>
              </a:rPr>
              <a:t>15</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20617"/>
        </a:solidFill>
      </p:bgPr>
    </p:bg>
    <p:spTree>
      <p:nvGrpSpPr>
        <p:cNvPr id="1" name=""/>
        <p:cNvGrpSpPr/>
        <p:nvPr/>
      </p:nvGrpSpPr>
      <p:grpSpPr>
        <a:xfrm>
          <a:off x="0" y="0"/>
          <a:ext cx="0" cy="0"/>
          <a:chOff x="0" y="0"/>
          <a:chExt cx="0" cy="0"/>
        </a:xfrm>
      </p:grpSpPr>
      <p:sp>
        <p:nvSpPr>
          <p:cNvPr id="2" name="Shape 0"/>
          <p:cNvSpPr/>
          <p:nvPr/>
        </p:nvSpPr>
        <p:spPr>
          <a:xfrm rot="2100000">
            <a:off x="8778240" y="-1097280"/>
            <a:ext cx="4572000" cy="4572000"/>
          </a:xfrm>
          <a:prstGeom prst="arc">
            <a:avLst/>
          </a:prstGeom>
          <a:solidFill>
            <a:srgbClr val="111827">
              <a:alpha val="95000"/>
            </a:srgbClr>
          </a:solidFill>
          <a:ln w="12700">
            <a:solidFill>
              <a:srgbClr val="1E293B">
                <a:alpha val="80000"/>
              </a:srgbClr>
            </a:solidFill>
            <a:prstDash val="solid"/>
          </a:ln>
        </p:spPr>
      </p:sp>
      <p:sp>
        <p:nvSpPr>
          <p:cNvPr id="3" name="Shape 1"/>
          <p:cNvSpPr/>
          <p:nvPr/>
        </p:nvSpPr>
        <p:spPr>
          <a:xfrm rot="12600000">
            <a:off x="-1371600" y="4846320"/>
            <a:ext cx="3474720" cy="3474720"/>
          </a:xfrm>
          <a:prstGeom prst="arc">
            <a:avLst/>
          </a:prstGeom>
          <a:solidFill>
            <a:srgbClr val="0F766E">
              <a:alpha val="70000"/>
            </a:srgbClr>
          </a:solidFill>
          <a:ln w="12700">
            <a:solidFill>
              <a:srgbClr val="164E63">
                <a:alpha val="60000"/>
              </a:srgbClr>
            </a:solidFill>
            <a:prstDash val="solid"/>
          </a:ln>
        </p:spPr>
      </p:sp>
      <p:sp>
        <p:nvSpPr>
          <p:cNvPr id="4" name="Text 2"/>
          <p:cNvSpPr/>
          <p:nvPr/>
        </p:nvSpPr>
        <p:spPr>
          <a:xfrm>
            <a:off x="685800" y="685800"/>
            <a:ext cx="3931920" cy="320040"/>
          </a:xfrm>
          <a:prstGeom prst="rect">
            <a:avLst/>
          </a:prstGeom>
          <a:noFill/>
          <a:ln/>
        </p:spPr>
        <p:txBody>
          <a:bodyPr wrap="square" lIns="0" tIns="0" rIns="0" bIns="0" rtlCol="0" anchor="ctr"/>
          <a:lstStyle/>
          <a:p>
            <a:pPr indent="0" marL="0">
              <a:buNone/>
            </a:pPr>
            <a:r>
              <a:rPr lang="en-US" sz="2600" b="1" dirty="0">
                <a:solidFill>
                  <a:srgbClr val="FFFFFF"/>
                </a:solidFill>
                <a:latin typeface="Aptos Display" pitchFamily="34" charset="0"/>
                <a:ea typeface="Aptos Display" pitchFamily="34" charset="-122"/>
                <a:cs typeface="Aptos Display" pitchFamily="34" charset="-120"/>
              </a:rPr>
              <a:t>Ringkasan Utama</a:t>
            </a:r>
            <a:endParaRPr lang="en-US" sz="2600" dirty="0"/>
          </a:p>
        </p:txBody>
      </p:sp>
      <p:sp>
        <p:nvSpPr>
          <p:cNvPr id="5" name="Shape 3"/>
          <p:cNvSpPr/>
          <p:nvPr/>
        </p:nvSpPr>
        <p:spPr>
          <a:xfrm>
            <a:off x="777240" y="1508760"/>
            <a:ext cx="411480" cy="411480"/>
          </a:xfrm>
          <a:prstGeom prst="ellipse">
            <a:avLst/>
          </a:prstGeom>
          <a:solidFill>
            <a:srgbClr val="111827"/>
          </a:solidFill>
          <a:ln w="16510">
            <a:solidFill>
              <a:srgbClr val="06B6D4">
                <a:alpha val="95000"/>
              </a:srgbClr>
            </a:solidFill>
            <a:prstDash val="solid"/>
          </a:ln>
        </p:spPr>
      </p:sp>
      <p:sp>
        <p:nvSpPr>
          <p:cNvPr id="6" name="Text 4"/>
          <p:cNvSpPr/>
          <p:nvPr/>
        </p:nvSpPr>
        <p:spPr>
          <a:xfrm>
            <a:off x="777240" y="1591056"/>
            <a:ext cx="411480" cy="131674"/>
          </a:xfrm>
          <a:prstGeom prst="rect">
            <a:avLst/>
          </a:prstGeom>
          <a:noFill/>
          <a:ln/>
        </p:spPr>
        <p:txBody>
          <a:bodyPr wrap="square" lIns="0" tIns="0" rIns="0" bIns="0" rtlCol="0" anchor="ctr"/>
          <a:lstStyle/>
          <a:p>
            <a:pPr algn="ctr" indent="0" marL="0">
              <a:buNone/>
            </a:pPr>
            <a:r>
              <a:rPr lang="en-US" sz="1500" b="1" dirty="0">
                <a:solidFill>
                  <a:srgbClr val="06B6D4"/>
                </a:solidFill>
                <a:latin typeface="Aptos Display" pitchFamily="34" charset="0"/>
                <a:ea typeface="Aptos Display" pitchFamily="34" charset="-122"/>
                <a:cs typeface="Aptos Display" pitchFamily="34" charset="-120"/>
              </a:rPr>
              <a:t>1</a:t>
            </a:r>
            <a:endParaRPr lang="en-US" sz="1500" dirty="0"/>
          </a:p>
        </p:txBody>
      </p:sp>
      <p:sp>
        <p:nvSpPr>
          <p:cNvPr id="7" name="Text 5"/>
          <p:cNvSpPr/>
          <p:nvPr/>
        </p:nvSpPr>
        <p:spPr>
          <a:xfrm>
            <a:off x="1417320" y="1581912"/>
            <a:ext cx="6309360" cy="128016"/>
          </a:xfrm>
          <a:prstGeom prst="rect">
            <a:avLst/>
          </a:prstGeom>
          <a:noFill/>
          <a:ln/>
        </p:spPr>
        <p:txBody>
          <a:bodyPr wrap="square" lIns="0" tIns="0" rIns="0" bIns="0" rtlCol="0" anchor="ctr">
            <a:normAutofit/>
          </a:bodyPr>
          <a:lstStyle/>
          <a:p>
            <a:pPr indent="0" marL="0">
              <a:buNone/>
            </a:pPr>
            <a:r>
              <a:rPr lang="en-US" sz="1240" dirty="0">
                <a:solidFill>
                  <a:srgbClr val="E2E8F0"/>
                </a:solidFill>
              </a:rPr>
              <a:t>Strategi digital dimulai dari tujuan dan audiens, bukan dari platform.</a:t>
            </a:r>
            <a:endParaRPr lang="en-US" sz="1240" dirty="0"/>
          </a:p>
        </p:txBody>
      </p:sp>
      <p:sp>
        <p:nvSpPr>
          <p:cNvPr id="8" name="Shape 6"/>
          <p:cNvSpPr/>
          <p:nvPr/>
        </p:nvSpPr>
        <p:spPr>
          <a:xfrm>
            <a:off x="777240" y="2194560"/>
            <a:ext cx="411480" cy="411480"/>
          </a:xfrm>
          <a:prstGeom prst="ellipse">
            <a:avLst/>
          </a:prstGeom>
          <a:solidFill>
            <a:srgbClr val="111827"/>
          </a:solidFill>
          <a:ln w="16510">
            <a:solidFill>
              <a:srgbClr val="F97316">
                <a:alpha val="95000"/>
              </a:srgbClr>
            </a:solidFill>
            <a:prstDash val="solid"/>
          </a:ln>
        </p:spPr>
      </p:sp>
      <p:sp>
        <p:nvSpPr>
          <p:cNvPr id="9" name="Text 7"/>
          <p:cNvSpPr/>
          <p:nvPr/>
        </p:nvSpPr>
        <p:spPr>
          <a:xfrm>
            <a:off x="777240" y="2276856"/>
            <a:ext cx="411480" cy="131674"/>
          </a:xfrm>
          <a:prstGeom prst="rect">
            <a:avLst/>
          </a:prstGeom>
          <a:noFill/>
          <a:ln/>
        </p:spPr>
        <p:txBody>
          <a:bodyPr wrap="square" lIns="0" tIns="0" rIns="0" bIns="0" rtlCol="0" anchor="ctr"/>
          <a:lstStyle/>
          <a:p>
            <a:pPr algn="ctr" indent="0" marL="0">
              <a:buNone/>
            </a:pPr>
            <a:r>
              <a:rPr lang="en-US" sz="1500" b="1" dirty="0">
                <a:solidFill>
                  <a:srgbClr val="F97316"/>
                </a:solidFill>
                <a:latin typeface="Aptos Display" pitchFamily="34" charset="0"/>
                <a:ea typeface="Aptos Display" pitchFamily="34" charset="-122"/>
                <a:cs typeface="Aptos Display" pitchFamily="34" charset="-120"/>
              </a:rPr>
              <a:t>2</a:t>
            </a:r>
            <a:endParaRPr lang="en-US" sz="1500" dirty="0"/>
          </a:p>
        </p:txBody>
      </p:sp>
      <p:sp>
        <p:nvSpPr>
          <p:cNvPr id="10" name="Text 8"/>
          <p:cNvSpPr/>
          <p:nvPr/>
        </p:nvSpPr>
        <p:spPr>
          <a:xfrm>
            <a:off x="1417320" y="2267712"/>
            <a:ext cx="6309360" cy="128016"/>
          </a:xfrm>
          <a:prstGeom prst="rect">
            <a:avLst/>
          </a:prstGeom>
          <a:noFill/>
          <a:ln/>
        </p:spPr>
        <p:txBody>
          <a:bodyPr wrap="square" lIns="0" tIns="0" rIns="0" bIns="0" rtlCol="0" anchor="ctr">
            <a:normAutofit/>
          </a:bodyPr>
          <a:lstStyle/>
          <a:p>
            <a:pPr indent="0" marL="0">
              <a:buNone/>
            </a:pPr>
            <a:r>
              <a:rPr lang="en-US" sz="1240" dirty="0">
                <a:solidFill>
                  <a:srgbClr val="E2E8F0"/>
                </a:solidFill>
              </a:rPr>
              <a:t>Owned, paid, earned, dan shared media perlu diintegrasikan dalam satu customer journey.</a:t>
            </a:r>
            <a:endParaRPr lang="en-US" sz="1240" dirty="0"/>
          </a:p>
        </p:txBody>
      </p:sp>
      <p:sp>
        <p:nvSpPr>
          <p:cNvPr id="11" name="Shape 9"/>
          <p:cNvSpPr/>
          <p:nvPr/>
        </p:nvSpPr>
        <p:spPr>
          <a:xfrm>
            <a:off x="777240" y="2880360"/>
            <a:ext cx="411480" cy="411480"/>
          </a:xfrm>
          <a:prstGeom prst="ellipse">
            <a:avLst/>
          </a:prstGeom>
          <a:solidFill>
            <a:srgbClr val="111827"/>
          </a:solidFill>
          <a:ln w="16510">
            <a:solidFill>
              <a:srgbClr val="10B981">
                <a:alpha val="95000"/>
              </a:srgbClr>
            </a:solidFill>
            <a:prstDash val="solid"/>
          </a:ln>
        </p:spPr>
      </p:sp>
      <p:sp>
        <p:nvSpPr>
          <p:cNvPr id="12" name="Text 10"/>
          <p:cNvSpPr/>
          <p:nvPr/>
        </p:nvSpPr>
        <p:spPr>
          <a:xfrm>
            <a:off x="777240" y="2962656"/>
            <a:ext cx="411480" cy="131674"/>
          </a:xfrm>
          <a:prstGeom prst="rect">
            <a:avLst/>
          </a:prstGeom>
          <a:noFill/>
          <a:ln/>
        </p:spPr>
        <p:txBody>
          <a:bodyPr wrap="square" lIns="0" tIns="0" rIns="0" bIns="0" rtlCol="0" anchor="ctr"/>
          <a:lstStyle/>
          <a:p>
            <a:pPr algn="ctr" indent="0" marL="0">
              <a:buNone/>
            </a:pPr>
            <a:r>
              <a:rPr lang="en-US" sz="1500" b="1" dirty="0">
                <a:solidFill>
                  <a:srgbClr val="10B981"/>
                </a:solidFill>
                <a:latin typeface="Aptos Display" pitchFamily="34" charset="0"/>
                <a:ea typeface="Aptos Display" pitchFamily="34" charset="-122"/>
                <a:cs typeface="Aptos Display" pitchFamily="34" charset="-120"/>
              </a:rPr>
              <a:t>3</a:t>
            </a:r>
            <a:endParaRPr lang="en-US" sz="1500" dirty="0"/>
          </a:p>
        </p:txBody>
      </p:sp>
      <p:sp>
        <p:nvSpPr>
          <p:cNvPr id="13" name="Text 11"/>
          <p:cNvSpPr/>
          <p:nvPr/>
        </p:nvSpPr>
        <p:spPr>
          <a:xfrm>
            <a:off x="1417320" y="2953512"/>
            <a:ext cx="6309360" cy="128016"/>
          </a:xfrm>
          <a:prstGeom prst="rect">
            <a:avLst/>
          </a:prstGeom>
          <a:noFill/>
          <a:ln/>
        </p:spPr>
        <p:txBody>
          <a:bodyPr wrap="square" lIns="0" tIns="0" rIns="0" bIns="0" rtlCol="0" anchor="ctr">
            <a:normAutofit/>
          </a:bodyPr>
          <a:lstStyle/>
          <a:p>
            <a:pPr indent="0" marL="0">
              <a:buNone/>
            </a:pPr>
            <a:r>
              <a:rPr lang="en-US" sz="1240" dirty="0">
                <a:solidFill>
                  <a:srgbClr val="E2E8F0"/>
                </a:solidFill>
              </a:rPr>
              <a:t>Konten efektif menggabungkan hook, value, proof, dan call to action.</a:t>
            </a:r>
            <a:endParaRPr lang="en-US" sz="1240" dirty="0"/>
          </a:p>
        </p:txBody>
      </p:sp>
      <p:sp>
        <p:nvSpPr>
          <p:cNvPr id="14" name="Shape 12"/>
          <p:cNvSpPr/>
          <p:nvPr/>
        </p:nvSpPr>
        <p:spPr>
          <a:xfrm>
            <a:off x="777240" y="3566160"/>
            <a:ext cx="411480" cy="411480"/>
          </a:xfrm>
          <a:prstGeom prst="ellipse">
            <a:avLst/>
          </a:prstGeom>
          <a:solidFill>
            <a:srgbClr val="111827"/>
          </a:solidFill>
          <a:ln w="16510">
            <a:solidFill>
              <a:srgbClr val="7C3AED">
                <a:alpha val="95000"/>
              </a:srgbClr>
            </a:solidFill>
            <a:prstDash val="solid"/>
          </a:ln>
        </p:spPr>
      </p:sp>
      <p:sp>
        <p:nvSpPr>
          <p:cNvPr id="15" name="Text 13"/>
          <p:cNvSpPr/>
          <p:nvPr/>
        </p:nvSpPr>
        <p:spPr>
          <a:xfrm>
            <a:off x="777240" y="3648456"/>
            <a:ext cx="411480" cy="131674"/>
          </a:xfrm>
          <a:prstGeom prst="rect">
            <a:avLst/>
          </a:prstGeom>
          <a:noFill/>
          <a:ln/>
        </p:spPr>
        <p:txBody>
          <a:bodyPr wrap="square" lIns="0" tIns="0" rIns="0" bIns="0" rtlCol="0" anchor="ctr"/>
          <a:lstStyle/>
          <a:p>
            <a:pPr algn="ctr" indent="0" marL="0">
              <a:buNone/>
            </a:pPr>
            <a:r>
              <a:rPr lang="en-US" sz="1500" b="1" dirty="0">
                <a:solidFill>
                  <a:srgbClr val="7C3AED"/>
                </a:solidFill>
                <a:latin typeface="Aptos Display" pitchFamily="34" charset="0"/>
                <a:ea typeface="Aptos Display" pitchFamily="34" charset="-122"/>
                <a:cs typeface="Aptos Display" pitchFamily="34" charset="-120"/>
              </a:rPr>
              <a:t>4</a:t>
            </a:r>
            <a:endParaRPr lang="en-US" sz="1500" dirty="0"/>
          </a:p>
        </p:txBody>
      </p:sp>
      <p:sp>
        <p:nvSpPr>
          <p:cNvPr id="16" name="Text 14"/>
          <p:cNvSpPr/>
          <p:nvPr/>
        </p:nvSpPr>
        <p:spPr>
          <a:xfrm>
            <a:off x="1417320" y="3639312"/>
            <a:ext cx="6309360" cy="128016"/>
          </a:xfrm>
          <a:prstGeom prst="rect">
            <a:avLst/>
          </a:prstGeom>
          <a:noFill/>
          <a:ln/>
        </p:spPr>
        <p:txBody>
          <a:bodyPr wrap="square" lIns="0" tIns="0" rIns="0" bIns="0" rtlCol="0" anchor="ctr">
            <a:normAutofit/>
          </a:bodyPr>
          <a:lstStyle/>
          <a:p>
            <a:pPr indent="0" marL="0">
              <a:buNone/>
            </a:pPr>
            <a:r>
              <a:rPr lang="en-US" sz="1240" dirty="0">
                <a:solidFill>
                  <a:srgbClr val="E2E8F0"/>
                </a:solidFill>
              </a:rPr>
              <a:t>Evaluasi harus menggunakan KPI yang sesuai dengan funnel dan tujuan kampanye.</a:t>
            </a:r>
            <a:endParaRPr lang="en-US" sz="1240" dirty="0"/>
          </a:p>
        </p:txBody>
      </p:sp>
      <p:sp>
        <p:nvSpPr>
          <p:cNvPr id="17" name="Shape 15"/>
          <p:cNvSpPr/>
          <p:nvPr/>
        </p:nvSpPr>
        <p:spPr>
          <a:xfrm>
            <a:off x="7863840" y="1051560"/>
            <a:ext cx="3566160" cy="4297680"/>
          </a:xfrm>
          <a:prstGeom prst="roundRect">
            <a:avLst>
              <a:gd name="adj" fmla="val 2051"/>
            </a:avLst>
          </a:prstGeom>
          <a:solidFill>
            <a:srgbClr val="0B1220"/>
          </a:solidFill>
          <a:ln w="12700">
            <a:solidFill>
              <a:srgbClr val="334155"/>
            </a:solidFill>
            <a:prstDash val="solid"/>
          </a:ln>
        </p:spPr>
      </p:sp>
      <p:sp>
        <p:nvSpPr>
          <p:cNvPr id="18" name="Text 16"/>
          <p:cNvSpPr/>
          <p:nvPr/>
        </p:nvSpPr>
        <p:spPr>
          <a:xfrm>
            <a:off x="8183880" y="1417320"/>
            <a:ext cx="2011680" cy="164592"/>
          </a:xfrm>
          <a:prstGeom prst="rect">
            <a:avLst/>
          </a:prstGeom>
          <a:noFill/>
          <a:ln/>
        </p:spPr>
        <p:txBody>
          <a:bodyPr wrap="square" lIns="0" tIns="0" rIns="0" bIns="0" rtlCol="0" anchor="ctr"/>
          <a:lstStyle/>
          <a:p>
            <a:pPr indent="0" marL="0">
              <a:buNone/>
            </a:pPr>
            <a:r>
              <a:rPr lang="en-US" sz="1350" b="1" dirty="0">
                <a:solidFill>
                  <a:srgbClr val="FFFFFF"/>
                </a:solidFill>
              </a:rPr>
              <a:t>Referensi bacaan</a:t>
            </a:r>
            <a:endParaRPr lang="en-US" sz="1350" dirty="0"/>
          </a:p>
        </p:txBody>
      </p:sp>
      <p:sp>
        <p:nvSpPr>
          <p:cNvPr id="19" name="Shape 17"/>
          <p:cNvSpPr/>
          <p:nvPr/>
        </p:nvSpPr>
        <p:spPr>
          <a:xfrm>
            <a:off x="8183880" y="1965960"/>
            <a:ext cx="118872" cy="118872"/>
          </a:xfrm>
          <a:prstGeom prst="ellipse">
            <a:avLst/>
          </a:prstGeom>
          <a:solidFill>
            <a:srgbClr val="06B6D4"/>
          </a:solidFill>
          <a:ln w="12700">
            <a:solidFill>
              <a:srgbClr val="06B6D4"/>
            </a:solidFill>
            <a:prstDash val="solid"/>
          </a:ln>
        </p:spPr>
      </p:sp>
      <p:sp>
        <p:nvSpPr>
          <p:cNvPr id="20" name="Text 18"/>
          <p:cNvSpPr/>
          <p:nvPr/>
        </p:nvSpPr>
        <p:spPr>
          <a:xfrm>
            <a:off x="8412480" y="1911096"/>
            <a:ext cx="2514600" cy="137160"/>
          </a:xfrm>
          <a:prstGeom prst="rect">
            <a:avLst/>
          </a:prstGeom>
          <a:noFill/>
          <a:ln/>
        </p:spPr>
        <p:txBody>
          <a:bodyPr wrap="square" lIns="0" tIns="0" rIns="0" bIns="0" rtlCol="0" anchor="ctr">
            <a:normAutofit/>
          </a:bodyPr>
          <a:lstStyle/>
          <a:p>
            <a:pPr indent="0" marL="0">
              <a:buNone/>
            </a:pPr>
            <a:r>
              <a:rPr lang="en-US" sz="890" dirty="0">
                <a:solidFill>
                  <a:srgbClr val="CBD5E1"/>
                </a:solidFill>
              </a:rPr>
              <a:t>Chaffey &amp; Ellis-Chadwick, Digital Marketing</a:t>
            </a:r>
            <a:endParaRPr lang="en-US" sz="890" dirty="0"/>
          </a:p>
        </p:txBody>
      </p:sp>
      <p:sp>
        <p:nvSpPr>
          <p:cNvPr id="21" name="Shape 19"/>
          <p:cNvSpPr/>
          <p:nvPr/>
        </p:nvSpPr>
        <p:spPr>
          <a:xfrm>
            <a:off x="8183880" y="2496312"/>
            <a:ext cx="118872" cy="118872"/>
          </a:xfrm>
          <a:prstGeom prst="ellipse">
            <a:avLst/>
          </a:prstGeom>
          <a:solidFill>
            <a:srgbClr val="06B6D4"/>
          </a:solidFill>
          <a:ln w="12700">
            <a:solidFill>
              <a:srgbClr val="06B6D4"/>
            </a:solidFill>
            <a:prstDash val="solid"/>
          </a:ln>
        </p:spPr>
      </p:sp>
      <p:sp>
        <p:nvSpPr>
          <p:cNvPr id="22" name="Text 20"/>
          <p:cNvSpPr/>
          <p:nvPr/>
        </p:nvSpPr>
        <p:spPr>
          <a:xfrm>
            <a:off x="8412480" y="2441448"/>
            <a:ext cx="2514600" cy="137160"/>
          </a:xfrm>
          <a:prstGeom prst="rect">
            <a:avLst/>
          </a:prstGeom>
          <a:noFill/>
          <a:ln/>
        </p:spPr>
        <p:txBody>
          <a:bodyPr wrap="square" lIns="0" tIns="0" rIns="0" bIns="0" rtlCol="0" anchor="ctr">
            <a:normAutofit/>
          </a:bodyPr>
          <a:lstStyle/>
          <a:p>
            <a:pPr indent="0" marL="0">
              <a:buNone/>
            </a:pPr>
            <a:r>
              <a:rPr lang="en-US" sz="890" dirty="0">
                <a:solidFill>
                  <a:srgbClr val="CBD5E1"/>
                </a:solidFill>
              </a:rPr>
              <a:t>Kotler, Kartajaya &amp; Setiawan, Marketing 5.0</a:t>
            </a:r>
            <a:endParaRPr lang="en-US" sz="890" dirty="0"/>
          </a:p>
        </p:txBody>
      </p:sp>
      <p:sp>
        <p:nvSpPr>
          <p:cNvPr id="23" name="Shape 21"/>
          <p:cNvSpPr/>
          <p:nvPr/>
        </p:nvSpPr>
        <p:spPr>
          <a:xfrm>
            <a:off x="8183880" y="3026664"/>
            <a:ext cx="118872" cy="118872"/>
          </a:xfrm>
          <a:prstGeom prst="ellipse">
            <a:avLst/>
          </a:prstGeom>
          <a:solidFill>
            <a:srgbClr val="06B6D4"/>
          </a:solidFill>
          <a:ln w="12700">
            <a:solidFill>
              <a:srgbClr val="06B6D4"/>
            </a:solidFill>
            <a:prstDash val="solid"/>
          </a:ln>
        </p:spPr>
      </p:sp>
      <p:sp>
        <p:nvSpPr>
          <p:cNvPr id="24" name="Text 22"/>
          <p:cNvSpPr/>
          <p:nvPr/>
        </p:nvSpPr>
        <p:spPr>
          <a:xfrm>
            <a:off x="8412480" y="2971800"/>
            <a:ext cx="2514600" cy="137160"/>
          </a:xfrm>
          <a:prstGeom prst="rect">
            <a:avLst/>
          </a:prstGeom>
          <a:noFill/>
          <a:ln/>
        </p:spPr>
        <p:txBody>
          <a:bodyPr wrap="square" lIns="0" tIns="0" rIns="0" bIns="0" rtlCol="0" anchor="ctr">
            <a:normAutofit/>
          </a:bodyPr>
          <a:lstStyle/>
          <a:p>
            <a:pPr indent="0" marL="0">
              <a:buNone/>
            </a:pPr>
            <a:r>
              <a:rPr lang="en-US" sz="890" dirty="0">
                <a:solidFill>
                  <a:srgbClr val="CBD5E1"/>
                </a:solidFill>
              </a:rPr>
              <a:t>Tuten &amp; Solomon, Social Media Marketing</a:t>
            </a:r>
            <a:endParaRPr lang="en-US" sz="890" dirty="0"/>
          </a:p>
        </p:txBody>
      </p:sp>
      <p:sp>
        <p:nvSpPr>
          <p:cNvPr id="25" name="Shape 23"/>
          <p:cNvSpPr/>
          <p:nvPr/>
        </p:nvSpPr>
        <p:spPr>
          <a:xfrm>
            <a:off x="8183880" y="3557016"/>
            <a:ext cx="118872" cy="118872"/>
          </a:xfrm>
          <a:prstGeom prst="ellipse">
            <a:avLst/>
          </a:prstGeom>
          <a:solidFill>
            <a:srgbClr val="06B6D4"/>
          </a:solidFill>
          <a:ln w="12700">
            <a:solidFill>
              <a:srgbClr val="06B6D4"/>
            </a:solidFill>
            <a:prstDash val="solid"/>
          </a:ln>
        </p:spPr>
      </p:sp>
      <p:sp>
        <p:nvSpPr>
          <p:cNvPr id="26" name="Text 24"/>
          <p:cNvSpPr/>
          <p:nvPr/>
        </p:nvSpPr>
        <p:spPr>
          <a:xfrm>
            <a:off x="8412480" y="3502152"/>
            <a:ext cx="2514600" cy="137160"/>
          </a:xfrm>
          <a:prstGeom prst="rect">
            <a:avLst/>
          </a:prstGeom>
          <a:noFill/>
          <a:ln/>
        </p:spPr>
        <p:txBody>
          <a:bodyPr wrap="square" lIns="0" tIns="0" rIns="0" bIns="0" rtlCol="0" anchor="ctr">
            <a:normAutofit/>
          </a:bodyPr>
          <a:lstStyle/>
          <a:p>
            <a:pPr indent="0" marL="0">
              <a:buNone/>
            </a:pPr>
            <a:r>
              <a:rPr lang="en-US" sz="890" dirty="0">
                <a:solidFill>
                  <a:srgbClr val="CBD5E1"/>
                </a:solidFill>
              </a:rPr>
              <a:t>Fill &amp; Turnbull, Marketing Communications</a:t>
            </a:r>
            <a:endParaRPr lang="en-US" sz="890" dirty="0"/>
          </a:p>
        </p:txBody>
      </p:sp>
      <p:sp>
        <p:nvSpPr>
          <p:cNvPr id="27" name="Text 25"/>
          <p:cNvSpPr/>
          <p:nvPr/>
        </p:nvSpPr>
        <p:spPr>
          <a:xfrm>
            <a:off x="685800" y="5715000"/>
            <a:ext cx="2926080" cy="320040"/>
          </a:xfrm>
          <a:prstGeom prst="rect">
            <a:avLst/>
          </a:prstGeom>
          <a:noFill/>
          <a:ln/>
        </p:spPr>
        <p:txBody>
          <a:bodyPr wrap="square" lIns="0" tIns="0" rIns="0" bIns="0" rtlCol="0" anchor="ctr"/>
          <a:lstStyle/>
          <a:p>
            <a:pPr indent="0" marL="0">
              <a:buNone/>
            </a:pPr>
            <a:r>
              <a:rPr lang="en-US" sz="2400" b="1" dirty="0">
                <a:solidFill>
                  <a:srgbClr val="FFFFFF"/>
                </a:solidFill>
                <a:latin typeface="Aptos Display" pitchFamily="34" charset="0"/>
                <a:ea typeface="Aptos Display" pitchFamily="34" charset="-122"/>
                <a:cs typeface="Aptos Display" pitchFamily="34" charset="-120"/>
              </a:rPr>
              <a:t>Terima kasih</a:t>
            </a:r>
            <a:endParaRPr lang="en-US" sz="2400" dirty="0"/>
          </a:p>
        </p:txBody>
      </p:sp>
      <p:sp>
        <p:nvSpPr>
          <p:cNvPr id="28" name="Text 26"/>
          <p:cNvSpPr/>
          <p:nvPr/>
        </p:nvSpPr>
        <p:spPr>
          <a:xfrm>
            <a:off x="713232" y="6172200"/>
            <a:ext cx="2011680" cy="137160"/>
          </a:xfrm>
          <a:prstGeom prst="rect">
            <a:avLst/>
          </a:prstGeom>
          <a:noFill/>
          <a:ln/>
        </p:spPr>
        <p:txBody>
          <a:bodyPr wrap="square" lIns="0" tIns="0" rIns="0" bIns="0" rtlCol="0" anchor="ctr"/>
          <a:lstStyle/>
          <a:p>
            <a:pPr indent="0" marL="0">
              <a:buNone/>
            </a:pPr>
            <a:r>
              <a:rPr lang="en-US" sz="1000" dirty="0">
                <a:solidFill>
                  <a:srgbClr val="94A3B8"/>
                </a:solidFill>
              </a:rPr>
              <a:t>Diskusi &amp; tanya jawab</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AFC"/>
        </a:solidFill>
      </p:bgPr>
    </p:bg>
    <p:spTree>
      <p:nvGrpSpPr>
        <p:cNvPr id="1" name=""/>
        <p:cNvGrpSpPr/>
        <p:nvPr/>
      </p:nvGrpSpPr>
      <p:grpSpPr>
        <a:xfrm>
          <a:off x="0" y="0"/>
          <a:ext cx="0" cy="0"/>
          <a:chOff x="0" y="0"/>
          <a:chExt cx="0" cy="0"/>
        </a:xfrm>
      </p:grpSpPr>
      <p:sp>
        <p:nvSpPr>
          <p:cNvPr id="2" name="Shape 0"/>
          <p:cNvSpPr/>
          <p:nvPr/>
        </p:nvSpPr>
        <p:spPr>
          <a:xfrm rot="2100000">
            <a:off x="9326880" y="-1463040"/>
            <a:ext cx="3840480" cy="3840480"/>
          </a:xfrm>
          <a:prstGeom prst="arc">
            <a:avLst/>
          </a:prstGeom>
          <a:solidFill>
            <a:srgbClr val="DBEAFE">
              <a:alpha val="95000"/>
            </a:srgbClr>
          </a:solidFill>
          <a:ln w="12700">
            <a:solidFill>
              <a:srgbClr val="DBEAFE">
                <a:alpha val="90000"/>
              </a:srgbClr>
            </a:solidFill>
            <a:prstDash val="solid"/>
          </a:ln>
        </p:spPr>
      </p:sp>
      <p:sp>
        <p:nvSpPr>
          <p:cNvPr id="3" name="Shape 1"/>
          <p:cNvSpPr/>
          <p:nvPr/>
        </p:nvSpPr>
        <p:spPr>
          <a:xfrm rot="12600000">
            <a:off x="-1097280" y="5212080"/>
            <a:ext cx="2926080" cy="2926080"/>
          </a:xfrm>
          <a:prstGeom prst="arc">
            <a:avLst/>
          </a:prstGeom>
          <a:solidFill>
            <a:srgbClr val="CCFBF1">
              <a:alpha val="85000"/>
            </a:srgbClr>
          </a:solidFill>
          <a:ln w="12700">
            <a:solidFill>
              <a:srgbClr val="CCFBF1">
                <a:alpha val="90000"/>
              </a:srgbClr>
            </a:solidFill>
            <a:prstDash val="solid"/>
          </a:ln>
        </p:spPr>
      </p:sp>
      <p:sp>
        <p:nvSpPr>
          <p:cNvPr id="4" name="Text 2"/>
          <p:cNvSpPr/>
          <p:nvPr/>
        </p:nvSpPr>
        <p:spPr>
          <a:xfrm>
            <a:off x="502920" y="384048"/>
            <a:ext cx="7955280" cy="411480"/>
          </a:xfrm>
          <a:prstGeom prst="rect">
            <a:avLst/>
          </a:prstGeom>
          <a:noFill/>
          <a:ln/>
        </p:spPr>
        <p:txBody>
          <a:bodyPr wrap="square" lIns="0" tIns="0" rIns="0" bIns="0" rtlCol="0" anchor="ctr"/>
          <a:lstStyle/>
          <a:p>
            <a:pPr indent="0" marL="0">
              <a:buNone/>
            </a:pPr>
            <a:r>
              <a:rPr lang="en-US" sz="2400" b="1" dirty="0">
                <a:solidFill>
                  <a:srgbClr val="0F172A"/>
                </a:solidFill>
                <a:latin typeface="Aptos Display" pitchFamily="34" charset="0"/>
                <a:ea typeface="Aptos Display" pitchFamily="34" charset="-122"/>
                <a:cs typeface="Aptos Display" pitchFamily="34" charset="-120"/>
              </a:rPr>
              <a:t>Capaian Pembelajaran &amp; Alur Materi</a:t>
            </a:r>
            <a:endParaRPr lang="en-US" sz="2400" dirty="0"/>
          </a:p>
        </p:txBody>
      </p:sp>
      <p:sp>
        <p:nvSpPr>
          <p:cNvPr id="5" name="Shape 3"/>
          <p:cNvSpPr/>
          <p:nvPr/>
        </p:nvSpPr>
        <p:spPr>
          <a:xfrm>
            <a:off x="502920" y="932688"/>
            <a:ext cx="1005840" cy="0"/>
          </a:xfrm>
          <a:prstGeom prst="line">
            <a:avLst/>
          </a:prstGeom>
          <a:noFill/>
          <a:ln w="38100">
            <a:solidFill>
              <a:srgbClr val="06B6D4"/>
            </a:solidFill>
            <a:prstDash val="solid"/>
          </a:ln>
        </p:spPr>
      </p:sp>
      <p:sp>
        <p:nvSpPr>
          <p:cNvPr id="6" name="Text 4"/>
          <p:cNvSpPr/>
          <p:nvPr/>
        </p:nvSpPr>
        <p:spPr>
          <a:xfrm>
            <a:off x="1600200" y="804672"/>
            <a:ext cx="6217920" cy="274320"/>
          </a:xfrm>
          <a:prstGeom prst="rect">
            <a:avLst/>
          </a:prstGeom>
          <a:noFill/>
          <a:ln/>
        </p:spPr>
        <p:txBody>
          <a:bodyPr wrap="square" lIns="0" tIns="0" rIns="0" bIns="0" rtlCol="0" anchor="ctr"/>
          <a:lstStyle/>
          <a:p>
            <a:pPr indent="0" marL="0">
              <a:buNone/>
            </a:pPr>
            <a:r>
              <a:rPr lang="en-US" sz="850" dirty="0">
                <a:solidFill>
                  <a:srgbClr val="64748B"/>
                </a:solidFill>
              </a:rPr>
              <a:t>Setelah sesi ini mahasiswa mampu merancang aplikasi komunikasi pemasaran digital secara terukur.</a:t>
            </a:r>
            <a:endParaRPr lang="en-US" sz="850" dirty="0"/>
          </a:p>
        </p:txBody>
      </p:sp>
      <p:sp>
        <p:nvSpPr>
          <p:cNvPr id="7" name="Shape 5"/>
          <p:cNvSpPr/>
          <p:nvPr/>
        </p:nvSpPr>
        <p:spPr>
          <a:xfrm>
            <a:off x="10104120" y="438912"/>
            <a:ext cx="1554480" cy="329184"/>
          </a:xfrm>
          <a:prstGeom prst="roundRect">
            <a:avLst>
              <a:gd name="adj" fmla="val 16667"/>
            </a:avLst>
          </a:prstGeom>
          <a:solidFill>
            <a:srgbClr val="CCFBF1"/>
          </a:solidFill>
          <a:ln w="12700">
            <a:solidFill>
              <a:srgbClr val="CCFBF1"/>
            </a:solidFill>
            <a:prstDash val="solid"/>
          </a:ln>
        </p:spPr>
      </p:sp>
      <p:sp>
        <p:nvSpPr>
          <p:cNvPr id="8" name="Text 6"/>
          <p:cNvSpPr/>
          <p:nvPr/>
        </p:nvSpPr>
        <p:spPr>
          <a:xfrm>
            <a:off x="10222992" y="521208"/>
            <a:ext cx="1325880" cy="128016"/>
          </a:xfrm>
          <a:prstGeom prst="rect">
            <a:avLst/>
          </a:prstGeom>
          <a:noFill/>
          <a:ln/>
        </p:spPr>
        <p:txBody>
          <a:bodyPr wrap="square" lIns="0" tIns="0" rIns="0" bIns="0" rtlCol="0" anchor="ctr"/>
          <a:lstStyle/>
          <a:p>
            <a:pPr algn="ctr" indent="0" marL="0">
              <a:buNone/>
            </a:pPr>
            <a:r>
              <a:rPr lang="en-US" sz="740" b="1" dirty="0">
                <a:solidFill>
                  <a:srgbClr val="0F766E"/>
                </a:solidFill>
              </a:rPr>
              <a:t>ORIENTASI</a:t>
            </a:r>
            <a:endParaRPr lang="en-US" sz="740" dirty="0"/>
          </a:p>
        </p:txBody>
      </p:sp>
      <p:sp>
        <p:nvSpPr>
          <p:cNvPr id="9" name="Shape 7"/>
          <p:cNvSpPr/>
          <p:nvPr/>
        </p:nvSpPr>
        <p:spPr>
          <a:xfrm>
            <a:off x="685800" y="1325880"/>
            <a:ext cx="3337560" cy="1051560"/>
          </a:xfrm>
          <a:prstGeom prst="roundRect">
            <a:avLst>
              <a:gd name="adj" fmla="val 6957"/>
            </a:avLst>
          </a:prstGeom>
          <a:solidFill>
            <a:srgbClr val="FFFFFF"/>
          </a:solidFill>
          <a:ln w="12700">
            <a:solidFill>
              <a:srgbClr val="E2E8F0"/>
            </a:solidFill>
            <a:prstDash val="solid"/>
          </a:ln>
          <a:effectLst>
            <a:outerShdw sx="100000" sy="100000" kx="0" ky="0" algn="bl" rotWithShape="0" blurRad="12700" dist="50800" dir="2700000">
              <a:srgbClr val="000000">
                <a:alpha val="11000"/>
              </a:srgbClr>
            </a:outerShdw>
          </a:effectLst>
        </p:spPr>
      </p:sp>
      <p:sp>
        <p:nvSpPr>
          <p:cNvPr id="10" name="Shape 8"/>
          <p:cNvSpPr/>
          <p:nvPr/>
        </p:nvSpPr>
        <p:spPr>
          <a:xfrm>
            <a:off x="914400" y="1527048"/>
            <a:ext cx="530352" cy="530352"/>
          </a:xfrm>
          <a:prstGeom prst="ellipse">
            <a:avLst/>
          </a:prstGeom>
          <a:solidFill>
            <a:srgbClr val="DBEAFE"/>
          </a:solidFill>
          <a:ln w="16510">
            <a:solidFill>
              <a:srgbClr val="2563EB">
                <a:alpha val="95000"/>
              </a:srgbClr>
            </a:solidFill>
            <a:prstDash val="solid"/>
          </a:ln>
        </p:spPr>
      </p:sp>
      <p:sp>
        <p:nvSpPr>
          <p:cNvPr id="11" name="Text 9"/>
          <p:cNvSpPr/>
          <p:nvPr/>
        </p:nvSpPr>
        <p:spPr>
          <a:xfrm>
            <a:off x="914400" y="1633118"/>
            <a:ext cx="530352" cy="169713"/>
          </a:xfrm>
          <a:prstGeom prst="rect">
            <a:avLst/>
          </a:prstGeom>
          <a:noFill/>
          <a:ln/>
        </p:spPr>
        <p:txBody>
          <a:bodyPr wrap="square" lIns="0" tIns="0" rIns="0" bIns="0" rtlCol="0" anchor="ctr"/>
          <a:lstStyle/>
          <a:p>
            <a:pPr algn="ctr" indent="0" marL="0">
              <a:buNone/>
            </a:pPr>
            <a:r>
              <a:rPr lang="en-US" sz="1500" b="1" dirty="0">
                <a:solidFill>
                  <a:srgbClr val="2563EB"/>
                </a:solidFill>
                <a:latin typeface="Aptos Display" pitchFamily="34" charset="0"/>
                <a:ea typeface="Aptos Display" pitchFamily="34" charset="-122"/>
                <a:cs typeface="Aptos Display" pitchFamily="34" charset="-120"/>
              </a:rPr>
              <a:t>01</a:t>
            </a:r>
            <a:endParaRPr lang="en-US" sz="1500" dirty="0"/>
          </a:p>
        </p:txBody>
      </p:sp>
      <p:sp>
        <p:nvSpPr>
          <p:cNvPr id="12" name="Text 10"/>
          <p:cNvSpPr/>
          <p:nvPr/>
        </p:nvSpPr>
        <p:spPr>
          <a:xfrm>
            <a:off x="1600200" y="1481328"/>
            <a:ext cx="1965960" cy="420624"/>
          </a:xfrm>
          <a:prstGeom prst="rect">
            <a:avLst/>
          </a:prstGeom>
          <a:noFill/>
          <a:ln/>
        </p:spPr>
        <p:txBody>
          <a:bodyPr wrap="square" lIns="0" tIns="0" rIns="0" bIns="0" rtlCol="0" anchor="ctr">
            <a:normAutofit/>
          </a:bodyPr>
          <a:lstStyle/>
          <a:p>
            <a:pPr indent="0" marL="0">
              <a:buNone/>
            </a:pPr>
            <a:r>
              <a:rPr lang="en-US" sz="1250" b="1" dirty="0">
                <a:solidFill>
                  <a:srgbClr val="1E293B"/>
                </a:solidFill>
              </a:rPr>
              <a:t>Memahami peran digital media channel dalam komunikasi pemasaran modern.</a:t>
            </a:r>
            <a:endParaRPr lang="en-US" sz="1250" dirty="0"/>
          </a:p>
        </p:txBody>
      </p:sp>
      <p:sp>
        <p:nvSpPr>
          <p:cNvPr id="13" name="Shape 11"/>
          <p:cNvSpPr/>
          <p:nvPr/>
        </p:nvSpPr>
        <p:spPr>
          <a:xfrm>
            <a:off x="4389120" y="1325880"/>
            <a:ext cx="3337560" cy="1051560"/>
          </a:xfrm>
          <a:prstGeom prst="roundRect">
            <a:avLst>
              <a:gd name="adj" fmla="val 6957"/>
            </a:avLst>
          </a:prstGeom>
          <a:solidFill>
            <a:srgbClr val="FFFFFF"/>
          </a:solidFill>
          <a:ln w="12700">
            <a:solidFill>
              <a:srgbClr val="E2E8F0"/>
            </a:solidFill>
            <a:prstDash val="solid"/>
          </a:ln>
          <a:effectLst>
            <a:outerShdw sx="100000" sy="100000" kx="0" ky="0" algn="bl" rotWithShape="0" blurRad="12700" dist="50800" dir="2700000">
              <a:srgbClr val="000000">
                <a:alpha val="11000"/>
              </a:srgbClr>
            </a:outerShdw>
          </a:effectLst>
        </p:spPr>
      </p:sp>
      <p:sp>
        <p:nvSpPr>
          <p:cNvPr id="14" name="Shape 12"/>
          <p:cNvSpPr/>
          <p:nvPr/>
        </p:nvSpPr>
        <p:spPr>
          <a:xfrm>
            <a:off x="4617720" y="1527048"/>
            <a:ext cx="530352" cy="530352"/>
          </a:xfrm>
          <a:prstGeom prst="ellipse">
            <a:avLst/>
          </a:prstGeom>
          <a:solidFill>
            <a:srgbClr val="FFEDD5"/>
          </a:solidFill>
          <a:ln w="16510">
            <a:solidFill>
              <a:srgbClr val="F97316">
                <a:alpha val="95000"/>
              </a:srgbClr>
            </a:solidFill>
            <a:prstDash val="solid"/>
          </a:ln>
        </p:spPr>
      </p:sp>
      <p:sp>
        <p:nvSpPr>
          <p:cNvPr id="15" name="Text 13"/>
          <p:cNvSpPr/>
          <p:nvPr/>
        </p:nvSpPr>
        <p:spPr>
          <a:xfrm>
            <a:off x="4617720" y="1633118"/>
            <a:ext cx="530352" cy="169713"/>
          </a:xfrm>
          <a:prstGeom prst="rect">
            <a:avLst/>
          </a:prstGeom>
          <a:noFill/>
          <a:ln/>
        </p:spPr>
        <p:txBody>
          <a:bodyPr wrap="square" lIns="0" tIns="0" rIns="0" bIns="0" rtlCol="0" anchor="ctr"/>
          <a:lstStyle/>
          <a:p>
            <a:pPr algn="ctr" indent="0" marL="0">
              <a:buNone/>
            </a:pPr>
            <a:r>
              <a:rPr lang="en-US" sz="1500" b="1" dirty="0">
                <a:solidFill>
                  <a:srgbClr val="F97316"/>
                </a:solidFill>
                <a:latin typeface="Aptos Display" pitchFamily="34" charset="0"/>
                <a:ea typeface="Aptos Display" pitchFamily="34" charset="-122"/>
                <a:cs typeface="Aptos Display" pitchFamily="34" charset="-120"/>
              </a:rPr>
              <a:t>02</a:t>
            </a:r>
            <a:endParaRPr lang="en-US" sz="1500" dirty="0"/>
          </a:p>
        </p:txBody>
      </p:sp>
      <p:sp>
        <p:nvSpPr>
          <p:cNvPr id="16" name="Text 14"/>
          <p:cNvSpPr/>
          <p:nvPr/>
        </p:nvSpPr>
        <p:spPr>
          <a:xfrm>
            <a:off x="5303520" y="1481328"/>
            <a:ext cx="1965960" cy="420624"/>
          </a:xfrm>
          <a:prstGeom prst="rect">
            <a:avLst/>
          </a:prstGeom>
          <a:noFill/>
          <a:ln/>
        </p:spPr>
        <p:txBody>
          <a:bodyPr wrap="square" lIns="0" tIns="0" rIns="0" bIns="0" rtlCol="0" anchor="ctr">
            <a:normAutofit/>
          </a:bodyPr>
          <a:lstStyle/>
          <a:p>
            <a:pPr indent="0" marL="0">
              <a:buNone/>
            </a:pPr>
            <a:r>
              <a:rPr lang="en-US" sz="1250" b="1" dirty="0">
                <a:solidFill>
                  <a:srgbClr val="1E293B"/>
                </a:solidFill>
              </a:rPr>
              <a:t>Memilih kanal digital sesuai tujuan, audiens, dan tahapan customer journey.</a:t>
            </a:r>
            <a:endParaRPr lang="en-US" sz="1250" dirty="0"/>
          </a:p>
        </p:txBody>
      </p:sp>
      <p:sp>
        <p:nvSpPr>
          <p:cNvPr id="17" name="Shape 15"/>
          <p:cNvSpPr/>
          <p:nvPr/>
        </p:nvSpPr>
        <p:spPr>
          <a:xfrm>
            <a:off x="8092440" y="1325880"/>
            <a:ext cx="3337560" cy="1051560"/>
          </a:xfrm>
          <a:prstGeom prst="roundRect">
            <a:avLst>
              <a:gd name="adj" fmla="val 6957"/>
            </a:avLst>
          </a:prstGeom>
          <a:solidFill>
            <a:srgbClr val="FFFFFF"/>
          </a:solidFill>
          <a:ln w="12700">
            <a:solidFill>
              <a:srgbClr val="E2E8F0"/>
            </a:solidFill>
            <a:prstDash val="solid"/>
          </a:ln>
          <a:effectLst>
            <a:outerShdw sx="100000" sy="100000" kx="0" ky="0" algn="bl" rotWithShape="0" blurRad="12700" dist="50800" dir="2700000">
              <a:srgbClr val="000000">
                <a:alpha val="11000"/>
              </a:srgbClr>
            </a:outerShdw>
          </a:effectLst>
        </p:spPr>
      </p:sp>
      <p:sp>
        <p:nvSpPr>
          <p:cNvPr id="18" name="Shape 16"/>
          <p:cNvSpPr/>
          <p:nvPr/>
        </p:nvSpPr>
        <p:spPr>
          <a:xfrm>
            <a:off x="8321040" y="1527048"/>
            <a:ext cx="530352" cy="530352"/>
          </a:xfrm>
          <a:prstGeom prst="ellipse">
            <a:avLst/>
          </a:prstGeom>
          <a:solidFill>
            <a:srgbClr val="D1FAE5"/>
          </a:solidFill>
          <a:ln w="16510">
            <a:solidFill>
              <a:srgbClr val="10B981">
                <a:alpha val="95000"/>
              </a:srgbClr>
            </a:solidFill>
            <a:prstDash val="solid"/>
          </a:ln>
        </p:spPr>
      </p:sp>
      <p:sp>
        <p:nvSpPr>
          <p:cNvPr id="19" name="Text 17"/>
          <p:cNvSpPr/>
          <p:nvPr/>
        </p:nvSpPr>
        <p:spPr>
          <a:xfrm>
            <a:off x="8321040" y="1633118"/>
            <a:ext cx="530352" cy="169713"/>
          </a:xfrm>
          <a:prstGeom prst="rect">
            <a:avLst/>
          </a:prstGeom>
          <a:noFill/>
          <a:ln/>
        </p:spPr>
        <p:txBody>
          <a:bodyPr wrap="square" lIns="0" tIns="0" rIns="0" bIns="0" rtlCol="0" anchor="ctr"/>
          <a:lstStyle/>
          <a:p>
            <a:pPr algn="ctr" indent="0" marL="0">
              <a:buNone/>
            </a:pPr>
            <a:r>
              <a:rPr lang="en-US" sz="1500" b="1" dirty="0">
                <a:solidFill>
                  <a:srgbClr val="10B981"/>
                </a:solidFill>
                <a:latin typeface="Aptos Display" pitchFamily="34" charset="0"/>
                <a:ea typeface="Aptos Display" pitchFamily="34" charset="-122"/>
                <a:cs typeface="Aptos Display" pitchFamily="34" charset="-120"/>
              </a:rPr>
              <a:t>03</a:t>
            </a:r>
            <a:endParaRPr lang="en-US" sz="1500" dirty="0"/>
          </a:p>
        </p:txBody>
      </p:sp>
      <p:sp>
        <p:nvSpPr>
          <p:cNvPr id="20" name="Text 18"/>
          <p:cNvSpPr/>
          <p:nvPr/>
        </p:nvSpPr>
        <p:spPr>
          <a:xfrm>
            <a:off x="9006840" y="1481328"/>
            <a:ext cx="1965960" cy="420624"/>
          </a:xfrm>
          <a:prstGeom prst="rect">
            <a:avLst/>
          </a:prstGeom>
          <a:noFill/>
          <a:ln/>
        </p:spPr>
        <p:txBody>
          <a:bodyPr wrap="square" lIns="0" tIns="0" rIns="0" bIns="0" rtlCol="0" anchor="ctr">
            <a:normAutofit/>
          </a:bodyPr>
          <a:lstStyle/>
          <a:p>
            <a:pPr indent="0" marL="0">
              <a:buNone/>
            </a:pPr>
            <a:r>
              <a:rPr lang="en-US" sz="1250" b="1" dirty="0">
                <a:solidFill>
                  <a:srgbClr val="1E293B"/>
                </a:solidFill>
              </a:rPr>
              <a:t>Menyusun rancangan kampanye, konten, KPI, dan evaluasi sederhana.</a:t>
            </a:r>
            <a:endParaRPr lang="en-US" sz="1250" dirty="0"/>
          </a:p>
        </p:txBody>
      </p:sp>
      <p:sp>
        <p:nvSpPr>
          <p:cNvPr id="21" name="Text 19"/>
          <p:cNvSpPr/>
          <p:nvPr/>
        </p:nvSpPr>
        <p:spPr>
          <a:xfrm>
            <a:off x="777240" y="2971800"/>
            <a:ext cx="2560320" cy="274320"/>
          </a:xfrm>
          <a:prstGeom prst="rect">
            <a:avLst/>
          </a:prstGeom>
          <a:noFill/>
          <a:ln/>
        </p:spPr>
        <p:txBody>
          <a:bodyPr wrap="square" lIns="0" tIns="0" rIns="0" bIns="0" rtlCol="0" anchor="ctr"/>
          <a:lstStyle/>
          <a:p>
            <a:pPr indent="0" marL="0">
              <a:buNone/>
            </a:pPr>
            <a:r>
              <a:rPr lang="en-US" sz="1700" b="1" dirty="0">
                <a:solidFill>
                  <a:srgbClr val="0F172A"/>
                </a:solidFill>
              </a:rPr>
              <a:t>Alur pembelajaran</a:t>
            </a:r>
            <a:endParaRPr lang="en-US" sz="1700" dirty="0"/>
          </a:p>
        </p:txBody>
      </p:sp>
      <p:sp>
        <p:nvSpPr>
          <p:cNvPr id="22" name="Shape 20"/>
          <p:cNvSpPr/>
          <p:nvPr/>
        </p:nvSpPr>
        <p:spPr>
          <a:xfrm>
            <a:off x="822960" y="3749040"/>
            <a:ext cx="1645920" cy="731520"/>
          </a:xfrm>
          <a:prstGeom prst="chevron">
            <a:avLst/>
          </a:prstGeom>
          <a:solidFill>
            <a:srgbClr val="DBEAFE"/>
          </a:solidFill>
          <a:ln w="12700">
            <a:solidFill>
              <a:srgbClr val="2563EB">
                <a:alpha val="95000"/>
              </a:srgbClr>
            </a:solidFill>
            <a:prstDash val="solid"/>
          </a:ln>
        </p:spPr>
      </p:sp>
      <p:sp>
        <p:nvSpPr>
          <p:cNvPr id="23" name="Text 21"/>
          <p:cNvSpPr/>
          <p:nvPr/>
        </p:nvSpPr>
        <p:spPr>
          <a:xfrm>
            <a:off x="960120" y="3995928"/>
            <a:ext cx="1143000" cy="137160"/>
          </a:xfrm>
          <a:prstGeom prst="rect">
            <a:avLst/>
          </a:prstGeom>
          <a:noFill/>
          <a:ln/>
        </p:spPr>
        <p:txBody>
          <a:bodyPr wrap="square" lIns="0" tIns="0" rIns="0" bIns="0" rtlCol="0" anchor="ctr"/>
          <a:lstStyle/>
          <a:p>
            <a:pPr algn="ctr" indent="0" marL="0">
              <a:buNone/>
            </a:pPr>
            <a:r>
              <a:rPr lang="en-US" sz="1100" b="1" dirty="0">
                <a:solidFill>
                  <a:srgbClr val="2563EB"/>
                </a:solidFill>
              </a:rPr>
              <a:t>Konsep</a:t>
            </a:r>
            <a:endParaRPr lang="en-US" sz="1100" dirty="0"/>
          </a:p>
        </p:txBody>
      </p:sp>
      <p:sp>
        <p:nvSpPr>
          <p:cNvPr id="24" name="Shape 22"/>
          <p:cNvSpPr/>
          <p:nvPr/>
        </p:nvSpPr>
        <p:spPr>
          <a:xfrm>
            <a:off x="2697480" y="3749040"/>
            <a:ext cx="1645920" cy="731520"/>
          </a:xfrm>
          <a:prstGeom prst="chevron">
            <a:avLst/>
          </a:prstGeom>
          <a:solidFill>
            <a:srgbClr val="CCFBF1"/>
          </a:solidFill>
          <a:ln w="12700">
            <a:solidFill>
              <a:srgbClr val="0F766E">
                <a:alpha val="95000"/>
              </a:srgbClr>
            </a:solidFill>
            <a:prstDash val="solid"/>
          </a:ln>
        </p:spPr>
      </p:sp>
      <p:sp>
        <p:nvSpPr>
          <p:cNvPr id="25" name="Text 23"/>
          <p:cNvSpPr/>
          <p:nvPr/>
        </p:nvSpPr>
        <p:spPr>
          <a:xfrm>
            <a:off x="2834640" y="3995928"/>
            <a:ext cx="1143000" cy="137160"/>
          </a:xfrm>
          <a:prstGeom prst="rect">
            <a:avLst/>
          </a:prstGeom>
          <a:noFill/>
          <a:ln/>
        </p:spPr>
        <p:txBody>
          <a:bodyPr wrap="square" lIns="0" tIns="0" rIns="0" bIns="0" rtlCol="0" anchor="ctr"/>
          <a:lstStyle/>
          <a:p>
            <a:pPr algn="ctr" indent="0" marL="0">
              <a:buNone/>
            </a:pPr>
            <a:r>
              <a:rPr lang="en-US" sz="1100" b="1" dirty="0">
                <a:solidFill>
                  <a:srgbClr val="0F766E"/>
                </a:solidFill>
              </a:rPr>
              <a:t>Kanal</a:t>
            </a:r>
            <a:endParaRPr lang="en-US" sz="1100" dirty="0"/>
          </a:p>
        </p:txBody>
      </p:sp>
      <p:sp>
        <p:nvSpPr>
          <p:cNvPr id="26" name="Shape 24"/>
          <p:cNvSpPr/>
          <p:nvPr/>
        </p:nvSpPr>
        <p:spPr>
          <a:xfrm>
            <a:off x="4572000" y="3749040"/>
            <a:ext cx="1645920" cy="731520"/>
          </a:xfrm>
          <a:prstGeom prst="chevron">
            <a:avLst/>
          </a:prstGeom>
          <a:solidFill>
            <a:srgbClr val="FFEDD5"/>
          </a:solidFill>
          <a:ln w="12700">
            <a:solidFill>
              <a:srgbClr val="F97316">
                <a:alpha val="95000"/>
              </a:srgbClr>
            </a:solidFill>
            <a:prstDash val="solid"/>
          </a:ln>
        </p:spPr>
      </p:sp>
      <p:sp>
        <p:nvSpPr>
          <p:cNvPr id="27" name="Text 25"/>
          <p:cNvSpPr/>
          <p:nvPr/>
        </p:nvSpPr>
        <p:spPr>
          <a:xfrm>
            <a:off x="4709160" y="3995928"/>
            <a:ext cx="1143000" cy="137160"/>
          </a:xfrm>
          <a:prstGeom prst="rect">
            <a:avLst/>
          </a:prstGeom>
          <a:noFill/>
          <a:ln/>
        </p:spPr>
        <p:txBody>
          <a:bodyPr wrap="square" lIns="0" tIns="0" rIns="0" bIns="0" rtlCol="0" anchor="ctr"/>
          <a:lstStyle/>
          <a:p>
            <a:pPr algn="ctr" indent="0" marL="0">
              <a:buNone/>
            </a:pPr>
            <a:r>
              <a:rPr lang="en-US" sz="1100" b="1" dirty="0">
                <a:solidFill>
                  <a:srgbClr val="F97316"/>
                </a:solidFill>
              </a:rPr>
              <a:t>Audiens</a:t>
            </a:r>
            <a:endParaRPr lang="en-US" sz="1100" dirty="0"/>
          </a:p>
        </p:txBody>
      </p:sp>
      <p:sp>
        <p:nvSpPr>
          <p:cNvPr id="28" name="Shape 26"/>
          <p:cNvSpPr/>
          <p:nvPr/>
        </p:nvSpPr>
        <p:spPr>
          <a:xfrm>
            <a:off x="6446520" y="3749040"/>
            <a:ext cx="1645920" cy="731520"/>
          </a:xfrm>
          <a:prstGeom prst="chevron">
            <a:avLst/>
          </a:prstGeom>
          <a:solidFill>
            <a:srgbClr val="EDE9FE"/>
          </a:solidFill>
          <a:ln w="12700">
            <a:solidFill>
              <a:srgbClr val="7C3AED">
                <a:alpha val="95000"/>
              </a:srgbClr>
            </a:solidFill>
            <a:prstDash val="solid"/>
          </a:ln>
        </p:spPr>
      </p:sp>
      <p:sp>
        <p:nvSpPr>
          <p:cNvPr id="29" name="Text 27"/>
          <p:cNvSpPr/>
          <p:nvPr/>
        </p:nvSpPr>
        <p:spPr>
          <a:xfrm>
            <a:off x="6583680" y="3995928"/>
            <a:ext cx="1143000" cy="137160"/>
          </a:xfrm>
          <a:prstGeom prst="rect">
            <a:avLst/>
          </a:prstGeom>
          <a:noFill/>
          <a:ln/>
        </p:spPr>
        <p:txBody>
          <a:bodyPr wrap="square" lIns="0" tIns="0" rIns="0" bIns="0" rtlCol="0" anchor="ctr"/>
          <a:lstStyle/>
          <a:p>
            <a:pPr algn="ctr" indent="0" marL="0">
              <a:buNone/>
            </a:pPr>
            <a:r>
              <a:rPr lang="en-US" sz="1100" b="1" dirty="0">
                <a:solidFill>
                  <a:srgbClr val="7C3AED"/>
                </a:solidFill>
              </a:rPr>
              <a:t>Konten</a:t>
            </a:r>
            <a:endParaRPr lang="en-US" sz="1100" dirty="0"/>
          </a:p>
        </p:txBody>
      </p:sp>
      <p:sp>
        <p:nvSpPr>
          <p:cNvPr id="30" name="Shape 28"/>
          <p:cNvSpPr/>
          <p:nvPr/>
        </p:nvSpPr>
        <p:spPr>
          <a:xfrm>
            <a:off x="8321040" y="3749040"/>
            <a:ext cx="1645920" cy="731520"/>
          </a:xfrm>
          <a:prstGeom prst="chevron">
            <a:avLst/>
          </a:prstGeom>
          <a:solidFill>
            <a:srgbClr val="D1FAE5"/>
          </a:solidFill>
          <a:ln w="12700">
            <a:solidFill>
              <a:srgbClr val="10B981">
                <a:alpha val="95000"/>
              </a:srgbClr>
            </a:solidFill>
            <a:prstDash val="solid"/>
          </a:ln>
        </p:spPr>
      </p:sp>
      <p:sp>
        <p:nvSpPr>
          <p:cNvPr id="31" name="Text 29"/>
          <p:cNvSpPr/>
          <p:nvPr/>
        </p:nvSpPr>
        <p:spPr>
          <a:xfrm>
            <a:off x="8458200" y="3995928"/>
            <a:ext cx="1143000" cy="137160"/>
          </a:xfrm>
          <a:prstGeom prst="rect">
            <a:avLst/>
          </a:prstGeom>
          <a:noFill/>
          <a:ln/>
        </p:spPr>
        <p:txBody>
          <a:bodyPr wrap="square" lIns="0" tIns="0" rIns="0" bIns="0" rtlCol="0" anchor="ctr"/>
          <a:lstStyle/>
          <a:p>
            <a:pPr algn="ctr" indent="0" marL="0">
              <a:buNone/>
            </a:pPr>
            <a:r>
              <a:rPr lang="en-US" sz="1100" b="1" dirty="0">
                <a:solidFill>
                  <a:srgbClr val="10B981"/>
                </a:solidFill>
              </a:rPr>
              <a:t>Kampanye</a:t>
            </a:r>
            <a:endParaRPr lang="en-US" sz="1100" dirty="0"/>
          </a:p>
        </p:txBody>
      </p:sp>
      <p:sp>
        <p:nvSpPr>
          <p:cNvPr id="32" name="Shape 30"/>
          <p:cNvSpPr/>
          <p:nvPr/>
        </p:nvSpPr>
        <p:spPr>
          <a:xfrm>
            <a:off x="10195560" y="3749040"/>
            <a:ext cx="1645920" cy="731520"/>
          </a:xfrm>
          <a:prstGeom prst="chevron">
            <a:avLst/>
          </a:prstGeom>
          <a:solidFill>
            <a:srgbClr val="FEE2E2"/>
          </a:solidFill>
          <a:ln w="12700">
            <a:solidFill>
              <a:srgbClr val="EF4444">
                <a:alpha val="95000"/>
              </a:srgbClr>
            </a:solidFill>
            <a:prstDash val="solid"/>
          </a:ln>
        </p:spPr>
      </p:sp>
      <p:sp>
        <p:nvSpPr>
          <p:cNvPr id="33" name="Text 31"/>
          <p:cNvSpPr/>
          <p:nvPr/>
        </p:nvSpPr>
        <p:spPr>
          <a:xfrm>
            <a:off x="10332720" y="3995928"/>
            <a:ext cx="1143000" cy="137160"/>
          </a:xfrm>
          <a:prstGeom prst="rect">
            <a:avLst/>
          </a:prstGeom>
          <a:noFill/>
          <a:ln/>
        </p:spPr>
        <p:txBody>
          <a:bodyPr wrap="square" lIns="0" tIns="0" rIns="0" bIns="0" rtlCol="0" anchor="ctr"/>
          <a:lstStyle/>
          <a:p>
            <a:pPr algn="ctr" indent="0" marL="0">
              <a:buNone/>
            </a:pPr>
            <a:r>
              <a:rPr lang="en-US" sz="1100" b="1" dirty="0">
                <a:solidFill>
                  <a:srgbClr val="EF4444"/>
                </a:solidFill>
              </a:rPr>
              <a:t>Evaluasi</a:t>
            </a:r>
            <a:endParaRPr lang="en-US" sz="1100" dirty="0"/>
          </a:p>
        </p:txBody>
      </p:sp>
      <p:sp>
        <p:nvSpPr>
          <p:cNvPr id="34" name="Shape 32"/>
          <p:cNvSpPr/>
          <p:nvPr/>
        </p:nvSpPr>
        <p:spPr>
          <a:xfrm>
            <a:off x="777240" y="4983480"/>
            <a:ext cx="10652760" cy="777240"/>
          </a:xfrm>
          <a:prstGeom prst="roundRect">
            <a:avLst>
              <a:gd name="adj" fmla="val 9412"/>
            </a:avLst>
          </a:prstGeom>
          <a:solidFill>
            <a:srgbClr val="F1F5F9"/>
          </a:solidFill>
          <a:ln w="12700">
            <a:solidFill>
              <a:srgbClr val="CBD5E1"/>
            </a:solidFill>
            <a:prstDash val="solid"/>
          </a:ln>
        </p:spPr>
      </p:sp>
      <p:sp>
        <p:nvSpPr>
          <p:cNvPr id="35" name="Text 33"/>
          <p:cNvSpPr/>
          <p:nvPr/>
        </p:nvSpPr>
        <p:spPr>
          <a:xfrm>
            <a:off x="1097280" y="5266944"/>
            <a:ext cx="10058400" cy="182880"/>
          </a:xfrm>
          <a:prstGeom prst="rect">
            <a:avLst/>
          </a:prstGeom>
          <a:noFill/>
          <a:ln/>
        </p:spPr>
        <p:txBody>
          <a:bodyPr wrap="square" lIns="0" tIns="0" rIns="0" bIns="0" rtlCol="0" anchor="ctr"/>
          <a:lstStyle/>
          <a:p>
            <a:pPr algn="ctr" indent="0" marL="0">
              <a:buNone/>
            </a:pPr>
            <a:r>
              <a:rPr lang="en-US" sz="1400" b="1" dirty="0">
                <a:solidFill>
                  <a:srgbClr val="0F172A"/>
                </a:solidFill>
              </a:rPr>
              <a:t>Prinsip utama: pesan yang tepat + kanal yang tepat + waktu yang tepat + ukuran keberhasilan yang jelas.</a:t>
            </a:r>
            <a:endParaRPr lang="en-US" sz="1400" dirty="0"/>
          </a:p>
        </p:txBody>
      </p:sp>
      <p:sp>
        <p:nvSpPr>
          <p:cNvPr id="36" name="Shape 34"/>
          <p:cNvSpPr/>
          <p:nvPr/>
        </p:nvSpPr>
        <p:spPr>
          <a:xfrm>
            <a:off x="502920" y="6446520"/>
            <a:ext cx="11155680" cy="0"/>
          </a:xfrm>
          <a:prstGeom prst="line">
            <a:avLst/>
          </a:prstGeom>
          <a:noFill/>
          <a:ln w="12700">
            <a:solidFill>
              <a:srgbClr val="E2E8F0">
                <a:alpha val="90000"/>
              </a:srgbClr>
            </a:solidFill>
            <a:prstDash val="solid"/>
          </a:ln>
        </p:spPr>
      </p:sp>
      <p:sp>
        <p:nvSpPr>
          <p:cNvPr id="37" name="Text 35"/>
          <p:cNvSpPr/>
          <p:nvPr/>
        </p:nvSpPr>
        <p:spPr>
          <a:xfrm>
            <a:off x="502920" y="6528816"/>
            <a:ext cx="5029200" cy="164592"/>
          </a:xfrm>
          <a:prstGeom prst="rect">
            <a:avLst/>
          </a:prstGeom>
          <a:noFill/>
          <a:ln/>
        </p:spPr>
        <p:txBody>
          <a:bodyPr wrap="square" lIns="0" tIns="0" rIns="0" bIns="0" rtlCol="0" anchor="ctr"/>
          <a:lstStyle/>
          <a:p>
            <a:pPr indent="0" marL="0">
              <a:buNone/>
            </a:pPr>
            <a:r>
              <a:rPr lang="en-US" sz="740" dirty="0">
                <a:solidFill>
                  <a:srgbClr val="64748B"/>
                </a:solidFill>
              </a:rPr>
              <a:t>Marketing Communication • Digital Media Channel</a:t>
            </a:r>
            <a:endParaRPr lang="en-US" sz="740" dirty="0"/>
          </a:p>
        </p:txBody>
      </p:sp>
      <p:sp>
        <p:nvSpPr>
          <p:cNvPr id="38" name="Text 36"/>
          <p:cNvSpPr/>
          <p:nvPr/>
        </p:nvSpPr>
        <p:spPr>
          <a:xfrm>
            <a:off x="11109960" y="6510528"/>
            <a:ext cx="548640" cy="164592"/>
          </a:xfrm>
          <a:prstGeom prst="rect">
            <a:avLst/>
          </a:prstGeom>
          <a:noFill/>
          <a:ln/>
        </p:spPr>
        <p:txBody>
          <a:bodyPr wrap="square" lIns="0" tIns="0" rIns="0" bIns="0" rtlCol="0" anchor="ctr"/>
          <a:lstStyle/>
          <a:p>
            <a:pPr algn="r" indent="0" marL="0">
              <a:buNone/>
            </a:pPr>
            <a:r>
              <a:rPr lang="en-US" sz="800" b="1" dirty="0">
                <a:solidFill>
                  <a:srgbClr val="64748B"/>
                </a:solidFill>
              </a:rPr>
              <a:t>02</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AFC"/>
        </a:solidFill>
      </p:bgPr>
    </p:bg>
    <p:spTree>
      <p:nvGrpSpPr>
        <p:cNvPr id="1" name=""/>
        <p:cNvGrpSpPr/>
        <p:nvPr/>
      </p:nvGrpSpPr>
      <p:grpSpPr>
        <a:xfrm>
          <a:off x="0" y="0"/>
          <a:ext cx="0" cy="0"/>
          <a:chOff x="0" y="0"/>
          <a:chExt cx="0" cy="0"/>
        </a:xfrm>
      </p:grpSpPr>
      <p:sp>
        <p:nvSpPr>
          <p:cNvPr id="2" name="Shape 0"/>
          <p:cNvSpPr/>
          <p:nvPr/>
        </p:nvSpPr>
        <p:spPr>
          <a:xfrm rot="2100000">
            <a:off x="9326880" y="-1463040"/>
            <a:ext cx="3840480" cy="3840480"/>
          </a:xfrm>
          <a:prstGeom prst="arc">
            <a:avLst/>
          </a:prstGeom>
          <a:solidFill>
            <a:srgbClr val="DBEAFE">
              <a:alpha val="95000"/>
            </a:srgbClr>
          </a:solidFill>
          <a:ln w="12700">
            <a:solidFill>
              <a:srgbClr val="DBEAFE">
                <a:alpha val="90000"/>
              </a:srgbClr>
            </a:solidFill>
            <a:prstDash val="solid"/>
          </a:ln>
        </p:spPr>
      </p:sp>
      <p:sp>
        <p:nvSpPr>
          <p:cNvPr id="3" name="Shape 1"/>
          <p:cNvSpPr/>
          <p:nvPr/>
        </p:nvSpPr>
        <p:spPr>
          <a:xfrm rot="12600000">
            <a:off x="-1097280" y="5212080"/>
            <a:ext cx="2926080" cy="2926080"/>
          </a:xfrm>
          <a:prstGeom prst="arc">
            <a:avLst/>
          </a:prstGeom>
          <a:solidFill>
            <a:srgbClr val="CCFBF1">
              <a:alpha val="85000"/>
            </a:srgbClr>
          </a:solidFill>
          <a:ln w="12700">
            <a:solidFill>
              <a:srgbClr val="CCFBF1">
                <a:alpha val="90000"/>
              </a:srgbClr>
            </a:solidFill>
            <a:prstDash val="solid"/>
          </a:ln>
        </p:spPr>
      </p:sp>
      <p:sp>
        <p:nvSpPr>
          <p:cNvPr id="4" name="Text 2"/>
          <p:cNvSpPr/>
          <p:nvPr/>
        </p:nvSpPr>
        <p:spPr>
          <a:xfrm>
            <a:off x="502920" y="384048"/>
            <a:ext cx="7955280" cy="411480"/>
          </a:xfrm>
          <a:prstGeom prst="rect">
            <a:avLst/>
          </a:prstGeom>
          <a:noFill/>
          <a:ln/>
        </p:spPr>
        <p:txBody>
          <a:bodyPr wrap="square" lIns="0" tIns="0" rIns="0" bIns="0" rtlCol="0" anchor="ctr"/>
          <a:lstStyle/>
          <a:p>
            <a:pPr indent="0" marL="0">
              <a:buNone/>
            </a:pPr>
            <a:r>
              <a:rPr lang="en-US" sz="2400" b="1" dirty="0">
                <a:solidFill>
                  <a:srgbClr val="0F172A"/>
                </a:solidFill>
                <a:latin typeface="Aptos Display" pitchFamily="34" charset="0"/>
                <a:ea typeface="Aptos Display" pitchFamily="34" charset="-122"/>
                <a:cs typeface="Aptos Display" pitchFamily="34" charset="-120"/>
              </a:rPr>
              <a:t>Konsep Marketing Communication Digital</a:t>
            </a:r>
            <a:endParaRPr lang="en-US" sz="2400" dirty="0"/>
          </a:p>
        </p:txBody>
      </p:sp>
      <p:sp>
        <p:nvSpPr>
          <p:cNvPr id="5" name="Shape 3"/>
          <p:cNvSpPr/>
          <p:nvPr/>
        </p:nvSpPr>
        <p:spPr>
          <a:xfrm>
            <a:off x="502920" y="932688"/>
            <a:ext cx="1005840" cy="0"/>
          </a:xfrm>
          <a:prstGeom prst="line">
            <a:avLst/>
          </a:prstGeom>
          <a:noFill/>
          <a:ln w="38100">
            <a:solidFill>
              <a:srgbClr val="06B6D4"/>
            </a:solidFill>
            <a:prstDash val="solid"/>
          </a:ln>
        </p:spPr>
      </p:sp>
      <p:sp>
        <p:nvSpPr>
          <p:cNvPr id="6" name="Text 4"/>
          <p:cNvSpPr/>
          <p:nvPr/>
        </p:nvSpPr>
        <p:spPr>
          <a:xfrm>
            <a:off x="1600200" y="804672"/>
            <a:ext cx="6217920" cy="274320"/>
          </a:xfrm>
          <a:prstGeom prst="rect">
            <a:avLst/>
          </a:prstGeom>
          <a:noFill/>
          <a:ln/>
        </p:spPr>
        <p:txBody>
          <a:bodyPr wrap="square" lIns="0" tIns="0" rIns="0" bIns="0" rtlCol="0" anchor="ctr"/>
          <a:lstStyle/>
          <a:p>
            <a:pPr indent="0" marL="0">
              <a:buNone/>
            </a:pPr>
            <a:r>
              <a:rPr lang="en-US" sz="850" dirty="0">
                <a:solidFill>
                  <a:srgbClr val="64748B"/>
                </a:solidFill>
              </a:rPr>
              <a:t>Komunikasi pemasaran digital mengintegrasikan pesan, media, data, dan interaksi konsumen.</a:t>
            </a:r>
            <a:endParaRPr lang="en-US" sz="850" dirty="0"/>
          </a:p>
        </p:txBody>
      </p:sp>
      <p:sp>
        <p:nvSpPr>
          <p:cNvPr id="7" name="Shape 5"/>
          <p:cNvSpPr/>
          <p:nvPr/>
        </p:nvSpPr>
        <p:spPr>
          <a:xfrm>
            <a:off x="10104120" y="438912"/>
            <a:ext cx="1554480" cy="329184"/>
          </a:xfrm>
          <a:prstGeom prst="roundRect">
            <a:avLst>
              <a:gd name="adj" fmla="val 16667"/>
            </a:avLst>
          </a:prstGeom>
          <a:solidFill>
            <a:srgbClr val="CCFBF1"/>
          </a:solidFill>
          <a:ln w="12700">
            <a:solidFill>
              <a:srgbClr val="CCFBF1"/>
            </a:solidFill>
            <a:prstDash val="solid"/>
          </a:ln>
        </p:spPr>
      </p:sp>
      <p:sp>
        <p:nvSpPr>
          <p:cNvPr id="8" name="Text 6"/>
          <p:cNvSpPr/>
          <p:nvPr/>
        </p:nvSpPr>
        <p:spPr>
          <a:xfrm>
            <a:off x="10222992" y="521208"/>
            <a:ext cx="1325880" cy="128016"/>
          </a:xfrm>
          <a:prstGeom prst="rect">
            <a:avLst/>
          </a:prstGeom>
          <a:noFill/>
          <a:ln/>
        </p:spPr>
        <p:txBody>
          <a:bodyPr wrap="square" lIns="0" tIns="0" rIns="0" bIns="0" rtlCol="0" anchor="ctr"/>
          <a:lstStyle/>
          <a:p>
            <a:pPr algn="ctr" indent="0" marL="0">
              <a:buNone/>
            </a:pPr>
            <a:r>
              <a:rPr lang="en-US" sz="740" b="1" dirty="0">
                <a:solidFill>
                  <a:srgbClr val="0F766E"/>
                </a:solidFill>
              </a:rPr>
              <a:t>KONSEP</a:t>
            </a:r>
            <a:endParaRPr lang="en-US" sz="740" dirty="0"/>
          </a:p>
        </p:txBody>
      </p:sp>
      <p:sp>
        <p:nvSpPr>
          <p:cNvPr id="9" name="Shape 7"/>
          <p:cNvSpPr/>
          <p:nvPr/>
        </p:nvSpPr>
        <p:spPr>
          <a:xfrm>
            <a:off x="685800" y="1261872"/>
            <a:ext cx="5166360" cy="4434840"/>
          </a:xfrm>
          <a:prstGeom prst="roundRect">
            <a:avLst>
              <a:gd name="adj" fmla="val 1649"/>
            </a:avLst>
          </a:prstGeom>
          <a:solidFill>
            <a:srgbClr val="FFFFFF"/>
          </a:solidFill>
          <a:ln w="12700">
            <a:solidFill>
              <a:srgbClr val="E2E8F0"/>
            </a:solidFill>
            <a:prstDash val="solid"/>
          </a:ln>
          <a:effectLst>
            <a:outerShdw sx="100000" sy="100000" kx="0" ky="0" algn="bl" rotWithShape="0" blurRad="12700" dist="50800" dir="2700000">
              <a:srgbClr val="000000">
                <a:alpha val="11000"/>
              </a:srgbClr>
            </a:outerShdw>
          </a:effectLst>
        </p:spPr>
      </p:sp>
      <p:sp>
        <p:nvSpPr>
          <p:cNvPr id="10" name="Text 8"/>
          <p:cNvSpPr/>
          <p:nvPr/>
        </p:nvSpPr>
        <p:spPr>
          <a:xfrm>
            <a:off x="1005840" y="1600200"/>
            <a:ext cx="2286000" cy="228600"/>
          </a:xfrm>
          <a:prstGeom prst="rect">
            <a:avLst/>
          </a:prstGeom>
          <a:noFill/>
          <a:ln/>
        </p:spPr>
        <p:txBody>
          <a:bodyPr wrap="square" lIns="0" tIns="0" rIns="0" bIns="0" rtlCol="0" anchor="ctr"/>
          <a:lstStyle/>
          <a:p>
            <a:pPr indent="0" marL="0">
              <a:buNone/>
            </a:pPr>
            <a:r>
              <a:rPr lang="en-US" sz="1800" b="1" dirty="0">
                <a:solidFill>
                  <a:srgbClr val="0F172A"/>
                </a:solidFill>
              </a:rPr>
              <a:t>Definisi praktis</a:t>
            </a:r>
            <a:endParaRPr lang="en-US" sz="1800" dirty="0"/>
          </a:p>
        </p:txBody>
      </p:sp>
      <p:sp>
        <p:nvSpPr>
          <p:cNvPr id="11" name="Text 9"/>
          <p:cNvSpPr/>
          <p:nvPr/>
        </p:nvSpPr>
        <p:spPr>
          <a:xfrm>
            <a:off x="1005840" y="2057400"/>
            <a:ext cx="4343400" cy="960120"/>
          </a:xfrm>
          <a:prstGeom prst="rect">
            <a:avLst/>
          </a:prstGeom>
          <a:noFill/>
          <a:ln/>
        </p:spPr>
        <p:txBody>
          <a:bodyPr wrap="square" lIns="381" tIns="381" rIns="381" bIns="381" rtlCol="0" anchor="ctr">
            <a:normAutofit/>
          </a:bodyPr>
          <a:lstStyle/>
          <a:p>
            <a:pPr indent="0" marL="0">
              <a:buNone/>
            </a:pPr>
            <a:r>
              <a:rPr lang="en-US" sz="1500" dirty="0">
                <a:solidFill>
                  <a:srgbClr val="1E293B"/>
                </a:solidFill>
              </a:rPr>
              <a:t>Upaya merancang, menyampaikan, dan mengevaluasi pesan pemasaran melalui kanal digital agar audiens mengenal, tertarik, percaya, membeli, dan merekomendasikan merek.</a:t>
            </a:r>
            <a:endParaRPr lang="en-US" sz="1500" dirty="0"/>
          </a:p>
        </p:txBody>
      </p:sp>
      <p:sp>
        <p:nvSpPr>
          <p:cNvPr id="12" name="Shape 10"/>
          <p:cNvSpPr/>
          <p:nvPr/>
        </p:nvSpPr>
        <p:spPr>
          <a:xfrm>
            <a:off x="1005840" y="3401568"/>
            <a:ext cx="109728" cy="109728"/>
          </a:xfrm>
          <a:prstGeom prst="ellipse">
            <a:avLst/>
          </a:prstGeom>
          <a:solidFill>
            <a:srgbClr val="06B6D4"/>
          </a:solidFill>
          <a:ln w="12700">
            <a:solidFill>
              <a:srgbClr val="06B6D4"/>
            </a:solidFill>
            <a:prstDash val="solid"/>
          </a:ln>
        </p:spPr>
      </p:sp>
      <p:sp>
        <p:nvSpPr>
          <p:cNvPr id="13" name="Text 11"/>
          <p:cNvSpPr/>
          <p:nvPr/>
        </p:nvSpPr>
        <p:spPr>
          <a:xfrm>
            <a:off x="1216152" y="3337560"/>
            <a:ext cx="4389120" cy="292608"/>
          </a:xfrm>
          <a:prstGeom prst="rect">
            <a:avLst/>
          </a:prstGeom>
          <a:noFill/>
          <a:ln/>
        </p:spPr>
        <p:txBody>
          <a:bodyPr wrap="square" lIns="0" tIns="0" rIns="0" bIns="0" rtlCol="0" anchor="ctr">
            <a:normAutofit/>
          </a:bodyPr>
          <a:lstStyle/>
          <a:p>
            <a:pPr indent="0" marL="0">
              <a:buNone/>
            </a:pPr>
            <a:r>
              <a:rPr lang="en-US" sz="1300" dirty="0">
                <a:solidFill>
                  <a:srgbClr val="1E293B"/>
                </a:solidFill>
              </a:rPr>
              <a:t>Berbasis data dan dapat diukur secara real-time.</a:t>
            </a:r>
            <a:endParaRPr lang="en-US" sz="1300" dirty="0"/>
          </a:p>
        </p:txBody>
      </p:sp>
      <p:sp>
        <p:nvSpPr>
          <p:cNvPr id="14" name="Shape 12"/>
          <p:cNvSpPr/>
          <p:nvPr/>
        </p:nvSpPr>
        <p:spPr>
          <a:xfrm>
            <a:off x="1005840" y="3877056"/>
            <a:ext cx="109728" cy="109728"/>
          </a:xfrm>
          <a:prstGeom prst="ellipse">
            <a:avLst/>
          </a:prstGeom>
          <a:solidFill>
            <a:srgbClr val="06B6D4"/>
          </a:solidFill>
          <a:ln w="12700">
            <a:solidFill>
              <a:srgbClr val="06B6D4"/>
            </a:solidFill>
            <a:prstDash val="solid"/>
          </a:ln>
        </p:spPr>
      </p:sp>
      <p:sp>
        <p:nvSpPr>
          <p:cNvPr id="15" name="Text 13"/>
          <p:cNvSpPr/>
          <p:nvPr/>
        </p:nvSpPr>
        <p:spPr>
          <a:xfrm>
            <a:off x="1216152" y="3813048"/>
            <a:ext cx="4389120" cy="292608"/>
          </a:xfrm>
          <a:prstGeom prst="rect">
            <a:avLst/>
          </a:prstGeom>
          <a:noFill/>
          <a:ln/>
        </p:spPr>
        <p:txBody>
          <a:bodyPr wrap="square" lIns="0" tIns="0" rIns="0" bIns="0" rtlCol="0" anchor="ctr">
            <a:normAutofit/>
          </a:bodyPr>
          <a:lstStyle/>
          <a:p>
            <a:pPr indent="0" marL="0">
              <a:buNone/>
            </a:pPr>
            <a:r>
              <a:rPr lang="en-US" sz="1300" dirty="0">
                <a:solidFill>
                  <a:srgbClr val="1E293B"/>
                </a:solidFill>
              </a:rPr>
              <a:t>Mendorong dialog, bukan hanya penyiaran pesan.</a:t>
            </a:r>
            <a:endParaRPr lang="en-US" sz="1300" dirty="0"/>
          </a:p>
        </p:txBody>
      </p:sp>
      <p:sp>
        <p:nvSpPr>
          <p:cNvPr id="16" name="Shape 14"/>
          <p:cNvSpPr/>
          <p:nvPr/>
        </p:nvSpPr>
        <p:spPr>
          <a:xfrm>
            <a:off x="1005840" y="4352544"/>
            <a:ext cx="109728" cy="109728"/>
          </a:xfrm>
          <a:prstGeom prst="ellipse">
            <a:avLst/>
          </a:prstGeom>
          <a:solidFill>
            <a:srgbClr val="06B6D4"/>
          </a:solidFill>
          <a:ln w="12700">
            <a:solidFill>
              <a:srgbClr val="06B6D4"/>
            </a:solidFill>
            <a:prstDash val="solid"/>
          </a:ln>
        </p:spPr>
      </p:sp>
      <p:sp>
        <p:nvSpPr>
          <p:cNvPr id="17" name="Text 15"/>
          <p:cNvSpPr/>
          <p:nvPr/>
        </p:nvSpPr>
        <p:spPr>
          <a:xfrm>
            <a:off x="1216152" y="4288536"/>
            <a:ext cx="4389120" cy="292608"/>
          </a:xfrm>
          <a:prstGeom prst="rect">
            <a:avLst/>
          </a:prstGeom>
          <a:noFill/>
          <a:ln/>
        </p:spPr>
        <p:txBody>
          <a:bodyPr wrap="square" lIns="0" tIns="0" rIns="0" bIns="0" rtlCol="0" anchor="ctr">
            <a:normAutofit/>
          </a:bodyPr>
          <a:lstStyle/>
          <a:p>
            <a:pPr indent="0" marL="0">
              <a:buNone/>
            </a:pPr>
            <a:r>
              <a:rPr lang="en-US" sz="1300" dirty="0">
                <a:solidFill>
                  <a:srgbClr val="1E293B"/>
                </a:solidFill>
              </a:rPr>
              <a:t>Memungkinkan personalisasi konten dan penawaran.</a:t>
            </a:r>
            <a:endParaRPr lang="en-US" sz="1300" dirty="0"/>
          </a:p>
        </p:txBody>
      </p:sp>
      <p:sp>
        <p:nvSpPr>
          <p:cNvPr id="18" name="Shape 16"/>
          <p:cNvSpPr/>
          <p:nvPr/>
        </p:nvSpPr>
        <p:spPr>
          <a:xfrm>
            <a:off x="6537960" y="1417320"/>
            <a:ext cx="4754880" cy="685800"/>
          </a:xfrm>
          <a:prstGeom prst="roundRect">
            <a:avLst>
              <a:gd name="adj" fmla="val 10667"/>
            </a:avLst>
          </a:prstGeom>
          <a:solidFill>
            <a:srgbClr val="F8FAFC"/>
          </a:solidFill>
          <a:ln w="12700">
            <a:solidFill>
              <a:srgbClr val="E2E8F0"/>
            </a:solidFill>
            <a:prstDash val="solid"/>
          </a:ln>
        </p:spPr>
      </p:sp>
      <p:sp>
        <p:nvSpPr>
          <p:cNvPr id="19" name="Text 17"/>
          <p:cNvSpPr/>
          <p:nvPr/>
        </p:nvSpPr>
        <p:spPr>
          <a:xfrm>
            <a:off x="6812280" y="1636776"/>
            <a:ext cx="1417320" cy="146304"/>
          </a:xfrm>
          <a:prstGeom prst="rect">
            <a:avLst/>
          </a:prstGeom>
          <a:noFill/>
          <a:ln/>
        </p:spPr>
        <p:txBody>
          <a:bodyPr wrap="square" lIns="0" tIns="0" rIns="0" bIns="0" rtlCol="0" anchor="ctr"/>
          <a:lstStyle/>
          <a:p>
            <a:pPr algn="ctr" indent="0" marL="0">
              <a:buNone/>
            </a:pPr>
            <a:r>
              <a:rPr lang="en-US" sz="1100" b="1" dirty="0">
                <a:solidFill>
                  <a:srgbClr val="64748B"/>
                </a:solidFill>
              </a:rPr>
              <a:t>Broadcast</a:t>
            </a:r>
            <a:endParaRPr lang="en-US" sz="1100" dirty="0"/>
          </a:p>
        </p:txBody>
      </p:sp>
      <p:sp>
        <p:nvSpPr>
          <p:cNvPr id="20" name="Shape 18"/>
          <p:cNvSpPr/>
          <p:nvPr/>
        </p:nvSpPr>
        <p:spPr>
          <a:xfrm>
            <a:off x="8485632" y="1609344"/>
            <a:ext cx="594360" cy="228600"/>
          </a:xfrm>
          <a:prstGeom prst="rightArrow">
            <a:avLst/>
          </a:prstGeom>
          <a:solidFill>
            <a:srgbClr val="06B6D4"/>
          </a:solidFill>
          <a:ln w="12700">
            <a:solidFill>
              <a:srgbClr val="06B6D4"/>
            </a:solidFill>
            <a:prstDash val="solid"/>
          </a:ln>
        </p:spPr>
      </p:sp>
      <p:sp>
        <p:nvSpPr>
          <p:cNvPr id="21" name="Text 19"/>
          <p:cNvSpPr/>
          <p:nvPr/>
        </p:nvSpPr>
        <p:spPr>
          <a:xfrm>
            <a:off x="9326880" y="1636776"/>
            <a:ext cx="1645920" cy="146304"/>
          </a:xfrm>
          <a:prstGeom prst="rect">
            <a:avLst/>
          </a:prstGeom>
          <a:noFill/>
          <a:ln/>
        </p:spPr>
        <p:txBody>
          <a:bodyPr wrap="square" lIns="0" tIns="0" rIns="0" bIns="0" rtlCol="0" anchor="ctr"/>
          <a:lstStyle/>
          <a:p>
            <a:pPr algn="ctr" indent="0" marL="0">
              <a:buNone/>
            </a:pPr>
            <a:r>
              <a:rPr lang="en-US" sz="1100" b="1" dirty="0">
                <a:solidFill>
                  <a:srgbClr val="0F172A"/>
                </a:solidFill>
              </a:rPr>
              <a:t>Conversation</a:t>
            </a:r>
            <a:endParaRPr lang="en-US" sz="1100" dirty="0"/>
          </a:p>
        </p:txBody>
      </p:sp>
      <p:sp>
        <p:nvSpPr>
          <p:cNvPr id="22" name="Shape 20"/>
          <p:cNvSpPr/>
          <p:nvPr/>
        </p:nvSpPr>
        <p:spPr>
          <a:xfrm>
            <a:off x="6537960" y="2478024"/>
            <a:ext cx="4754880" cy="685800"/>
          </a:xfrm>
          <a:prstGeom prst="roundRect">
            <a:avLst>
              <a:gd name="adj" fmla="val 10667"/>
            </a:avLst>
          </a:prstGeom>
          <a:solidFill>
            <a:srgbClr val="FFFFFF"/>
          </a:solidFill>
          <a:ln w="12700">
            <a:solidFill>
              <a:srgbClr val="E2E8F0"/>
            </a:solidFill>
            <a:prstDash val="solid"/>
          </a:ln>
        </p:spPr>
      </p:sp>
      <p:sp>
        <p:nvSpPr>
          <p:cNvPr id="23" name="Text 21"/>
          <p:cNvSpPr/>
          <p:nvPr/>
        </p:nvSpPr>
        <p:spPr>
          <a:xfrm>
            <a:off x="6812280" y="2697480"/>
            <a:ext cx="1417320" cy="146304"/>
          </a:xfrm>
          <a:prstGeom prst="rect">
            <a:avLst/>
          </a:prstGeom>
          <a:noFill/>
          <a:ln/>
        </p:spPr>
        <p:txBody>
          <a:bodyPr wrap="square" lIns="0" tIns="0" rIns="0" bIns="0" rtlCol="0" anchor="ctr"/>
          <a:lstStyle/>
          <a:p>
            <a:pPr algn="ctr" indent="0" marL="0">
              <a:buNone/>
            </a:pPr>
            <a:r>
              <a:rPr lang="en-US" sz="1100" b="1" dirty="0">
                <a:solidFill>
                  <a:srgbClr val="64748B"/>
                </a:solidFill>
              </a:rPr>
              <a:t>Mass</a:t>
            </a:r>
            <a:endParaRPr lang="en-US" sz="1100" dirty="0"/>
          </a:p>
        </p:txBody>
      </p:sp>
      <p:sp>
        <p:nvSpPr>
          <p:cNvPr id="24" name="Shape 22"/>
          <p:cNvSpPr/>
          <p:nvPr/>
        </p:nvSpPr>
        <p:spPr>
          <a:xfrm>
            <a:off x="8485632" y="2670048"/>
            <a:ext cx="594360" cy="228600"/>
          </a:xfrm>
          <a:prstGeom prst="rightArrow">
            <a:avLst/>
          </a:prstGeom>
          <a:solidFill>
            <a:srgbClr val="06B6D4"/>
          </a:solidFill>
          <a:ln w="12700">
            <a:solidFill>
              <a:srgbClr val="06B6D4"/>
            </a:solidFill>
            <a:prstDash val="solid"/>
          </a:ln>
        </p:spPr>
      </p:sp>
      <p:sp>
        <p:nvSpPr>
          <p:cNvPr id="25" name="Text 23"/>
          <p:cNvSpPr/>
          <p:nvPr/>
        </p:nvSpPr>
        <p:spPr>
          <a:xfrm>
            <a:off x="9326880" y="2697480"/>
            <a:ext cx="1645920" cy="146304"/>
          </a:xfrm>
          <a:prstGeom prst="rect">
            <a:avLst/>
          </a:prstGeom>
          <a:noFill/>
          <a:ln/>
        </p:spPr>
        <p:txBody>
          <a:bodyPr wrap="square" lIns="0" tIns="0" rIns="0" bIns="0" rtlCol="0" anchor="ctr"/>
          <a:lstStyle/>
          <a:p>
            <a:pPr algn="ctr" indent="0" marL="0">
              <a:buNone/>
            </a:pPr>
            <a:r>
              <a:rPr lang="en-US" sz="1100" b="1" dirty="0">
                <a:solidFill>
                  <a:srgbClr val="0F172A"/>
                </a:solidFill>
              </a:rPr>
              <a:t>Personalized</a:t>
            </a:r>
            <a:endParaRPr lang="en-US" sz="1100" dirty="0"/>
          </a:p>
        </p:txBody>
      </p:sp>
      <p:sp>
        <p:nvSpPr>
          <p:cNvPr id="26" name="Shape 24"/>
          <p:cNvSpPr/>
          <p:nvPr/>
        </p:nvSpPr>
        <p:spPr>
          <a:xfrm>
            <a:off x="6537960" y="3538728"/>
            <a:ext cx="4754880" cy="685800"/>
          </a:xfrm>
          <a:prstGeom prst="roundRect">
            <a:avLst>
              <a:gd name="adj" fmla="val 10667"/>
            </a:avLst>
          </a:prstGeom>
          <a:solidFill>
            <a:srgbClr val="F8FAFC"/>
          </a:solidFill>
          <a:ln w="12700">
            <a:solidFill>
              <a:srgbClr val="E2E8F0"/>
            </a:solidFill>
            <a:prstDash val="solid"/>
          </a:ln>
        </p:spPr>
      </p:sp>
      <p:sp>
        <p:nvSpPr>
          <p:cNvPr id="27" name="Text 25"/>
          <p:cNvSpPr/>
          <p:nvPr/>
        </p:nvSpPr>
        <p:spPr>
          <a:xfrm>
            <a:off x="6812280" y="3758184"/>
            <a:ext cx="1417320" cy="146304"/>
          </a:xfrm>
          <a:prstGeom prst="rect">
            <a:avLst/>
          </a:prstGeom>
          <a:noFill/>
          <a:ln/>
        </p:spPr>
        <p:txBody>
          <a:bodyPr wrap="square" lIns="0" tIns="0" rIns="0" bIns="0" rtlCol="0" anchor="ctr"/>
          <a:lstStyle/>
          <a:p>
            <a:pPr algn="ctr" indent="0" marL="0">
              <a:buNone/>
            </a:pPr>
            <a:r>
              <a:rPr lang="en-US" sz="1100" b="1" dirty="0">
                <a:solidFill>
                  <a:srgbClr val="64748B"/>
                </a:solidFill>
              </a:rPr>
              <a:t>One-way</a:t>
            </a:r>
            <a:endParaRPr lang="en-US" sz="1100" dirty="0"/>
          </a:p>
        </p:txBody>
      </p:sp>
      <p:sp>
        <p:nvSpPr>
          <p:cNvPr id="28" name="Shape 26"/>
          <p:cNvSpPr/>
          <p:nvPr/>
        </p:nvSpPr>
        <p:spPr>
          <a:xfrm>
            <a:off x="8485632" y="3730752"/>
            <a:ext cx="594360" cy="228600"/>
          </a:xfrm>
          <a:prstGeom prst="rightArrow">
            <a:avLst/>
          </a:prstGeom>
          <a:solidFill>
            <a:srgbClr val="06B6D4"/>
          </a:solidFill>
          <a:ln w="12700">
            <a:solidFill>
              <a:srgbClr val="06B6D4"/>
            </a:solidFill>
            <a:prstDash val="solid"/>
          </a:ln>
        </p:spPr>
      </p:sp>
      <p:sp>
        <p:nvSpPr>
          <p:cNvPr id="29" name="Text 27"/>
          <p:cNvSpPr/>
          <p:nvPr/>
        </p:nvSpPr>
        <p:spPr>
          <a:xfrm>
            <a:off x="9326880" y="3758184"/>
            <a:ext cx="1645920" cy="146304"/>
          </a:xfrm>
          <a:prstGeom prst="rect">
            <a:avLst/>
          </a:prstGeom>
          <a:noFill/>
          <a:ln/>
        </p:spPr>
        <p:txBody>
          <a:bodyPr wrap="square" lIns="0" tIns="0" rIns="0" bIns="0" rtlCol="0" anchor="ctr"/>
          <a:lstStyle/>
          <a:p>
            <a:pPr algn="ctr" indent="0" marL="0">
              <a:buNone/>
            </a:pPr>
            <a:r>
              <a:rPr lang="en-US" sz="1100" b="1" dirty="0">
                <a:solidFill>
                  <a:srgbClr val="0F172A"/>
                </a:solidFill>
              </a:rPr>
              <a:t>Interactive</a:t>
            </a:r>
            <a:endParaRPr lang="en-US" sz="1100" dirty="0"/>
          </a:p>
        </p:txBody>
      </p:sp>
      <p:sp>
        <p:nvSpPr>
          <p:cNvPr id="30" name="Shape 28"/>
          <p:cNvSpPr/>
          <p:nvPr/>
        </p:nvSpPr>
        <p:spPr>
          <a:xfrm>
            <a:off x="6537960" y="4599432"/>
            <a:ext cx="4754880" cy="685800"/>
          </a:xfrm>
          <a:prstGeom prst="roundRect">
            <a:avLst>
              <a:gd name="adj" fmla="val 10667"/>
            </a:avLst>
          </a:prstGeom>
          <a:solidFill>
            <a:srgbClr val="FFFFFF"/>
          </a:solidFill>
          <a:ln w="12700">
            <a:solidFill>
              <a:srgbClr val="E2E8F0"/>
            </a:solidFill>
            <a:prstDash val="solid"/>
          </a:ln>
        </p:spPr>
      </p:sp>
      <p:sp>
        <p:nvSpPr>
          <p:cNvPr id="31" name="Text 29"/>
          <p:cNvSpPr/>
          <p:nvPr/>
        </p:nvSpPr>
        <p:spPr>
          <a:xfrm>
            <a:off x="6812280" y="4818888"/>
            <a:ext cx="1417320" cy="146304"/>
          </a:xfrm>
          <a:prstGeom prst="rect">
            <a:avLst/>
          </a:prstGeom>
          <a:noFill/>
          <a:ln/>
        </p:spPr>
        <p:txBody>
          <a:bodyPr wrap="square" lIns="0" tIns="0" rIns="0" bIns="0" rtlCol="0" anchor="ctr"/>
          <a:lstStyle/>
          <a:p>
            <a:pPr algn="ctr" indent="0" marL="0">
              <a:buNone/>
            </a:pPr>
            <a:r>
              <a:rPr lang="en-US" sz="1100" b="1" dirty="0">
                <a:solidFill>
                  <a:srgbClr val="64748B"/>
                </a:solidFill>
              </a:rPr>
              <a:t>Assumption</a:t>
            </a:r>
            <a:endParaRPr lang="en-US" sz="1100" dirty="0"/>
          </a:p>
        </p:txBody>
      </p:sp>
      <p:sp>
        <p:nvSpPr>
          <p:cNvPr id="32" name="Shape 30"/>
          <p:cNvSpPr/>
          <p:nvPr/>
        </p:nvSpPr>
        <p:spPr>
          <a:xfrm>
            <a:off x="8485632" y="4791456"/>
            <a:ext cx="594360" cy="228600"/>
          </a:xfrm>
          <a:prstGeom prst="rightArrow">
            <a:avLst/>
          </a:prstGeom>
          <a:solidFill>
            <a:srgbClr val="06B6D4"/>
          </a:solidFill>
          <a:ln w="12700">
            <a:solidFill>
              <a:srgbClr val="06B6D4"/>
            </a:solidFill>
            <a:prstDash val="solid"/>
          </a:ln>
        </p:spPr>
      </p:sp>
      <p:sp>
        <p:nvSpPr>
          <p:cNvPr id="33" name="Text 31"/>
          <p:cNvSpPr/>
          <p:nvPr/>
        </p:nvSpPr>
        <p:spPr>
          <a:xfrm>
            <a:off x="9326880" y="4818888"/>
            <a:ext cx="1645920" cy="146304"/>
          </a:xfrm>
          <a:prstGeom prst="rect">
            <a:avLst/>
          </a:prstGeom>
          <a:noFill/>
          <a:ln/>
        </p:spPr>
        <p:txBody>
          <a:bodyPr wrap="square" lIns="0" tIns="0" rIns="0" bIns="0" rtlCol="0" anchor="ctr"/>
          <a:lstStyle/>
          <a:p>
            <a:pPr algn="ctr" indent="0" marL="0">
              <a:buNone/>
            </a:pPr>
            <a:r>
              <a:rPr lang="en-US" sz="1100" b="1" dirty="0">
                <a:solidFill>
                  <a:srgbClr val="0F172A"/>
                </a:solidFill>
              </a:rPr>
              <a:t>Data-driven</a:t>
            </a:r>
            <a:endParaRPr lang="en-US" sz="1100" dirty="0"/>
          </a:p>
        </p:txBody>
      </p:sp>
      <p:sp>
        <p:nvSpPr>
          <p:cNvPr id="34" name="Shape 32"/>
          <p:cNvSpPr/>
          <p:nvPr/>
        </p:nvSpPr>
        <p:spPr>
          <a:xfrm>
            <a:off x="502920" y="6446520"/>
            <a:ext cx="11155680" cy="0"/>
          </a:xfrm>
          <a:prstGeom prst="line">
            <a:avLst/>
          </a:prstGeom>
          <a:noFill/>
          <a:ln w="12700">
            <a:solidFill>
              <a:srgbClr val="E2E8F0">
                <a:alpha val="90000"/>
              </a:srgbClr>
            </a:solidFill>
            <a:prstDash val="solid"/>
          </a:ln>
        </p:spPr>
      </p:sp>
      <p:sp>
        <p:nvSpPr>
          <p:cNvPr id="35" name="Text 33"/>
          <p:cNvSpPr/>
          <p:nvPr/>
        </p:nvSpPr>
        <p:spPr>
          <a:xfrm>
            <a:off x="502920" y="6528816"/>
            <a:ext cx="5029200" cy="164592"/>
          </a:xfrm>
          <a:prstGeom prst="rect">
            <a:avLst/>
          </a:prstGeom>
          <a:noFill/>
          <a:ln/>
        </p:spPr>
        <p:txBody>
          <a:bodyPr wrap="square" lIns="0" tIns="0" rIns="0" bIns="0" rtlCol="0" anchor="ctr"/>
          <a:lstStyle/>
          <a:p>
            <a:pPr indent="0" marL="0">
              <a:buNone/>
            </a:pPr>
            <a:r>
              <a:rPr lang="en-US" sz="740" dirty="0">
                <a:solidFill>
                  <a:srgbClr val="64748B"/>
                </a:solidFill>
              </a:rPr>
              <a:t>Marketing Communication • Digital Media Channel</a:t>
            </a:r>
            <a:endParaRPr lang="en-US" sz="740" dirty="0"/>
          </a:p>
        </p:txBody>
      </p:sp>
      <p:sp>
        <p:nvSpPr>
          <p:cNvPr id="36" name="Text 34"/>
          <p:cNvSpPr/>
          <p:nvPr/>
        </p:nvSpPr>
        <p:spPr>
          <a:xfrm>
            <a:off x="11109960" y="6510528"/>
            <a:ext cx="548640" cy="164592"/>
          </a:xfrm>
          <a:prstGeom prst="rect">
            <a:avLst/>
          </a:prstGeom>
          <a:noFill/>
          <a:ln/>
        </p:spPr>
        <p:txBody>
          <a:bodyPr wrap="square" lIns="0" tIns="0" rIns="0" bIns="0" rtlCol="0" anchor="ctr"/>
          <a:lstStyle/>
          <a:p>
            <a:pPr algn="r" indent="0" marL="0">
              <a:buNone/>
            </a:pPr>
            <a:r>
              <a:rPr lang="en-US" sz="800" b="1" dirty="0">
                <a:solidFill>
                  <a:srgbClr val="64748B"/>
                </a:solidFill>
              </a:rPr>
              <a:t>03</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AFC"/>
        </a:solidFill>
      </p:bgPr>
    </p:bg>
    <p:spTree>
      <p:nvGrpSpPr>
        <p:cNvPr id="1" name=""/>
        <p:cNvGrpSpPr/>
        <p:nvPr/>
      </p:nvGrpSpPr>
      <p:grpSpPr>
        <a:xfrm>
          <a:off x="0" y="0"/>
          <a:ext cx="0" cy="0"/>
          <a:chOff x="0" y="0"/>
          <a:chExt cx="0" cy="0"/>
        </a:xfrm>
      </p:grpSpPr>
      <p:sp>
        <p:nvSpPr>
          <p:cNvPr id="2" name="Shape 0"/>
          <p:cNvSpPr/>
          <p:nvPr/>
        </p:nvSpPr>
        <p:spPr>
          <a:xfrm rot="2100000">
            <a:off x="9326880" y="-1463040"/>
            <a:ext cx="3840480" cy="3840480"/>
          </a:xfrm>
          <a:prstGeom prst="arc">
            <a:avLst/>
          </a:prstGeom>
          <a:solidFill>
            <a:srgbClr val="DBEAFE">
              <a:alpha val="95000"/>
            </a:srgbClr>
          </a:solidFill>
          <a:ln w="12700">
            <a:solidFill>
              <a:srgbClr val="DBEAFE">
                <a:alpha val="90000"/>
              </a:srgbClr>
            </a:solidFill>
            <a:prstDash val="solid"/>
          </a:ln>
        </p:spPr>
      </p:sp>
      <p:sp>
        <p:nvSpPr>
          <p:cNvPr id="3" name="Shape 1"/>
          <p:cNvSpPr/>
          <p:nvPr/>
        </p:nvSpPr>
        <p:spPr>
          <a:xfrm rot="12600000">
            <a:off x="-1097280" y="5212080"/>
            <a:ext cx="2926080" cy="2926080"/>
          </a:xfrm>
          <a:prstGeom prst="arc">
            <a:avLst/>
          </a:prstGeom>
          <a:solidFill>
            <a:srgbClr val="CCFBF1">
              <a:alpha val="85000"/>
            </a:srgbClr>
          </a:solidFill>
          <a:ln w="12700">
            <a:solidFill>
              <a:srgbClr val="CCFBF1">
                <a:alpha val="90000"/>
              </a:srgbClr>
            </a:solidFill>
            <a:prstDash val="solid"/>
          </a:ln>
        </p:spPr>
      </p:sp>
      <p:sp>
        <p:nvSpPr>
          <p:cNvPr id="4" name="Text 2"/>
          <p:cNvSpPr/>
          <p:nvPr/>
        </p:nvSpPr>
        <p:spPr>
          <a:xfrm>
            <a:off x="502920" y="384048"/>
            <a:ext cx="7955280" cy="411480"/>
          </a:xfrm>
          <a:prstGeom prst="rect">
            <a:avLst/>
          </a:prstGeom>
          <a:noFill/>
          <a:ln/>
        </p:spPr>
        <p:txBody>
          <a:bodyPr wrap="square" lIns="0" tIns="0" rIns="0" bIns="0" rtlCol="0" anchor="ctr"/>
          <a:lstStyle/>
          <a:p>
            <a:pPr indent="0" marL="0">
              <a:buNone/>
            </a:pPr>
            <a:r>
              <a:rPr lang="en-US" sz="2400" b="1" dirty="0">
                <a:solidFill>
                  <a:srgbClr val="0F172A"/>
                </a:solidFill>
                <a:latin typeface="Aptos Display" pitchFamily="34" charset="0"/>
                <a:ea typeface="Aptos Display" pitchFamily="34" charset="-122"/>
                <a:cs typeface="Aptos Display" pitchFamily="34" charset="-120"/>
              </a:rPr>
              <a:t>Ekosistem Digital Media Channel</a:t>
            </a:r>
            <a:endParaRPr lang="en-US" sz="2400" dirty="0"/>
          </a:p>
        </p:txBody>
      </p:sp>
      <p:sp>
        <p:nvSpPr>
          <p:cNvPr id="5" name="Shape 3"/>
          <p:cNvSpPr/>
          <p:nvPr/>
        </p:nvSpPr>
        <p:spPr>
          <a:xfrm>
            <a:off x="502920" y="932688"/>
            <a:ext cx="1005840" cy="0"/>
          </a:xfrm>
          <a:prstGeom prst="line">
            <a:avLst/>
          </a:prstGeom>
          <a:noFill/>
          <a:ln w="38100">
            <a:solidFill>
              <a:srgbClr val="06B6D4"/>
            </a:solidFill>
            <a:prstDash val="solid"/>
          </a:ln>
        </p:spPr>
      </p:sp>
      <p:sp>
        <p:nvSpPr>
          <p:cNvPr id="6" name="Text 4"/>
          <p:cNvSpPr/>
          <p:nvPr/>
        </p:nvSpPr>
        <p:spPr>
          <a:xfrm>
            <a:off x="1600200" y="804672"/>
            <a:ext cx="6217920" cy="274320"/>
          </a:xfrm>
          <a:prstGeom prst="rect">
            <a:avLst/>
          </a:prstGeom>
          <a:noFill/>
          <a:ln/>
        </p:spPr>
        <p:txBody>
          <a:bodyPr wrap="square" lIns="0" tIns="0" rIns="0" bIns="0" rtlCol="0" anchor="ctr"/>
          <a:lstStyle/>
          <a:p>
            <a:pPr indent="0" marL="0">
              <a:buNone/>
            </a:pPr>
            <a:r>
              <a:rPr lang="en-US" sz="850" dirty="0">
                <a:solidFill>
                  <a:srgbClr val="64748B"/>
                </a:solidFill>
              </a:rPr>
              <a:t>Kanal digital dapat dikelompokkan menjadi owned, paid, earned, dan shared media.</a:t>
            </a:r>
            <a:endParaRPr lang="en-US" sz="850" dirty="0"/>
          </a:p>
        </p:txBody>
      </p:sp>
      <p:sp>
        <p:nvSpPr>
          <p:cNvPr id="7" name="Shape 5"/>
          <p:cNvSpPr/>
          <p:nvPr/>
        </p:nvSpPr>
        <p:spPr>
          <a:xfrm>
            <a:off x="10104120" y="438912"/>
            <a:ext cx="1554480" cy="329184"/>
          </a:xfrm>
          <a:prstGeom prst="roundRect">
            <a:avLst>
              <a:gd name="adj" fmla="val 16667"/>
            </a:avLst>
          </a:prstGeom>
          <a:solidFill>
            <a:srgbClr val="CCFBF1"/>
          </a:solidFill>
          <a:ln w="12700">
            <a:solidFill>
              <a:srgbClr val="CCFBF1"/>
            </a:solidFill>
            <a:prstDash val="solid"/>
          </a:ln>
        </p:spPr>
      </p:sp>
      <p:sp>
        <p:nvSpPr>
          <p:cNvPr id="8" name="Text 6"/>
          <p:cNvSpPr/>
          <p:nvPr/>
        </p:nvSpPr>
        <p:spPr>
          <a:xfrm>
            <a:off x="10222992" y="521208"/>
            <a:ext cx="1325880" cy="128016"/>
          </a:xfrm>
          <a:prstGeom prst="rect">
            <a:avLst/>
          </a:prstGeom>
          <a:noFill/>
          <a:ln/>
        </p:spPr>
        <p:txBody>
          <a:bodyPr wrap="square" lIns="0" tIns="0" rIns="0" bIns="0" rtlCol="0" anchor="ctr"/>
          <a:lstStyle/>
          <a:p>
            <a:pPr algn="ctr" indent="0" marL="0">
              <a:buNone/>
            </a:pPr>
            <a:r>
              <a:rPr lang="en-US" sz="740" b="1" dirty="0">
                <a:solidFill>
                  <a:srgbClr val="0F766E"/>
                </a:solidFill>
              </a:rPr>
              <a:t>KANAL</a:t>
            </a:r>
            <a:endParaRPr lang="en-US" sz="740" dirty="0"/>
          </a:p>
        </p:txBody>
      </p:sp>
      <p:sp>
        <p:nvSpPr>
          <p:cNvPr id="9" name="Shape 7"/>
          <p:cNvSpPr/>
          <p:nvPr/>
        </p:nvSpPr>
        <p:spPr>
          <a:xfrm>
            <a:off x="868680" y="1325880"/>
            <a:ext cx="4983480" cy="1874520"/>
          </a:xfrm>
          <a:prstGeom prst="roundRect">
            <a:avLst>
              <a:gd name="adj" fmla="val 3902"/>
            </a:avLst>
          </a:prstGeom>
          <a:solidFill>
            <a:srgbClr val="DBEAFE"/>
          </a:solidFill>
          <a:ln w="12700">
            <a:solidFill>
              <a:srgbClr val="2563EB">
                <a:alpha val="75000"/>
              </a:srgbClr>
            </a:solidFill>
            <a:prstDash val="solid"/>
          </a:ln>
          <a:effectLst>
            <a:outerShdw sx="100000" sy="100000" kx="0" ky="0" algn="bl" rotWithShape="0" blurRad="12700" dist="50800" dir="2700000">
              <a:srgbClr val="000000">
                <a:alpha val="11000"/>
              </a:srgbClr>
            </a:outerShdw>
          </a:effectLst>
        </p:spPr>
      </p:sp>
      <p:sp>
        <p:nvSpPr>
          <p:cNvPr id="10" name="Shape 8"/>
          <p:cNvSpPr/>
          <p:nvPr/>
        </p:nvSpPr>
        <p:spPr>
          <a:xfrm>
            <a:off x="1188720" y="1645920"/>
            <a:ext cx="566928" cy="566928"/>
          </a:xfrm>
          <a:prstGeom prst="ellipse">
            <a:avLst/>
          </a:prstGeom>
          <a:solidFill>
            <a:srgbClr val="FFFFFF"/>
          </a:solidFill>
          <a:ln w="16510">
            <a:solidFill>
              <a:srgbClr val="2563EB">
                <a:alpha val="95000"/>
              </a:srgbClr>
            </a:solidFill>
            <a:prstDash val="solid"/>
          </a:ln>
        </p:spPr>
      </p:sp>
      <p:sp>
        <p:nvSpPr>
          <p:cNvPr id="11" name="Text 9"/>
          <p:cNvSpPr/>
          <p:nvPr/>
        </p:nvSpPr>
        <p:spPr>
          <a:xfrm>
            <a:off x="1188720" y="1759306"/>
            <a:ext cx="566928" cy="181417"/>
          </a:xfrm>
          <a:prstGeom prst="rect">
            <a:avLst/>
          </a:prstGeom>
          <a:noFill/>
          <a:ln/>
        </p:spPr>
        <p:txBody>
          <a:bodyPr wrap="square" lIns="0" tIns="0" rIns="0" bIns="0" rtlCol="0" anchor="ctr"/>
          <a:lstStyle/>
          <a:p>
            <a:pPr algn="ctr" indent="0" marL="0">
              <a:buNone/>
            </a:pPr>
            <a:r>
              <a:rPr lang="en-US" sz="1500" b="1" dirty="0">
                <a:solidFill>
                  <a:srgbClr val="2563EB"/>
                </a:solidFill>
                <a:latin typeface="Aptos Display" pitchFamily="34" charset="0"/>
                <a:ea typeface="Aptos Display" pitchFamily="34" charset="-122"/>
                <a:cs typeface="Aptos Display" pitchFamily="34" charset="-120"/>
              </a:rPr>
              <a:t>O</a:t>
            </a:r>
            <a:endParaRPr lang="en-US" sz="1500" dirty="0"/>
          </a:p>
        </p:txBody>
      </p:sp>
      <p:sp>
        <p:nvSpPr>
          <p:cNvPr id="12" name="Text 10"/>
          <p:cNvSpPr/>
          <p:nvPr/>
        </p:nvSpPr>
        <p:spPr>
          <a:xfrm>
            <a:off x="1965960" y="1636776"/>
            <a:ext cx="2743200" cy="182880"/>
          </a:xfrm>
          <a:prstGeom prst="rect">
            <a:avLst/>
          </a:prstGeom>
          <a:noFill/>
          <a:ln/>
        </p:spPr>
        <p:txBody>
          <a:bodyPr wrap="square" lIns="0" tIns="0" rIns="0" bIns="0" rtlCol="0" anchor="ctr"/>
          <a:lstStyle/>
          <a:p>
            <a:pPr indent="0" marL="0">
              <a:buNone/>
            </a:pPr>
            <a:r>
              <a:rPr lang="en-US" sz="1400" b="1" dirty="0">
                <a:solidFill>
                  <a:srgbClr val="2563EB"/>
                </a:solidFill>
              </a:rPr>
              <a:t>OWNED MEDIA</a:t>
            </a:r>
            <a:endParaRPr lang="en-US" sz="1400" dirty="0"/>
          </a:p>
        </p:txBody>
      </p:sp>
      <p:sp>
        <p:nvSpPr>
          <p:cNvPr id="13" name="Text 11"/>
          <p:cNvSpPr/>
          <p:nvPr/>
        </p:nvSpPr>
        <p:spPr>
          <a:xfrm>
            <a:off x="1965960" y="2011680"/>
            <a:ext cx="3474720" cy="320040"/>
          </a:xfrm>
          <a:prstGeom prst="rect">
            <a:avLst/>
          </a:prstGeom>
          <a:noFill/>
          <a:ln/>
        </p:spPr>
        <p:txBody>
          <a:bodyPr wrap="square" lIns="0" tIns="0" rIns="0" bIns="0" rtlCol="0" anchor="ctr">
            <a:normAutofit/>
          </a:bodyPr>
          <a:lstStyle/>
          <a:p>
            <a:pPr indent="0" marL="0">
              <a:buNone/>
            </a:pPr>
            <a:r>
              <a:rPr lang="en-US" sz="1150" b="1" dirty="0">
                <a:solidFill>
                  <a:srgbClr val="0F172A"/>
                </a:solidFill>
              </a:rPr>
              <a:t>Website, blog, email, aplikasi, landing page</a:t>
            </a:r>
            <a:endParaRPr lang="en-US" sz="1150" dirty="0"/>
          </a:p>
        </p:txBody>
      </p:sp>
      <p:sp>
        <p:nvSpPr>
          <p:cNvPr id="14" name="Text 12"/>
          <p:cNvSpPr/>
          <p:nvPr/>
        </p:nvSpPr>
        <p:spPr>
          <a:xfrm>
            <a:off x="1965960" y="2450592"/>
            <a:ext cx="3520440" cy="320040"/>
          </a:xfrm>
          <a:prstGeom prst="rect">
            <a:avLst/>
          </a:prstGeom>
          <a:noFill/>
          <a:ln/>
        </p:spPr>
        <p:txBody>
          <a:bodyPr wrap="square" lIns="0" tIns="0" rIns="0" bIns="0" rtlCol="0" anchor="ctr">
            <a:normAutofit/>
          </a:bodyPr>
          <a:lstStyle/>
          <a:p>
            <a:pPr indent="0" marL="0">
              <a:buNone/>
            </a:pPr>
            <a:r>
              <a:rPr lang="en-US" sz="1020" dirty="0">
                <a:solidFill>
                  <a:srgbClr val="64748B"/>
                </a:solidFill>
              </a:rPr>
              <a:t>Aset digital milik brand yang dapat dikontrol penuh.</a:t>
            </a:r>
            <a:endParaRPr lang="en-US" sz="1020" dirty="0"/>
          </a:p>
        </p:txBody>
      </p:sp>
      <p:sp>
        <p:nvSpPr>
          <p:cNvPr id="15" name="Shape 13"/>
          <p:cNvSpPr/>
          <p:nvPr/>
        </p:nvSpPr>
        <p:spPr>
          <a:xfrm>
            <a:off x="6263640" y="1325880"/>
            <a:ext cx="4983480" cy="1874520"/>
          </a:xfrm>
          <a:prstGeom prst="roundRect">
            <a:avLst>
              <a:gd name="adj" fmla="val 3902"/>
            </a:avLst>
          </a:prstGeom>
          <a:solidFill>
            <a:srgbClr val="FFEDD5"/>
          </a:solidFill>
          <a:ln w="12700">
            <a:solidFill>
              <a:srgbClr val="F97316">
                <a:alpha val="75000"/>
              </a:srgbClr>
            </a:solidFill>
            <a:prstDash val="solid"/>
          </a:ln>
          <a:effectLst>
            <a:outerShdw sx="100000" sy="100000" kx="0" ky="0" algn="bl" rotWithShape="0" blurRad="12700" dist="50800" dir="2700000">
              <a:srgbClr val="000000">
                <a:alpha val="11000"/>
              </a:srgbClr>
            </a:outerShdw>
          </a:effectLst>
        </p:spPr>
      </p:sp>
      <p:sp>
        <p:nvSpPr>
          <p:cNvPr id="16" name="Shape 14"/>
          <p:cNvSpPr/>
          <p:nvPr/>
        </p:nvSpPr>
        <p:spPr>
          <a:xfrm>
            <a:off x="6583680" y="1645920"/>
            <a:ext cx="566928" cy="566928"/>
          </a:xfrm>
          <a:prstGeom prst="ellipse">
            <a:avLst/>
          </a:prstGeom>
          <a:solidFill>
            <a:srgbClr val="FFFFFF"/>
          </a:solidFill>
          <a:ln w="16510">
            <a:solidFill>
              <a:srgbClr val="F97316">
                <a:alpha val="95000"/>
              </a:srgbClr>
            </a:solidFill>
            <a:prstDash val="solid"/>
          </a:ln>
        </p:spPr>
      </p:sp>
      <p:sp>
        <p:nvSpPr>
          <p:cNvPr id="17" name="Text 15"/>
          <p:cNvSpPr/>
          <p:nvPr/>
        </p:nvSpPr>
        <p:spPr>
          <a:xfrm>
            <a:off x="6583680" y="1759306"/>
            <a:ext cx="566928" cy="181417"/>
          </a:xfrm>
          <a:prstGeom prst="rect">
            <a:avLst/>
          </a:prstGeom>
          <a:noFill/>
          <a:ln/>
        </p:spPr>
        <p:txBody>
          <a:bodyPr wrap="square" lIns="0" tIns="0" rIns="0" bIns="0" rtlCol="0" anchor="ctr"/>
          <a:lstStyle/>
          <a:p>
            <a:pPr algn="ctr" indent="0" marL="0">
              <a:buNone/>
            </a:pPr>
            <a:r>
              <a:rPr lang="en-US" sz="1500" b="1" dirty="0">
                <a:solidFill>
                  <a:srgbClr val="F97316"/>
                </a:solidFill>
                <a:latin typeface="Aptos Display" pitchFamily="34" charset="0"/>
                <a:ea typeface="Aptos Display" pitchFamily="34" charset="-122"/>
                <a:cs typeface="Aptos Display" pitchFamily="34" charset="-120"/>
              </a:rPr>
              <a:t>P</a:t>
            </a:r>
            <a:endParaRPr lang="en-US" sz="1500" dirty="0"/>
          </a:p>
        </p:txBody>
      </p:sp>
      <p:sp>
        <p:nvSpPr>
          <p:cNvPr id="18" name="Text 16"/>
          <p:cNvSpPr/>
          <p:nvPr/>
        </p:nvSpPr>
        <p:spPr>
          <a:xfrm>
            <a:off x="7360920" y="1636776"/>
            <a:ext cx="2743200" cy="182880"/>
          </a:xfrm>
          <a:prstGeom prst="rect">
            <a:avLst/>
          </a:prstGeom>
          <a:noFill/>
          <a:ln/>
        </p:spPr>
        <p:txBody>
          <a:bodyPr wrap="square" lIns="0" tIns="0" rIns="0" bIns="0" rtlCol="0" anchor="ctr"/>
          <a:lstStyle/>
          <a:p>
            <a:pPr indent="0" marL="0">
              <a:buNone/>
            </a:pPr>
            <a:r>
              <a:rPr lang="en-US" sz="1400" b="1" dirty="0">
                <a:solidFill>
                  <a:srgbClr val="F97316"/>
                </a:solidFill>
              </a:rPr>
              <a:t>PAID MEDIA</a:t>
            </a:r>
            <a:endParaRPr lang="en-US" sz="1400" dirty="0"/>
          </a:p>
        </p:txBody>
      </p:sp>
      <p:sp>
        <p:nvSpPr>
          <p:cNvPr id="19" name="Text 17"/>
          <p:cNvSpPr/>
          <p:nvPr/>
        </p:nvSpPr>
        <p:spPr>
          <a:xfrm>
            <a:off x="7360920" y="2011680"/>
            <a:ext cx="3474720" cy="320040"/>
          </a:xfrm>
          <a:prstGeom prst="rect">
            <a:avLst/>
          </a:prstGeom>
          <a:noFill/>
          <a:ln/>
        </p:spPr>
        <p:txBody>
          <a:bodyPr wrap="square" lIns="0" tIns="0" rIns="0" bIns="0" rtlCol="0" anchor="ctr">
            <a:normAutofit/>
          </a:bodyPr>
          <a:lstStyle/>
          <a:p>
            <a:pPr indent="0" marL="0">
              <a:buNone/>
            </a:pPr>
            <a:r>
              <a:rPr lang="en-US" sz="1150" b="1" dirty="0">
                <a:solidFill>
                  <a:srgbClr val="0F172A"/>
                </a:solidFill>
              </a:rPr>
              <a:t>Search ads, social ads, display ads, sponsor/influencer</a:t>
            </a:r>
            <a:endParaRPr lang="en-US" sz="1150" dirty="0"/>
          </a:p>
        </p:txBody>
      </p:sp>
      <p:sp>
        <p:nvSpPr>
          <p:cNvPr id="20" name="Text 18"/>
          <p:cNvSpPr/>
          <p:nvPr/>
        </p:nvSpPr>
        <p:spPr>
          <a:xfrm>
            <a:off x="7360920" y="2450592"/>
            <a:ext cx="3520440" cy="320040"/>
          </a:xfrm>
          <a:prstGeom prst="rect">
            <a:avLst/>
          </a:prstGeom>
          <a:noFill/>
          <a:ln/>
        </p:spPr>
        <p:txBody>
          <a:bodyPr wrap="square" lIns="0" tIns="0" rIns="0" bIns="0" rtlCol="0" anchor="ctr">
            <a:normAutofit/>
          </a:bodyPr>
          <a:lstStyle/>
          <a:p>
            <a:pPr indent="0" marL="0">
              <a:buNone/>
            </a:pPr>
            <a:r>
              <a:rPr lang="en-US" sz="1020" dirty="0">
                <a:solidFill>
                  <a:srgbClr val="64748B"/>
                </a:solidFill>
              </a:rPr>
              <a:t>Kanal berbayar untuk mempercepat jangkauan dan traffic.</a:t>
            </a:r>
            <a:endParaRPr lang="en-US" sz="1020" dirty="0"/>
          </a:p>
        </p:txBody>
      </p:sp>
      <p:sp>
        <p:nvSpPr>
          <p:cNvPr id="21" name="Shape 19"/>
          <p:cNvSpPr/>
          <p:nvPr/>
        </p:nvSpPr>
        <p:spPr>
          <a:xfrm>
            <a:off x="868680" y="3703320"/>
            <a:ext cx="4983480" cy="1874520"/>
          </a:xfrm>
          <a:prstGeom prst="roundRect">
            <a:avLst>
              <a:gd name="adj" fmla="val 3902"/>
            </a:avLst>
          </a:prstGeom>
          <a:solidFill>
            <a:srgbClr val="D1FAE5"/>
          </a:solidFill>
          <a:ln w="12700">
            <a:solidFill>
              <a:srgbClr val="10B981">
                <a:alpha val="75000"/>
              </a:srgbClr>
            </a:solidFill>
            <a:prstDash val="solid"/>
          </a:ln>
          <a:effectLst>
            <a:outerShdw sx="100000" sy="100000" kx="0" ky="0" algn="bl" rotWithShape="0" blurRad="12700" dist="50800" dir="2700000">
              <a:srgbClr val="000000">
                <a:alpha val="11000"/>
              </a:srgbClr>
            </a:outerShdw>
          </a:effectLst>
        </p:spPr>
      </p:sp>
      <p:sp>
        <p:nvSpPr>
          <p:cNvPr id="22" name="Shape 20"/>
          <p:cNvSpPr/>
          <p:nvPr/>
        </p:nvSpPr>
        <p:spPr>
          <a:xfrm>
            <a:off x="1188720" y="4023360"/>
            <a:ext cx="566928" cy="566928"/>
          </a:xfrm>
          <a:prstGeom prst="ellipse">
            <a:avLst/>
          </a:prstGeom>
          <a:solidFill>
            <a:srgbClr val="FFFFFF"/>
          </a:solidFill>
          <a:ln w="16510">
            <a:solidFill>
              <a:srgbClr val="10B981">
                <a:alpha val="95000"/>
              </a:srgbClr>
            </a:solidFill>
            <a:prstDash val="solid"/>
          </a:ln>
        </p:spPr>
      </p:sp>
      <p:sp>
        <p:nvSpPr>
          <p:cNvPr id="23" name="Text 21"/>
          <p:cNvSpPr/>
          <p:nvPr/>
        </p:nvSpPr>
        <p:spPr>
          <a:xfrm>
            <a:off x="1188720" y="4136746"/>
            <a:ext cx="566928" cy="181417"/>
          </a:xfrm>
          <a:prstGeom prst="rect">
            <a:avLst/>
          </a:prstGeom>
          <a:noFill/>
          <a:ln/>
        </p:spPr>
        <p:txBody>
          <a:bodyPr wrap="square" lIns="0" tIns="0" rIns="0" bIns="0" rtlCol="0" anchor="ctr"/>
          <a:lstStyle/>
          <a:p>
            <a:pPr algn="ctr" indent="0" marL="0">
              <a:buNone/>
            </a:pPr>
            <a:r>
              <a:rPr lang="en-US" sz="1500" b="1" dirty="0">
                <a:solidFill>
                  <a:srgbClr val="10B981"/>
                </a:solidFill>
                <a:latin typeface="Aptos Display" pitchFamily="34" charset="0"/>
                <a:ea typeface="Aptos Display" pitchFamily="34" charset="-122"/>
                <a:cs typeface="Aptos Display" pitchFamily="34" charset="-120"/>
              </a:rPr>
              <a:t>E</a:t>
            </a:r>
            <a:endParaRPr lang="en-US" sz="1500" dirty="0"/>
          </a:p>
        </p:txBody>
      </p:sp>
      <p:sp>
        <p:nvSpPr>
          <p:cNvPr id="24" name="Text 22"/>
          <p:cNvSpPr/>
          <p:nvPr/>
        </p:nvSpPr>
        <p:spPr>
          <a:xfrm>
            <a:off x="1965960" y="4014216"/>
            <a:ext cx="2743200" cy="182880"/>
          </a:xfrm>
          <a:prstGeom prst="rect">
            <a:avLst/>
          </a:prstGeom>
          <a:noFill/>
          <a:ln/>
        </p:spPr>
        <p:txBody>
          <a:bodyPr wrap="square" lIns="0" tIns="0" rIns="0" bIns="0" rtlCol="0" anchor="ctr"/>
          <a:lstStyle/>
          <a:p>
            <a:pPr indent="0" marL="0">
              <a:buNone/>
            </a:pPr>
            <a:r>
              <a:rPr lang="en-US" sz="1400" b="1" dirty="0">
                <a:solidFill>
                  <a:srgbClr val="10B981"/>
                </a:solidFill>
              </a:rPr>
              <a:t>EARNED MEDIA</a:t>
            </a:r>
            <a:endParaRPr lang="en-US" sz="1400" dirty="0"/>
          </a:p>
        </p:txBody>
      </p:sp>
      <p:sp>
        <p:nvSpPr>
          <p:cNvPr id="25" name="Text 23"/>
          <p:cNvSpPr/>
          <p:nvPr/>
        </p:nvSpPr>
        <p:spPr>
          <a:xfrm>
            <a:off x="1965960" y="4389120"/>
            <a:ext cx="3474720" cy="320040"/>
          </a:xfrm>
          <a:prstGeom prst="rect">
            <a:avLst/>
          </a:prstGeom>
          <a:noFill/>
          <a:ln/>
        </p:spPr>
        <p:txBody>
          <a:bodyPr wrap="square" lIns="0" tIns="0" rIns="0" bIns="0" rtlCol="0" anchor="ctr">
            <a:normAutofit/>
          </a:bodyPr>
          <a:lstStyle/>
          <a:p>
            <a:pPr indent="0" marL="0">
              <a:buNone/>
            </a:pPr>
            <a:r>
              <a:rPr lang="en-US" sz="1150" b="1" dirty="0">
                <a:solidFill>
                  <a:srgbClr val="0F172A"/>
                </a:solidFill>
              </a:rPr>
              <a:t>Ulasan, testimoni, pemberitaan, rekomendasi</a:t>
            </a:r>
            <a:endParaRPr lang="en-US" sz="1150" dirty="0"/>
          </a:p>
        </p:txBody>
      </p:sp>
      <p:sp>
        <p:nvSpPr>
          <p:cNvPr id="26" name="Text 24"/>
          <p:cNvSpPr/>
          <p:nvPr/>
        </p:nvSpPr>
        <p:spPr>
          <a:xfrm>
            <a:off x="1965960" y="4828032"/>
            <a:ext cx="3520440" cy="320040"/>
          </a:xfrm>
          <a:prstGeom prst="rect">
            <a:avLst/>
          </a:prstGeom>
          <a:noFill/>
          <a:ln/>
        </p:spPr>
        <p:txBody>
          <a:bodyPr wrap="square" lIns="0" tIns="0" rIns="0" bIns="0" rtlCol="0" anchor="ctr">
            <a:normAutofit/>
          </a:bodyPr>
          <a:lstStyle/>
          <a:p>
            <a:pPr indent="0" marL="0">
              <a:buNone/>
            </a:pPr>
            <a:r>
              <a:rPr lang="en-US" sz="1020" dirty="0">
                <a:solidFill>
                  <a:srgbClr val="64748B"/>
                </a:solidFill>
              </a:rPr>
              <a:t>Eksposur yang diperoleh dari kepercayaan dan pengalaman audiens.</a:t>
            </a:r>
            <a:endParaRPr lang="en-US" sz="1020" dirty="0"/>
          </a:p>
        </p:txBody>
      </p:sp>
      <p:sp>
        <p:nvSpPr>
          <p:cNvPr id="27" name="Shape 25"/>
          <p:cNvSpPr/>
          <p:nvPr/>
        </p:nvSpPr>
        <p:spPr>
          <a:xfrm>
            <a:off x="6263640" y="3703320"/>
            <a:ext cx="4983480" cy="1874520"/>
          </a:xfrm>
          <a:prstGeom prst="roundRect">
            <a:avLst>
              <a:gd name="adj" fmla="val 3902"/>
            </a:avLst>
          </a:prstGeom>
          <a:solidFill>
            <a:srgbClr val="EDE9FE"/>
          </a:solidFill>
          <a:ln w="12700">
            <a:solidFill>
              <a:srgbClr val="7C3AED">
                <a:alpha val="75000"/>
              </a:srgbClr>
            </a:solidFill>
            <a:prstDash val="solid"/>
          </a:ln>
          <a:effectLst>
            <a:outerShdw sx="100000" sy="100000" kx="0" ky="0" algn="bl" rotWithShape="0" blurRad="12700" dist="50800" dir="2700000">
              <a:srgbClr val="000000">
                <a:alpha val="11000"/>
              </a:srgbClr>
            </a:outerShdw>
          </a:effectLst>
        </p:spPr>
      </p:sp>
      <p:sp>
        <p:nvSpPr>
          <p:cNvPr id="28" name="Shape 26"/>
          <p:cNvSpPr/>
          <p:nvPr/>
        </p:nvSpPr>
        <p:spPr>
          <a:xfrm>
            <a:off x="6583680" y="4023360"/>
            <a:ext cx="566928" cy="566928"/>
          </a:xfrm>
          <a:prstGeom prst="ellipse">
            <a:avLst/>
          </a:prstGeom>
          <a:solidFill>
            <a:srgbClr val="FFFFFF"/>
          </a:solidFill>
          <a:ln w="16510">
            <a:solidFill>
              <a:srgbClr val="7C3AED">
                <a:alpha val="95000"/>
              </a:srgbClr>
            </a:solidFill>
            <a:prstDash val="solid"/>
          </a:ln>
        </p:spPr>
      </p:sp>
      <p:sp>
        <p:nvSpPr>
          <p:cNvPr id="29" name="Text 27"/>
          <p:cNvSpPr/>
          <p:nvPr/>
        </p:nvSpPr>
        <p:spPr>
          <a:xfrm>
            <a:off x="6583680" y="4136746"/>
            <a:ext cx="566928" cy="181417"/>
          </a:xfrm>
          <a:prstGeom prst="rect">
            <a:avLst/>
          </a:prstGeom>
          <a:noFill/>
          <a:ln/>
        </p:spPr>
        <p:txBody>
          <a:bodyPr wrap="square" lIns="0" tIns="0" rIns="0" bIns="0" rtlCol="0" anchor="ctr"/>
          <a:lstStyle/>
          <a:p>
            <a:pPr algn="ctr" indent="0" marL="0">
              <a:buNone/>
            </a:pPr>
            <a:r>
              <a:rPr lang="en-US" sz="1500" b="1" dirty="0">
                <a:solidFill>
                  <a:srgbClr val="7C3AED"/>
                </a:solidFill>
                <a:latin typeface="Aptos Display" pitchFamily="34" charset="0"/>
                <a:ea typeface="Aptos Display" pitchFamily="34" charset="-122"/>
                <a:cs typeface="Aptos Display" pitchFamily="34" charset="-120"/>
              </a:rPr>
              <a:t>S</a:t>
            </a:r>
            <a:endParaRPr lang="en-US" sz="1500" dirty="0"/>
          </a:p>
        </p:txBody>
      </p:sp>
      <p:sp>
        <p:nvSpPr>
          <p:cNvPr id="30" name="Text 28"/>
          <p:cNvSpPr/>
          <p:nvPr/>
        </p:nvSpPr>
        <p:spPr>
          <a:xfrm>
            <a:off x="7360920" y="4014216"/>
            <a:ext cx="2743200" cy="182880"/>
          </a:xfrm>
          <a:prstGeom prst="rect">
            <a:avLst/>
          </a:prstGeom>
          <a:noFill/>
          <a:ln/>
        </p:spPr>
        <p:txBody>
          <a:bodyPr wrap="square" lIns="0" tIns="0" rIns="0" bIns="0" rtlCol="0" anchor="ctr"/>
          <a:lstStyle/>
          <a:p>
            <a:pPr indent="0" marL="0">
              <a:buNone/>
            </a:pPr>
            <a:r>
              <a:rPr lang="en-US" sz="1400" b="1" dirty="0">
                <a:solidFill>
                  <a:srgbClr val="7C3AED"/>
                </a:solidFill>
              </a:rPr>
              <a:t>SHARED MEDIA</a:t>
            </a:r>
            <a:endParaRPr lang="en-US" sz="1400" dirty="0"/>
          </a:p>
        </p:txBody>
      </p:sp>
      <p:sp>
        <p:nvSpPr>
          <p:cNvPr id="31" name="Text 29"/>
          <p:cNvSpPr/>
          <p:nvPr/>
        </p:nvSpPr>
        <p:spPr>
          <a:xfrm>
            <a:off x="7360920" y="4389120"/>
            <a:ext cx="3474720" cy="320040"/>
          </a:xfrm>
          <a:prstGeom prst="rect">
            <a:avLst/>
          </a:prstGeom>
          <a:noFill/>
          <a:ln/>
        </p:spPr>
        <p:txBody>
          <a:bodyPr wrap="square" lIns="0" tIns="0" rIns="0" bIns="0" rtlCol="0" anchor="ctr">
            <a:normAutofit/>
          </a:bodyPr>
          <a:lstStyle/>
          <a:p>
            <a:pPr indent="0" marL="0">
              <a:buNone/>
            </a:pPr>
            <a:r>
              <a:rPr lang="en-US" sz="1150" b="1" dirty="0">
                <a:solidFill>
                  <a:srgbClr val="0F172A"/>
                </a:solidFill>
              </a:rPr>
              <a:t>Media sosial, komunitas, grup, user generated content</a:t>
            </a:r>
            <a:endParaRPr lang="en-US" sz="1150" dirty="0"/>
          </a:p>
        </p:txBody>
      </p:sp>
      <p:sp>
        <p:nvSpPr>
          <p:cNvPr id="32" name="Text 30"/>
          <p:cNvSpPr/>
          <p:nvPr/>
        </p:nvSpPr>
        <p:spPr>
          <a:xfrm>
            <a:off x="7360920" y="4828032"/>
            <a:ext cx="3520440" cy="320040"/>
          </a:xfrm>
          <a:prstGeom prst="rect">
            <a:avLst/>
          </a:prstGeom>
          <a:noFill/>
          <a:ln/>
        </p:spPr>
        <p:txBody>
          <a:bodyPr wrap="square" lIns="0" tIns="0" rIns="0" bIns="0" rtlCol="0" anchor="ctr">
            <a:normAutofit/>
          </a:bodyPr>
          <a:lstStyle/>
          <a:p>
            <a:pPr indent="0" marL="0">
              <a:buNone/>
            </a:pPr>
            <a:r>
              <a:rPr lang="en-US" sz="1020" dirty="0">
                <a:solidFill>
                  <a:srgbClr val="64748B"/>
                </a:solidFill>
              </a:rPr>
              <a:t>Ruang interaksi dan kolaborasi pesan antara brand dan publik.</a:t>
            </a:r>
            <a:endParaRPr lang="en-US" sz="1020" dirty="0"/>
          </a:p>
        </p:txBody>
      </p:sp>
      <p:sp>
        <p:nvSpPr>
          <p:cNvPr id="33" name="Shape 31"/>
          <p:cNvSpPr/>
          <p:nvPr/>
        </p:nvSpPr>
        <p:spPr>
          <a:xfrm>
            <a:off x="6080760" y="1143000"/>
            <a:ext cx="0" cy="4892040"/>
          </a:xfrm>
          <a:prstGeom prst="line">
            <a:avLst/>
          </a:prstGeom>
          <a:noFill/>
          <a:ln w="15240">
            <a:solidFill>
              <a:srgbClr val="E2E8F0">
                <a:alpha val="70000"/>
              </a:srgbClr>
            </a:solidFill>
            <a:prstDash val="solid"/>
          </a:ln>
        </p:spPr>
      </p:sp>
      <p:sp>
        <p:nvSpPr>
          <p:cNvPr id="34" name="Shape 32"/>
          <p:cNvSpPr/>
          <p:nvPr/>
        </p:nvSpPr>
        <p:spPr>
          <a:xfrm>
            <a:off x="777240" y="3502152"/>
            <a:ext cx="10652760" cy="0"/>
          </a:xfrm>
          <a:prstGeom prst="line">
            <a:avLst/>
          </a:prstGeom>
          <a:noFill/>
          <a:ln w="15240">
            <a:solidFill>
              <a:srgbClr val="E2E8F0">
                <a:alpha val="70000"/>
              </a:srgbClr>
            </a:solidFill>
            <a:prstDash val="solid"/>
          </a:ln>
        </p:spPr>
      </p:sp>
      <p:sp>
        <p:nvSpPr>
          <p:cNvPr id="35" name="Shape 33"/>
          <p:cNvSpPr/>
          <p:nvPr/>
        </p:nvSpPr>
        <p:spPr>
          <a:xfrm>
            <a:off x="502920" y="6446520"/>
            <a:ext cx="11155680" cy="0"/>
          </a:xfrm>
          <a:prstGeom prst="line">
            <a:avLst/>
          </a:prstGeom>
          <a:noFill/>
          <a:ln w="12700">
            <a:solidFill>
              <a:srgbClr val="E2E8F0">
                <a:alpha val="90000"/>
              </a:srgbClr>
            </a:solidFill>
            <a:prstDash val="solid"/>
          </a:ln>
        </p:spPr>
      </p:sp>
      <p:sp>
        <p:nvSpPr>
          <p:cNvPr id="36" name="Text 34"/>
          <p:cNvSpPr/>
          <p:nvPr/>
        </p:nvSpPr>
        <p:spPr>
          <a:xfrm>
            <a:off x="502920" y="6528816"/>
            <a:ext cx="5029200" cy="164592"/>
          </a:xfrm>
          <a:prstGeom prst="rect">
            <a:avLst/>
          </a:prstGeom>
          <a:noFill/>
          <a:ln/>
        </p:spPr>
        <p:txBody>
          <a:bodyPr wrap="square" lIns="0" tIns="0" rIns="0" bIns="0" rtlCol="0" anchor="ctr"/>
          <a:lstStyle/>
          <a:p>
            <a:pPr indent="0" marL="0">
              <a:buNone/>
            </a:pPr>
            <a:r>
              <a:rPr lang="en-US" sz="740" dirty="0">
                <a:solidFill>
                  <a:srgbClr val="64748B"/>
                </a:solidFill>
              </a:rPr>
              <a:t>Marketing Communication • Digital Media Channel</a:t>
            </a:r>
            <a:endParaRPr lang="en-US" sz="740" dirty="0"/>
          </a:p>
        </p:txBody>
      </p:sp>
      <p:sp>
        <p:nvSpPr>
          <p:cNvPr id="37" name="Text 35"/>
          <p:cNvSpPr/>
          <p:nvPr/>
        </p:nvSpPr>
        <p:spPr>
          <a:xfrm>
            <a:off x="11109960" y="6510528"/>
            <a:ext cx="548640" cy="164592"/>
          </a:xfrm>
          <a:prstGeom prst="rect">
            <a:avLst/>
          </a:prstGeom>
          <a:noFill/>
          <a:ln/>
        </p:spPr>
        <p:txBody>
          <a:bodyPr wrap="square" lIns="0" tIns="0" rIns="0" bIns="0" rtlCol="0" anchor="ctr"/>
          <a:lstStyle/>
          <a:p>
            <a:pPr algn="r" indent="0" marL="0">
              <a:buNone/>
            </a:pPr>
            <a:r>
              <a:rPr lang="en-US" sz="800" b="1" dirty="0">
                <a:solidFill>
                  <a:srgbClr val="64748B"/>
                </a:solidFill>
              </a:rPr>
              <a:t>04</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AFC"/>
        </a:solidFill>
      </p:bgPr>
    </p:bg>
    <p:spTree>
      <p:nvGrpSpPr>
        <p:cNvPr id="1" name=""/>
        <p:cNvGrpSpPr/>
        <p:nvPr/>
      </p:nvGrpSpPr>
      <p:grpSpPr>
        <a:xfrm>
          <a:off x="0" y="0"/>
          <a:ext cx="0" cy="0"/>
          <a:chOff x="0" y="0"/>
          <a:chExt cx="0" cy="0"/>
        </a:xfrm>
      </p:grpSpPr>
      <p:sp>
        <p:nvSpPr>
          <p:cNvPr id="2" name="Shape 0"/>
          <p:cNvSpPr/>
          <p:nvPr/>
        </p:nvSpPr>
        <p:spPr>
          <a:xfrm rot="2100000">
            <a:off x="9326880" y="-1463040"/>
            <a:ext cx="3840480" cy="3840480"/>
          </a:xfrm>
          <a:prstGeom prst="arc">
            <a:avLst/>
          </a:prstGeom>
          <a:solidFill>
            <a:srgbClr val="DBEAFE">
              <a:alpha val="95000"/>
            </a:srgbClr>
          </a:solidFill>
          <a:ln w="12700">
            <a:solidFill>
              <a:srgbClr val="DBEAFE">
                <a:alpha val="90000"/>
              </a:srgbClr>
            </a:solidFill>
            <a:prstDash val="solid"/>
          </a:ln>
        </p:spPr>
      </p:sp>
      <p:sp>
        <p:nvSpPr>
          <p:cNvPr id="3" name="Shape 1"/>
          <p:cNvSpPr/>
          <p:nvPr/>
        </p:nvSpPr>
        <p:spPr>
          <a:xfrm rot="12600000">
            <a:off x="-1097280" y="5212080"/>
            <a:ext cx="2926080" cy="2926080"/>
          </a:xfrm>
          <a:prstGeom prst="arc">
            <a:avLst/>
          </a:prstGeom>
          <a:solidFill>
            <a:srgbClr val="CCFBF1">
              <a:alpha val="85000"/>
            </a:srgbClr>
          </a:solidFill>
          <a:ln w="12700">
            <a:solidFill>
              <a:srgbClr val="CCFBF1">
                <a:alpha val="90000"/>
              </a:srgbClr>
            </a:solidFill>
            <a:prstDash val="solid"/>
          </a:ln>
        </p:spPr>
      </p:sp>
      <p:sp>
        <p:nvSpPr>
          <p:cNvPr id="4" name="Text 2"/>
          <p:cNvSpPr/>
          <p:nvPr/>
        </p:nvSpPr>
        <p:spPr>
          <a:xfrm>
            <a:off x="502920" y="384048"/>
            <a:ext cx="7955280" cy="411480"/>
          </a:xfrm>
          <a:prstGeom prst="rect">
            <a:avLst/>
          </a:prstGeom>
          <a:noFill/>
          <a:ln/>
        </p:spPr>
        <p:txBody>
          <a:bodyPr wrap="square" lIns="0" tIns="0" rIns="0" bIns="0" rtlCol="0" anchor="ctr"/>
          <a:lstStyle/>
          <a:p>
            <a:pPr indent="0" marL="0">
              <a:buNone/>
            </a:pPr>
            <a:r>
              <a:rPr lang="en-US" sz="2400" b="1" dirty="0">
                <a:solidFill>
                  <a:srgbClr val="0F172A"/>
                </a:solidFill>
                <a:latin typeface="Aptos Display" pitchFamily="34" charset="0"/>
                <a:ea typeface="Aptos Display" pitchFamily="34" charset="-122"/>
                <a:cs typeface="Aptos Display" pitchFamily="34" charset="-120"/>
              </a:rPr>
              <a:t>Menentukan Tujuan &amp; Customer Journey</a:t>
            </a:r>
            <a:endParaRPr lang="en-US" sz="2400" dirty="0"/>
          </a:p>
        </p:txBody>
      </p:sp>
      <p:sp>
        <p:nvSpPr>
          <p:cNvPr id="5" name="Shape 3"/>
          <p:cNvSpPr/>
          <p:nvPr/>
        </p:nvSpPr>
        <p:spPr>
          <a:xfrm>
            <a:off x="502920" y="932688"/>
            <a:ext cx="1005840" cy="0"/>
          </a:xfrm>
          <a:prstGeom prst="line">
            <a:avLst/>
          </a:prstGeom>
          <a:noFill/>
          <a:ln w="38100">
            <a:solidFill>
              <a:srgbClr val="06B6D4"/>
            </a:solidFill>
            <a:prstDash val="solid"/>
          </a:ln>
        </p:spPr>
      </p:sp>
      <p:sp>
        <p:nvSpPr>
          <p:cNvPr id="6" name="Text 4"/>
          <p:cNvSpPr/>
          <p:nvPr/>
        </p:nvSpPr>
        <p:spPr>
          <a:xfrm>
            <a:off x="1600200" y="804672"/>
            <a:ext cx="6217920" cy="274320"/>
          </a:xfrm>
          <a:prstGeom prst="rect">
            <a:avLst/>
          </a:prstGeom>
          <a:noFill/>
          <a:ln/>
        </p:spPr>
        <p:txBody>
          <a:bodyPr wrap="square" lIns="0" tIns="0" rIns="0" bIns="0" rtlCol="0" anchor="ctr"/>
          <a:lstStyle/>
          <a:p>
            <a:pPr indent="0" marL="0">
              <a:buNone/>
            </a:pPr>
            <a:r>
              <a:rPr lang="en-US" sz="850" dirty="0">
                <a:solidFill>
                  <a:srgbClr val="64748B"/>
                </a:solidFill>
              </a:rPr>
              <a:t>Tujuan komunikasi harus selaras dengan tahap perjalanan konsumen.</a:t>
            </a:r>
            <a:endParaRPr lang="en-US" sz="850" dirty="0"/>
          </a:p>
        </p:txBody>
      </p:sp>
      <p:sp>
        <p:nvSpPr>
          <p:cNvPr id="7" name="Shape 5"/>
          <p:cNvSpPr/>
          <p:nvPr/>
        </p:nvSpPr>
        <p:spPr>
          <a:xfrm>
            <a:off x="10104120" y="438912"/>
            <a:ext cx="1554480" cy="329184"/>
          </a:xfrm>
          <a:prstGeom prst="roundRect">
            <a:avLst>
              <a:gd name="adj" fmla="val 16667"/>
            </a:avLst>
          </a:prstGeom>
          <a:solidFill>
            <a:srgbClr val="CCFBF1"/>
          </a:solidFill>
          <a:ln w="12700">
            <a:solidFill>
              <a:srgbClr val="CCFBF1"/>
            </a:solidFill>
            <a:prstDash val="solid"/>
          </a:ln>
        </p:spPr>
      </p:sp>
      <p:sp>
        <p:nvSpPr>
          <p:cNvPr id="8" name="Text 6"/>
          <p:cNvSpPr/>
          <p:nvPr/>
        </p:nvSpPr>
        <p:spPr>
          <a:xfrm>
            <a:off x="10222992" y="521208"/>
            <a:ext cx="1325880" cy="128016"/>
          </a:xfrm>
          <a:prstGeom prst="rect">
            <a:avLst/>
          </a:prstGeom>
          <a:noFill/>
          <a:ln/>
        </p:spPr>
        <p:txBody>
          <a:bodyPr wrap="square" lIns="0" tIns="0" rIns="0" bIns="0" rtlCol="0" anchor="ctr"/>
          <a:lstStyle/>
          <a:p>
            <a:pPr algn="ctr" indent="0" marL="0">
              <a:buNone/>
            </a:pPr>
            <a:r>
              <a:rPr lang="en-US" sz="740" b="1" dirty="0">
                <a:solidFill>
                  <a:srgbClr val="0F766E"/>
                </a:solidFill>
              </a:rPr>
              <a:t>STRATEGI</a:t>
            </a:r>
            <a:endParaRPr lang="en-US" sz="740" dirty="0"/>
          </a:p>
        </p:txBody>
      </p:sp>
      <p:sp>
        <p:nvSpPr>
          <p:cNvPr id="9" name="Shape 7"/>
          <p:cNvSpPr/>
          <p:nvPr/>
        </p:nvSpPr>
        <p:spPr>
          <a:xfrm>
            <a:off x="594360" y="1508760"/>
            <a:ext cx="1874520" cy="960120"/>
          </a:xfrm>
          <a:prstGeom prst="hexagon">
            <a:avLst/>
          </a:prstGeom>
          <a:solidFill>
            <a:srgbClr val="DBEAFE"/>
          </a:solidFill>
          <a:ln w="12700">
            <a:solidFill>
              <a:srgbClr val="2563EB"/>
            </a:solidFill>
            <a:prstDash val="solid"/>
          </a:ln>
        </p:spPr>
      </p:sp>
      <p:sp>
        <p:nvSpPr>
          <p:cNvPr id="10" name="Text 8"/>
          <p:cNvSpPr/>
          <p:nvPr/>
        </p:nvSpPr>
        <p:spPr>
          <a:xfrm>
            <a:off x="731520" y="1810512"/>
            <a:ext cx="1371600" cy="146304"/>
          </a:xfrm>
          <a:prstGeom prst="rect">
            <a:avLst/>
          </a:prstGeom>
          <a:noFill/>
          <a:ln/>
        </p:spPr>
        <p:txBody>
          <a:bodyPr wrap="square" lIns="0" tIns="0" rIns="0" bIns="0" rtlCol="0" anchor="ctr">
            <a:normAutofit/>
          </a:bodyPr>
          <a:lstStyle/>
          <a:p>
            <a:pPr algn="ctr" indent="0" marL="0">
              <a:buNone/>
            </a:pPr>
            <a:r>
              <a:rPr lang="en-US" sz="1030" b="1" dirty="0">
                <a:solidFill>
                  <a:srgbClr val="2563EB"/>
                </a:solidFill>
              </a:rPr>
              <a:t>Awareness</a:t>
            </a:r>
            <a:endParaRPr lang="en-US" sz="1030" dirty="0"/>
          </a:p>
        </p:txBody>
      </p:sp>
      <p:sp>
        <p:nvSpPr>
          <p:cNvPr id="11" name="Shape 9"/>
          <p:cNvSpPr/>
          <p:nvPr/>
        </p:nvSpPr>
        <p:spPr>
          <a:xfrm>
            <a:off x="1527048" y="2578608"/>
            <a:ext cx="0" cy="566928"/>
          </a:xfrm>
          <a:prstGeom prst="line">
            <a:avLst/>
          </a:prstGeom>
          <a:noFill/>
          <a:ln w="19050">
            <a:solidFill>
              <a:srgbClr val="2563EB"/>
            </a:solidFill>
            <a:prstDash val="solid"/>
          </a:ln>
        </p:spPr>
      </p:sp>
      <p:sp>
        <p:nvSpPr>
          <p:cNvPr id="12" name="Shape 10"/>
          <p:cNvSpPr/>
          <p:nvPr/>
        </p:nvSpPr>
        <p:spPr>
          <a:xfrm>
            <a:off x="548640" y="3218688"/>
            <a:ext cx="1965960" cy="1371600"/>
          </a:xfrm>
          <a:prstGeom prst="roundRect">
            <a:avLst>
              <a:gd name="adj" fmla="val 5333"/>
            </a:avLst>
          </a:prstGeom>
          <a:solidFill>
            <a:srgbClr val="FFFFFF"/>
          </a:solidFill>
          <a:ln w="12700">
            <a:solidFill>
              <a:srgbClr val="2563EB">
                <a:alpha val="65000"/>
              </a:srgbClr>
            </a:solidFill>
            <a:prstDash val="solid"/>
          </a:ln>
          <a:effectLst>
            <a:outerShdw sx="100000" sy="100000" kx="0" ky="0" algn="bl" rotWithShape="0" blurRad="12700" dist="50800" dir="2700000">
              <a:srgbClr val="000000">
                <a:alpha val="11000"/>
              </a:srgbClr>
            </a:outerShdw>
          </a:effectLst>
        </p:spPr>
      </p:sp>
      <p:sp>
        <p:nvSpPr>
          <p:cNvPr id="13" name="Text 11"/>
          <p:cNvSpPr/>
          <p:nvPr/>
        </p:nvSpPr>
        <p:spPr>
          <a:xfrm>
            <a:off x="758952" y="3493008"/>
            <a:ext cx="1508760" cy="320040"/>
          </a:xfrm>
          <a:prstGeom prst="rect">
            <a:avLst/>
          </a:prstGeom>
          <a:noFill/>
          <a:ln/>
        </p:spPr>
        <p:txBody>
          <a:bodyPr wrap="square" lIns="0" tIns="0" rIns="0" bIns="0" rtlCol="0" anchor="ctr">
            <a:normAutofit/>
          </a:bodyPr>
          <a:lstStyle/>
          <a:p>
            <a:pPr algn="ctr" indent="0" marL="0">
              <a:buNone/>
            </a:pPr>
            <a:r>
              <a:rPr lang="en-US" sz="950" b="1" dirty="0">
                <a:solidFill>
                  <a:srgbClr val="1E293B"/>
                </a:solidFill>
              </a:rPr>
              <a:t>Audiens mengenal merek</a:t>
            </a:r>
            <a:endParaRPr lang="en-US" sz="950" dirty="0"/>
          </a:p>
        </p:txBody>
      </p:sp>
      <p:sp>
        <p:nvSpPr>
          <p:cNvPr id="14" name="Text 12"/>
          <p:cNvSpPr/>
          <p:nvPr/>
        </p:nvSpPr>
        <p:spPr>
          <a:xfrm>
            <a:off x="758952" y="4050792"/>
            <a:ext cx="1508760" cy="228600"/>
          </a:xfrm>
          <a:prstGeom prst="rect">
            <a:avLst/>
          </a:prstGeom>
          <a:noFill/>
          <a:ln/>
        </p:spPr>
        <p:txBody>
          <a:bodyPr wrap="square" lIns="0" tIns="0" rIns="0" bIns="0" rtlCol="0" anchor="ctr">
            <a:normAutofit/>
          </a:bodyPr>
          <a:lstStyle/>
          <a:p>
            <a:pPr algn="ctr" indent="0" marL="0">
              <a:buNone/>
            </a:pPr>
            <a:r>
              <a:rPr lang="en-US" sz="860" dirty="0">
                <a:solidFill>
                  <a:srgbClr val="64748B"/>
                </a:solidFill>
              </a:rPr>
              <a:t>Reach, impression</a:t>
            </a:r>
            <a:endParaRPr lang="en-US" sz="860" dirty="0"/>
          </a:p>
        </p:txBody>
      </p:sp>
      <p:sp>
        <p:nvSpPr>
          <p:cNvPr id="15" name="Shape 13"/>
          <p:cNvSpPr/>
          <p:nvPr/>
        </p:nvSpPr>
        <p:spPr>
          <a:xfrm>
            <a:off x="2926080" y="1508760"/>
            <a:ext cx="1874520" cy="960120"/>
          </a:xfrm>
          <a:prstGeom prst="hexagon">
            <a:avLst/>
          </a:prstGeom>
          <a:solidFill>
            <a:srgbClr val="CFFAFE"/>
          </a:solidFill>
          <a:ln w="12700">
            <a:solidFill>
              <a:srgbClr val="06B6D4"/>
            </a:solidFill>
            <a:prstDash val="solid"/>
          </a:ln>
        </p:spPr>
      </p:sp>
      <p:sp>
        <p:nvSpPr>
          <p:cNvPr id="16" name="Text 14"/>
          <p:cNvSpPr/>
          <p:nvPr/>
        </p:nvSpPr>
        <p:spPr>
          <a:xfrm>
            <a:off x="3063240" y="1810512"/>
            <a:ext cx="1371600" cy="146304"/>
          </a:xfrm>
          <a:prstGeom prst="rect">
            <a:avLst/>
          </a:prstGeom>
          <a:noFill/>
          <a:ln/>
        </p:spPr>
        <p:txBody>
          <a:bodyPr wrap="square" lIns="0" tIns="0" rIns="0" bIns="0" rtlCol="0" anchor="ctr">
            <a:normAutofit/>
          </a:bodyPr>
          <a:lstStyle/>
          <a:p>
            <a:pPr algn="ctr" indent="0" marL="0">
              <a:buNone/>
            </a:pPr>
            <a:r>
              <a:rPr lang="en-US" sz="1030" b="1" dirty="0">
                <a:solidFill>
                  <a:srgbClr val="06B6D4"/>
                </a:solidFill>
              </a:rPr>
              <a:t>Interest</a:t>
            </a:r>
            <a:endParaRPr lang="en-US" sz="1030" dirty="0"/>
          </a:p>
        </p:txBody>
      </p:sp>
      <p:sp>
        <p:nvSpPr>
          <p:cNvPr id="17" name="Shape 15"/>
          <p:cNvSpPr/>
          <p:nvPr/>
        </p:nvSpPr>
        <p:spPr>
          <a:xfrm>
            <a:off x="3858768" y="2578608"/>
            <a:ext cx="0" cy="566928"/>
          </a:xfrm>
          <a:prstGeom prst="line">
            <a:avLst/>
          </a:prstGeom>
          <a:noFill/>
          <a:ln w="19050">
            <a:solidFill>
              <a:srgbClr val="06B6D4"/>
            </a:solidFill>
            <a:prstDash val="solid"/>
          </a:ln>
        </p:spPr>
      </p:sp>
      <p:sp>
        <p:nvSpPr>
          <p:cNvPr id="18" name="Shape 16"/>
          <p:cNvSpPr/>
          <p:nvPr/>
        </p:nvSpPr>
        <p:spPr>
          <a:xfrm>
            <a:off x="2880360" y="3218688"/>
            <a:ext cx="1965960" cy="1371600"/>
          </a:xfrm>
          <a:prstGeom prst="roundRect">
            <a:avLst>
              <a:gd name="adj" fmla="val 5333"/>
            </a:avLst>
          </a:prstGeom>
          <a:solidFill>
            <a:srgbClr val="FFFFFF"/>
          </a:solidFill>
          <a:ln w="12700">
            <a:solidFill>
              <a:srgbClr val="06B6D4">
                <a:alpha val="65000"/>
              </a:srgbClr>
            </a:solidFill>
            <a:prstDash val="solid"/>
          </a:ln>
          <a:effectLst>
            <a:outerShdw sx="100000" sy="100000" kx="0" ky="0" algn="bl" rotWithShape="0" blurRad="12700" dist="50800" dir="2700000">
              <a:srgbClr val="000000">
                <a:alpha val="11000"/>
              </a:srgbClr>
            </a:outerShdw>
          </a:effectLst>
        </p:spPr>
      </p:sp>
      <p:sp>
        <p:nvSpPr>
          <p:cNvPr id="19" name="Text 17"/>
          <p:cNvSpPr/>
          <p:nvPr/>
        </p:nvSpPr>
        <p:spPr>
          <a:xfrm>
            <a:off x="3090672" y="3493008"/>
            <a:ext cx="1508760" cy="320040"/>
          </a:xfrm>
          <a:prstGeom prst="rect">
            <a:avLst/>
          </a:prstGeom>
          <a:noFill/>
          <a:ln/>
        </p:spPr>
        <p:txBody>
          <a:bodyPr wrap="square" lIns="0" tIns="0" rIns="0" bIns="0" rtlCol="0" anchor="ctr">
            <a:normAutofit/>
          </a:bodyPr>
          <a:lstStyle/>
          <a:p>
            <a:pPr algn="ctr" indent="0" marL="0">
              <a:buNone/>
            </a:pPr>
            <a:r>
              <a:rPr lang="en-US" sz="950" b="1" dirty="0">
                <a:solidFill>
                  <a:srgbClr val="1E293B"/>
                </a:solidFill>
              </a:rPr>
              <a:t>Audiens tertarik mencari info</a:t>
            </a:r>
            <a:endParaRPr lang="en-US" sz="950" dirty="0"/>
          </a:p>
        </p:txBody>
      </p:sp>
      <p:sp>
        <p:nvSpPr>
          <p:cNvPr id="20" name="Text 18"/>
          <p:cNvSpPr/>
          <p:nvPr/>
        </p:nvSpPr>
        <p:spPr>
          <a:xfrm>
            <a:off x="3090672" y="4050792"/>
            <a:ext cx="1508760" cy="228600"/>
          </a:xfrm>
          <a:prstGeom prst="rect">
            <a:avLst/>
          </a:prstGeom>
          <a:noFill/>
          <a:ln/>
        </p:spPr>
        <p:txBody>
          <a:bodyPr wrap="square" lIns="0" tIns="0" rIns="0" bIns="0" rtlCol="0" anchor="ctr">
            <a:normAutofit/>
          </a:bodyPr>
          <a:lstStyle/>
          <a:p>
            <a:pPr algn="ctr" indent="0" marL="0">
              <a:buNone/>
            </a:pPr>
            <a:r>
              <a:rPr lang="en-US" sz="860" dirty="0">
                <a:solidFill>
                  <a:srgbClr val="64748B"/>
                </a:solidFill>
              </a:rPr>
              <a:t>Engagement, CTR</a:t>
            </a:r>
            <a:endParaRPr lang="en-US" sz="860" dirty="0"/>
          </a:p>
        </p:txBody>
      </p:sp>
      <p:sp>
        <p:nvSpPr>
          <p:cNvPr id="21" name="Shape 19"/>
          <p:cNvSpPr/>
          <p:nvPr/>
        </p:nvSpPr>
        <p:spPr>
          <a:xfrm>
            <a:off x="5257800" y="1508760"/>
            <a:ext cx="1874520" cy="960120"/>
          </a:xfrm>
          <a:prstGeom prst="hexagon">
            <a:avLst/>
          </a:prstGeom>
          <a:solidFill>
            <a:srgbClr val="FFEDD5"/>
          </a:solidFill>
          <a:ln w="12700">
            <a:solidFill>
              <a:srgbClr val="F97316"/>
            </a:solidFill>
            <a:prstDash val="solid"/>
          </a:ln>
        </p:spPr>
      </p:sp>
      <p:sp>
        <p:nvSpPr>
          <p:cNvPr id="22" name="Text 20"/>
          <p:cNvSpPr/>
          <p:nvPr/>
        </p:nvSpPr>
        <p:spPr>
          <a:xfrm>
            <a:off x="5394960" y="1810512"/>
            <a:ext cx="1371600" cy="146304"/>
          </a:xfrm>
          <a:prstGeom prst="rect">
            <a:avLst/>
          </a:prstGeom>
          <a:noFill/>
          <a:ln/>
        </p:spPr>
        <p:txBody>
          <a:bodyPr wrap="square" lIns="0" tIns="0" rIns="0" bIns="0" rtlCol="0" anchor="ctr">
            <a:normAutofit/>
          </a:bodyPr>
          <a:lstStyle/>
          <a:p>
            <a:pPr algn="ctr" indent="0" marL="0">
              <a:buNone/>
            </a:pPr>
            <a:r>
              <a:rPr lang="en-US" sz="1030" b="1" dirty="0">
                <a:solidFill>
                  <a:srgbClr val="F97316"/>
                </a:solidFill>
              </a:rPr>
              <a:t>Consideration</a:t>
            </a:r>
            <a:endParaRPr lang="en-US" sz="1030" dirty="0"/>
          </a:p>
        </p:txBody>
      </p:sp>
      <p:sp>
        <p:nvSpPr>
          <p:cNvPr id="23" name="Shape 21"/>
          <p:cNvSpPr/>
          <p:nvPr/>
        </p:nvSpPr>
        <p:spPr>
          <a:xfrm>
            <a:off x="6190488" y="2578608"/>
            <a:ext cx="0" cy="566928"/>
          </a:xfrm>
          <a:prstGeom prst="line">
            <a:avLst/>
          </a:prstGeom>
          <a:noFill/>
          <a:ln w="19050">
            <a:solidFill>
              <a:srgbClr val="F97316"/>
            </a:solidFill>
            <a:prstDash val="solid"/>
          </a:ln>
        </p:spPr>
      </p:sp>
      <p:sp>
        <p:nvSpPr>
          <p:cNvPr id="24" name="Shape 22"/>
          <p:cNvSpPr/>
          <p:nvPr/>
        </p:nvSpPr>
        <p:spPr>
          <a:xfrm>
            <a:off x="5212080" y="3218688"/>
            <a:ext cx="1965960" cy="1371600"/>
          </a:xfrm>
          <a:prstGeom prst="roundRect">
            <a:avLst>
              <a:gd name="adj" fmla="val 5333"/>
            </a:avLst>
          </a:prstGeom>
          <a:solidFill>
            <a:srgbClr val="FFFFFF"/>
          </a:solidFill>
          <a:ln w="12700">
            <a:solidFill>
              <a:srgbClr val="F97316">
                <a:alpha val="65000"/>
              </a:srgbClr>
            </a:solidFill>
            <a:prstDash val="solid"/>
          </a:ln>
          <a:effectLst>
            <a:outerShdw sx="100000" sy="100000" kx="0" ky="0" algn="bl" rotWithShape="0" blurRad="12700" dist="50800" dir="2700000">
              <a:srgbClr val="000000">
                <a:alpha val="11000"/>
              </a:srgbClr>
            </a:outerShdw>
          </a:effectLst>
        </p:spPr>
      </p:sp>
      <p:sp>
        <p:nvSpPr>
          <p:cNvPr id="25" name="Text 23"/>
          <p:cNvSpPr/>
          <p:nvPr/>
        </p:nvSpPr>
        <p:spPr>
          <a:xfrm>
            <a:off x="5422392" y="3493008"/>
            <a:ext cx="1508760" cy="320040"/>
          </a:xfrm>
          <a:prstGeom prst="rect">
            <a:avLst/>
          </a:prstGeom>
          <a:noFill/>
          <a:ln/>
        </p:spPr>
        <p:txBody>
          <a:bodyPr wrap="square" lIns="0" tIns="0" rIns="0" bIns="0" rtlCol="0" anchor="ctr">
            <a:normAutofit/>
          </a:bodyPr>
          <a:lstStyle/>
          <a:p>
            <a:pPr algn="ctr" indent="0" marL="0">
              <a:buNone/>
            </a:pPr>
            <a:r>
              <a:rPr lang="en-US" sz="950" b="1" dirty="0">
                <a:solidFill>
                  <a:srgbClr val="1E293B"/>
                </a:solidFill>
              </a:rPr>
              <a:t>Audiens membandingkan pilihan</a:t>
            </a:r>
            <a:endParaRPr lang="en-US" sz="950" dirty="0"/>
          </a:p>
        </p:txBody>
      </p:sp>
      <p:sp>
        <p:nvSpPr>
          <p:cNvPr id="26" name="Text 24"/>
          <p:cNvSpPr/>
          <p:nvPr/>
        </p:nvSpPr>
        <p:spPr>
          <a:xfrm>
            <a:off x="5422392" y="4050792"/>
            <a:ext cx="1508760" cy="228600"/>
          </a:xfrm>
          <a:prstGeom prst="rect">
            <a:avLst/>
          </a:prstGeom>
          <a:noFill/>
          <a:ln/>
        </p:spPr>
        <p:txBody>
          <a:bodyPr wrap="square" lIns="0" tIns="0" rIns="0" bIns="0" rtlCol="0" anchor="ctr">
            <a:normAutofit/>
          </a:bodyPr>
          <a:lstStyle/>
          <a:p>
            <a:pPr algn="ctr" indent="0" marL="0">
              <a:buNone/>
            </a:pPr>
            <a:r>
              <a:rPr lang="en-US" sz="860" dirty="0">
                <a:solidFill>
                  <a:srgbClr val="64748B"/>
                </a:solidFill>
              </a:rPr>
              <a:t>View product, inquiry</a:t>
            </a:r>
            <a:endParaRPr lang="en-US" sz="860" dirty="0"/>
          </a:p>
        </p:txBody>
      </p:sp>
      <p:sp>
        <p:nvSpPr>
          <p:cNvPr id="27" name="Shape 25"/>
          <p:cNvSpPr/>
          <p:nvPr/>
        </p:nvSpPr>
        <p:spPr>
          <a:xfrm>
            <a:off x="7589520" y="1508760"/>
            <a:ext cx="1874520" cy="960120"/>
          </a:xfrm>
          <a:prstGeom prst="hexagon">
            <a:avLst/>
          </a:prstGeom>
          <a:solidFill>
            <a:srgbClr val="D1FAE5"/>
          </a:solidFill>
          <a:ln w="12700">
            <a:solidFill>
              <a:srgbClr val="10B981"/>
            </a:solidFill>
            <a:prstDash val="solid"/>
          </a:ln>
        </p:spPr>
      </p:sp>
      <p:sp>
        <p:nvSpPr>
          <p:cNvPr id="28" name="Text 26"/>
          <p:cNvSpPr/>
          <p:nvPr/>
        </p:nvSpPr>
        <p:spPr>
          <a:xfrm>
            <a:off x="7726680" y="1810512"/>
            <a:ext cx="1371600" cy="146304"/>
          </a:xfrm>
          <a:prstGeom prst="rect">
            <a:avLst/>
          </a:prstGeom>
          <a:noFill/>
          <a:ln/>
        </p:spPr>
        <p:txBody>
          <a:bodyPr wrap="square" lIns="0" tIns="0" rIns="0" bIns="0" rtlCol="0" anchor="ctr">
            <a:normAutofit/>
          </a:bodyPr>
          <a:lstStyle/>
          <a:p>
            <a:pPr algn="ctr" indent="0" marL="0">
              <a:buNone/>
            </a:pPr>
            <a:r>
              <a:rPr lang="en-US" sz="1030" b="1" dirty="0">
                <a:solidFill>
                  <a:srgbClr val="10B981"/>
                </a:solidFill>
              </a:rPr>
              <a:t>Conversion</a:t>
            </a:r>
            <a:endParaRPr lang="en-US" sz="1030" dirty="0"/>
          </a:p>
        </p:txBody>
      </p:sp>
      <p:sp>
        <p:nvSpPr>
          <p:cNvPr id="29" name="Shape 27"/>
          <p:cNvSpPr/>
          <p:nvPr/>
        </p:nvSpPr>
        <p:spPr>
          <a:xfrm>
            <a:off x="8522208" y="2578608"/>
            <a:ext cx="0" cy="566928"/>
          </a:xfrm>
          <a:prstGeom prst="line">
            <a:avLst/>
          </a:prstGeom>
          <a:noFill/>
          <a:ln w="19050">
            <a:solidFill>
              <a:srgbClr val="10B981"/>
            </a:solidFill>
            <a:prstDash val="solid"/>
          </a:ln>
        </p:spPr>
      </p:sp>
      <p:sp>
        <p:nvSpPr>
          <p:cNvPr id="30" name="Shape 28"/>
          <p:cNvSpPr/>
          <p:nvPr/>
        </p:nvSpPr>
        <p:spPr>
          <a:xfrm>
            <a:off x="7543800" y="3218688"/>
            <a:ext cx="1965960" cy="1371600"/>
          </a:xfrm>
          <a:prstGeom prst="roundRect">
            <a:avLst>
              <a:gd name="adj" fmla="val 5333"/>
            </a:avLst>
          </a:prstGeom>
          <a:solidFill>
            <a:srgbClr val="FFFFFF"/>
          </a:solidFill>
          <a:ln w="12700">
            <a:solidFill>
              <a:srgbClr val="10B981">
                <a:alpha val="65000"/>
              </a:srgbClr>
            </a:solidFill>
            <a:prstDash val="solid"/>
          </a:ln>
          <a:effectLst>
            <a:outerShdw sx="100000" sy="100000" kx="0" ky="0" algn="bl" rotWithShape="0" blurRad="12700" dist="50800" dir="2700000">
              <a:srgbClr val="000000">
                <a:alpha val="11000"/>
              </a:srgbClr>
            </a:outerShdw>
          </a:effectLst>
        </p:spPr>
      </p:sp>
      <p:sp>
        <p:nvSpPr>
          <p:cNvPr id="31" name="Text 29"/>
          <p:cNvSpPr/>
          <p:nvPr/>
        </p:nvSpPr>
        <p:spPr>
          <a:xfrm>
            <a:off x="7754112" y="3493008"/>
            <a:ext cx="1508760" cy="320040"/>
          </a:xfrm>
          <a:prstGeom prst="rect">
            <a:avLst/>
          </a:prstGeom>
          <a:noFill/>
          <a:ln/>
        </p:spPr>
        <p:txBody>
          <a:bodyPr wrap="square" lIns="0" tIns="0" rIns="0" bIns="0" rtlCol="0" anchor="ctr">
            <a:normAutofit/>
          </a:bodyPr>
          <a:lstStyle/>
          <a:p>
            <a:pPr algn="ctr" indent="0" marL="0">
              <a:buNone/>
            </a:pPr>
            <a:r>
              <a:rPr lang="en-US" sz="950" b="1" dirty="0">
                <a:solidFill>
                  <a:srgbClr val="1E293B"/>
                </a:solidFill>
              </a:rPr>
              <a:t>Audiens membeli/daftar</a:t>
            </a:r>
            <a:endParaRPr lang="en-US" sz="950" dirty="0"/>
          </a:p>
        </p:txBody>
      </p:sp>
      <p:sp>
        <p:nvSpPr>
          <p:cNvPr id="32" name="Text 30"/>
          <p:cNvSpPr/>
          <p:nvPr/>
        </p:nvSpPr>
        <p:spPr>
          <a:xfrm>
            <a:off x="7754112" y="4050792"/>
            <a:ext cx="1508760" cy="228600"/>
          </a:xfrm>
          <a:prstGeom prst="rect">
            <a:avLst/>
          </a:prstGeom>
          <a:noFill/>
          <a:ln/>
        </p:spPr>
        <p:txBody>
          <a:bodyPr wrap="square" lIns="0" tIns="0" rIns="0" bIns="0" rtlCol="0" anchor="ctr">
            <a:normAutofit/>
          </a:bodyPr>
          <a:lstStyle/>
          <a:p>
            <a:pPr algn="ctr" indent="0" marL="0">
              <a:buNone/>
            </a:pPr>
            <a:r>
              <a:rPr lang="en-US" sz="860" dirty="0">
                <a:solidFill>
                  <a:srgbClr val="64748B"/>
                </a:solidFill>
              </a:rPr>
              <a:t>Leads, sales, CR</a:t>
            </a:r>
            <a:endParaRPr lang="en-US" sz="860" dirty="0"/>
          </a:p>
        </p:txBody>
      </p:sp>
      <p:sp>
        <p:nvSpPr>
          <p:cNvPr id="33" name="Shape 31"/>
          <p:cNvSpPr/>
          <p:nvPr/>
        </p:nvSpPr>
        <p:spPr>
          <a:xfrm>
            <a:off x="9921240" y="1508760"/>
            <a:ext cx="1874520" cy="960120"/>
          </a:xfrm>
          <a:prstGeom prst="hexagon">
            <a:avLst/>
          </a:prstGeom>
          <a:solidFill>
            <a:srgbClr val="EDE9FE"/>
          </a:solidFill>
          <a:ln w="12700">
            <a:solidFill>
              <a:srgbClr val="7C3AED"/>
            </a:solidFill>
            <a:prstDash val="solid"/>
          </a:ln>
        </p:spPr>
      </p:sp>
      <p:sp>
        <p:nvSpPr>
          <p:cNvPr id="34" name="Text 32"/>
          <p:cNvSpPr/>
          <p:nvPr/>
        </p:nvSpPr>
        <p:spPr>
          <a:xfrm>
            <a:off x="10058400" y="1810512"/>
            <a:ext cx="1371600" cy="146304"/>
          </a:xfrm>
          <a:prstGeom prst="rect">
            <a:avLst/>
          </a:prstGeom>
          <a:noFill/>
          <a:ln/>
        </p:spPr>
        <p:txBody>
          <a:bodyPr wrap="square" lIns="0" tIns="0" rIns="0" bIns="0" rtlCol="0" anchor="ctr">
            <a:normAutofit/>
          </a:bodyPr>
          <a:lstStyle/>
          <a:p>
            <a:pPr algn="ctr" indent="0" marL="0">
              <a:buNone/>
            </a:pPr>
            <a:r>
              <a:rPr lang="en-US" sz="1030" b="1" dirty="0">
                <a:solidFill>
                  <a:srgbClr val="7C3AED"/>
                </a:solidFill>
              </a:rPr>
              <a:t>Loyalty</a:t>
            </a:r>
            <a:endParaRPr lang="en-US" sz="1030" dirty="0"/>
          </a:p>
        </p:txBody>
      </p:sp>
      <p:sp>
        <p:nvSpPr>
          <p:cNvPr id="35" name="Shape 33"/>
          <p:cNvSpPr/>
          <p:nvPr/>
        </p:nvSpPr>
        <p:spPr>
          <a:xfrm>
            <a:off x="10853928" y="2578608"/>
            <a:ext cx="0" cy="566928"/>
          </a:xfrm>
          <a:prstGeom prst="line">
            <a:avLst/>
          </a:prstGeom>
          <a:noFill/>
          <a:ln w="19050">
            <a:solidFill>
              <a:srgbClr val="7C3AED"/>
            </a:solidFill>
            <a:prstDash val="solid"/>
          </a:ln>
        </p:spPr>
      </p:sp>
      <p:sp>
        <p:nvSpPr>
          <p:cNvPr id="36" name="Shape 34"/>
          <p:cNvSpPr/>
          <p:nvPr/>
        </p:nvSpPr>
        <p:spPr>
          <a:xfrm>
            <a:off x="9875520" y="3218688"/>
            <a:ext cx="1965960" cy="1371600"/>
          </a:xfrm>
          <a:prstGeom prst="roundRect">
            <a:avLst>
              <a:gd name="adj" fmla="val 5333"/>
            </a:avLst>
          </a:prstGeom>
          <a:solidFill>
            <a:srgbClr val="FFFFFF"/>
          </a:solidFill>
          <a:ln w="12700">
            <a:solidFill>
              <a:srgbClr val="7C3AED">
                <a:alpha val="65000"/>
              </a:srgbClr>
            </a:solidFill>
            <a:prstDash val="solid"/>
          </a:ln>
          <a:effectLst>
            <a:outerShdw sx="100000" sy="100000" kx="0" ky="0" algn="bl" rotWithShape="0" blurRad="12700" dist="50800" dir="2700000">
              <a:srgbClr val="000000">
                <a:alpha val="11000"/>
              </a:srgbClr>
            </a:outerShdw>
          </a:effectLst>
        </p:spPr>
      </p:sp>
      <p:sp>
        <p:nvSpPr>
          <p:cNvPr id="37" name="Text 35"/>
          <p:cNvSpPr/>
          <p:nvPr/>
        </p:nvSpPr>
        <p:spPr>
          <a:xfrm>
            <a:off x="10085832" y="3493008"/>
            <a:ext cx="1508760" cy="320040"/>
          </a:xfrm>
          <a:prstGeom prst="rect">
            <a:avLst/>
          </a:prstGeom>
          <a:noFill/>
          <a:ln/>
        </p:spPr>
        <p:txBody>
          <a:bodyPr wrap="square" lIns="0" tIns="0" rIns="0" bIns="0" rtlCol="0" anchor="ctr">
            <a:normAutofit/>
          </a:bodyPr>
          <a:lstStyle/>
          <a:p>
            <a:pPr algn="ctr" indent="0" marL="0">
              <a:buNone/>
            </a:pPr>
            <a:r>
              <a:rPr lang="en-US" sz="950" b="1" dirty="0">
                <a:solidFill>
                  <a:srgbClr val="1E293B"/>
                </a:solidFill>
              </a:rPr>
              <a:t>Audiens membeli ulang</a:t>
            </a:r>
            <a:endParaRPr lang="en-US" sz="950" dirty="0"/>
          </a:p>
        </p:txBody>
      </p:sp>
      <p:sp>
        <p:nvSpPr>
          <p:cNvPr id="38" name="Text 36"/>
          <p:cNvSpPr/>
          <p:nvPr/>
        </p:nvSpPr>
        <p:spPr>
          <a:xfrm>
            <a:off x="10085832" y="4050792"/>
            <a:ext cx="1508760" cy="228600"/>
          </a:xfrm>
          <a:prstGeom prst="rect">
            <a:avLst/>
          </a:prstGeom>
          <a:noFill/>
          <a:ln/>
        </p:spPr>
        <p:txBody>
          <a:bodyPr wrap="square" lIns="0" tIns="0" rIns="0" bIns="0" rtlCol="0" anchor="ctr">
            <a:normAutofit/>
          </a:bodyPr>
          <a:lstStyle/>
          <a:p>
            <a:pPr algn="ctr" indent="0" marL="0">
              <a:buNone/>
            </a:pPr>
            <a:r>
              <a:rPr lang="en-US" sz="860" dirty="0">
                <a:solidFill>
                  <a:srgbClr val="64748B"/>
                </a:solidFill>
              </a:rPr>
              <a:t>Repeat order, retention</a:t>
            </a:r>
            <a:endParaRPr lang="en-US" sz="860" dirty="0"/>
          </a:p>
        </p:txBody>
      </p:sp>
      <p:sp>
        <p:nvSpPr>
          <p:cNvPr id="39" name="Shape 37"/>
          <p:cNvSpPr/>
          <p:nvPr/>
        </p:nvSpPr>
        <p:spPr>
          <a:xfrm>
            <a:off x="1005840" y="5166360"/>
            <a:ext cx="10149840" cy="685800"/>
          </a:xfrm>
          <a:prstGeom prst="roundRect">
            <a:avLst>
              <a:gd name="adj" fmla="val 10667"/>
            </a:avLst>
          </a:prstGeom>
          <a:solidFill>
            <a:srgbClr val="F1F5F9"/>
          </a:solidFill>
          <a:ln w="12700">
            <a:solidFill>
              <a:srgbClr val="CBD5E1"/>
            </a:solidFill>
            <a:prstDash val="solid"/>
          </a:ln>
        </p:spPr>
      </p:sp>
      <p:sp>
        <p:nvSpPr>
          <p:cNvPr id="40" name="Text 38"/>
          <p:cNvSpPr/>
          <p:nvPr/>
        </p:nvSpPr>
        <p:spPr>
          <a:xfrm>
            <a:off x="1234440" y="5431536"/>
            <a:ext cx="9692640" cy="146304"/>
          </a:xfrm>
          <a:prstGeom prst="rect">
            <a:avLst/>
          </a:prstGeom>
          <a:noFill/>
          <a:ln/>
        </p:spPr>
        <p:txBody>
          <a:bodyPr wrap="square" lIns="0" tIns="0" rIns="0" bIns="0" rtlCol="0" anchor="ctr">
            <a:normAutofit/>
          </a:bodyPr>
          <a:lstStyle/>
          <a:p>
            <a:pPr algn="ctr" indent="0" marL="0">
              <a:buNone/>
            </a:pPr>
            <a:r>
              <a:rPr lang="en-US" sz="1170" b="1" dirty="0">
                <a:solidFill>
                  <a:srgbClr val="0F172A"/>
                </a:solidFill>
              </a:rPr>
              <a:t>Diskusi cepat: Jika tujuan kampanye adalah “meningkatkan pendaftaran webinar”, tahap journey mana yang paling dominan dan KPI apa yang relevan?</a:t>
            </a:r>
            <a:endParaRPr lang="en-US" sz="1170" dirty="0"/>
          </a:p>
        </p:txBody>
      </p:sp>
      <p:sp>
        <p:nvSpPr>
          <p:cNvPr id="41" name="Shape 39"/>
          <p:cNvSpPr/>
          <p:nvPr/>
        </p:nvSpPr>
        <p:spPr>
          <a:xfrm>
            <a:off x="502920" y="6446520"/>
            <a:ext cx="11155680" cy="0"/>
          </a:xfrm>
          <a:prstGeom prst="line">
            <a:avLst/>
          </a:prstGeom>
          <a:noFill/>
          <a:ln w="12700">
            <a:solidFill>
              <a:srgbClr val="E2E8F0">
                <a:alpha val="90000"/>
              </a:srgbClr>
            </a:solidFill>
            <a:prstDash val="solid"/>
          </a:ln>
        </p:spPr>
      </p:sp>
      <p:sp>
        <p:nvSpPr>
          <p:cNvPr id="42" name="Text 40"/>
          <p:cNvSpPr/>
          <p:nvPr/>
        </p:nvSpPr>
        <p:spPr>
          <a:xfrm>
            <a:off x="502920" y="6528816"/>
            <a:ext cx="5029200" cy="164592"/>
          </a:xfrm>
          <a:prstGeom prst="rect">
            <a:avLst/>
          </a:prstGeom>
          <a:noFill/>
          <a:ln/>
        </p:spPr>
        <p:txBody>
          <a:bodyPr wrap="square" lIns="0" tIns="0" rIns="0" bIns="0" rtlCol="0" anchor="ctr"/>
          <a:lstStyle/>
          <a:p>
            <a:pPr indent="0" marL="0">
              <a:buNone/>
            </a:pPr>
            <a:r>
              <a:rPr lang="en-US" sz="740" dirty="0">
                <a:solidFill>
                  <a:srgbClr val="64748B"/>
                </a:solidFill>
              </a:rPr>
              <a:t>Marketing Communication • Digital Media Channel</a:t>
            </a:r>
            <a:endParaRPr lang="en-US" sz="740" dirty="0"/>
          </a:p>
        </p:txBody>
      </p:sp>
      <p:sp>
        <p:nvSpPr>
          <p:cNvPr id="43" name="Text 41"/>
          <p:cNvSpPr/>
          <p:nvPr/>
        </p:nvSpPr>
        <p:spPr>
          <a:xfrm>
            <a:off x="11109960" y="6510528"/>
            <a:ext cx="548640" cy="164592"/>
          </a:xfrm>
          <a:prstGeom prst="rect">
            <a:avLst/>
          </a:prstGeom>
          <a:noFill/>
          <a:ln/>
        </p:spPr>
        <p:txBody>
          <a:bodyPr wrap="square" lIns="0" tIns="0" rIns="0" bIns="0" rtlCol="0" anchor="ctr"/>
          <a:lstStyle/>
          <a:p>
            <a:pPr algn="r" indent="0" marL="0">
              <a:buNone/>
            </a:pPr>
            <a:r>
              <a:rPr lang="en-US" sz="800" b="1" dirty="0">
                <a:solidFill>
                  <a:srgbClr val="64748B"/>
                </a:solidFill>
              </a:rPr>
              <a:t>05</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AFC"/>
        </a:solidFill>
      </p:bgPr>
    </p:bg>
    <p:spTree>
      <p:nvGrpSpPr>
        <p:cNvPr id="1" name=""/>
        <p:cNvGrpSpPr/>
        <p:nvPr/>
      </p:nvGrpSpPr>
      <p:grpSpPr>
        <a:xfrm>
          <a:off x="0" y="0"/>
          <a:ext cx="0" cy="0"/>
          <a:chOff x="0" y="0"/>
          <a:chExt cx="0" cy="0"/>
        </a:xfrm>
      </p:grpSpPr>
      <p:sp>
        <p:nvSpPr>
          <p:cNvPr id="2" name="Shape 0"/>
          <p:cNvSpPr/>
          <p:nvPr/>
        </p:nvSpPr>
        <p:spPr>
          <a:xfrm rot="2100000">
            <a:off x="9326880" y="-1463040"/>
            <a:ext cx="3840480" cy="3840480"/>
          </a:xfrm>
          <a:prstGeom prst="arc">
            <a:avLst/>
          </a:prstGeom>
          <a:solidFill>
            <a:srgbClr val="DBEAFE">
              <a:alpha val="95000"/>
            </a:srgbClr>
          </a:solidFill>
          <a:ln w="12700">
            <a:solidFill>
              <a:srgbClr val="DBEAFE">
                <a:alpha val="90000"/>
              </a:srgbClr>
            </a:solidFill>
            <a:prstDash val="solid"/>
          </a:ln>
        </p:spPr>
      </p:sp>
      <p:sp>
        <p:nvSpPr>
          <p:cNvPr id="3" name="Shape 1"/>
          <p:cNvSpPr/>
          <p:nvPr/>
        </p:nvSpPr>
        <p:spPr>
          <a:xfrm rot="12600000">
            <a:off x="-1097280" y="5212080"/>
            <a:ext cx="2926080" cy="2926080"/>
          </a:xfrm>
          <a:prstGeom prst="arc">
            <a:avLst/>
          </a:prstGeom>
          <a:solidFill>
            <a:srgbClr val="CCFBF1">
              <a:alpha val="85000"/>
            </a:srgbClr>
          </a:solidFill>
          <a:ln w="12700">
            <a:solidFill>
              <a:srgbClr val="CCFBF1">
                <a:alpha val="90000"/>
              </a:srgbClr>
            </a:solidFill>
            <a:prstDash val="solid"/>
          </a:ln>
        </p:spPr>
      </p:sp>
      <p:sp>
        <p:nvSpPr>
          <p:cNvPr id="4" name="Text 2"/>
          <p:cNvSpPr/>
          <p:nvPr/>
        </p:nvSpPr>
        <p:spPr>
          <a:xfrm>
            <a:off x="502920" y="384048"/>
            <a:ext cx="7955280" cy="411480"/>
          </a:xfrm>
          <a:prstGeom prst="rect">
            <a:avLst/>
          </a:prstGeom>
          <a:noFill/>
          <a:ln/>
        </p:spPr>
        <p:txBody>
          <a:bodyPr wrap="square" lIns="0" tIns="0" rIns="0" bIns="0" rtlCol="0" anchor="ctr"/>
          <a:lstStyle/>
          <a:p>
            <a:pPr indent="0" marL="0">
              <a:buNone/>
            </a:pPr>
            <a:r>
              <a:rPr lang="en-US" sz="2400" b="1" dirty="0">
                <a:solidFill>
                  <a:srgbClr val="0F172A"/>
                </a:solidFill>
                <a:latin typeface="Aptos Display" pitchFamily="34" charset="0"/>
                <a:ea typeface="Aptos Display" pitchFamily="34" charset="-122"/>
                <a:cs typeface="Aptos Display" pitchFamily="34" charset="-120"/>
              </a:rPr>
              <a:t>Mengenal Audiens: Segmentasi &amp; Persona</a:t>
            </a:r>
            <a:endParaRPr lang="en-US" sz="2400" dirty="0"/>
          </a:p>
        </p:txBody>
      </p:sp>
      <p:sp>
        <p:nvSpPr>
          <p:cNvPr id="5" name="Shape 3"/>
          <p:cNvSpPr/>
          <p:nvPr/>
        </p:nvSpPr>
        <p:spPr>
          <a:xfrm>
            <a:off x="502920" y="932688"/>
            <a:ext cx="1005840" cy="0"/>
          </a:xfrm>
          <a:prstGeom prst="line">
            <a:avLst/>
          </a:prstGeom>
          <a:noFill/>
          <a:ln w="38100">
            <a:solidFill>
              <a:srgbClr val="06B6D4"/>
            </a:solidFill>
            <a:prstDash val="solid"/>
          </a:ln>
        </p:spPr>
      </p:sp>
      <p:sp>
        <p:nvSpPr>
          <p:cNvPr id="6" name="Text 4"/>
          <p:cNvSpPr/>
          <p:nvPr/>
        </p:nvSpPr>
        <p:spPr>
          <a:xfrm>
            <a:off x="1600200" y="804672"/>
            <a:ext cx="6217920" cy="274320"/>
          </a:xfrm>
          <a:prstGeom prst="rect">
            <a:avLst/>
          </a:prstGeom>
          <a:noFill/>
          <a:ln/>
        </p:spPr>
        <p:txBody>
          <a:bodyPr wrap="square" lIns="0" tIns="0" rIns="0" bIns="0" rtlCol="0" anchor="ctr"/>
          <a:lstStyle/>
          <a:p>
            <a:pPr indent="0" marL="0">
              <a:buNone/>
            </a:pPr>
            <a:r>
              <a:rPr lang="en-US" sz="850" dirty="0">
                <a:solidFill>
                  <a:srgbClr val="64748B"/>
                </a:solidFill>
              </a:rPr>
              <a:t>Pesan dan kanal akan efektif bila dibangun dari pemahaman audiens.</a:t>
            </a:r>
            <a:endParaRPr lang="en-US" sz="850" dirty="0"/>
          </a:p>
        </p:txBody>
      </p:sp>
      <p:sp>
        <p:nvSpPr>
          <p:cNvPr id="7" name="Shape 5"/>
          <p:cNvSpPr/>
          <p:nvPr/>
        </p:nvSpPr>
        <p:spPr>
          <a:xfrm>
            <a:off x="10104120" y="438912"/>
            <a:ext cx="1554480" cy="329184"/>
          </a:xfrm>
          <a:prstGeom prst="roundRect">
            <a:avLst>
              <a:gd name="adj" fmla="val 16667"/>
            </a:avLst>
          </a:prstGeom>
          <a:solidFill>
            <a:srgbClr val="CCFBF1"/>
          </a:solidFill>
          <a:ln w="12700">
            <a:solidFill>
              <a:srgbClr val="CCFBF1"/>
            </a:solidFill>
            <a:prstDash val="solid"/>
          </a:ln>
        </p:spPr>
      </p:sp>
      <p:sp>
        <p:nvSpPr>
          <p:cNvPr id="8" name="Text 6"/>
          <p:cNvSpPr/>
          <p:nvPr/>
        </p:nvSpPr>
        <p:spPr>
          <a:xfrm>
            <a:off x="10222992" y="521208"/>
            <a:ext cx="1325880" cy="128016"/>
          </a:xfrm>
          <a:prstGeom prst="rect">
            <a:avLst/>
          </a:prstGeom>
          <a:noFill/>
          <a:ln/>
        </p:spPr>
        <p:txBody>
          <a:bodyPr wrap="square" lIns="0" tIns="0" rIns="0" bIns="0" rtlCol="0" anchor="ctr"/>
          <a:lstStyle/>
          <a:p>
            <a:pPr algn="ctr" indent="0" marL="0">
              <a:buNone/>
            </a:pPr>
            <a:r>
              <a:rPr lang="en-US" sz="740" b="1" dirty="0">
                <a:solidFill>
                  <a:srgbClr val="0F766E"/>
                </a:solidFill>
              </a:rPr>
              <a:t>AUDIENS</a:t>
            </a:r>
            <a:endParaRPr lang="en-US" sz="740" dirty="0"/>
          </a:p>
        </p:txBody>
      </p:sp>
      <p:sp>
        <p:nvSpPr>
          <p:cNvPr id="9" name="Shape 7"/>
          <p:cNvSpPr/>
          <p:nvPr/>
        </p:nvSpPr>
        <p:spPr>
          <a:xfrm>
            <a:off x="731520" y="1234440"/>
            <a:ext cx="3657600" cy="4663440"/>
          </a:xfrm>
          <a:prstGeom prst="roundRect">
            <a:avLst>
              <a:gd name="adj" fmla="val 2000"/>
            </a:avLst>
          </a:prstGeom>
          <a:solidFill>
            <a:srgbClr val="FFFFFF"/>
          </a:solidFill>
          <a:ln w="12700">
            <a:solidFill>
              <a:srgbClr val="E2E8F0"/>
            </a:solidFill>
            <a:prstDash val="solid"/>
          </a:ln>
          <a:effectLst>
            <a:outerShdw sx="100000" sy="100000" kx="0" ky="0" algn="bl" rotWithShape="0" blurRad="12700" dist="50800" dir="2700000">
              <a:srgbClr val="000000">
                <a:alpha val="11000"/>
              </a:srgbClr>
            </a:outerShdw>
          </a:effectLst>
        </p:spPr>
      </p:sp>
      <p:sp>
        <p:nvSpPr>
          <p:cNvPr id="10" name="Text 8"/>
          <p:cNvSpPr/>
          <p:nvPr/>
        </p:nvSpPr>
        <p:spPr>
          <a:xfrm>
            <a:off x="1051560" y="1572768"/>
            <a:ext cx="2560320" cy="228600"/>
          </a:xfrm>
          <a:prstGeom prst="rect">
            <a:avLst/>
          </a:prstGeom>
          <a:noFill/>
          <a:ln/>
        </p:spPr>
        <p:txBody>
          <a:bodyPr wrap="square" lIns="0" tIns="0" rIns="0" bIns="0" rtlCol="0" anchor="ctr"/>
          <a:lstStyle/>
          <a:p>
            <a:pPr indent="0" marL="0">
              <a:buNone/>
            </a:pPr>
            <a:r>
              <a:rPr lang="en-US" sz="1700" b="1" dirty="0">
                <a:solidFill>
                  <a:srgbClr val="0F172A"/>
                </a:solidFill>
              </a:rPr>
              <a:t>Sumber data audiens</a:t>
            </a:r>
            <a:endParaRPr lang="en-US" sz="1700" dirty="0"/>
          </a:p>
        </p:txBody>
      </p:sp>
      <p:sp>
        <p:nvSpPr>
          <p:cNvPr id="11" name="Shape 9"/>
          <p:cNvSpPr/>
          <p:nvPr/>
        </p:nvSpPr>
        <p:spPr>
          <a:xfrm>
            <a:off x="1051560" y="2084832"/>
            <a:ext cx="411480" cy="411480"/>
          </a:xfrm>
          <a:prstGeom prst="ellipse">
            <a:avLst/>
          </a:prstGeom>
          <a:solidFill>
            <a:srgbClr val="DBEAFE"/>
          </a:solidFill>
          <a:ln w="16510">
            <a:solidFill>
              <a:srgbClr val="2563EB">
                <a:alpha val="95000"/>
              </a:srgbClr>
            </a:solidFill>
            <a:prstDash val="solid"/>
          </a:ln>
        </p:spPr>
      </p:sp>
      <p:sp>
        <p:nvSpPr>
          <p:cNvPr id="12" name="Text 10"/>
          <p:cNvSpPr/>
          <p:nvPr/>
        </p:nvSpPr>
        <p:spPr>
          <a:xfrm>
            <a:off x="1051560" y="2167128"/>
            <a:ext cx="411480" cy="131674"/>
          </a:xfrm>
          <a:prstGeom prst="rect">
            <a:avLst/>
          </a:prstGeom>
          <a:noFill/>
          <a:ln/>
        </p:spPr>
        <p:txBody>
          <a:bodyPr wrap="square" lIns="0" tIns="0" rIns="0" bIns="0" rtlCol="0" anchor="ctr"/>
          <a:lstStyle/>
          <a:p>
            <a:pPr algn="ctr" indent="0" marL="0">
              <a:buNone/>
            </a:pPr>
            <a:r>
              <a:rPr lang="en-US" sz="1500" b="1" dirty="0">
                <a:solidFill>
                  <a:srgbClr val="2563EB"/>
                </a:solidFill>
                <a:latin typeface="Aptos Display" pitchFamily="34" charset="0"/>
                <a:ea typeface="Aptos Display" pitchFamily="34" charset="-122"/>
                <a:cs typeface="Aptos Display" pitchFamily="34" charset="-120"/>
              </a:rPr>
              <a:t>1</a:t>
            </a:r>
            <a:endParaRPr lang="en-US" sz="1500" dirty="0"/>
          </a:p>
        </p:txBody>
      </p:sp>
      <p:sp>
        <p:nvSpPr>
          <p:cNvPr id="13" name="Text 11"/>
          <p:cNvSpPr/>
          <p:nvPr/>
        </p:nvSpPr>
        <p:spPr>
          <a:xfrm>
            <a:off x="1600200" y="2130552"/>
            <a:ext cx="1737360" cy="146304"/>
          </a:xfrm>
          <a:prstGeom prst="rect">
            <a:avLst/>
          </a:prstGeom>
          <a:noFill/>
          <a:ln/>
        </p:spPr>
        <p:txBody>
          <a:bodyPr wrap="square" lIns="0" tIns="0" rIns="0" bIns="0" rtlCol="0" anchor="ctr"/>
          <a:lstStyle/>
          <a:p>
            <a:pPr indent="0" marL="0">
              <a:buNone/>
            </a:pPr>
            <a:r>
              <a:rPr lang="en-US" sz="1170" b="1" dirty="0">
                <a:solidFill>
                  <a:srgbClr val="1E293B"/>
                </a:solidFill>
              </a:rPr>
              <a:t>Demografis</a:t>
            </a:r>
            <a:endParaRPr lang="en-US" sz="1170" dirty="0"/>
          </a:p>
        </p:txBody>
      </p:sp>
      <p:sp>
        <p:nvSpPr>
          <p:cNvPr id="14" name="Text 12"/>
          <p:cNvSpPr/>
          <p:nvPr/>
        </p:nvSpPr>
        <p:spPr>
          <a:xfrm>
            <a:off x="1600200" y="2377440"/>
            <a:ext cx="2331720" cy="128016"/>
          </a:xfrm>
          <a:prstGeom prst="rect">
            <a:avLst/>
          </a:prstGeom>
          <a:noFill/>
          <a:ln/>
        </p:spPr>
        <p:txBody>
          <a:bodyPr wrap="square" lIns="0" tIns="0" rIns="0" bIns="0" rtlCol="0" anchor="ctr">
            <a:normAutofit/>
          </a:bodyPr>
          <a:lstStyle/>
          <a:p>
            <a:pPr indent="0" marL="0">
              <a:buNone/>
            </a:pPr>
            <a:r>
              <a:rPr lang="en-US" sz="880" dirty="0">
                <a:solidFill>
                  <a:srgbClr val="64748B"/>
                </a:solidFill>
              </a:rPr>
              <a:t>usia, pekerjaan, lokasi</a:t>
            </a:r>
            <a:endParaRPr lang="en-US" sz="880" dirty="0"/>
          </a:p>
        </p:txBody>
      </p:sp>
      <p:sp>
        <p:nvSpPr>
          <p:cNvPr id="15" name="Shape 13"/>
          <p:cNvSpPr/>
          <p:nvPr/>
        </p:nvSpPr>
        <p:spPr>
          <a:xfrm>
            <a:off x="1051560" y="2834640"/>
            <a:ext cx="411480" cy="411480"/>
          </a:xfrm>
          <a:prstGeom prst="ellipse">
            <a:avLst/>
          </a:prstGeom>
          <a:solidFill>
            <a:srgbClr val="CCFBF1"/>
          </a:solidFill>
          <a:ln w="16510">
            <a:solidFill>
              <a:srgbClr val="0F766E">
                <a:alpha val="95000"/>
              </a:srgbClr>
            </a:solidFill>
            <a:prstDash val="solid"/>
          </a:ln>
        </p:spPr>
      </p:sp>
      <p:sp>
        <p:nvSpPr>
          <p:cNvPr id="16" name="Text 14"/>
          <p:cNvSpPr/>
          <p:nvPr/>
        </p:nvSpPr>
        <p:spPr>
          <a:xfrm>
            <a:off x="1051560" y="2916936"/>
            <a:ext cx="411480" cy="131674"/>
          </a:xfrm>
          <a:prstGeom prst="rect">
            <a:avLst/>
          </a:prstGeom>
          <a:noFill/>
          <a:ln/>
        </p:spPr>
        <p:txBody>
          <a:bodyPr wrap="square" lIns="0" tIns="0" rIns="0" bIns="0" rtlCol="0" anchor="ctr"/>
          <a:lstStyle/>
          <a:p>
            <a:pPr algn="ctr" indent="0" marL="0">
              <a:buNone/>
            </a:pPr>
            <a:r>
              <a:rPr lang="en-US" sz="1500" b="1" dirty="0">
                <a:solidFill>
                  <a:srgbClr val="0F766E"/>
                </a:solidFill>
                <a:latin typeface="Aptos Display" pitchFamily="34" charset="0"/>
                <a:ea typeface="Aptos Display" pitchFamily="34" charset="-122"/>
                <a:cs typeface="Aptos Display" pitchFamily="34" charset="-120"/>
              </a:rPr>
              <a:t>2</a:t>
            </a:r>
            <a:endParaRPr lang="en-US" sz="1500" dirty="0"/>
          </a:p>
        </p:txBody>
      </p:sp>
      <p:sp>
        <p:nvSpPr>
          <p:cNvPr id="17" name="Text 15"/>
          <p:cNvSpPr/>
          <p:nvPr/>
        </p:nvSpPr>
        <p:spPr>
          <a:xfrm>
            <a:off x="1600200" y="2880360"/>
            <a:ext cx="1737360" cy="146304"/>
          </a:xfrm>
          <a:prstGeom prst="rect">
            <a:avLst/>
          </a:prstGeom>
          <a:noFill/>
          <a:ln/>
        </p:spPr>
        <p:txBody>
          <a:bodyPr wrap="square" lIns="0" tIns="0" rIns="0" bIns="0" rtlCol="0" anchor="ctr"/>
          <a:lstStyle/>
          <a:p>
            <a:pPr indent="0" marL="0">
              <a:buNone/>
            </a:pPr>
            <a:r>
              <a:rPr lang="en-US" sz="1170" b="1" dirty="0">
                <a:solidFill>
                  <a:srgbClr val="1E293B"/>
                </a:solidFill>
              </a:rPr>
              <a:t>Psikografis</a:t>
            </a:r>
            <a:endParaRPr lang="en-US" sz="1170" dirty="0"/>
          </a:p>
        </p:txBody>
      </p:sp>
      <p:sp>
        <p:nvSpPr>
          <p:cNvPr id="18" name="Text 16"/>
          <p:cNvSpPr/>
          <p:nvPr/>
        </p:nvSpPr>
        <p:spPr>
          <a:xfrm>
            <a:off x="1600200" y="3127248"/>
            <a:ext cx="2331720" cy="128016"/>
          </a:xfrm>
          <a:prstGeom prst="rect">
            <a:avLst/>
          </a:prstGeom>
          <a:noFill/>
          <a:ln/>
        </p:spPr>
        <p:txBody>
          <a:bodyPr wrap="square" lIns="0" tIns="0" rIns="0" bIns="0" rtlCol="0" anchor="ctr">
            <a:normAutofit/>
          </a:bodyPr>
          <a:lstStyle/>
          <a:p>
            <a:pPr indent="0" marL="0">
              <a:buNone/>
            </a:pPr>
            <a:r>
              <a:rPr lang="en-US" sz="880" dirty="0">
                <a:solidFill>
                  <a:srgbClr val="64748B"/>
                </a:solidFill>
              </a:rPr>
              <a:t>minat, nilai, gaya hidup</a:t>
            </a:r>
            <a:endParaRPr lang="en-US" sz="880" dirty="0"/>
          </a:p>
        </p:txBody>
      </p:sp>
      <p:sp>
        <p:nvSpPr>
          <p:cNvPr id="19" name="Shape 17"/>
          <p:cNvSpPr/>
          <p:nvPr/>
        </p:nvSpPr>
        <p:spPr>
          <a:xfrm>
            <a:off x="1051560" y="3584448"/>
            <a:ext cx="411480" cy="411480"/>
          </a:xfrm>
          <a:prstGeom prst="ellipse">
            <a:avLst/>
          </a:prstGeom>
          <a:solidFill>
            <a:srgbClr val="FFEDD5"/>
          </a:solidFill>
          <a:ln w="16510">
            <a:solidFill>
              <a:srgbClr val="F97316">
                <a:alpha val="95000"/>
              </a:srgbClr>
            </a:solidFill>
            <a:prstDash val="solid"/>
          </a:ln>
        </p:spPr>
      </p:sp>
      <p:sp>
        <p:nvSpPr>
          <p:cNvPr id="20" name="Text 18"/>
          <p:cNvSpPr/>
          <p:nvPr/>
        </p:nvSpPr>
        <p:spPr>
          <a:xfrm>
            <a:off x="1051560" y="3666744"/>
            <a:ext cx="411480" cy="131674"/>
          </a:xfrm>
          <a:prstGeom prst="rect">
            <a:avLst/>
          </a:prstGeom>
          <a:noFill/>
          <a:ln/>
        </p:spPr>
        <p:txBody>
          <a:bodyPr wrap="square" lIns="0" tIns="0" rIns="0" bIns="0" rtlCol="0" anchor="ctr"/>
          <a:lstStyle/>
          <a:p>
            <a:pPr algn="ctr" indent="0" marL="0">
              <a:buNone/>
            </a:pPr>
            <a:r>
              <a:rPr lang="en-US" sz="1500" b="1" dirty="0">
                <a:solidFill>
                  <a:srgbClr val="F97316"/>
                </a:solidFill>
                <a:latin typeface="Aptos Display" pitchFamily="34" charset="0"/>
                <a:ea typeface="Aptos Display" pitchFamily="34" charset="-122"/>
                <a:cs typeface="Aptos Display" pitchFamily="34" charset="-120"/>
              </a:rPr>
              <a:t>3</a:t>
            </a:r>
            <a:endParaRPr lang="en-US" sz="1500" dirty="0"/>
          </a:p>
        </p:txBody>
      </p:sp>
      <p:sp>
        <p:nvSpPr>
          <p:cNvPr id="21" name="Text 19"/>
          <p:cNvSpPr/>
          <p:nvPr/>
        </p:nvSpPr>
        <p:spPr>
          <a:xfrm>
            <a:off x="1600200" y="3630168"/>
            <a:ext cx="1737360" cy="146304"/>
          </a:xfrm>
          <a:prstGeom prst="rect">
            <a:avLst/>
          </a:prstGeom>
          <a:noFill/>
          <a:ln/>
        </p:spPr>
        <p:txBody>
          <a:bodyPr wrap="square" lIns="0" tIns="0" rIns="0" bIns="0" rtlCol="0" anchor="ctr"/>
          <a:lstStyle/>
          <a:p>
            <a:pPr indent="0" marL="0">
              <a:buNone/>
            </a:pPr>
            <a:r>
              <a:rPr lang="en-US" sz="1170" b="1" dirty="0">
                <a:solidFill>
                  <a:srgbClr val="1E293B"/>
                </a:solidFill>
              </a:rPr>
              <a:t>Perilaku digital</a:t>
            </a:r>
            <a:endParaRPr lang="en-US" sz="1170" dirty="0"/>
          </a:p>
        </p:txBody>
      </p:sp>
      <p:sp>
        <p:nvSpPr>
          <p:cNvPr id="22" name="Text 20"/>
          <p:cNvSpPr/>
          <p:nvPr/>
        </p:nvSpPr>
        <p:spPr>
          <a:xfrm>
            <a:off x="1600200" y="3877056"/>
            <a:ext cx="2331720" cy="128016"/>
          </a:xfrm>
          <a:prstGeom prst="rect">
            <a:avLst/>
          </a:prstGeom>
          <a:noFill/>
          <a:ln/>
        </p:spPr>
        <p:txBody>
          <a:bodyPr wrap="square" lIns="0" tIns="0" rIns="0" bIns="0" rtlCol="0" anchor="ctr">
            <a:normAutofit/>
          </a:bodyPr>
          <a:lstStyle/>
          <a:p>
            <a:pPr indent="0" marL="0">
              <a:buNone/>
            </a:pPr>
            <a:r>
              <a:rPr lang="en-US" sz="880" dirty="0">
                <a:solidFill>
                  <a:srgbClr val="64748B"/>
                </a:solidFill>
              </a:rPr>
              <a:t>platform, waktu aktif, format favorit</a:t>
            </a:r>
            <a:endParaRPr lang="en-US" sz="880" dirty="0"/>
          </a:p>
        </p:txBody>
      </p:sp>
      <p:sp>
        <p:nvSpPr>
          <p:cNvPr id="23" name="Shape 21"/>
          <p:cNvSpPr/>
          <p:nvPr/>
        </p:nvSpPr>
        <p:spPr>
          <a:xfrm>
            <a:off x="1051560" y="4334256"/>
            <a:ext cx="411480" cy="411480"/>
          </a:xfrm>
          <a:prstGeom prst="ellipse">
            <a:avLst/>
          </a:prstGeom>
          <a:solidFill>
            <a:srgbClr val="EDE9FE"/>
          </a:solidFill>
          <a:ln w="16510">
            <a:solidFill>
              <a:srgbClr val="7C3AED">
                <a:alpha val="95000"/>
              </a:srgbClr>
            </a:solidFill>
            <a:prstDash val="solid"/>
          </a:ln>
        </p:spPr>
      </p:sp>
      <p:sp>
        <p:nvSpPr>
          <p:cNvPr id="24" name="Text 22"/>
          <p:cNvSpPr/>
          <p:nvPr/>
        </p:nvSpPr>
        <p:spPr>
          <a:xfrm>
            <a:off x="1051560" y="4416552"/>
            <a:ext cx="411480" cy="131674"/>
          </a:xfrm>
          <a:prstGeom prst="rect">
            <a:avLst/>
          </a:prstGeom>
          <a:noFill/>
          <a:ln/>
        </p:spPr>
        <p:txBody>
          <a:bodyPr wrap="square" lIns="0" tIns="0" rIns="0" bIns="0" rtlCol="0" anchor="ctr"/>
          <a:lstStyle/>
          <a:p>
            <a:pPr algn="ctr" indent="0" marL="0">
              <a:buNone/>
            </a:pPr>
            <a:r>
              <a:rPr lang="en-US" sz="1500" b="1" dirty="0">
                <a:solidFill>
                  <a:srgbClr val="7C3AED"/>
                </a:solidFill>
                <a:latin typeface="Aptos Display" pitchFamily="34" charset="0"/>
                <a:ea typeface="Aptos Display" pitchFamily="34" charset="-122"/>
                <a:cs typeface="Aptos Display" pitchFamily="34" charset="-120"/>
              </a:rPr>
              <a:t>4</a:t>
            </a:r>
            <a:endParaRPr lang="en-US" sz="1500" dirty="0"/>
          </a:p>
        </p:txBody>
      </p:sp>
      <p:sp>
        <p:nvSpPr>
          <p:cNvPr id="25" name="Text 23"/>
          <p:cNvSpPr/>
          <p:nvPr/>
        </p:nvSpPr>
        <p:spPr>
          <a:xfrm>
            <a:off x="1600200" y="4379976"/>
            <a:ext cx="1737360" cy="146304"/>
          </a:xfrm>
          <a:prstGeom prst="rect">
            <a:avLst/>
          </a:prstGeom>
          <a:noFill/>
          <a:ln/>
        </p:spPr>
        <p:txBody>
          <a:bodyPr wrap="square" lIns="0" tIns="0" rIns="0" bIns="0" rtlCol="0" anchor="ctr"/>
          <a:lstStyle/>
          <a:p>
            <a:pPr indent="0" marL="0">
              <a:buNone/>
            </a:pPr>
            <a:r>
              <a:rPr lang="en-US" sz="1170" b="1" dirty="0">
                <a:solidFill>
                  <a:srgbClr val="1E293B"/>
                </a:solidFill>
              </a:rPr>
              <a:t>Problem &amp; kebutuhan</a:t>
            </a:r>
            <a:endParaRPr lang="en-US" sz="1170" dirty="0"/>
          </a:p>
        </p:txBody>
      </p:sp>
      <p:sp>
        <p:nvSpPr>
          <p:cNvPr id="26" name="Text 24"/>
          <p:cNvSpPr/>
          <p:nvPr/>
        </p:nvSpPr>
        <p:spPr>
          <a:xfrm>
            <a:off x="1600200" y="4626864"/>
            <a:ext cx="2331720" cy="128016"/>
          </a:xfrm>
          <a:prstGeom prst="rect">
            <a:avLst/>
          </a:prstGeom>
          <a:noFill/>
          <a:ln/>
        </p:spPr>
        <p:txBody>
          <a:bodyPr wrap="square" lIns="0" tIns="0" rIns="0" bIns="0" rtlCol="0" anchor="ctr">
            <a:normAutofit/>
          </a:bodyPr>
          <a:lstStyle/>
          <a:p>
            <a:pPr indent="0" marL="0">
              <a:buNone/>
            </a:pPr>
            <a:r>
              <a:rPr lang="en-US" sz="880" dirty="0">
                <a:solidFill>
                  <a:srgbClr val="64748B"/>
                </a:solidFill>
              </a:rPr>
              <a:t>pain point, harapan, motivasi</a:t>
            </a:r>
            <a:endParaRPr lang="en-US" sz="880" dirty="0"/>
          </a:p>
        </p:txBody>
      </p:sp>
      <p:sp>
        <p:nvSpPr>
          <p:cNvPr id="27" name="Shape 25"/>
          <p:cNvSpPr/>
          <p:nvPr/>
        </p:nvSpPr>
        <p:spPr>
          <a:xfrm>
            <a:off x="4983480" y="1234440"/>
            <a:ext cx="6355080" cy="4663440"/>
          </a:xfrm>
          <a:prstGeom prst="roundRect">
            <a:avLst>
              <a:gd name="adj" fmla="val 1569"/>
            </a:avLst>
          </a:prstGeom>
          <a:solidFill>
            <a:srgbClr val="F8FAFC"/>
          </a:solidFill>
          <a:ln w="12700">
            <a:solidFill>
              <a:srgbClr val="E2E8F0"/>
            </a:solidFill>
            <a:prstDash val="solid"/>
          </a:ln>
          <a:effectLst>
            <a:outerShdw sx="100000" sy="100000" kx="0" ky="0" algn="bl" rotWithShape="0" blurRad="12700" dist="50800" dir="2700000">
              <a:srgbClr val="000000">
                <a:alpha val="11000"/>
              </a:srgbClr>
            </a:outerShdw>
          </a:effectLst>
        </p:spPr>
      </p:sp>
      <p:sp>
        <p:nvSpPr>
          <p:cNvPr id="28" name="Shape 26"/>
          <p:cNvSpPr/>
          <p:nvPr/>
        </p:nvSpPr>
        <p:spPr>
          <a:xfrm>
            <a:off x="5440680" y="1691640"/>
            <a:ext cx="960120" cy="960120"/>
          </a:xfrm>
          <a:prstGeom prst="ellipse">
            <a:avLst/>
          </a:prstGeom>
          <a:solidFill>
            <a:srgbClr val="CCFBF1"/>
          </a:solidFill>
          <a:ln w="12700">
            <a:solidFill>
              <a:srgbClr val="06B6D4"/>
            </a:solidFill>
            <a:prstDash val="solid"/>
          </a:ln>
        </p:spPr>
      </p:sp>
      <p:sp>
        <p:nvSpPr>
          <p:cNvPr id="29" name="Text 27"/>
          <p:cNvSpPr/>
          <p:nvPr/>
        </p:nvSpPr>
        <p:spPr>
          <a:xfrm>
            <a:off x="6629400" y="1645920"/>
            <a:ext cx="2011680" cy="228600"/>
          </a:xfrm>
          <a:prstGeom prst="rect">
            <a:avLst/>
          </a:prstGeom>
          <a:noFill/>
          <a:ln/>
        </p:spPr>
        <p:txBody>
          <a:bodyPr wrap="square" lIns="0" tIns="0" rIns="0" bIns="0" rtlCol="0" anchor="ctr"/>
          <a:lstStyle/>
          <a:p>
            <a:pPr indent="0" marL="0">
              <a:buNone/>
            </a:pPr>
            <a:r>
              <a:rPr lang="en-US" sz="1800" b="1" dirty="0">
                <a:solidFill>
                  <a:srgbClr val="0F172A"/>
                </a:solidFill>
              </a:rPr>
              <a:t>Persona</a:t>
            </a:r>
            <a:endParaRPr lang="en-US" sz="1800" dirty="0"/>
          </a:p>
        </p:txBody>
      </p:sp>
      <p:sp>
        <p:nvSpPr>
          <p:cNvPr id="30" name="Text 28"/>
          <p:cNvSpPr/>
          <p:nvPr/>
        </p:nvSpPr>
        <p:spPr>
          <a:xfrm>
            <a:off x="6629400" y="2103120"/>
            <a:ext cx="3931920" cy="685800"/>
          </a:xfrm>
          <a:prstGeom prst="rect">
            <a:avLst/>
          </a:prstGeom>
          <a:noFill/>
          <a:ln/>
        </p:spPr>
        <p:txBody>
          <a:bodyPr wrap="square" lIns="0" tIns="0" rIns="0" bIns="0" rtlCol="0" anchor="ctr">
            <a:normAutofit/>
          </a:bodyPr>
          <a:lstStyle/>
          <a:p>
            <a:pPr indent="0" marL="0">
              <a:buNone/>
            </a:pPr>
            <a:r>
              <a:rPr lang="en-US" sz="1300" i="1" dirty="0">
                <a:solidFill>
                  <a:srgbClr val="1E293B"/>
                </a:solidFill>
              </a:rPr>
              <a:t>“Rina, 21 tahun, mahasiswa, aktif di TikTok dan Instagram, mencari produk yang praktis, estetik, terjangkau, dan mudah dibeli melalui mobile.”</a:t>
            </a:r>
            <a:endParaRPr lang="en-US" sz="1300" dirty="0"/>
          </a:p>
        </p:txBody>
      </p:sp>
      <p:sp>
        <p:nvSpPr>
          <p:cNvPr id="31" name="Shape 29"/>
          <p:cNvSpPr/>
          <p:nvPr/>
        </p:nvSpPr>
        <p:spPr>
          <a:xfrm>
            <a:off x="5440680" y="3291840"/>
            <a:ext cx="2423160" cy="713232"/>
          </a:xfrm>
          <a:prstGeom prst="roundRect">
            <a:avLst>
              <a:gd name="adj" fmla="val 10256"/>
            </a:avLst>
          </a:prstGeom>
          <a:solidFill>
            <a:srgbClr val="FFFFFF"/>
          </a:solidFill>
          <a:ln w="12700">
            <a:solidFill>
              <a:srgbClr val="E2E8F0"/>
            </a:solidFill>
            <a:prstDash val="solid"/>
          </a:ln>
        </p:spPr>
      </p:sp>
      <p:sp>
        <p:nvSpPr>
          <p:cNvPr id="32" name="Text 30"/>
          <p:cNvSpPr/>
          <p:nvPr/>
        </p:nvSpPr>
        <p:spPr>
          <a:xfrm>
            <a:off x="5623560" y="3438144"/>
            <a:ext cx="1005840" cy="109728"/>
          </a:xfrm>
          <a:prstGeom prst="rect">
            <a:avLst/>
          </a:prstGeom>
          <a:noFill/>
          <a:ln/>
        </p:spPr>
        <p:txBody>
          <a:bodyPr wrap="square" lIns="0" tIns="0" rIns="0" bIns="0" rtlCol="0" anchor="ctr"/>
          <a:lstStyle/>
          <a:p>
            <a:pPr indent="0" marL="0">
              <a:buNone/>
            </a:pPr>
            <a:r>
              <a:rPr lang="en-US" sz="820" b="1" dirty="0">
                <a:solidFill>
                  <a:srgbClr val="64748B"/>
                </a:solidFill>
              </a:rPr>
              <a:t>Kebutuhan</a:t>
            </a:r>
            <a:endParaRPr lang="en-US" sz="820" dirty="0"/>
          </a:p>
        </p:txBody>
      </p:sp>
      <p:sp>
        <p:nvSpPr>
          <p:cNvPr id="33" name="Text 31"/>
          <p:cNvSpPr/>
          <p:nvPr/>
        </p:nvSpPr>
        <p:spPr>
          <a:xfrm>
            <a:off x="5623560" y="3675888"/>
            <a:ext cx="1965960" cy="128016"/>
          </a:xfrm>
          <a:prstGeom prst="rect">
            <a:avLst/>
          </a:prstGeom>
          <a:noFill/>
          <a:ln/>
        </p:spPr>
        <p:txBody>
          <a:bodyPr wrap="square" lIns="0" tIns="0" rIns="0" bIns="0" rtlCol="0" anchor="ctr">
            <a:normAutofit/>
          </a:bodyPr>
          <a:lstStyle/>
          <a:p>
            <a:pPr indent="0" marL="0">
              <a:buNone/>
            </a:pPr>
            <a:r>
              <a:rPr lang="en-US" sz="940" b="1" dirty="0">
                <a:solidFill>
                  <a:srgbClr val="0F172A"/>
                </a:solidFill>
              </a:rPr>
              <a:t>solusi cepat &amp; terpercaya</a:t>
            </a:r>
            <a:endParaRPr lang="en-US" sz="940" dirty="0"/>
          </a:p>
        </p:txBody>
      </p:sp>
      <p:sp>
        <p:nvSpPr>
          <p:cNvPr id="34" name="Shape 32"/>
          <p:cNvSpPr/>
          <p:nvPr/>
        </p:nvSpPr>
        <p:spPr>
          <a:xfrm>
            <a:off x="8183880" y="3291840"/>
            <a:ext cx="2423160" cy="713232"/>
          </a:xfrm>
          <a:prstGeom prst="roundRect">
            <a:avLst>
              <a:gd name="adj" fmla="val 10256"/>
            </a:avLst>
          </a:prstGeom>
          <a:solidFill>
            <a:srgbClr val="FFFFFF"/>
          </a:solidFill>
          <a:ln w="12700">
            <a:solidFill>
              <a:srgbClr val="E2E8F0"/>
            </a:solidFill>
            <a:prstDash val="solid"/>
          </a:ln>
        </p:spPr>
      </p:sp>
      <p:sp>
        <p:nvSpPr>
          <p:cNvPr id="35" name="Text 33"/>
          <p:cNvSpPr/>
          <p:nvPr/>
        </p:nvSpPr>
        <p:spPr>
          <a:xfrm>
            <a:off x="8366760" y="3438144"/>
            <a:ext cx="1005840" cy="109728"/>
          </a:xfrm>
          <a:prstGeom prst="rect">
            <a:avLst/>
          </a:prstGeom>
          <a:noFill/>
          <a:ln/>
        </p:spPr>
        <p:txBody>
          <a:bodyPr wrap="square" lIns="0" tIns="0" rIns="0" bIns="0" rtlCol="0" anchor="ctr"/>
          <a:lstStyle/>
          <a:p>
            <a:pPr indent="0" marL="0">
              <a:buNone/>
            </a:pPr>
            <a:r>
              <a:rPr lang="en-US" sz="820" b="1" dirty="0">
                <a:solidFill>
                  <a:srgbClr val="64748B"/>
                </a:solidFill>
              </a:rPr>
              <a:t>Hambatan</a:t>
            </a:r>
            <a:endParaRPr lang="en-US" sz="820" dirty="0"/>
          </a:p>
        </p:txBody>
      </p:sp>
      <p:sp>
        <p:nvSpPr>
          <p:cNvPr id="36" name="Text 34"/>
          <p:cNvSpPr/>
          <p:nvPr/>
        </p:nvSpPr>
        <p:spPr>
          <a:xfrm>
            <a:off x="8366760" y="3675888"/>
            <a:ext cx="1965960" cy="128016"/>
          </a:xfrm>
          <a:prstGeom prst="rect">
            <a:avLst/>
          </a:prstGeom>
          <a:noFill/>
          <a:ln/>
        </p:spPr>
        <p:txBody>
          <a:bodyPr wrap="square" lIns="0" tIns="0" rIns="0" bIns="0" rtlCol="0" anchor="ctr">
            <a:normAutofit/>
          </a:bodyPr>
          <a:lstStyle/>
          <a:p>
            <a:pPr indent="0" marL="0">
              <a:buNone/>
            </a:pPr>
            <a:r>
              <a:rPr lang="en-US" sz="940" b="1" dirty="0">
                <a:solidFill>
                  <a:srgbClr val="0F172A"/>
                </a:solidFill>
              </a:rPr>
              <a:t>ragu kualitas dan harga</a:t>
            </a:r>
            <a:endParaRPr lang="en-US" sz="940" dirty="0"/>
          </a:p>
        </p:txBody>
      </p:sp>
      <p:sp>
        <p:nvSpPr>
          <p:cNvPr id="37" name="Shape 35"/>
          <p:cNvSpPr/>
          <p:nvPr/>
        </p:nvSpPr>
        <p:spPr>
          <a:xfrm>
            <a:off x="5440680" y="4251960"/>
            <a:ext cx="2423160" cy="713232"/>
          </a:xfrm>
          <a:prstGeom prst="roundRect">
            <a:avLst>
              <a:gd name="adj" fmla="val 10256"/>
            </a:avLst>
          </a:prstGeom>
          <a:solidFill>
            <a:srgbClr val="FFFFFF"/>
          </a:solidFill>
          <a:ln w="12700">
            <a:solidFill>
              <a:srgbClr val="E2E8F0"/>
            </a:solidFill>
            <a:prstDash val="solid"/>
          </a:ln>
        </p:spPr>
      </p:sp>
      <p:sp>
        <p:nvSpPr>
          <p:cNvPr id="38" name="Text 36"/>
          <p:cNvSpPr/>
          <p:nvPr/>
        </p:nvSpPr>
        <p:spPr>
          <a:xfrm>
            <a:off x="5623560" y="4398264"/>
            <a:ext cx="1005840" cy="109728"/>
          </a:xfrm>
          <a:prstGeom prst="rect">
            <a:avLst/>
          </a:prstGeom>
          <a:noFill/>
          <a:ln/>
        </p:spPr>
        <p:txBody>
          <a:bodyPr wrap="square" lIns="0" tIns="0" rIns="0" bIns="0" rtlCol="0" anchor="ctr"/>
          <a:lstStyle/>
          <a:p>
            <a:pPr indent="0" marL="0">
              <a:buNone/>
            </a:pPr>
            <a:r>
              <a:rPr lang="en-US" sz="820" b="1" dirty="0">
                <a:solidFill>
                  <a:srgbClr val="64748B"/>
                </a:solidFill>
              </a:rPr>
              <a:t>Pesan kunci</a:t>
            </a:r>
            <a:endParaRPr lang="en-US" sz="820" dirty="0"/>
          </a:p>
        </p:txBody>
      </p:sp>
      <p:sp>
        <p:nvSpPr>
          <p:cNvPr id="39" name="Text 37"/>
          <p:cNvSpPr/>
          <p:nvPr/>
        </p:nvSpPr>
        <p:spPr>
          <a:xfrm>
            <a:off x="5623560" y="4636008"/>
            <a:ext cx="1965960" cy="128016"/>
          </a:xfrm>
          <a:prstGeom prst="rect">
            <a:avLst/>
          </a:prstGeom>
          <a:noFill/>
          <a:ln/>
        </p:spPr>
        <p:txBody>
          <a:bodyPr wrap="square" lIns="0" tIns="0" rIns="0" bIns="0" rtlCol="0" anchor="ctr">
            <a:normAutofit/>
          </a:bodyPr>
          <a:lstStyle/>
          <a:p>
            <a:pPr indent="0" marL="0">
              <a:buNone/>
            </a:pPr>
            <a:r>
              <a:rPr lang="en-US" sz="940" b="1" dirty="0">
                <a:solidFill>
                  <a:srgbClr val="0F172A"/>
                </a:solidFill>
              </a:rPr>
              <a:t>praktis, aman, bukti nyata</a:t>
            </a:r>
            <a:endParaRPr lang="en-US" sz="940" dirty="0"/>
          </a:p>
        </p:txBody>
      </p:sp>
      <p:sp>
        <p:nvSpPr>
          <p:cNvPr id="40" name="Shape 38"/>
          <p:cNvSpPr/>
          <p:nvPr/>
        </p:nvSpPr>
        <p:spPr>
          <a:xfrm>
            <a:off x="8183880" y="4251960"/>
            <a:ext cx="2423160" cy="713232"/>
          </a:xfrm>
          <a:prstGeom prst="roundRect">
            <a:avLst>
              <a:gd name="adj" fmla="val 10256"/>
            </a:avLst>
          </a:prstGeom>
          <a:solidFill>
            <a:srgbClr val="FFFFFF"/>
          </a:solidFill>
          <a:ln w="12700">
            <a:solidFill>
              <a:srgbClr val="E2E8F0"/>
            </a:solidFill>
            <a:prstDash val="solid"/>
          </a:ln>
        </p:spPr>
      </p:sp>
      <p:sp>
        <p:nvSpPr>
          <p:cNvPr id="41" name="Text 39"/>
          <p:cNvSpPr/>
          <p:nvPr/>
        </p:nvSpPr>
        <p:spPr>
          <a:xfrm>
            <a:off x="8366760" y="4398264"/>
            <a:ext cx="1005840" cy="109728"/>
          </a:xfrm>
          <a:prstGeom prst="rect">
            <a:avLst/>
          </a:prstGeom>
          <a:noFill/>
          <a:ln/>
        </p:spPr>
        <p:txBody>
          <a:bodyPr wrap="square" lIns="0" tIns="0" rIns="0" bIns="0" rtlCol="0" anchor="ctr"/>
          <a:lstStyle/>
          <a:p>
            <a:pPr indent="0" marL="0">
              <a:buNone/>
            </a:pPr>
            <a:r>
              <a:rPr lang="en-US" sz="820" b="1" dirty="0">
                <a:solidFill>
                  <a:srgbClr val="64748B"/>
                </a:solidFill>
              </a:rPr>
              <a:t>Channel prioritas</a:t>
            </a:r>
            <a:endParaRPr lang="en-US" sz="820" dirty="0"/>
          </a:p>
        </p:txBody>
      </p:sp>
      <p:sp>
        <p:nvSpPr>
          <p:cNvPr id="42" name="Text 40"/>
          <p:cNvSpPr/>
          <p:nvPr/>
        </p:nvSpPr>
        <p:spPr>
          <a:xfrm>
            <a:off x="8366760" y="4636008"/>
            <a:ext cx="1965960" cy="128016"/>
          </a:xfrm>
          <a:prstGeom prst="rect">
            <a:avLst/>
          </a:prstGeom>
          <a:noFill/>
          <a:ln/>
        </p:spPr>
        <p:txBody>
          <a:bodyPr wrap="square" lIns="0" tIns="0" rIns="0" bIns="0" rtlCol="0" anchor="ctr">
            <a:normAutofit/>
          </a:bodyPr>
          <a:lstStyle/>
          <a:p>
            <a:pPr indent="0" marL="0">
              <a:buNone/>
            </a:pPr>
            <a:r>
              <a:rPr lang="en-US" sz="940" b="1" dirty="0">
                <a:solidFill>
                  <a:srgbClr val="0F172A"/>
                </a:solidFill>
              </a:rPr>
              <a:t>TikTok, IG Reels, WhatsApp</a:t>
            </a:r>
            <a:endParaRPr lang="en-US" sz="940" dirty="0"/>
          </a:p>
        </p:txBody>
      </p:sp>
      <p:sp>
        <p:nvSpPr>
          <p:cNvPr id="43" name="Shape 41"/>
          <p:cNvSpPr/>
          <p:nvPr/>
        </p:nvSpPr>
        <p:spPr>
          <a:xfrm>
            <a:off x="502920" y="6446520"/>
            <a:ext cx="11155680" cy="0"/>
          </a:xfrm>
          <a:prstGeom prst="line">
            <a:avLst/>
          </a:prstGeom>
          <a:noFill/>
          <a:ln w="12700">
            <a:solidFill>
              <a:srgbClr val="E2E8F0">
                <a:alpha val="90000"/>
              </a:srgbClr>
            </a:solidFill>
            <a:prstDash val="solid"/>
          </a:ln>
        </p:spPr>
      </p:sp>
      <p:sp>
        <p:nvSpPr>
          <p:cNvPr id="44" name="Text 42"/>
          <p:cNvSpPr/>
          <p:nvPr/>
        </p:nvSpPr>
        <p:spPr>
          <a:xfrm>
            <a:off x="502920" y="6528816"/>
            <a:ext cx="5029200" cy="164592"/>
          </a:xfrm>
          <a:prstGeom prst="rect">
            <a:avLst/>
          </a:prstGeom>
          <a:noFill/>
          <a:ln/>
        </p:spPr>
        <p:txBody>
          <a:bodyPr wrap="square" lIns="0" tIns="0" rIns="0" bIns="0" rtlCol="0" anchor="ctr"/>
          <a:lstStyle/>
          <a:p>
            <a:pPr indent="0" marL="0">
              <a:buNone/>
            </a:pPr>
            <a:r>
              <a:rPr lang="en-US" sz="740" dirty="0">
                <a:solidFill>
                  <a:srgbClr val="64748B"/>
                </a:solidFill>
              </a:rPr>
              <a:t>Marketing Communication • Digital Media Channel</a:t>
            </a:r>
            <a:endParaRPr lang="en-US" sz="740" dirty="0"/>
          </a:p>
        </p:txBody>
      </p:sp>
      <p:sp>
        <p:nvSpPr>
          <p:cNvPr id="45" name="Text 43"/>
          <p:cNvSpPr/>
          <p:nvPr/>
        </p:nvSpPr>
        <p:spPr>
          <a:xfrm>
            <a:off x="11109960" y="6510528"/>
            <a:ext cx="548640" cy="164592"/>
          </a:xfrm>
          <a:prstGeom prst="rect">
            <a:avLst/>
          </a:prstGeom>
          <a:noFill/>
          <a:ln/>
        </p:spPr>
        <p:txBody>
          <a:bodyPr wrap="square" lIns="0" tIns="0" rIns="0" bIns="0" rtlCol="0" anchor="ctr"/>
          <a:lstStyle/>
          <a:p>
            <a:pPr algn="r" indent="0" marL="0">
              <a:buNone/>
            </a:pPr>
            <a:r>
              <a:rPr lang="en-US" sz="800" b="1" dirty="0">
                <a:solidFill>
                  <a:srgbClr val="64748B"/>
                </a:solidFill>
              </a:rPr>
              <a:t>06</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AFC"/>
        </a:solidFill>
      </p:bgPr>
    </p:bg>
    <p:spTree>
      <p:nvGrpSpPr>
        <p:cNvPr id="1" name=""/>
        <p:cNvGrpSpPr/>
        <p:nvPr/>
      </p:nvGrpSpPr>
      <p:grpSpPr>
        <a:xfrm>
          <a:off x="0" y="0"/>
          <a:ext cx="0" cy="0"/>
          <a:chOff x="0" y="0"/>
          <a:chExt cx="0" cy="0"/>
        </a:xfrm>
      </p:grpSpPr>
      <p:sp>
        <p:nvSpPr>
          <p:cNvPr id="2" name="Shape 0"/>
          <p:cNvSpPr/>
          <p:nvPr/>
        </p:nvSpPr>
        <p:spPr>
          <a:xfrm rot="2100000">
            <a:off x="9326880" y="-1463040"/>
            <a:ext cx="3840480" cy="3840480"/>
          </a:xfrm>
          <a:prstGeom prst="arc">
            <a:avLst/>
          </a:prstGeom>
          <a:solidFill>
            <a:srgbClr val="DBEAFE">
              <a:alpha val="95000"/>
            </a:srgbClr>
          </a:solidFill>
          <a:ln w="12700">
            <a:solidFill>
              <a:srgbClr val="DBEAFE">
                <a:alpha val="90000"/>
              </a:srgbClr>
            </a:solidFill>
            <a:prstDash val="solid"/>
          </a:ln>
        </p:spPr>
      </p:sp>
      <p:sp>
        <p:nvSpPr>
          <p:cNvPr id="3" name="Shape 1"/>
          <p:cNvSpPr/>
          <p:nvPr/>
        </p:nvSpPr>
        <p:spPr>
          <a:xfrm rot="12600000">
            <a:off x="-1097280" y="5212080"/>
            <a:ext cx="2926080" cy="2926080"/>
          </a:xfrm>
          <a:prstGeom prst="arc">
            <a:avLst/>
          </a:prstGeom>
          <a:solidFill>
            <a:srgbClr val="CCFBF1">
              <a:alpha val="85000"/>
            </a:srgbClr>
          </a:solidFill>
          <a:ln w="12700">
            <a:solidFill>
              <a:srgbClr val="CCFBF1">
                <a:alpha val="90000"/>
              </a:srgbClr>
            </a:solidFill>
            <a:prstDash val="solid"/>
          </a:ln>
        </p:spPr>
      </p:sp>
      <p:sp>
        <p:nvSpPr>
          <p:cNvPr id="4" name="Text 2"/>
          <p:cNvSpPr/>
          <p:nvPr/>
        </p:nvSpPr>
        <p:spPr>
          <a:xfrm>
            <a:off x="502920" y="384048"/>
            <a:ext cx="7955280" cy="411480"/>
          </a:xfrm>
          <a:prstGeom prst="rect">
            <a:avLst/>
          </a:prstGeom>
          <a:noFill/>
          <a:ln/>
        </p:spPr>
        <p:txBody>
          <a:bodyPr wrap="square" lIns="0" tIns="0" rIns="0" bIns="0" rtlCol="0" anchor="ctr"/>
          <a:lstStyle/>
          <a:p>
            <a:pPr indent="0" marL="0">
              <a:buNone/>
            </a:pPr>
            <a:r>
              <a:rPr lang="en-US" sz="2400" b="1" dirty="0">
                <a:solidFill>
                  <a:srgbClr val="0F172A"/>
                </a:solidFill>
                <a:latin typeface="Aptos Display" pitchFamily="34" charset="0"/>
                <a:ea typeface="Aptos Display" pitchFamily="34" charset="-122"/>
                <a:cs typeface="Aptos Display" pitchFamily="34" charset="-120"/>
              </a:rPr>
              <a:t>Menyusun Pesan: Message House &amp; Content Pillar</a:t>
            </a:r>
            <a:endParaRPr lang="en-US" sz="2400" dirty="0"/>
          </a:p>
        </p:txBody>
      </p:sp>
      <p:sp>
        <p:nvSpPr>
          <p:cNvPr id="5" name="Shape 3"/>
          <p:cNvSpPr/>
          <p:nvPr/>
        </p:nvSpPr>
        <p:spPr>
          <a:xfrm>
            <a:off x="502920" y="932688"/>
            <a:ext cx="1005840" cy="0"/>
          </a:xfrm>
          <a:prstGeom prst="line">
            <a:avLst/>
          </a:prstGeom>
          <a:noFill/>
          <a:ln w="38100">
            <a:solidFill>
              <a:srgbClr val="06B6D4"/>
            </a:solidFill>
            <a:prstDash val="solid"/>
          </a:ln>
        </p:spPr>
      </p:sp>
      <p:sp>
        <p:nvSpPr>
          <p:cNvPr id="6" name="Text 4"/>
          <p:cNvSpPr/>
          <p:nvPr/>
        </p:nvSpPr>
        <p:spPr>
          <a:xfrm>
            <a:off x="1600200" y="804672"/>
            <a:ext cx="6217920" cy="274320"/>
          </a:xfrm>
          <a:prstGeom prst="rect">
            <a:avLst/>
          </a:prstGeom>
          <a:noFill/>
          <a:ln/>
        </p:spPr>
        <p:txBody>
          <a:bodyPr wrap="square" lIns="0" tIns="0" rIns="0" bIns="0" rtlCol="0" anchor="ctr"/>
          <a:lstStyle/>
          <a:p>
            <a:pPr indent="0" marL="0">
              <a:buNone/>
            </a:pPr>
            <a:r>
              <a:rPr lang="en-US" sz="850" dirty="0">
                <a:solidFill>
                  <a:srgbClr val="64748B"/>
                </a:solidFill>
              </a:rPr>
              <a:t>Konten perlu konsisten, relevan, dan terhubung dengan nilai merek.</a:t>
            </a:r>
            <a:endParaRPr lang="en-US" sz="850" dirty="0"/>
          </a:p>
        </p:txBody>
      </p:sp>
      <p:sp>
        <p:nvSpPr>
          <p:cNvPr id="7" name="Shape 5"/>
          <p:cNvSpPr/>
          <p:nvPr/>
        </p:nvSpPr>
        <p:spPr>
          <a:xfrm>
            <a:off x="10104120" y="438912"/>
            <a:ext cx="1554480" cy="329184"/>
          </a:xfrm>
          <a:prstGeom prst="roundRect">
            <a:avLst>
              <a:gd name="adj" fmla="val 16667"/>
            </a:avLst>
          </a:prstGeom>
          <a:solidFill>
            <a:srgbClr val="CCFBF1"/>
          </a:solidFill>
          <a:ln w="12700">
            <a:solidFill>
              <a:srgbClr val="CCFBF1"/>
            </a:solidFill>
            <a:prstDash val="solid"/>
          </a:ln>
        </p:spPr>
      </p:sp>
      <p:sp>
        <p:nvSpPr>
          <p:cNvPr id="8" name="Text 6"/>
          <p:cNvSpPr/>
          <p:nvPr/>
        </p:nvSpPr>
        <p:spPr>
          <a:xfrm>
            <a:off x="10222992" y="521208"/>
            <a:ext cx="1325880" cy="128016"/>
          </a:xfrm>
          <a:prstGeom prst="rect">
            <a:avLst/>
          </a:prstGeom>
          <a:noFill/>
          <a:ln/>
        </p:spPr>
        <p:txBody>
          <a:bodyPr wrap="square" lIns="0" tIns="0" rIns="0" bIns="0" rtlCol="0" anchor="ctr"/>
          <a:lstStyle/>
          <a:p>
            <a:pPr algn="ctr" indent="0" marL="0">
              <a:buNone/>
            </a:pPr>
            <a:r>
              <a:rPr lang="en-US" sz="740" b="1" dirty="0">
                <a:solidFill>
                  <a:srgbClr val="0F766E"/>
                </a:solidFill>
              </a:rPr>
              <a:t>KONTEN</a:t>
            </a:r>
            <a:endParaRPr lang="en-US" sz="740" dirty="0"/>
          </a:p>
        </p:txBody>
      </p:sp>
      <p:sp>
        <p:nvSpPr>
          <p:cNvPr id="9" name="Shape 7"/>
          <p:cNvSpPr/>
          <p:nvPr/>
        </p:nvSpPr>
        <p:spPr>
          <a:xfrm>
            <a:off x="914400" y="1234440"/>
            <a:ext cx="4114800" cy="1234440"/>
          </a:xfrm>
          <a:prstGeom prst="triangle">
            <a:avLst/>
          </a:prstGeom>
          <a:solidFill>
            <a:srgbClr val="DBEAFE"/>
          </a:solidFill>
          <a:ln w="12700">
            <a:solidFill>
              <a:srgbClr val="2563EB"/>
            </a:solidFill>
            <a:prstDash val="solid"/>
          </a:ln>
        </p:spPr>
      </p:sp>
      <p:sp>
        <p:nvSpPr>
          <p:cNvPr id="10" name="Text 8"/>
          <p:cNvSpPr/>
          <p:nvPr/>
        </p:nvSpPr>
        <p:spPr>
          <a:xfrm>
            <a:off x="1874520" y="1673352"/>
            <a:ext cx="2194560" cy="292608"/>
          </a:xfrm>
          <a:prstGeom prst="rect">
            <a:avLst/>
          </a:prstGeom>
          <a:noFill/>
          <a:ln/>
        </p:spPr>
        <p:txBody>
          <a:bodyPr wrap="square" lIns="0" tIns="0" rIns="0" bIns="0" rtlCol="0" anchor="ctr">
            <a:normAutofit/>
          </a:bodyPr>
          <a:lstStyle/>
          <a:p>
            <a:pPr algn="ctr" indent="0" marL="0">
              <a:buNone/>
            </a:pPr>
            <a:r>
              <a:rPr lang="en-US" sz="1400" b="1" dirty="0">
                <a:solidFill>
                  <a:srgbClr val="2563EB"/>
                </a:solidFill>
              </a:rPr>
              <a:t>Brand Promise</a:t>
            </a:r>
            <a:endParaRPr lang="en-US" sz="1400" dirty="0"/>
          </a:p>
          <a:p>
            <a:pPr algn="ctr" indent="0" marL="0">
              <a:buNone/>
            </a:pPr>
            <a:r>
              <a:rPr lang="en-US" sz="1400" b="1" dirty="0">
                <a:solidFill>
                  <a:srgbClr val="2563EB"/>
                </a:solidFill>
              </a:rPr>
              <a:t>Janji nilai utama</a:t>
            </a:r>
            <a:endParaRPr lang="en-US" sz="1400" dirty="0"/>
          </a:p>
        </p:txBody>
      </p:sp>
      <p:sp>
        <p:nvSpPr>
          <p:cNvPr id="11" name="Shape 9"/>
          <p:cNvSpPr/>
          <p:nvPr/>
        </p:nvSpPr>
        <p:spPr>
          <a:xfrm>
            <a:off x="822960" y="2606040"/>
            <a:ext cx="960120" cy="1828800"/>
          </a:xfrm>
          <a:prstGeom prst="roundRect">
            <a:avLst>
              <a:gd name="adj" fmla="val 7619"/>
            </a:avLst>
          </a:prstGeom>
          <a:solidFill>
            <a:srgbClr val="FFFFFF"/>
          </a:solidFill>
          <a:ln w="12700">
            <a:solidFill>
              <a:srgbClr val="2563EB">
                <a:alpha val="70000"/>
              </a:srgbClr>
            </a:solidFill>
            <a:prstDash val="solid"/>
          </a:ln>
        </p:spPr>
      </p:sp>
      <p:sp>
        <p:nvSpPr>
          <p:cNvPr id="12" name="Text 10"/>
          <p:cNvSpPr/>
          <p:nvPr/>
        </p:nvSpPr>
        <p:spPr>
          <a:xfrm>
            <a:off x="932688" y="2880360"/>
            <a:ext cx="731520" cy="228600"/>
          </a:xfrm>
          <a:prstGeom prst="rect">
            <a:avLst/>
          </a:prstGeom>
          <a:noFill/>
          <a:ln/>
        </p:spPr>
        <p:txBody>
          <a:bodyPr wrap="square" lIns="0" tIns="0" rIns="0" bIns="0" rtlCol="0" anchor="ctr">
            <a:normAutofit/>
          </a:bodyPr>
          <a:lstStyle/>
          <a:p>
            <a:pPr algn="ctr" indent="0" marL="0">
              <a:buNone/>
            </a:pPr>
            <a:r>
              <a:rPr lang="en-US" sz="1020" b="1" dirty="0">
                <a:solidFill>
                  <a:srgbClr val="2563EB"/>
                </a:solidFill>
              </a:rPr>
              <a:t>Edukasi</a:t>
            </a:r>
            <a:endParaRPr lang="en-US" sz="1020" dirty="0"/>
          </a:p>
        </p:txBody>
      </p:sp>
      <p:sp>
        <p:nvSpPr>
          <p:cNvPr id="13" name="Text 11"/>
          <p:cNvSpPr/>
          <p:nvPr/>
        </p:nvSpPr>
        <p:spPr>
          <a:xfrm>
            <a:off x="932688" y="3520440"/>
            <a:ext cx="731520" cy="320040"/>
          </a:xfrm>
          <a:prstGeom prst="rect">
            <a:avLst/>
          </a:prstGeom>
          <a:noFill/>
          <a:ln/>
        </p:spPr>
        <p:txBody>
          <a:bodyPr wrap="square" lIns="0" tIns="0" rIns="0" bIns="0" rtlCol="0" anchor="ctr">
            <a:normAutofit/>
          </a:bodyPr>
          <a:lstStyle/>
          <a:p>
            <a:pPr algn="ctr" indent="0" marL="0">
              <a:buNone/>
            </a:pPr>
            <a:r>
              <a:rPr lang="en-US" sz="780" dirty="0">
                <a:solidFill>
                  <a:srgbClr val="64748B"/>
                </a:solidFill>
              </a:rPr>
              <a:t>membantu audiens paham</a:t>
            </a:r>
            <a:endParaRPr lang="en-US" sz="780" dirty="0"/>
          </a:p>
        </p:txBody>
      </p:sp>
      <p:sp>
        <p:nvSpPr>
          <p:cNvPr id="14" name="Shape 12"/>
          <p:cNvSpPr/>
          <p:nvPr/>
        </p:nvSpPr>
        <p:spPr>
          <a:xfrm>
            <a:off x="1920240" y="2606040"/>
            <a:ext cx="960120" cy="1828800"/>
          </a:xfrm>
          <a:prstGeom prst="roundRect">
            <a:avLst>
              <a:gd name="adj" fmla="val 7619"/>
            </a:avLst>
          </a:prstGeom>
          <a:solidFill>
            <a:srgbClr val="FFFFFF"/>
          </a:solidFill>
          <a:ln w="12700">
            <a:solidFill>
              <a:srgbClr val="F97316">
                <a:alpha val="70000"/>
              </a:srgbClr>
            </a:solidFill>
            <a:prstDash val="solid"/>
          </a:ln>
        </p:spPr>
      </p:sp>
      <p:sp>
        <p:nvSpPr>
          <p:cNvPr id="15" name="Text 13"/>
          <p:cNvSpPr/>
          <p:nvPr/>
        </p:nvSpPr>
        <p:spPr>
          <a:xfrm>
            <a:off x="2029968" y="2880360"/>
            <a:ext cx="731520" cy="228600"/>
          </a:xfrm>
          <a:prstGeom prst="rect">
            <a:avLst/>
          </a:prstGeom>
          <a:noFill/>
          <a:ln/>
        </p:spPr>
        <p:txBody>
          <a:bodyPr wrap="square" lIns="0" tIns="0" rIns="0" bIns="0" rtlCol="0" anchor="ctr">
            <a:normAutofit/>
          </a:bodyPr>
          <a:lstStyle/>
          <a:p>
            <a:pPr algn="ctr" indent="0" marL="0">
              <a:buNone/>
            </a:pPr>
            <a:r>
              <a:rPr lang="en-US" sz="1020" b="1" dirty="0">
                <a:solidFill>
                  <a:srgbClr val="F97316"/>
                </a:solidFill>
              </a:rPr>
              <a:t>Inspirasi</a:t>
            </a:r>
            <a:endParaRPr lang="en-US" sz="1020" dirty="0"/>
          </a:p>
        </p:txBody>
      </p:sp>
      <p:sp>
        <p:nvSpPr>
          <p:cNvPr id="16" name="Text 14"/>
          <p:cNvSpPr/>
          <p:nvPr/>
        </p:nvSpPr>
        <p:spPr>
          <a:xfrm>
            <a:off x="2029968" y="3520440"/>
            <a:ext cx="731520" cy="320040"/>
          </a:xfrm>
          <a:prstGeom prst="rect">
            <a:avLst/>
          </a:prstGeom>
          <a:noFill/>
          <a:ln/>
        </p:spPr>
        <p:txBody>
          <a:bodyPr wrap="square" lIns="0" tIns="0" rIns="0" bIns="0" rtlCol="0" anchor="ctr">
            <a:normAutofit/>
          </a:bodyPr>
          <a:lstStyle/>
          <a:p>
            <a:pPr algn="ctr" indent="0" marL="0">
              <a:buNone/>
            </a:pPr>
            <a:r>
              <a:rPr lang="en-US" sz="780" dirty="0">
                <a:solidFill>
                  <a:srgbClr val="64748B"/>
                </a:solidFill>
              </a:rPr>
              <a:t>membangun keinginan</a:t>
            </a:r>
            <a:endParaRPr lang="en-US" sz="780" dirty="0"/>
          </a:p>
        </p:txBody>
      </p:sp>
      <p:sp>
        <p:nvSpPr>
          <p:cNvPr id="17" name="Shape 15"/>
          <p:cNvSpPr/>
          <p:nvPr/>
        </p:nvSpPr>
        <p:spPr>
          <a:xfrm>
            <a:off x="3017520" y="2606040"/>
            <a:ext cx="960120" cy="1828800"/>
          </a:xfrm>
          <a:prstGeom prst="roundRect">
            <a:avLst>
              <a:gd name="adj" fmla="val 7619"/>
            </a:avLst>
          </a:prstGeom>
          <a:solidFill>
            <a:srgbClr val="FFFFFF"/>
          </a:solidFill>
          <a:ln w="12700">
            <a:solidFill>
              <a:srgbClr val="10B981">
                <a:alpha val="70000"/>
              </a:srgbClr>
            </a:solidFill>
            <a:prstDash val="solid"/>
          </a:ln>
        </p:spPr>
      </p:sp>
      <p:sp>
        <p:nvSpPr>
          <p:cNvPr id="18" name="Text 16"/>
          <p:cNvSpPr/>
          <p:nvPr/>
        </p:nvSpPr>
        <p:spPr>
          <a:xfrm>
            <a:off x="3127248" y="2880360"/>
            <a:ext cx="731520" cy="228600"/>
          </a:xfrm>
          <a:prstGeom prst="rect">
            <a:avLst/>
          </a:prstGeom>
          <a:noFill/>
          <a:ln/>
        </p:spPr>
        <p:txBody>
          <a:bodyPr wrap="square" lIns="0" tIns="0" rIns="0" bIns="0" rtlCol="0" anchor="ctr">
            <a:normAutofit/>
          </a:bodyPr>
          <a:lstStyle/>
          <a:p>
            <a:pPr algn="ctr" indent="0" marL="0">
              <a:buNone/>
            </a:pPr>
            <a:r>
              <a:rPr lang="en-US" sz="1020" b="1" dirty="0">
                <a:solidFill>
                  <a:srgbClr val="10B981"/>
                </a:solidFill>
              </a:rPr>
              <a:t>Bukti Sosial</a:t>
            </a:r>
            <a:endParaRPr lang="en-US" sz="1020" dirty="0"/>
          </a:p>
        </p:txBody>
      </p:sp>
      <p:sp>
        <p:nvSpPr>
          <p:cNvPr id="19" name="Text 17"/>
          <p:cNvSpPr/>
          <p:nvPr/>
        </p:nvSpPr>
        <p:spPr>
          <a:xfrm>
            <a:off x="3127248" y="3520440"/>
            <a:ext cx="731520" cy="320040"/>
          </a:xfrm>
          <a:prstGeom prst="rect">
            <a:avLst/>
          </a:prstGeom>
          <a:noFill/>
          <a:ln/>
        </p:spPr>
        <p:txBody>
          <a:bodyPr wrap="square" lIns="0" tIns="0" rIns="0" bIns="0" rtlCol="0" anchor="ctr">
            <a:normAutofit/>
          </a:bodyPr>
          <a:lstStyle/>
          <a:p>
            <a:pPr algn="ctr" indent="0" marL="0">
              <a:buNone/>
            </a:pPr>
            <a:r>
              <a:rPr lang="en-US" sz="780" dirty="0">
                <a:solidFill>
                  <a:srgbClr val="64748B"/>
                </a:solidFill>
              </a:rPr>
              <a:t>testimoni/UGC</a:t>
            </a:r>
            <a:endParaRPr lang="en-US" sz="780" dirty="0"/>
          </a:p>
        </p:txBody>
      </p:sp>
      <p:sp>
        <p:nvSpPr>
          <p:cNvPr id="20" name="Shape 18"/>
          <p:cNvSpPr/>
          <p:nvPr/>
        </p:nvSpPr>
        <p:spPr>
          <a:xfrm>
            <a:off x="4114800" y="2606040"/>
            <a:ext cx="960120" cy="1828800"/>
          </a:xfrm>
          <a:prstGeom prst="roundRect">
            <a:avLst>
              <a:gd name="adj" fmla="val 7619"/>
            </a:avLst>
          </a:prstGeom>
          <a:solidFill>
            <a:srgbClr val="FFFFFF"/>
          </a:solidFill>
          <a:ln w="12700">
            <a:solidFill>
              <a:srgbClr val="7C3AED">
                <a:alpha val="70000"/>
              </a:srgbClr>
            </a:solidFill>
            <a:prstDash val="solid"/>
          </a:ln>
        </p:spPr>
      </p:sp>
      <p:sp>
        <p:nvSpPr>
          <p:cNvPr id="21" name="Text 19"/>
          <p:cNvSpPr/>
          <p:nvPr/>
        </p:nvSpPr>
        <p:spPr>
          <a:xfrm>
            <a:off x="4224528" y="2880360"/>
            <a:ext cx="731520" cy="228600"/>
          </a:xfrm>
          <a:prstGeom prst="rect">
            <a:avLst/>
          </a:prstGeom>
          <a:noFill/>
          <a:ln/>
        </p:spPr>
        <p:txBody>
          <a:bodyPr wrap="square" lIns="0" tIns="0" rIns="0" bIns="0" rtlCol="0" anchor="ctr">
            <a:normAutofit/>
          </a:bodyPr>
          <a:lstStyle/>
          <a:p>
            <a:pPr algn="ctr" indent="0" marL="0">
              <a:buNone/>
            </a:pPr>
            <a:r>
              <a:rPr lang="en-US" sz="1020" b="1" dirty="0">
                <a:solidFill>
                  <a:srgbClr val="7C3AED"/>
                </a:solidFill>
              </a:rPr>
              <a:t>Promosi</a:t>
            </a:r>
            <a:endParaRPr lang="en-US" sz="1020" dirty="0"/>
          </a:p>
        </p:txBody>
      </p:sp>
      <p:sp>
        <p:nvSpPr>
          <p:cNvPr id="22" name="Text 20"/>
          <p:cNvSpPr/>
          <p:nvPr/>
        </p:nvSpPr>
        <p:spPr>
          <a:xfrm>
            <a:off x="4224528" y="3520440"/>
            <a:ext cx="731520" cy="320040"/>
          </a:xfrm>
          <a:prstGeom prst="rect">
            <a:avLst/>
          </a:prstGeom>
          <a:noFill/>
          <a:ln/>
        </p:spPr>
        <p:txBody>
          <a:bodyPr wrap="square" lIns="0" tIns="0" rIns="0" bIns="0" rtlCol="0" anchor="ctr">
            <a:normAutofit/>
          </a:bodyPr>
          <a:lstStyle/>
          <a:p>
            <a:pPr algn="ctr" indent="0" marL="0">
              <a:buNone/>
            </a:pPr>
            <a:r>
              <a:rPr lang="en-US" sz="780" dirty="0">
                <a:solidFill>
                  <a:srgbClr val="64748B"/>
                </a:solidFill>
              </a:rPr>
              <a:t>mendorong aksi</a:t>
            </a:r>
            <a:endParaRPr lang="en-US" sz="780" dirty="0"/>
          </a:p>
        </p:txBody>
      </p:sp>
      <p:sp>
        <p:nvSpPr>
          <p:cNvPr id="23" name="Shape 21"/>
          <p:cNvSpPr/>
          <p:nvPr/>
        </p:nvSpPr>
        <p:spPr>
          <a:xfrm>
            <a:off x="731520" y="4480560"/>
            <a:ext cx="4526280" cy="384048"/>
          </a:xfrm>
          <a:prstGeom prst="rect">
            <a:avLst/>
          </a:prstGeom>
          <a:solidFill>
            <a:srgbClr val="CCFBF1"/>
          </a:solidFill>
          <a:ln w="12700">
            <a:solidFill>
              <a:srgbClr val="0F766E"/>
            </a:solidFill>
            <a:prstDash val="solid"/>
          </a:ln>
        </p:spPr>
      </p:sp>
      <p:sp>
        <p:nvSpPr>
          <p:cNvPr id="24" name="Text 22"/>
          <p:cNvSpPr/>
          <p:nvPr/>
        </p:nvSpPr>
        <p:spPr>
          <a:xfrm>
            <a:off x="932688" y="4599432"/>
            <a:ext cx="4114800" cy="109728"/>
          </a:xfrm>
          <a:prstGeom prst="rect">
            <a:avLst/>
          </a:prstGeom>
          <a:noFill/>
          <a:ln/>
        </p:spPr>
        <p:txBody>
          <a:bodyPr wrap="square" lIns="0" tIns="0" rIns="0" bIns="0" rtlCol="0" anchor="ctr"/>
          <a:lstStyle/>
          <a:p>
            <a:pPr algn="ctr" indent="0" marL="0">
              <a:buNone/>
            </a:pPr>
            <a:r>
              <a:rPr lang="en-US" sz="980" b="1" dirty="0">
                <a:solidFill>
                  <a:srgbClr val="0F766E"/>
                </a:solidFill>
              </a:rPr>
              <a:t>Call to Action: klik, daftar, beli, konsultasi, bagikan</a:t>
            </a:r>
            <a:endParaRPr lang="en-US" sz="980" dirty="0"/>
          </a:p>
        </p:txBody>
      </p:sp>
      <p:sp>
        <p:nvSpPr>
          <p:cNvPr id="25" name="Shape 23"/>
          <p:cNvSpPr/>
          <p:nvPr/>
        </p:nvSpPr>
        <p:spPr>
          <a:xfrm>
            <a:off x="5943600" y="1325880"/>
            <a:ext cx="5349240" cy="4389120"/>
          </a:xfrm>
          <a:prstGeom prst="roundRect">
            <a:avLst>
              <a:gd name="adj" fmla="val 1667"/>
            </a:avLst>
          </a:prstGeom>
          <a:solidFill>
            <a:srgbClr val="FFFFFF"/>
          </a:solidFill>
          <a:ln w="12700">
            <a:solidFill>
              <a:srgbClr val="E2E8F0"/>
            </a:solidFill>
            <a:prstDash val="solid"/>
          </a:ln>
          <a:effectLst>
            <a:outerShdw sx="100000" sy="100000" kx="0" ky="0" algn="bl" rotWithShape="0" blurRad="12700" dist="50800" dir="2700000">
              <a:srgbClr val="000000">
                <a:alpha val="11000"/>
              </a:srgbClr>
            </a:outerShdw>
          </a:effectLst>
        </p:spPr>
      </p:sp>
      <p:sp>
        <p:nvSpPr>
          <p:cNvPr id="26" name="Text 24"/>
          <p:cNvSpPr/>
          <p:nvPr/>
        </p:nvSpPr>
        <p:spPr>
          <a:xfrm>
            <a:off x="6309360" y="1645920"/>
            <a:ext cx="2834640" cy="228600"/>
          </a:xfrm>
          <a:prstGeom prst="rect">
            <a:avLst/>
          </a:prstGeom>
          <a:noFill/>
          <a:ln/>
        </p:spPr>
        <p:txBody>
          <a:bodyPr wrap="square" lIns="0" tIns="0" rIns="0" bIns="0" rtlCol="0" anchor="ctr"/>
          <a:lstStyle/>
          <a:p>
            <a:pPr indent="0" marL="0">
              <a:buNone/>
            </a:pPr>
            <a:r>
              <a:rPr lang="en-US" sz="1800" b="1" dirty="0">
                <a:solidFill>
                  <a:srgbClr val="0F172A"/>
                </a:solidFill>
              </a:rPr>
              <a:t>Formula konten digital</a:t>
            </a:r>
            <a:endParaRPr lang="en-US" sz="1800" dirty="0"/>
          </a:p>
        </p:txBody>
      </p:sp>
      <p:sp>
        <p:nvSpPr>
          <p:cNvPr id="27" name="Shape 25"/>
          <p:cNvSpPr/>
          <p:nvPr/>
        </p:nvSpPr>
        <p:spPr>
          <a:xfrm>
            <a:off x="6327648" y="2240280"/>
            <a:ext cx="868680" cy="310896"/>
          </a:xfrm>
          <a:prstGeom prst="roundRect">
            <a:avLst>
              <a:gd name="adj" fmla="val 17647"/>
            </a:avLst>
          </a:prstGeom>
          <a:solidFill>
            <a:srgbClr val="DBEAFE"/>
          </a:solidFill>
          <a:ln w="12700">
            <a:solidFill>
              <a:srgbClr val="DBEAFE"/>
            </a:solidFill>
            <a:prstDash val="solid"/>
          </a:ln>
        </p:spPr>
      </p:sp>
      <p:sp>
        <p:nvSpPr>
          <p:cNvPr id="28" name="Text 26"/>
          <p:cNvSpPr/>
          <p:nvPr/>
        </p:nvSpPr>
        <p:spPr>
          <a:xfrm>
            <a:off x="6419088" y="2313432"/>
            <a:ext cx="685800" cy="137160"/>
          </a:xfrm>
          <a:prstGeom prst="rect">
            <a:avLst/>
          </a:prstGeom>
          <a:noFill/>
          <a:ln/>
        </p:spPr>
        <p:txBody>
          <a:bodyPr wrap="square" lIns="0" tIns="0" rIns="0" bIns="0" rtlCol="0" anchor="ctr"/>
          <a:lstStyle/>
          <a:p>
            <a:pPr algn="ctr" indent="0" marL="0">
              <a:buNone/>
            </a:pPr>
            <a:r>
              <a:rPr lang="en-US" sz="750" b="1" dirty="0">
                <a:solidFill>
                  <a:srgbClr val="2563EB"/>
                </a:solidFill>
              </a:rPr>
              <a:t>HOOK</a:t>
            </a:r>
            <a:endParaRPr lang="en-US" sz="750" dirty="0"/>
          </a:p>
        </p:txBody>
      </p:sp>
      <p:sp>
        <p:nvSpPr>
          <p:cNvPr id="29" name="Text 27"/>
          <p:cNvSpPr/>
          <p:nvPr/>
        </p:nvSpPr>
        <p:spPr>
          <a:xfrm>
            <a:off x="7360920" y="2286000"/>
            <a:ext cx="3246120" cy="256032"/>
          </a:xfrm>
          <a:prstGeom prst="rect">
            <a:avLst/>
          </a:prstGeom>
          <a:noFill/>
          <a:ln/>
        </p:spPr>
        <p:txBody>
          <a:bodyPr wrap="square" lIns="0" tIns="0" rIns="0" bIns="0" rtlCol="0" anchor="ctr">
            <a:normAutofit/>
          </a:bodyPr>
          <a:lstStyle/>
          <a:p>
            <a:pPr indent="0" marL="0">
              <a:buNone/>
            </a:pPr>
            <a:r>
              <a:rPr lang="en-US" sz="1040" dirty="0">
                <a:solidFill>
                  <a:srgbClr val="1E293B"/>
                </a:solidFill>
              </a:rPr>
              <a:t>Buka dengan masalah, fakta, atau pertanyaan yang dekat dengan audiens.</a:t>
            </a:r>
            <a:endParaRPr lang="en-US" sz="1040" dirty="0"/>
          </a:p>
        </p:txBody>
      </p:sp>
      <p:sp>
        <p:nvSpPr>
          <p:cNvPr id="30" name="Shape 28"/>
          <p:cNvSpPr/>
          <p:nvPr/>
        </p:nvSpPr>
        <p:spPr>
          <a:xfrm>
            <a:off x="6327648" y="2953512"/>
            <a:ext cx="868680" cy="310896"/>
          </a:xfrm>
          <a:prstGeom prst="roundRect">
            <a:avLst>
              <a:gd name="adj" fmla="val 17647"/>
            </a:avLst>
          </a:prstGeom>
          <a:solidFill>
            <a:srgbClr val="CCFBF1"/>
          </a:solidFill>
          <a:ln w="12700">
            <a:solidFill>
              <a:srgbClr val="CCFBF1"/>
            </a:solidFill>
            <a:prstDash val="solid"/>
          </a:ln>
        </p:spPr>
      </p:sp>
      <p:sp>
        <p:nvSpPr>
          <p:cNvPr id="31" name="Text 29"/>
          <p:cNvSpPr/>
          <p:nvPr/>
        </p:nvSpPr>
        <p:spPr>
          <a:xfrm>
            <a:off x="6419088" y="3026664"/>
            <a:ext cx="685800" cy="137160"/>
          </a:xfrm>
          <a:prstGeom prst="rect">
            <a:avLst/>
          </a:prstGeom>
          <a:noFill/>
          <a:ln/>
        </p:spPr>
        <p:txBody>
          <a:bodyPr wrap="square" lIns="0" tIns="0" rIns="0" bIns="0" rtlCol="0" anchor="ctr"/>
          <a:lstStyle/>
          <a:p>
            <a:pPr algn="ctr" indent="0" marL="0">
              <a:buNone/>
            </a:pPr>
            <a:r>
              <a:rPr lang="en-US" sz="750" b="1" dirty="0">
                <a:solidFill>
                  <a:srgbClr val="0F766E"/>
                </a:solidFill>
              </a:rPr>
              <a:t>VALUE</a:t>
            </a:r>
            <a:endParaRPr lang="en-US" sz="750" dirty="0"/>
          </a:p>
        </p:txBody>
      </p:sp>
      <p:sp>
        <p:nvSpPr>
          <p:cNvPr id="32" name="Text 30"/>
          <p:cNvSpPr/>
          <p:nvPr/>
        </p:nvSpPr>
        <p:spPr>
          <a:xfrm>
            <a:off x="7360920" y="2999232"/>
            <a:ext cx="3246120" cy="256032"/>
          </a:xfrm>
          <a:prstGeom prst="rect">
            <a:avLst/>
          </a:prstGeom>
          <a:noFill/>
          <a:ln/>
        </p:spPr>
        <p:txBody>
          <a:bodyPr wrap="square" lIns="0" tIns="0" rIns="0" bIns="0" rtlCol="0" anchor="ctr">
            <a:normAutofit/>
          </a:bodyPr>
          <a:lstStyle/>
          <a:p>
            <a:pPr indent="0" marL="0">
              <a:buNone/>
            </a:pPr>
            <a:r>
              <a:rPr lang="en-US" sz="1040" dirty="0">
                <a:solidFill>
                  <a:srgbClr val="1E293B"/>
                </a:solidFill>
              </a:rPr>
              <a:t>Berikan manfaat: edukasi, solusi, hiburan, atau bukti.</a:t>
            </a:r>
            <a:endParaRPr lang="en-US" sz="1040" dirty="0"/>
          </a:p>
        </p:txBody>
      </p:sp>
      <p:sp>
        <p:nvSpPr>
          <p:cNvPr id="33" name="Shape 31"/>
          <p:cNvSpPr/>
          <p:nvPr/>
        </p:nvSpPr>
        <p:spPr>
          <a:xfrm>
            <a:off x="6327648" y="3666744"/>
            <a:ext cx="868680" cy="310896"/>
          </a:xfrm>
          <a:prstGeom prst="roundRect">
            <a:avLst>
              <a:gd name="adj" fmla="val 17647"/>
            </a:avLst>
          </a:prstGeom>
          <a:solidFill>
            <a:srgbClr val="FFEDD5"/>
          </a:solidFill>
          <a:ln w="12700">
            <a:solidFill>
              <a:srgbClr val="FFEDD5"/>
            </a:solidFill>
            <a:prstDash val="solid"/>
          </a:ln>
        </p:spPr>
      </p:sp>
      <p:sp>
        <p:nvSpPr>
          <p:cNvPr id="34" name="Text 32"/>
          <p:cNvSpPr/>
          <p:nvPr/>
        </p:nvSpPr>
        <p:spPr>
          <a:xfrm>
            <a:off x="6419088" y="3739896"/>
            <a:ext cx="685800" cy="137160"/>
          </a:xfrm>
          <a:prstGeom prst="rect">
            <a:avLst/>
          </a:prstGeom>
          <a:noFill/>
          <a:ln/>
        </p:spPr>
        <p:txBody>
          <a:bodyPr wrap="square" lIns="0" tIns="0" rIns="0" bIns="0" rtlCol="0" anchor="ctr"/>
          <a:lstStyle/>
          <a:p>
            <a:pPr algn="ctr" indent="0" marL="0">
              <a:buNone/>
            </a:pPr>
            <a:r>
              <a:rPr lang="en-US" sz="750" b="1" dirty="0">
                <a:solidFill>
                  <a:srgbClr val="F97316"/>
                </a:solidFill>
              </a:rPr>
              <a:t>PROOF</a:t>
            </a:r>
            <a:endParaRPr lang="en-US" sz="750" dirty="0"/>
          </a:p>
        </p:txBody>
      </p:sp>
      <p:sp>
        <p:nvSpPr>
          <p:cNvPr id="35" name="Text 33"/>
          <p:cNvSpPr/>
          <p:nvPr/>
        </p:nvSpPr>
        <p:spPr>
          <a:xfrm>
            <a:off x="7360920" y="3712464"/>
            <a:ext cx="3246120" cy="256032"/>
          </a:xfrm>
          <a:prstGeom prst="rect">
            <a:avLst/>
          </a:prstGeom>
          <a:noFill/>
          <a:ln/>
        </p:spPr>
        <p:txBody>
          <a:bodyPr wrap="square" lIns="0" tIns="0" rIns="0" bIns="0" rtlCol="0" anchor="ctr">
            <a:normAutofit/>
          </a:bodyPr>
          <a:lstStyle/>
          <a:p>
            <a:pPr indent="0" marL="0">
              <a:buNone/>
            </a:pPr>
            <a:r>
              <a:rPr lang="en-US" sz="1040" dirty="0">
                <a:solidFill>
                  <a:srgbClr val="1E293B"/>
                </a:solidFill>
              </a:rPr>
              <a:t>Tampilkan data, testimoni, before-after, atau social proof.</a:t>
            </a:r>
            <a:endParaRPr lang="en-US" sz="1040" dirty="0"/>
          </a:p>
        </p:txBody>
      </p:sp>
      <p:sp>
        <p:nvSpPr>
          <p:cNvPr id="36" name="Shape 34"/>
          <p:cNvSpPr/>
          <p:nvPr/>
        </p:nvSpPr>
        <p:spPr>
          <a:xfrm>
            <a:off x="6327648" y="4379976"/>
            <a:ext cx="868680" cy="310896"/>
          </a:xfrm>
          <a:prstGeom prst="roundRect">
            <a:avLst>
              <a:gd name="adj" fmla="val 17647"/>
            </a:avLst>
          </a:prstGeom>
          <a:solidFill>
            <a:srgbClr val="D1FAE5"/>
          </a:solidFill>
          <a:ln w="12700">
            <a:solidFill>
              <a:srgbClr val="D1FAE5"/>
            </a:solidFill>
            <a:prstDash val="solid"/>
          </a:ln>
        </p:spPr>
      </p:sp>
      <p:sp>
        <p:nvSpPr>
          <p:cNvPr id="37" name="Text 35"/>
          <p:cNvSpPr/>
          <p:nvPr/>
        </p:nvSpPr>
        <p:spPr>
          <a:xfrm>
            <a:off x="6419088" y="4453128"/>
            <a:ext cx="685800" cy="137160"/>
          </a:xfrm>
          <a:prstGeom prst="rect">
            <a:avLst/>
          </a:prstGeom>
          <a:noFill/>
          <a:ln/>
        </p:spPr>
        <p:txBody>
          <a:bodyPr wrap="square" lIns="0" tIns="0" rIns="0" bIns="0" rtlCol="0" anchor="ctr"/>
          <a:lstStyle/>
          <a:p>
            <a:pPr algn="ctr" indent="0" marL="0">
              <a:buNone/>
            </a:pPr>
            <a:r>
              <a:rPr lang="en-US" sz="750" b="1" dirty="0">
                <a:solidFill>
                  <a:srgbClr val="10B981"/>
                </a:solidFill>
              </a:rPr>
              <a:t>CTA</a:t>
            </a:r>
            <a:endParaRPr lang="en-US" sz="750" dirty="0"/>
          </a:p>
        </p:txBody>
      </p:sp>
      <p:sp>
        <p:nvSpPr>
          <p:cNvPr id="38" name="Text 36"/>
          <p:cNvSpPr/>
          <p:nvPr/>
        </p:nvSpPr>
        <p:spPr>
          <a:xfrm>
            <a:off x="7360920" y="4425696"/>
            <a:ext cx="3246120" cy="256032"/>
          </a:xfrm>
          <a:prstGeom prst="rect">
            <a:avLst/>
          </a:prstGeom>
          <a:noFill/>
          <a:ln/>
        </p:spPr>
        <p:txBody>
          <a:bodyPr wrap="square" lIns="0" tIns="0" rIns="0" bIns="0" rtlCol="0" anchor="ctr">
            <a:normAutofit/>
          </a:bodyPr>
          <a:lstStyle/>
          <a:p>
            <a:pPr indent="0" marL="0">
              <a:buNone/>
            </a:pPr>
            <a:r>
              <a:rPr lang="en-US" sz="1040" dirty="0">
                <a:solidFill>
                  <a:srgbClr val="1E293B"/>
                </a:solidFill>
              </a:rPr>
              <a:t>Arahkan audiens pada satu tindakan yang jelas.</a:t>
            </a:r>
            <a:endParaRPr lang="en-US" sz="1040" dirty="0"/>
          </a:p>
        </p:txBody>
      </p:sp>
      <p:sp>
        <p:nvSpPr>
          <p:cNvPr id="39" name="Shape 37"/>
          <p:cNvSpPr/>
          <p:nvPr/>
        </p:nvSpPr>
        <p:spPr>
          <a:xfrm>
            <a:off x="502920" y="6446520"/>
            <a:ext cx="11155680" cy="0"/>
          </a:xfrm>
          <a:prstGeom prst="line">
            <a:avLst/>
          </a:prstGeom>
          <a:noFill/>
          <a:ln w="12700">
            <a:solidFill>
              <a:srgbClr val="E2E8F0">
                <a:alpha val="90000"/>
              </a:srgbClr>
            </a:solidFill>
            <a:prstDash val="solid"/>
          </a:ln>
        </p:spPr>
      </p:sp>
      <p:sp>
        <p:nvSpPr>
          <p:cNvPr id="40" name="Text 38"/>
          <p:cNvSpPr/>
          <p:nvPr/>
        </p:nvSpPr>
        <p:spPr>
          <a:xfrm>
            <a:off x="502920" y="6528816"/>
            <a:ext cx="5029200" cy="164592"/>
          </a:xfrm>
          <a:prstGeom prst="rect">
            <a:avLst/>
          </a:prstGeom>
          <a:noFill/>
          <a:ln/>
        </p:spPr>
        <p:txBody>
          <a:bodyPr wrap="square" lIns="0" tIns="0" rIns="0" bIns="0" rtlCol="0" anchor="ctr"/>
          <a:lstStyle/>
          <a:p>
            <a:pPr indent="0" marL="0">
              <a:buNone/>
            </a:pPr>
            <a:r>
              <a:rPr lang="en-US" sz="740" dirty="0">
                <a:solidFill>
                  <a:srgbClr val="64748B"/>
                </a:solidFill>
              </a:rPr>
              <a:t>Marketing Communication • Digital Media Channel</a:t>
            </a:r>
            <a:endParaRPr lang="en-US" sz="740" dirty="0"/>
          </a:p>
        </p:txBody>
      </p:sp>
      <p:sp>
        <p:nvSpPr>
          <p:cNvPr id="41" name="Text 39"/>
          <p:cNvSpPr/>
          <p:nvPr/>
        </p:nvSpPr>
        <p:spPr>
          <a:xfrm>
            <a:off x="11109960" y="6510528"/>
            <a:ext cx="548640" cy="164592"/>
          </a:xfrm>
          <a:prstGeom prst="rect">
            <a:avLst/>
          </a:prstGeom>
          <a:noFill/>
          <a:ln/>
        </p:spPr>
        <p:txBody>
          <a:bodyPr wrap="square" lIns="0" tIns="0" rIns="0" bIns="0" rtlCol="0" anchor="ctr"/>
          <a:lstStyle/>
          <a:p>
            <a:pPr algn="r" indent="0" marL="0">
              <a:buNone/>
            </a:pPr>
            <a:r>
              <a:rPr lang="en-US" sz="800" b="1" dirty="0">
                <a:solidFill>
                  <a:srgbClr val="64748B"/>
                </a:solidFill>
              </a:rPr>
              <a:t>07</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AFC"/>
        </a:solidFill>
      </p:bgPr>
    </p:bg>
    <p:spTree>
      <p:nvGrpSpPr>
        <p:cNvPr id="1" name=""/>
        <p:cNvGrpSpPr/>
        <p:nvPr/>
      </p:nvGrpSpPr>
      <p:grpSpPr>
        <a:xfrm>
          <a:off x="0" y="0"/>
          <a:ext cx="0" cy="0"/>
          <a:chOff x="0" y="0"/>
          <a:chExt cx="0" cy="0"/>
        </a:xfrm>
      </p:grpSpPr>
      <p:sp>
        <p:nvSpPr>
          <p:cNvPr id="2" name="Shape 0"/>
          <p:cNvSpPr/>
          <p:nvPr/>
        </p:nvSpPr>
        <p:spPr>
          <a:xfrm rot="2100000">
            <a:off x="9326880" y="-1463040"/>
            <a:ext cx="3840480" cy="3840480"/>
          </a:xfrm>
          <a:prstGeom prst="arc">
            <a:avLst/>
          </a:prstGeom>
          <a:solidFill>
            <a:srgbClr val="DBEAFE">
              <a:alpha val="95000"/>
            </a:srgbClr>
          </a:solidFill>
          <a:ln w="12700">
            <a:solidFill>
              <a:srgbClr val="DBEAFE">
                <a:alpha val="90000"/>
              </a:srgbClr>
            </a:solidFill>
            <a:prstDash val="solid"/>
          </a:ln>
        </p:spPr>
      </p:sp>
      <p:sp>
        <p:nvSpPr>
          <p:cNvPr id="3" name="Shape 1"/>
          <p:cNvSpPr/>
          <p:nvPr/>
        </p:nvSpPr>
        <p:spPr>
          <a:xfrm rot="12600000">
            <a:off x="-1097280" y="5212080"/>
            <a:ext cx="2926080" cy="2926080"/>
          </a:xfrm>
          <a:prstGeom prst="arc">
            <a:avLst/>
          </a:prstGeom>
          <a:solidFill>
            <a:srgbClr val="CCFBF1">
              <a:alpha val="85000"/>
            </a:srgbClr>
          </a:solidFill>
          <a:ln w="12700">
            <a:solidFill>
              <a:srgbClr val="CCFBF1">
                <a:alpha val="90000"/>
              </a:srgbClr>
            </a:solidFill>
            <a:prstDash val="solid"/>
          </a:ln>
        </p:spPr>
      </p:sp>
      <p:sp>
        <p:nvSpPr>
          <p:cNvPr id="4" name="Text 2"/>
          <p:cNvSpPr/>
          <p:nvPr/>
        </p:nvSpPr>
        <p:spPr>
          <a:xfrm>
            <a:off x="502920" y="384048"/>
            <a:ext cx="7955280" cy="411480"/>
          </a:xfrm>
          <a:prstGeom prst="rect">
            <a:avLst/>
          </a:prstGeom>
          <a:noFill/>
          <a:ln/>
        </p:spPr>
        <p:txBody>
          <a:bodyPr wrap="square" lIns="0" tIns="0" rIns="0" bIns="0" rtlCol="0" anchor="ctr"/>
          <a:lstStyle/>
          <a:p>
            <a:pPr indent="0" marL="0">
              <a:buNone/>
            </a:pPr>
            <a:r>
              <a:rPr lang="en-US" sz="2400" b="1" dirty="0">
                <a:solidFill>
                  <a:srgbClr val="0F172A"/>
                </a:solidFill>
                <a:latin typeface="Aptos Display" pitchFamily="34" charset="0"/>
                <a:ea typeface="Aptos Display" pitchFamily="34" charset="-122"/>
                <a:cs typeface="Aptos Display" pitchFamily="34" charset="-120"/>
              </a:rPr>
              <a:t>Aplikasi Owned Media Channel</a:t>
            </a:r>
            <a:endParaRPr lang="en-US" sz="2400" dirty="0"/>
          </a:p>
        </p:txBody>
      </p:sp>
      <p:sp>
        <p:nvSpPr>
          <p:cNvPr id="5" name="Shape 3"/>
          <p:cNvSpPr/>
          <p:nvPr/>
        </p:nvSpPr>
        <p:spPr>
          <a:xfrm>
            <a:off x="502920" y="932688"/>
            <a:ext cx="1005840" cy="0"/>
          </a:xfrm>
          <a:prstGeom prst="line">
            <a:avLst/>
          </a:prstGeom>
          <a:noFill/>
          <a:ln w="38100">
            <a:solidFill>
              <a:srgbClr val="06B6D4"/>
            </a:solidFill>
            <a:prstDash val="solid"/>
          </a:ln>
        </p:spPr>
      </p:sp>
      <p:sp>
        <p:nvSpPr>
          <p:cNvPr id="6" name="Text 4"/>
          <p:cNvSpPr/>
          <p:nvPr/>
        </p:nvSpPr>
        <p:spPr>
          <a:xfrm>
            <a:off x="1600200" y="804672"/>
            <a:ext cx="6217920" cy="274320"/>
          </a:xfrm>
          <a:prstGeom prst="rect">
            <a:avLst/>
          </a:prstGeom>
          <a:noFill/>
          <a:ln/>
        </p:spPr>
        <p:txBody>
          <a:bodyPr wrap="square" lIns="0" tIns="0" rIns="0" bIns="0" rtlCol="0" anchor="ctr"/>
          <a:lstStyle/>
          <a:p>
            <a:pPr indent="0" marL="0">
              <a:buNone/>
            </a:pPr>
            <a:r>
              <a:rPr lang="en-US" sz="850" dirty="0">
                <a:solidFill>
                  <a:srgbClr val="64748B"/>
                </a:solidFill>
              </a:rPr>
              <a:t>Owned media menjadi rumah utama informasi dan konversi digital.</a:t>
            </a:r>
            <a:endParaRPr lang="en-US" sz="850" dirty="0"/>
          </a:p>
        </p:txBody>
      </p:sp>
      <p:sp>
        <p:nvSpPr>
          <p:cNvPr id="7" name="Shape 5"/>
          <p:cNvSpPr/>
          <p:nvPr/>
        </p:nvSpPr>
        <p:spPr>
          <a:xfrm>
            <a:off x="10104120" y="438912"/>
            <a:ext cx="1554480" cy="329184"/>
          </a:xfrm>
          <a:prstGeom prst="roundRect">
            <a:avLst>
              <a:gd name="adj" fmla="val 16667"/>
            </a:avLst>
          </a:prstGeom>
          <a:solidFill>
            <a:srgbClr val="CCFBF1"/>
          </a:solidFill>
          <a:ln w="12700">
            <a:solidFill>
              <a:srgbClr val="CCFBF1"/>
            </a:solidFill>
            <a:prstDash val="solid"/>
          </a:ln>
        </p:spPr>
      </p:sp>
      <p:sp>
        <p:nvSpPr>
          <p:cNvPr id="8" name="Text 6"/>
          <p:cNvSpPr/>
          <p:nvPr/>
        </p:nvSpPr>
        <p:spPr>
          <a:xfrm>
            <a:off x="10222992" y="521208"/>
            <a:ext cx="1325880" cy="128016"/>
          </a:xfrm>
          <a:prstGeom prst="rect">
            <a:avLst/>
          </a:prstGeom>
          <a:noFill/>
          <a:ln/>
        </p:spPr>
        <p:txBody>
          <a:bodyPr wrap="square" lIns="0" tIns="0" rIns="0" bIns="0" rtlCol="0" anchor="ctr"/>
          <a:lstStyle/>
          <a:p>
            <a:pPr algn="ctr" indent="0" marL="0">
              <a:buNone/>
            </a:pPr>
            <a:r>
              <a:rPr lang="en-US" sz="740" b="1" dirty="0">
                <a:solidFill>
                  <a:srgbClr val="0F766E"/>
                </a:solidFill>
              </a:rPr>
              <a:t>OWNED</a:t>
            </a:r>
            <a:endParaRPr lang="en-US" sz="740" dirty="0"/>
          </a:p>
        </p:txBody>
      </p:sp>
      <p:sp>
        <p:nvSpPr>
          <p:cNvPr id="9" name="Shape 7"/>
          <p:cNvSpPr/>
          <p:nvPr/>
        </p:nvSpPr>
        <p:spPr>
          <a:xfrm>
            <a:off x="685800" y="1298448"/>
            <a:ext cx="5074920" cy="1600200"/>
          </a:xfrm>
          <a:prstGeom prst="roundRect">
            <a:avLst>
              <a:gd name="adj" fmla="val 4571"/>
            </a:avLst>
          </a:prstGeom>
          <a:solidFill>
            <a:srgbClr val="DBEAFE"/>
          </a:solidFill>
          <a:ln w="12700">
            <a:solidFill>
              <a:srgbClr val="2563EB">
                <a:alpha val="75000"/>
              </a:srgbClr>
            </a:solidFill>
            <a:prstDash val="solid"/>
          </a:ln>
          <a:effectLst>
            <a:outerShdw sx="100000" sy="100000" kx="0" ky="0" algn="bl" rotWithShape="0" blurRad="12700" dist="50800" dir="2700000">
              <a:srgbClr val="000000">
                <a:alpha val="11000"/>
              </a:srgbClr>
            </a:outerShdw>
          </a:effectLst>
        </p:spPr>
      </p:sp>
      <p:sp>
        <p:nvSpPr>
          <p:cNvPr id="10" name="Shape 8"/>
          <p:cNvSpPr/>
          <p:nvPr/>
        </p:nvSpPr>
        <p:spPr>
          <a:xfrm>
            <a:off x="1005840" y="1645920"/>
            <a:ext cx="566928" cy="566928"/>
          </a:xfrm>
          <a:prstGeom prst="ellipse">
            <a:avLst/>
          </a:prstGeom>
          <a:solidFill>
            <a:srgbClr val="FFFFFF"/>
          </a:solidFill>
          <a:ln w="16510">
            <a:solidFill>
              <a:srgbClr val="2563EB">
                <a:alpha val="95000"/>
              </a:srgbClr>
            </a:solidFill>
            <a:prstDash val="solid"/>
          </a:ln>
        </p:spPr>
      </p:sp>
      <p:sp>
        <p:nvSpPr>
          <p:cNvPr id="11" name="Text 9"/>
          <p:cNvSpPr/>
          <p:nvPr/>
        </p:nvSpPr>
        <p:spPr>
          <a:xfrm>
            <a:off x="1005840" y="1759306"/>
            <a:ext cx="566928" cy="181417"/>
          </a:xfrm>
          <a:prstGeom prst="rect">
            <a:avLst/>
          </a:prstGeom>
          <a:noFill/>
          <a:ln/>
        </p:spPr>
        <p:txBody>
          <a:bodyPr wrap="square" lIns="0" tIns="0" rIns="0" bIns="0" rtlCol="0" anchor="ctr"/>
          <a:lstStyle/>
          <a:p>
            <a:pPr algn="ctr" indent="0" marL="0">
              <a:buNone/>
            </a:pPr>
            <a:r>
              <a:rPr lang="en-US" sz="1500" b="1" dirty="0">
                <a:solidFill>
                  <a:srgbClr val="2563EB"/>
                </a:solidFill>
                <a:latin typeface="Aptos Display" pitchFamily="34" charset="0"/>
                <a:ea typeface="Aptos Display" pitchFamily="34" charset="-122"/>
                <a:cs typeface="Aptos Display" pitchFamily="34" charset="-120"/>
              </a:rPr>
              <a:t>1</a:t>
            </a:r>
            <a:endParaRPr lang="en-US" sz="1500" dirty="0"/>
          </a:p>
        </p:txBody>
      </p:sp>
      <p:sp>
        <p:nvSpPr>
          <p:cNvPr id="12" name="Text 10"/>
          <p:cNvSpPr/>
          <p:nvPr/>
        </p:nvSpPr>
        <p:spPr>
          <a:xfrm>
            <a:off x="1783080" y="1645920"/>
            <a:ext cx="2560320" cy="182880"/>
          </a:xfrm>
          <a:prstGeom prst="rect">
            <a:avLst/>
          </a:prstGeom>
          <a:noFill/>
          <a:ln/>
        </p:spPr>
        <p:txBody>
          <a:bodyPr wrap="square" lIns="0" tIns="0" rIns="0" bIns="0" rtlCol="0" anchor="ctr"/>
          <a:lstStyle/>
          <a:p>
            <a:pPr indent="0" marL="0">
              <a:buNone/>
            </a:pPr>
            <a:r>
              <a:rPr lang="en-US" sz="1400" b="1" dirty="0">
                <a:solidFill>
                  <a:srgbClr val="2563EB"/>
                </a:solidFill>
              </a:rPr>
              <a:t>Website/Landing Page</a:t>
            </a:r>
            <a:endParaRPr lang="en-US" sz="1400" dirty="0"/>
          </a:p>
        </p:txBody>
      </p:sp>
      <p:sp>
        <p:nvSpPr>
          <p:cNvPr id="13" name="Text 11"/>
          <p:cNvSpPr/>
          <p:nvPr/>
        </p:nvSpPr>
        <p:spPr>
          <a:xfrm>
            <a:off x="1783080" y="2084832"/>
            <a:ext cx="3383280" cy="292608"/>
          </a:xfrm>
          <a:prstGeom prst="rect">
            <a:avLst/>
          </a:prstGeom>
          <a:noFill/>
          <a:ln/>
        </p:spPr>
        <p:txBody>
          <a:bodyPr wrap="square" lIns="0" tIns="0" rIns="0" bIns="0" rtlCol="0" anchor="ctr">
            <a:normAutofit/>
          </a:bodyPr>
          <a:lstStyle/>
          <a:p>
            <a:pPr indent="0" marL="0">
              <a:buNone/>
            </a:pPr>
            <a:r>
              <a:rPr lang="en-US" sz="1070" dirty="0">
                <a:solidFill>
                  <a:srgbClr val="1E293B"/>
                </a:solidFill>
              </a:rPr>
              <a:t>Informasi lengkap, bukti, FAQ, formulir, pembelian.</a:t>
            </a:r>
            <a:endParaRPr lang="en-US" sz="1070" dirty="0"/>
          </a:p>
        </p:txBody>
      </p:sp>
      <p:sp>
        <p:nvSpPr>
          <p:cNvPr id="14" name="Shape 12"/>
          <p:cNvSpPr/>
          <p:nvPr/>
        </p:nvSpPr>
        <p:spPr>
          <a:xfrm>
            <a:off x="6172200" y="1298448"/>
            <a:ext cx="5074920" cy="1600200"/>
          </a:xfrm>
          <a:prstGeom prst="roundRect">
            <a:avLst>
              <a:gd name="adj" fmla="val 4571"/>
            </a:avLst>
          </a:prstGeom>
          <a:solidFill>
            <a:srgbClr val="CCFBF1"/>
          </a:solidFill>
          <a:ln w="12700">
            <a:solidFill>
              <a:srgbClr val="0F766E">
                <a:alpha val="75000"/>
              </a:srgbClr>
            </a:solidFill>
            <a:prstDash val="solid"/>
          </a:ln>
          <a:effectLst>
            <a:outerShdw sx="100000" sy="100000" kx="0" ky="0" algn="bl" rotWithShape="0" blurRad="12700" dist="50800" dir="2700000">
              <a:srgbClr val="000000">
                <a:alpha val="11000"/>
              </a:srgbClr>
            </a:outerShdw>
          </a:effectLst>
        </p:spPr>
      </p:sp>
      <p:sp>
        <p:nvSpPr>
          <p:cNvPr id="15" name="Shape 13"/>
          <p:cNvSpPr/>
          <p:nvPr/>
        </p:nvSpPr>
        <p:spPr>
          <a:xfrm>
            <a:off x="6492240" y="1645920"/>
            <a:ext cx="566928" cy="566928"/>
          </a:xfrm>
          <a:prstGeom prst="ellipse">
            <a:avLst/>
          </a:prstGeom>
          <a:solidFill>
            <a:srgbClr val="FFFFFF"/>
          </a:solidFill>
          <a:ln w="16510">
            <a:solidFill>
              <a:srgbClr val="0F766E">
                <a:alpha val="95000"/>
              </a:srgbClr>
            </a:solidFill>
            <a:prstDash val="solid"/>
          </a:ln>
        </p:spPr>
      </p:sp>
      <p:sp>
        <p:nvSpPr>
          <p:cNvPr id="16" name="Text 14"/>
          <p:cNvSpPr/>
          <p:nvPr/>
        </p:nvSpPr>
        <p:spPr>
          <a:xfrm>
            <a:off x="6492240" y="1759306"/>
            <a:ext cx="566928" cy="181417"/>
          </a:xfrm>
          <a:prstGeom prst="rect">
            <a:avLst/>
          </a:prstGeom>
          <a:noFill/>
          <a:ln/>
        </p:spPr>
        <p:txBody>
          <a:bodyPr wrap="square" lIns="0" tIns="0" rIns="0" bIns="0" rtlCol="0" anchor="ctr"/>
          <a:lstStyle/>
          <a:p>
            <a:pPr algn="ctr" indent="0" marL="0">
              <a:buNone/>
            </a:pPr>
            <a:r>
              <a:rPr lang="en-US" sz="1500" b="1" dirty="0">
                <a:solidFill>
                  <a:srgbClr val="0F766E"/>
                </a:solidFill>
                <a:latin typeface="Aptos Display" pitchFamily="34" charset="0"/>
                <a:ea typeface="Aptos Display" pitchFamily="34" charset="-122"/>
                <a:cs typeface="Aptos Display" pitchFamily="34" charset="-120"/>
              </a:rPr>
              <a:t>2</a:t>
            </a:r>
            <a:endParaRPr lang="en-US" sz="1500" dirty="0"/>
          </a:p>
        </p:txBody>
      </p:sp>
      <p:sp>
        <p:nvSpPr>
          <p:cNvPr id="17" name="Text 15"/>
          <p:cNvSpPr/>
          <p:nvPr/>
        </p:nvSpPr>
        <p:spPr>
          <a:xfrm>
            <a:off x="7269480" y="1645920"/>
            <a:ext cx="2560320" cy="182880"/>
          </a:xfrm>
          <a:prstGeom prst="rect">
            <a:avLst/>
          </a:prstGeom>
          <a:noFill/>
          <a:ln/>
        </p:spPr>
        <p:txBody>
          <a:bodyPr wrap="square" lIns="0" tIns="0" rIns="0" bIns="0" rtlCol="0" anchor="ctr"/>
          <a:lstStyle/>
          <a:p>
            <a:pPr indent="0" marL="0">
              <a:buNone/>
            </a:pPr>
            <a:r>
              <a:rPr lang="en-US" sz="1400" b="1" dirty="0">
                <a:solidFill>
                  <a:srgbClr val="0F766E"/>
                </a:solidFill>
              </a:rPr>
              <a:t>Email Marketing</a:t>
            </a:r>
            <a:endParaRPr lang="en-US" sz="1400" dirty="0"/>
          </a:p>
        </p:txBody>
      </p:sp>
      <p:sp>
        <p:nvSpPr>
          <p:cNvPr id="18" name="Text 16"/>
          <p:cNvSpPr/>
          <p:nvPr/>
        </p:nvSpPr>
        <p:spPr>
          <a:xfrm>
            <a:off x="7269480" y="2084832"/>
            <a:ext cx="3383280" cy="292608"/>
          </a:xfrm>
          <a:prstGeom prst="rect">
            <a:avLst/>
          </a:prstGeom>
          <a:noFill/>
          <a:ln/>
        </p:spPr>
        <p:txBody>
          <a:bodyPr wrap="square" lIns="0" tIns="0" rIns="0" bIns="0" rtlCol="0" anchor="ctr">
            <a:normAutofit/>
          </a:bodyPr>
          <a:lstStyle/>
          <a:p>
            <a:pPr indent="0" marL="0">
              <a:buNone/>
            </a:pPr>
            <a:r>
              <a:rPr lang="en-US" sz="1070" dirty="0">
                <a:solidFill>
                  <a:srgbClr val="1E293B"/>
                </a:solidFill>
              </a:rPr>
              <a:t>Nurturing prospek, promo personal, reminder, edukasi.</a:t>
            </a:r>
            <a:endParaRPr lang="en-US" sz="1070" dirty="0"/>
          </a:p>
        </p:txBody>
      </p:sp>
      <p:sp>
        <p:nvSpPr>
          <p:cNvPr id="19" name="Shape 17"/>
          <p:cNvSpPr/>
          <p:nvPr/>
        </p:nvSpPr>
        <p:spPr>
          <a:xfrm>
            <a:off x="685800" y="3355848"/>
            <a:ext cx="5074920" cy="1600200"/>
          </a:xfrm>
          <a:prstGeom prst="roundRect">
            <a:avLst>
              <a:gd name="adj" fmla="val 4571"/>
            </a:avLst>
          </a:prstGeom>
          <a:solidFill>
            <a:srgbClr val="FFEDD5"/>
          </a:solidFill>
          <a:ln w="12700">
            <a:solidFill>
              <a:srgbClr val="F97316">
                <a:alpha val="75000"/>
              </a:srgbClr>
            </a:solidFill>
            <a:prstDash val="solid"/>
          </a:ln>
          <a:effectLst>
            <a:outerShdw sx="100000" sy="100000" kx="0" ky="0" algn="bl" rotWithShape="0" blurRad="12700" dist="50800" dir="2700000">
              <a:srgbClr val="000000">
                <a:alpha val="11000"/>
              </a:srgbClr>
            </a:outerShdw>
          </a:effectLst>
        </p:spPr>
      </p:sp>
      <p:sp>
        <p:nvSpPr>
          <p:cNvPr id="20" name="Shape 18"/>
          <p:cNvSpPr/>
          <p:nvPr/>
        </p:nvSpPr>
        <p:spPr>
          <a:xfrm>
            <a:off x="1005840" y="3703320"/>
            <a:ext cx="566928" cy="566928"/>
          </a:xfrm>
          <a:prstGeom prst="ellipse">
            <a:avLst/>
          </a:prstGeom>
          <a:solidFill>
            <a:srgbClr val="FFFFFF"/>
          </a:solidFill>
          <a:ln w="16510">
            <a:solidFill>
              <a:srgbClr val="F97316">
                <a:alpha val="95000"/>
              </a:srgbClr>
            </a:solidFill>
            <a:prstDash val="solid"/>
          </a:ln>
        </p:spPr>
      </p:sp>
      <p:sp>
        <p:nvSpPr>
          <p:cNvPr id="21" name="Text 19"/>
          <p:cNvSpPr/>
          <p:nvPr/>
        </p:nvSpPr>
        <p:spPr>
          <a:xfrm>
            <a:off x="1005840" y="3816706"/>
            <a:ext cx="566928" cy="181417"/>
          </a:xfrm>
          <a:prstGeom prst="rect">
            <a:avLst/>
          </a:prstGeom>
          <a:noFill/>
          <a:ln/>
        </p:spPr>
        <p:txBody>
          <a:bodyPr wrap="square" lIns="0" tIns="0" rIns="0" bIns="0" rtlCol="0" anchor="ctr"/>
          <a:lstStyle/>
          <a:p>
            <a:pPr algn="ctr" indent="0" marL="0">
              <a:buNone/>
            </a:pPr>
            <a:r>
              <a:rPr lang="en-US" sz="1500" b="1" dirty="0">
                <a:solidFill>
                  <a:srgbClr val="F97316"/>
                </a:solidFill>
                <a:latin typeface="Aptos Display" pitchFamily="34" charset="0"/>
                <a:ea typeface="Aptos Display" pitchFamily="34" charset="-122"/>
                <a:cs typeface="Aptos Display" pitchFamily="34" charset="-120"/>
              </a:rPr>
              <a:t>3</a:t>
            </a:r>
            <a:endParaRPr lang="en-US" sz="1500" dirty="0"/>
          </a:p>
        </p:txBody>
      </p:sp>
      <p:sp>
        <p:nvSpPr>
          <p:cNvPr id="22" name="Text 20"/>
          <p:cNvSpPr/>
          <p:nvPr/>
        </p:nvSpPr>
        <p:spPr>
          <a:xfrm>
            <a:off x="1783080" y="3703320"/>
            <a:ext cx="2560320" cy="182880"/>
          </a:xfrm>
          <a:prstGeom prst="rect">
            <a:avLst/>
          </a:prstGeom>
          <a:noFill/>
          <a:ln/>
        </p:spPr>
        <p:txBody>
          <a:bodyPr wrap="square" lIns="0" tIns="0" rIns="0" bIns="0" rtlCol="0" anchor="ctr"/>
          <a:lstStyle/>
          <a:p>
            <a:pPr indent="0" marL="0">
              <a:buNone/>
            </a:pPr>
            <a:r>
              <a:rPr lang="en-US" sz="1400" b="1" dirty="0">
                <a:solidFill>
                  <a:srgbClr val="F97316"/>
                </a:solidFill>
              </a:rPr>
              <a:t>Blog/SEO</a:t>
            </a:r>
            <a:endParaRPr lang="en-US" sz="1400" dirty="0"/>
          </a:p>
        </p:txBody>
      </p:sp>
      <p:sp>
        <p:nvSpPr>
          <p:cNvPr id="23" name="Text 21"/>
          <p:cNvSpPr/>
          <p:nvPr/>
        </p:nvSpPr>
        <p:spPr>
          <a:xfrm>
            <a:off x="1783080" y="4142232"/>
            <a:ext cx="3383280" cy="292608"/>
          </a:xfrm>
          <a:prstGeom prst="rect">
            <a:avLst/>
          </a:prstGeom>
          <a:noFill/>
          <a:ln/>
        </p:spPr>
        <p:txBody>
          <a:bodyPr wrap="square" lIns="0" tIns="0" rIns="0" bIns="0" rtlCol="0" anchor="ctr">
            <a:normAutofit/>
          </a:bodyPr>
          <a:lstStyle/>
          <a:p>
            <a:pPr indent="0" marL="0">
              <a:buNone/>
            </a:pPr>
            <a:r>
              <a:rPr lang="en-US" sz="1070" dirty="0">
                <a:solidFill>
                  <a:srgbClr val="1E293B"/>
                </a:solidFill>
              </a:rPr>
              <a:t>Menjawab kebutuhan pencarian dan membangun kredibilitas.</a:t>
            </a:r>
            <a:endParaRPr lang="en-US" sz="1070" dirty="0"/>
          </a:p>
        </p:txBody>
      </p:sp>
      <p:sp>
        <p:nvSpPr>
          <p:cNvPr id="24" name="Shape 22"/>
          <p:cNvSpPr/>
          <p:nvPr/>
        </p:nvSpPr>
        <p:spPr>
          <a:xfrm>
            <a:off x="6172200" y="3355848"/>
            <a:ext cx="5074920" cy="1600200"/>
          </a:xfrm>
          <a:prstGeom prst="roundRect">
            <a:avLst>
              <a:gd name="adj" fmla="val 4571"/>
            </a:avLst>
          </a:prstGeom>
          <a:solidFill>
            <a:srgbClr val="EDE9FE"/>
          </a:solidFill>
          <a:ln w="12700">
            <a:solidFill>
              <a:srgbClr val="7C3AED">
                <a:alpha val="75000"/>
              </a:srgbClr>
            </a:solidFill>
            <a:prstDash val="solid"/>
          </a:ln>
          <a:effectLst>
            <a:outerShdw sx="100000" sy="100000" kx="0" ky="0" algn="bl" rotWithShape="0" blurRad="12700" dist="50800" dir="2700000">
              <a:srgbClr val="000000">
                <a:alpha val="11000"/>
              </a:srgbClr>
            </a:outerShdw>
          </a:effectLst>
        </p:spPr>
      </p:sp>
      <p:sp>
        <p:nvSpPr>
          <p:cNvPr id="25" name="Shape 23"/>
          <p:cNvSpPr/>
          <p:nvPr/>
        </p:nvSpPr>
        <p:spPr>
          <a:xfrm>
            <a:off x="6492240" y="3703320"/>
            <a:ext cx="566928" cy="566928"/>
          </a:xfrm>
          <a:prstGeom prst="ellipse">
            <a:avLst/>
          </a:prstGeom>
          <a:solidFill>
            <a:srgbClr val="FFFFFF"/>
          </a:solidFill>
          <a:ln w="16510">
            <a:solidFill>
              <a:srgbClr val="7C3AED">
                <a:alpha val="95000"/>
              </a:srgbClr>
            </a:solidFill>
            <a:prstDash val="solid"/>
          </a:ln>
        </p:spPr>
      </p:sp>
      <p:sp>
        <p:nvSpPr>
          <p:cNvPr id="26" name="Text 24"/>
          <p:cNvSpPr/>
          <p:nvPr/>
        </p:nvSpPr>
        <p:spPr>
          <a:xfrm>
            <a:off x="6492240" y="3816706"/>
            <a:ext cx="566928" cy="181417"/>
          </a:xfrm>
          <a:prstGeom prst="rect">
            <a:avLst/>
          </a:prstGeom>
          <a:noFill/>
          <a:ln/>
        </p:spPr>
        <p:txBody>
          <a:bodyPr wrap="square" lIns="0" tIns="0" rIns="0" bIns="0" rtlCol="0" anchor="ctr"/>
          <a:lstStyle/>
          <a:p>
            <a:pPr algn="ctr" indent="0" marL="0">
              <a:buNone/>
            </a:pPr>
            <a:r>
              <a:rPr lang="en-US" sz="1500" b="1" dirty="0">
                <a:solidFill>
                  <a:srgbClr val="7C3AED"/>
                </a:solidFill>
                <a:latin typeface="Aptos Display" pitchFamily="34" charset="0"/>
                <a:ea typeface="Aptos Display" pitchFamily="34" charset="-122"/>
                <a:cs typeface="Aptos Display" pitchFamily="34" charset="-120"/>
              </a:rPr>
              <a:t>4</a:t>
            </a:r>
            <a:endParaRPr lang="en-US" sz="1500" dirty="0"/>
          </a:p>
        </p:txBody>
      </p:sp>
      <p:sp>
        <p:nvSpPr>
          <p:cNvPr id="27" name="Text 25"/>
          <p:cNvSpPr/>
          <p:nvPr/>
        </p:nvSpPr>
        <p:spPr>
          <a:xfrm>
            <a:off x="7269480" y="3703320"/>
            <a:ext cx="2560320" cy="182880"/>
          </a:xfrm>
          <a:prstGeom prst="rect">
            <a:avLst/>
          </a:prstGeom>
          <a:noFill/>
          <a:ln/>
        </p:spPr>
        <p:txBody>
          <a:bodyPr wrap="square" lIns="0" tIns="0" rIns="0" bIns="0" rtlCol="0" anchor="ctr"/>
          <a:lstStyle/>
          <a:p>
            <a:pPr indent="0" marL="0">
              <a:buNone/>
            </a:pPr>
            <a:r>
              <a:rPr lang="en-US" sz="1400" b="1" dirty="0">
                <a:solidFill>
                  <a:srgbClr val="7C3AED"/>
                </a:solidFill>
              </a:rPr>
              <a:t>Aplikasi/CRM</a:t>
            </a:r>
            <a:endParaRPr lang="en-US" sz="1400" dirty="0"/>
          </a:p>
        </p:txBody>
      </p:sp>
      <p:sp>
        <p:nvSpPr>
          <p:cNvPr id="28" name="Text 26"/>
          <p:cNvSpPr/>
          <p:nvPr/>
        </p:nvSpPr>
        <p:spPr>
          <a:xfrm>
            <a:off x="7269480" y="4142232"/>
            <a:ext cx="3383280" cy="292608"/>
          </a:xfrm>
          <a:prstGeom prst="rect">
            <a:avLst/>
          </a:prstGeom>
          <a:noFill/>
          <a:ln/>
        </p:spPr>
        <p:txBody>
          <a:bodyPr wrap="square" lIns="0" tIns="0" rIns="0" bIns="0" rtlCol="0" anchor="ctr">
            <a:normAutofit/>
          </a:bodyPr>
          <a:lstStyle/>
          <a:p>
            <a:pPr indent="0" marL="0">
              <a:buNone/>
            </a:pPr>
            <a:r>
              <a:rPr lang="en-US" sz="1070" dirty="0">
                <a:solidFill>
                  <a:srgbClr val="1E293B"/>
                </a:solidFill>
              </a:rPr>
              <a:t>Mengelola data pelanggan dan pengalaman berulang.</a:t>
            </a:r>
            <a:endParaRPr lang="en-US" sz="1070" dirty="0"/>
          </a:p>
        </p:txBody>
      </p:sp>
      <p:sp>
        <p:nvSpPr>
          <p:cNvPr id="29" name="Shape 27"/>
          <p:cNvSpPr/>
          <p:nvPr/>
        </p:nvSpPr>
        <p:spPr>
          <a:xfrm>
            <a:off x="914400" y="5532120"/>
            <a:ext cx="10424160" cy="502920"/>
          </a:xfrm>
          <a:prstGeom prst="roundRect">
            <a:avLst>
              <a:gd name="adj" fmla="val 14545"/>
            </a:avLst>
          </a:prstGeom>
          <a:solidFill>
            <a:srgbClr val="F1F5F9"/>
          </a:solidFill>
          <a:ln w="12700">
            <a:solidFill>
              <a:srgbClr val="CBD5E1"/>
            </a:solidFill>
            <a:prstDash val="solid"/>
          </a:ln>
        </p:spPr>
      </p:sp>
      <p:sp>
        <p:nvSpPr>
          <p:cNvPr id="30" name="Text 28"/>
          <p:cNvSpPr/>
          <p:nvPr/>
        </p:nvSpPr>
        <p:spPr>
          <a:xfrm>
            <a:off x="1115568" y="5715000"/>
            <a:ext cx="9966960" cy="109728"/>
          </a:xfrm>
          <a:prstGeom prst="rect">
            <a:avLst/>
          </a:prstGeom>
          <a:noFill/>
          <a:ln/>
        </p:spPr>
        <p:txBody>
          <a:bodyPr wrap="square" lIns="0" tIns="0" rIns="0" bIns="0" rtlCol="0" anchor="ctr">
            <a:normAutofit/>
          </a:bodyPr>
          <a:lstStyle/>
          <a:p>
            <a:pPr algn="ctr" indent="0" marL="0">
              <a:buNone/>
            </a:pPr>
            <a:r>
              <a:rPr lang="en-US" sz="1080" b="1" dirty="0">
                <a:solidFill>
                  <a:srgbClr val="0F172A"/>
                </a:solidFill>
              </a:rPr>
              <a:t>Kunci aplikasi: buat jalur konversi jelas — dari konten → klik → landing page → formulir/checkout → tindak lanjut.</a:t>
            </a:r>
            <a:endParaRPr lang="en-US" sz="1080" dirty="0"/>
          </a:p>
        </p:txBody>
      </p:sp>
      <p:sp>
        <p:nvSpPr>
          <p:cNvPr id="31" name="Shape 29"/>
          <p:cNvSpPr/>
          <p:nvPr/>
        </p:nvSpPr>
        <p:spPr>
          <a:xfrm>
            <a:off x="502920" y="6446520"/>
            <a:ext cx="11155680" cy="0"/>
          </a:xfrm>
          <a:prstGeom prst="line">
            <a:avLst/>
          </a:prstGeom>
          <a:noFill/>
          <a:ln w="12700">
            <a:solidFill>
              <a:srgbClr val="E2E8F0">
                <a:alpha val="90000"/>
              </a:srgbClr>
            </a:solidFill>
            <a:prstDash val="solid"/>
          </a:ln>
        </p:spPr>
      </p:sp>
      <p:sp>
        <p:nvSpPr>
          <p:cNvPr id="32" name="Text 30"/>
          <p:cNvSpPr/>
          <p:nvPr/>
        </p:nvSpPr>
        <p:spPr>
          <a:xfrm>
            <a:off x="502920" y="6528816"/>
            <a:ext cx="5029200" cy="164592"/>
          </a:xfrm>
          <a:prstGeom prst="rect">
            <a:avLst/>
          </a:prstGeom>
          <a:noFill/>
          <a:ln/>
        </p:spPr>
        <p:txBody>
          <a:bodyPr wrap="square" lIns="0" tIns="0" rIns="0" bIns="0" rtlCol="0" anchor="ctr"/>
          <a:lstStyle/>
          <a:p>
            <a:pPr indent="0" marL="0">
              <a:buNone/>
            </a:pPr>
            <a:r>
              <a:rPr lang="en-US" sz="740" dirty="0">
                <a:solidFill>
                  <a:srgbClr val="64748B"/>
                </a:solidFill>
              </a:rPr>
              <a:t>Marketing Communication • Digital Media Channel</a:t>
            </a:r>
            <a:endParaRPr lang="en-US" sz="740" dirty="0"/>
          </a:p>
        </p:txBody>
      </p:sp>
      <p:sp>
        <p:nvSpPr>
          <p:cNvPr id="33" name="Text 31"/>
          <p:cNvSpPr/>
          <p:nvPr/>
        </p:nvSpPr>
        <p:spPr>
          <a:xfrm>
            <a:off x="11109960" y="6510528"/>
            <a:ext cx="548640" cy="164592"/>
          </a:xfrm>
          <a:prstGeom prst="rect">
            <a:avLst/>
          </a:prstGeom>
          <a:noFill/>
          <a:ln/>
        </p:spPr>
        <p:txBody>
          <a:bodyPr wrap="square" lIns="0" tIns="0" rIns="0" bIns="0" rtlCol="0" anchor="ctr"/>
          <a:lstStyle/>
          <a:p>
            <a:pPr algn="r" indent="0" marL="0">
              <a:buNone/>
            </a:pPr>
            <a:r>
              <a:rPr lang="en-US" sz="800" b="1" dirty="0">
                <a:solidFill>
                  <a:srgbClr val="64748B"/>
                </a:solidFill>
              </a:rPr>
              <a:t>08</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AFC"/>
        </a:solidFill>
      </p:bgPr>
    </p:bg>
    <p:spTree>
      <p:nvGrpSpPr>
        <p:cNvPr id="1" name=""/>
        <p:cNvGrpSpPr/>
        <p:nvPr/>
      </p:nvGrpSpPr>
      <p:grpSpPr>
        <a:xfrm>
          <a:off x="0" y="0"/>
          <a:ext cx="0" cy="0"/>
          <a:chOff x="0" y="0"/>
          <a:chExt cx="0" cy="0"/>
        </a:xfrm>
      </p:grpSpPr>
      <p:sp>
        <p:nvSpPr>
          <p:cNvPr id="2" name="Shape 0"/>
          <p:cNvSpPr/>
          <p:nvPr/>
        </p:nvSpPr>
        <p:spPr>
          <a:xfrm rot="2100000">
            <a:off x="9326880" y="-1463040"/>
            <a:ext cx="3840480" cy="3840480"/>
          </a:xfrm>
          <a:prstGeom prst="arc">
            <a:avLst/>
          </a:prstGeom>
          <a:solidFill>
            <a:srgbClr val="DBEAFE">
              <a:alpha val="95000"/>
            </a:srgbClr>
          </a:solidFill>
          <a:ln w="12700">
            <a:solidFill>
              <a:srgbClr val="DBEAFE">
                <a:alpha val="90000"/>
              </a:srgbClr>
            </a:solidFill>
            <a:prstDash val="solid"/>
          </a:ln>
        </p:spPr>
      </p:sp>
      <p:sp>
        <p:nvSpPr>
          <p:cNvPr id="3" name="Shape 1"/>
          <p:cNvSpPr/>
          <p:nvPr/>
        </p:nvSpPr>
        <p:spPr>
          <a:xfrm rot="12600000">
            <a:off x="-1097280" y="5212080"/>
            <a:ext cx="2926080" cy="2926080"/>
          </a:xfrm>
          <a:prstGeom prst="arc">
            <a:avLst/>
          </a:prstGeom>
          <a:solidFill>
            <a:srgbClr val="CCFBF1">
              <a:alpha val="85000"/>
            </a:srgbClr>
          </a:solidFill>
          <a:ln w="12700">
            <a:solidFill>
              <a:srgbClr val="CCFBF1">
                <a:alpha val="90000"/>
              </a:srgbClr>
            </a:solidFill>
            <a:prstDash val="solid"/>
          </a:ln>
        </p:spPr>
      </p:sp>
      <p:sp>
        <p:nvSpPr>
          <p:cNvPr id="4" name="Text 2"/>
          <p:cNvSpPr/>
          <p:nvPr/>
        </p:nvSpPr>
        <p:spPr>
          <a:xfrm>
            <a:off x="502920" y="384048"/>
            <a:ext cx="7955280" cy="411480"/>
          </a:xfrm>
          <a:prstGeom prst="rect">
            <a:avLst/>
          </a:prstGeom>
          <a:noFill/>
          <a:ln/>
        </p:spPr>
        <p:txBody>
          <a:bodyPr wrap="square" lIns="0" tIns="0" rIns="0" bIns="0" rtlCol="0" anchor="ctr"/>
          <a:lstStyle/>
          <a:p>
            <a:pPr indent="0" marL="0">
              <a:buNone/>
            </a:pPr>
            <a:r>
              <a:rPr lang="en-US" sz="2400" b="1" dirty="0">
                <a:solidFill>
                  <a:srgbClr val="0F172A"/>
                </a:solidFill>
                <a:latin typeface="Aptos Display" pitchFamily="34" charset="0"/>
                <a:ea typeface="Aptos Display" pitchFamily="34" charset="-122"/>
                <a:cs typeface="Aptos Display" pitchFamily="34" charset="-120"/>
              </a:rPr>
              <a:t>Aplikasi Social &amp; Shared Media Channel</a:t>
            </a:r>
            <a:endParaRPr lang="en-US" sz="2400" dirty="0"/>
          </a:p>
        </p:txBody>
      </p:sp>
      <p:sp>
        <p:nvSpPr>
          <p:cNvPr id="5" name="Shape 3"/>
          <p:cNvSpPr/>
          <p:nvPr/>
        </p:nvSpPr>
        <p:spPr>
          <a:xfrm>
            <a:off x="502920" y="932688"/>
            <a:ext cx="1005840" cy="0"/>
          </a:xfrm>
          <a:prstGeom prst="line">
            <a:avLst/>
          </a:prstGeom>
          <a:noFill/>
          <a:ln w="38100">
            <a:solidFill>
              <a:srgbClr val="06B6D4"/>
            </a:solidFill>
            <a:prstDash val="solid"/>
          </a:ln>
        </p:spPr>
      </p:sp>
      <p:sp>
        <p:nvSpPr>
          <p:cNvPr id="6" name="Text 4"/>
          <p:cNvSpPr/>
          <p:nvPr/>
        </p:nvSpPr>
        <p:spPr>
          <a:xfrm>
            <a:off x="1600200" y="804672"/>
            <a:ext cx="6217920" cy="274320"/>
          </a:xfrm>
          <a:prstGeom prst="rect">
            <a:avLst/>
          </a:prstGeom>
          <a:noFill/>
          <a:ln/>
        </p:spPr>
        <p:txBody>
          <a:bodyPr wrap="square" lIns="0" tIns="0" rIns="0" bIns="0" rtlCol="0" anchor="ctr"/>
          <a:lstStyle/>
          <a:p>
            <a:pPr indent="0" marL="0">
              <a:buNone/>
            </a:pPr>
            <a:r>
              <a:rPr lang="en-US" sz="850" dirty="0">
                <a:solidFill>
                  <a:srgbClr val="64748B"/>
                </a:solidFill>
              </a:rPr>
              <a:t>Media sosial berfungsi sebagai ruang interaksi, komunitas, dan pembentukan persepsi merek.</a:t>
            </a:r>
            <a:endParaRPr lang="en-US" sz="850" dirty="0"/>
          </a:p>
        </p:txBody>
      </p:sp>
      <p:sp>
        <p:nvSpPr>
          <p:cNvPr id="7" name="Shape 5"/>
          <p:cNvSpPr/>
          <p:nvPr/>
        </p:nvSpPr>
        <p:spPr>
          <a:xfrm>
            <a:off x="10104120" y="438912"/>
            <a:ext cx="1554480" cy="329184"/>
          </a:xfrm>
          <a:prstGeom prst="roundRect">
            <a:avLst>
              <a:gd name="adj" fmla="val 16667"/>
            </a:avLst>
          </a:prstGeom>
          <a:solidFill>
            <a:srgbClr val="CCFBF1"/>
          </a:solidFill>
          <a:ln w="12700">
            <a:solidFill>
              <a:srgbClr val="CCFBF1"/>
            </a:solidFill>
            <a:prstDash val="solid"/>
          </a:ln>
        </p:spPr>
      </p:sp>
      <p:sp>
        <p:nvSpPr>
          <p:cNvPr id="8" name="Text 6"/>
          <p:cNvSpPr/>
          <p:nvPr/>
        </p:nvSpPr>
        <p:spPr>
          <a:xfrm>
            <a:off x="10222992" y="521208"/>
            <a:ext cx="1325880" cy="128016"/>
          </a:xfrm>
          <a:prstGeom prst="rect">
            <a:avLst/>
          </a:prstGeom>
          <a:noFill/>
          <a:ln/>
        </p:spPr>
        <p:txBody>
          <a:bodyPr wrap="square" lIns="0" tIns="0" rIns="0" bIns="0" rtlCol="0" anchor="ctr"/>
          <a:lstStyle/>
          <a:p>
            <a:pPr algn="ctr" indent="0" marL="0">
              <a:buNone/>
            </a:pPr>
            <a:r>
              <a:rPr lang="en-US" sz="740" b="1" dirty="0">
                <a:solidFill>
                  <a:srgbClr val="0F766E"/>
                </a:solidFill>
              </a:rPr>
              <a:t>SHARED</a:t>
            </a:r>
            <a:endParaRPr lang="en-US" sz="740" dirty="0"/>
          </a:p>
        </p:txBody>
      </p:sp>
      <p:sp>
        <p:nvSpPr>
          <p:cNvPr id="9" name="Shape 7"/>
          <p:cNvSpPr/>
          <p:nvPr/>
        </p:nvSpPr>
        <p:spPr>
          <a:xfrm>
            <a:off x="685800" y="1234440"/>
            <a:ext cx="10835640" cy="4297680"/>
          </a:xfrm>
          <a:prstGeom prst="roundRect">
            <a:avLst>
              <a:gd name="adj" fmla="val 1702"/>
            </a:avLst>
          </a:prstGeom>
          <a:solidFill>
            <a:srgbClr val="FFFFFF"/>
          </a:solidFill>
          <a:ln w="12700">
            <a:solidFill>
              <a:srgbClr val="E2E8F0"/>
            </a:solidFill>
            <a:prstDash val="solid"/>
          </a:ln>
          <a:effectLst>
            <a:outerShdw sx="100000" sy="100000" kx="0" ky="0" algn="bl" rotWithShape="0" blurRad="12700" dist="50800" dir="2700000">
              <a:srgbClr val="000000">
                <a:alpha val="11000"/>
              </a:srgbClr>
            </a:outerShdw>
          </a:effectLst>
        </p:spPr>
      </p:sp>
      <p:sp>
        <p:nvSpPr>
          <p:cNvPr id="10" name="Shape 8"/>
          <p:cNvSpPr/>
          <p:nvPr/>
        </p:nvSpPr>
        <p:spPr>
          <a:xfrm>
            <a:off x="685800" y="1234440"/>
            <a:ext cx="10835640" cy="502920"/>
          </a:xfrm>
          <a:prstGeom prst="rect">
            <a:avLst/>
          </a:prstGeom>
          <a:solidFill>
            <a:srgbClr val="2563EB"/>
          </a:solidFill>
          <a:ln w="12700">
            <a:solidFill>
              <a:srgbClr val="2563EB"/>
            </a:solidFill>
            <a:prstDash val="solid"/>
          </a:ln>
        </p:spPr>
      </p:sp>
      <p:sp>
        <p:nvSpPr>
          <p:cNvPr id="11" name="Text 9"/>
          <p:cNvSpPr/>
          <p:nvPr/>
        </p:nvSpPr>
        <p:spPr>
          <a:xfrm>
            <a:off x="960120" y="1408176"/>
            <a:ext cx="1645920" cy="100584"/>
          </a:xfrm>
          <a:prstGeom prst="rect">
            <a:avLst/>
          </a:prstGeom>
          <a:noFill/>
          <a:ln/>
        </p:spPr>
        <p:txBody>
          <a:bodyPr wrap="square" lIns="0" tIns="0" rIns="0" bIns="0" rtlCol="0" anchor="ctr"/>
          <a:lstStyle/>
          <a:p>
            <a:pPr indent="0" marL="0">
              <a:buNone/>
            </a:pPr>
            <a:r>
              <a:rPr lang="en-US" sz="940" b="1" dirty="0">
                <a:solidFill>
                  <a:srgbClr val="FFFFFF"/>
                </a:solidFill>
              </a:rPr>
              <a:t>Platform</a:t>
            </a:r>
            <a:endParaRPr lang="en-US" sz="940" dirty="0"/>
          </a:p>
        </p:txBody>
      </p:sp>
      <p:sp>
        <p:nvSpPr>
          <p:cNvPr id="12" name="Text 10"/>
          <p:cNvSpPr/>
          <p:nvPr/>
        </p:nvSpPr>
        <p:spPr>
          <a:xfrm>
            <a:off x="3108960" y="1408176"/>
            <a:ext cx="2194560" cy="100584"/>
          </a:xfrm>
          <a:prstGeom prst="rect">
            <a:avLst/>
          </a:prstGeom>
          <a:noFill/>
          <a:ln/>
        </p:spPr>
        <p:txBody>
          <a:bodyPr wrap="square" lIns="0" tIns="0" rIns="0" bIns="0" rtlCol="0" anchor="ctr"/>
          <a:lstStyle/>
          <a:p>
            <a:pPr indent="0" marL="0">
              <a:buNone/>
            </a:pPr>
            <a:r>
              <a:rPr lang="en-US" sz="940" b="1" dirty="0">
                <a:solidFill>
                  <a:srgbClr val="FFFFFF"/>
                </a:solidFill>
              </a:rPr>
              <a:t>Peran Konten</a:t>
            </a:r>
            <a:endParaRPr lang="en-US" sz="940" dirty="0"/>
          </a:p>
        </p:txBody>
      </p:sp>
      <p:sp>
        <p:nvSpPr>
          <p:cNvPr id="13" name="Text 11"/>
          <p:cNvSpPr/>
          <p:nvPr/>
        </p:nvSpPr>
        <p:spPr>
          <a:xfrm>
            <a:off x="7452360" y="1408176"/>
            <a:ext cx="2011680" cy="100584"/>
          </a:xfrm>
          <a:prstGeom prst="rect">
            <a:avLst/>
          </a:prstGeom>
          <a:noFill/>
          <a:ln/>
        </p:spPr>
        <p:txBody>
          <a:bodyPr wrap="square" lIns="0" tIns="0" rIns="0" bIns="0" rtlCol="0" anchor="ctr"/>
          <a:lstStyle/>
          <a:p>
            <a:pPr indent="0" marL="0">
              <a:buNone/>
            </a:pPr>
            <a:r>
              <a:rPr lang="en-US" sz="940" b="1" dirty="0">
                <a:solidFill>
                  <a:srgbClr val="FFFFFF"/>
                </a:solidFill>
              </a:rPr>
              <a:t>Tujuan Utama</a:t>
            </a:r>
            <a:endParaRPr lang="en-US" sz="940" dirty="0"/>
          </a:p>
        </p:txBody>
      </p:sp>
      <p:sp>
        <p:nvSpPr>
          <p:cNvPr id="14" name="Shape 12"/>
          <p:cNvSpPr/>
          <p:nvPr/>
        </p:nvSpPr>
        <p:spPr>
          <a:xfrm>
            <a:off x="685800" y="1709928"/>
            <a:ext cx="10835640" cy="502920"/>
          </a:xfrm>
          <a:prstGeom prst="rect">
            <a:avLst/>
          </a:prstGeom>
          <a:solidFill>
            <a:srgbClr val="F8FAFC"/>
          </a:solidFill>
          <a:ln w="12700">
            <a:solidFill>
              <a:srgbClr val="F8FAFC"/>
            </a:solidFill>
            <a:prstDash val="solid"/>
          </a:ln>
        </p:spPr>
      </p:sp>
      <p:sp>
        <p:nvSpPr>
          <p:cNvPr id="15" name="Text 13"/>
          <p:cNvSpPr/>
          <p:nvPr/>
        </p:nvSpPr>
        <p:spPr>
          <a:xfrm>
            <a:off x="960120" y="1828800"/>
            <a:ext cx="1645920" cy="109728"/>
          </a:xfrm>
          <a:prstGeom prst="rect">
            <a:avLst/>
          </a:prstGeom>
          <a:noFill/>
          <a:ln/>
        </p:spPr>
        <p:txBody>
          <a:bodyPr wrap="square" lIns="0" tIns="0" rIns="0" bIns="0" rtlCol="0" anchor="ctr"/>
          <a:lstStyle/>
          <a:p>
            <a:pPr indent="0" marL="0">
              <a:buNone/>
            </a:pPr>
            <a:r>
              <a:rPr lang="en-US" sz="1070" b="1" dirty="0">
                <a:solidFill>
                  <a:srgbClr val="0F172A"/>
                </a:solidFill>
              </a:rPr>
              <a:t>Instagram</a:t>
            </a:r>
            <a:endParaRPr lang="en-US" sz="1070" dirty="0"/>
          </a:p>
        </p:txBody>
      </p:sp>
      <p:sp>
        <p:nvSpPr>
          <p:cNvPr id="16" name="Text 14"/>
          <p:cNvSpPr/>
          <p:nvPr/>
        </p:nvSpPr>
        <p:spPr>
          <a:xfrm>
            <a:off x="3108960" y="1828800"/>
            <a:ext cx="3474720" cy="109728"/>
          </a:xfrm>
          <a:prstGeom prst="rect">
            <a:avLst/>
          </a:prstGeom>
          <a:noFill/>
          <a:ln/>
        </p:spPr>
        <p:txBody>
          <a:bodyPr wrap="square" lIns="0" tIns="0" rIns="0" bIns="0" rtlCol="0" anchor="ctr"/>
          <a:lstStyle/>
          <a:p>
            <a:pPr indent="0" marL="0">
              <a:buNone/>
            </a:pPr>
            <a:r>
              <a:rPr lang="en-US" sz="1020" dirty="0">
                <a:solidFill>
                  <a:srgbClr val="1E293B"/>
                </a:solidFill>
              </a:rPr>
              <a:t>Visual brand, Reels, Story, katalog</a:t>
            </a:r>
            <a:endParaRPr lang="en-US" sz="1020" dirty="0"/>
          </a:p>
        </p:txBody>
      </p:sp>
      <p:sp>
        <p:nvSpPr>
          <p:cNvPr id="17" name="Shape 15"/>
          <p:cNvSpPr/>
          <p:nvPr/>
        </p:nvSpPr>
        <p:spPr>
          <a:xfrm>
            <a:off x="7424928" y="1737360"/>
            <a:ext cx="1691640" cy="310896"/>
          </a:xfrm>
          <a:prstGeom prst="roundRect">
            <a:avLst>
              <a:gd name="adj" fmla="val 17647"/>
            </a:avLst>
          </a:prstGeom>
          <a:solidFill>
            <a:srgbClr val="DBEAFE"/>
          </a:solidFill>
          <a:ln w="12700">
            <a:solidFill>
              <a:srgbClr val="DBEAFE"/>
            </a:solidFill>
            <a:prstDash val="solid"/>
          </a:ln>
        </p:spPr>
      </p:sp>
      <p:sp>
        <p:nvSpPr>
          <p:cNvPr id="18" name="Text 16"/>
          <p:cNvSpPr/>
          <p:nvPr/>
        </p:nvSpPr>
        <p:spPr>
          <a:xfrm>
            <a:off x="7516368" y="1810512"/>
            <a:ext cx="1508760" cy="137160"/>
          </a:xfrm>
          <a:prstGeom prst="rect">
            <a:avLst/>
          </a:prstGeom>
          <a:noFill/>
          <a:ln/>
        </p:spPr>
        <p:txBody>
          <a:bodyPr wrap="square" lIns="0" tIns="0" rIns="0" bIns="0" rtlCol="0" anchor="ctr"/>
          <a:lstStyle/>
          <a:p>
            <a:pPr algn="ctr" indent="0" marL="0">
              <a:buNone/>
            </a:pPr>
            <a:r>
              <a:rPr lang="en-US" sz="750" b="1" dirty="0">
                <a:solidFill>
                  <a:srgbClr val="2563EB"/>
                </a:solidFill>
              </a:rPr>
              <a:t>Awareness + engagement</a:t>
            </a:r>
            <a:endParaRPr lang="en-US" sz="750" dirty="0"/>
          </a:p>
        </p:txBody>
      </p:sp>
      <p:sp>
        <p:nvSpPr>
          <p:cNvPr id="19" name="Text 17"/>
          <p:cNvSpPr/>
          <p:nvPr/>
        </p:nvSpPr>
        <p:spPr>
          <a:xfrm>
            <a:off x="960120" y="2487168"/>
            <a:ext cx="1645920" cy="109728"/>
          </a:xfrm>
          <a:prstGeom prst="rect">
            <a:avLst/>
          </a:prstGeom>
          <a:noFill/>
          <a:ln/>
        </p:spPr>
        <p:txBody>
          <a:bodyPr wrap="square" lIns="0" tIns="0" rIns="0" bIns="0" rtlCol="0" anchor="ctr"/>
          <a:lstStyle/>
          <a:p>
            <a:pPr indent="0" marL="0">
              <a:buNone/>
            </a:pPr>
            <a:r>
              <a:rPr lang="en-US" sz="1070" b="1" dirty="0">
                <a:solidFill>
                  <a:srgbClr val="0F172A"/>
                </a:solidFill>
              </a:rPr>
              <a:t>TikTok</a:t>
            </a:r>
            <a:endParaRPr lang="en-US" sz="1070" dirty="0"/>
          </a:p>
        </p:txBody>
      </p:sp>
      <p:sp>
        <p:nvSpPr>
          <p:cNvPr id="20" name="Text 18"/>
          <p:cNvSpPr/>
          <p:nvPr/>
        </p:nvSpPr>
        <p:spPr>
          <a:xfrm>
            <a:off x="3108960" y="2487168"/>
            <a:ext cx="3474720" cy="109728"/>
          </a:xfrm>
          <a:prstGeom prst="rect">
            <a:avLst/>
          </a:prstGeom>
          <a:noFill/>
          <a:ln/>
        </p:spPr>
        <p:txBody>
          <a:bodyPr wrap="square" lIns="0" tIns="0" rIns="0" bIns="0" rtlCol="0" anchor="ctr"/>
          <a:lstStyle/>
          <a:p>
            <a:pPr indent="0" marL="0">
              <a:buNone/>
            </a:pPr>
            <a:r>
              <a:rPr lang="en-US" sz="1020" dirty="0">
                <a:solidFill>
                  <a:srgbClr val="1E293B"/>
                </a:solidFill>
              </a:rPr>
              <a:t>Konten singkat, tren, storytelling</a:t>
            </a:r>
            <a:endParaRPr lang="en-US" sz="1020" dirty="0"/>
          </a:p>
        </p:txBody>
      </p:sp>
      <p:sp>
        <p:nvSpPr>
          <p:cNvPr id="21" name="Shape 19"/>
          <p:cNvSpPr/>
          <p:nvPr/>
        </p:nvSpPr>
        <p:spPr>
          <a:xfrm>
            <a:off x="7424928" y="2395728"/>
            <a:ext cx="1691640" cy="310896"/>
          </a:xfrm>
          <a:prstGeom prst="roundRect">
            <a:avLst>
              <a:gd name="adj" fmla="val 17647"/>
            </a:avLst>
          </a:prstGeom>
          <a:solidFill>
            <a:srgbClr val="FFEDD5"/>
          </a:solidFill>
          <a:ln w="12700">
            <a:solidFill>
              <a:srgbClr val="FFEDD5"/>
            </a:solidFill>
            <a:prstDash val="solid"/>
          </a:ln>
        </p:spPr>
      </p:sp>
      <p:sp>
        <p:nvSpPr>
          <p:cNvPr id="22" name="Text 20"/>
          <p:cNvSpPr/>
          <p:nvPr/>
        </p:nvSpPr>
        <p:spPr>
          <a:xfrm>
            <a:off x="7516368" y="2468880"/>
            <a:ext cx="1508760" cy="137160"/>
          </a:xfrm>
          <a:prstGeom prst="rect">
            <a:avLst/>
          </a:prstGeom>
          <a:noFill/>
          <a:ln/>
        </p:spPr>
        <p:txBody>
          <a:bodyPr wrap="square" lIns="0" tIns="0" rIns="0" bIns="0" rtlCol="0" anchor="ctr"/>
          <a:lstStyle/>
          <a:p>
            <a:pPr algn="ctr" indent="0" marL="0">
              <a:buNone/>
            </a:pPr>
            <a:r>
              <a:rPr lang="en-US" sz="750" b="1" dirty="0">
                <a:solidFill>
                  <a:srgbClr val="F97316"/>
                </a:solidFill>
              </a:rPr>
              <a:t>Awareness cepat</a:t>
            </a:r>
            <a:endParaRPr lang="en-US" sz="750" dirty="0"/>
          </a:p>
        </p:txBody>
      </p:sp>
      <p:sp>
        <p:nvSpPr>
          <p:cNvPr id="23" name="Shape 21"/>
          <p:cNvSpPr/>
          <p:nvPr/>
        </p:nvSpPr>
        <p:spPr>
          <a:xfrm>
            <a:off x="685800" y="3026664"/>
            <a:ext cx="10835640" cy="502920"/>
          </a:xfrm>
          <a:prstGeom prst="rect">
            <a:avLst/>
          </a:prstGeom>
          <a:solidFill>
            <a:srgbClr val="F8FAFC"/>
          </a:solidFill>
          <a:ln w="12700">
            <a:solidFill>
              <a:srgbClr val="F8FAFC"/>
            </a:solidFill>
            <a:prstDash val="solid"/>
          </a:ln>
        </p:spPr>
      </p:sp>
      <p:sp>
        <p:nvSpPr>
          <p:cNvPr id="24" name="Text 22"/>
          <p:cNvSpPr/>
          <p:nvPr/>
        </p:nvSpPr>
        <p:spPr>
          <a:xfrm>
            <a:off x="960120" y="3145536"/>
            <a:ext cx="1645920" cy="109728"/>
          </a:xfrm>
          <a:prstGeom prst="rect">
            <a:avLst/>
          </a:prstGeom>
          <a:noFill/>
          <a:ln/>
        </p:spPr>
        <p:txBody>
          <a:bodyPr wrap="square" lIns="0" tIns="0" rIns="0" bIns="0" rtlCol="0" anchor="ctr"/>
          <a:lstStyle/>
          <a:p>
            <a:pPr indent="0" marL="0">
              <a:buNone/>
            </a:pPr>
            <a:r>
              <a:rPr lang="en-US" sz="1070" b="1" dirty="0">
                <a:solidFill>
                  <a:srgbClr val="0F172A"/>
                </a:solidFill>
              </a:rPr>
              <a:t>YouTube</a:t>
            </a:r>
            <a:endParaRPr lang="en-US" sz="1070" dirty="0"/>
          </a:p>
        </p:txBody>
      </p:sp>
      <p:sp>
        <p:nvSpPr>
          <p:cNvPr id="25" name="Text 23"/>
          <p:cNvSpPr/>
          <p:nvPr/>
        </p:nvSpPr>
        <p:spPr>
          <a:xfrm>
            <a:off x="3108960" y="3145536"/>
            <a:ext cx="3474720" cy="109728"/>
          </a:xfrm>
          <a:prstGeom prst="rect">
            <a:avLst/>
          </a:prstGeom>
          <a:noFill/>
          <a:ln/>
        </p:spPr>
        <p:txBody>
          <a:bodyPr wrap="square" lIns="0" tIns="0" rIns="0" bIns="0" rtlCol="0" anchor="ctr"/>
          <a:lstStyle/>
          <a:p>
            <a:pPr indent="0" marL="0">
              <a:buNone/>
            </a:pPr>
            <a:r>
              <a:rPr lang="en-US" sz="1020" dirty="0">
                <a:solidFill>
                  <a:srgbClr val="1E293B"/>
                </a:solidFill>
              </a:rPr>
              <a:t>Video edukasi, review, tutorial</a:t>
            </a:r>
            <a:endParaRPr lang="en-US" sz="1020" dirty="0"/>
          </a:p>
        </p:txBody>
      </p:sp>
      <p:sp>
        <p:nvSpPr>
          <p:cNvPr id="26" name="Shape 24"/>
          <p:cNvSpPr/>
          <p:nvPr/>
        </p:nvSpPr>
        <p:spPr>
          <a:xfrm>
            <a:off x="7424928" y="3054096"/>
            <a:ext cx="1691640" cy="310896"/>
          </a:xfrm>
          <a:prstGeom prst="roundRect">
            <a:avLst>
              <a:gd name="adj" fmla="val 17647"/>
            </a:avLst>
          </a:prstGeom>
          <a:solidFill>
            <a:srgbClr val="D1FAE5"/>
          </a:solidFill>
          <a:ln w="12700">
            <a:solidFill>
              <a:srgbClr val="D1FAE5"/>
            </a:solidFill>
            <a:prstDash val="solid"/>
          </a:ln>
        </p:spPr>
      </p:sp>
      <p:sp>
        <p:nvSpPr>
          <p:cNvPr id="27" name="Text 25"/>
          <p:cNvSpPr/>
          <p:nvPr/>
        </p:nvSpPr>
        <p:spPr>
          <a:xfrm>
            <a:off x="7516368" y="3127248"/>
            <a:ext cx="1508760" cy="137160"/>
          </a:xfrm>
          <a:prstGeom prst="rect">
            <a:avLst/>
          </a:prstGeom>
          <a:noFill/>
          <a:ln/>
        </p:spPr>
        <p:txBody>
          <a:bodyPr wrap="square" lIns="0" tIns="0" rIns="0" bIns="0" rtlCol="0" anchor="ctr"/>
          <a:lstStyle/>
          <a:p>
            <a:pPr algn="ctr" indent="0" marL="0">
              <a:buNone/>
            </a:pPr>
            <a:r>
              <a:rPr lang="en-US" sz="750" b="1" dirty="0">
                <a:solidFill>
                  <a:srgbClr val="10B981"/>
                </a:solidFill>
              </a:rPr>
              <a:t>Trust + consideration</a:t>
            </a:r>
            <a:endParaRPr lang="en-US" sz="750" dirty="0"/>
          </a:p>
        </p:txBody>
      </p:sp>
      <p:sp>
        <p:nvSpPr>
          <p:cNvPr id="28" name="Text 26"/>
          <p:cNvSpPr/>
          <p:nvPr/>
        </p:nvSpPr>
        <p:spPr>
          <a:xfrm>
            <a:off x="960120" y="3803904"/>
            <a:ext cx="1645920" cy="109728"/>
          </a:xfrm>
          <a:prstGeom prst="rect">
            <a:avLst/>
          </a:prstGeom>
          <a:noFill/>
          <a:ln/>
        </p:spPr>
        <p:txBody>
          <a:bodyPr wrap="square" lIns="0" tIns="0" rIns="0" bIns="0" rtlCol="0" anchor="ctr"/>
          <a:lstStyle/>
          <a:p>
            <a:pPr indent="0" marL="0">
              <a:buNone/>
            </a:pPr>
            <a:r>
              <a:rPr lang="en-US" sz="1070" b="1" dirty="0">
                <a:solidFill>
                  <a:srgbClr val="0F172A"/>
                </a:solidFill>
              </a:rPr>
              <a:t>LinkedIn/Facebook</a:t>
            </a:r>
            <a:endParaRPr lang="en-US" sz="1070" dirty="0"/>
          </a:p>
        </p:txBody>
      </p:sp>
      <p:sp>
        <p:nvSpPr>
          <p:cNvPr id="29" name="Text 27"/>
          <p:cNvSpPr/>
          <p:nvPr/>
        </p:nvSpPr>
        <p:spPr>
          <a:xfrm>
            <a:off x="3108960" y="3803904"/>
            <a:ext cx="3474720" cy="109728"/>
          </a:xfrm>
          <a:prstGeom prst="rect">
            <a:avLst/>
          </a:prstGeom>
          <a:noFill/>
          <a:ln/>
        </p:spPr>
        <p:txBody>
          <a:bodyPr wrap="square" lIns="0" tIns="0" rIns="0" bIns="0" rtlCol="0" anchor="ctr"/>
          <a:lstStyle/>
          <a:p>
            <a:pPr indent="0" marL="0">
              <a:buNone/>
            </a:pPr>
            <a:r>
              <a:rPr lang="en-US" sz="1020" dirty="0">
                <a:solidFill>
                  <a:srgbClr val="1E293B"/>
                </a:solidFill>
              </a:rPr>
              <a:t>Komunitas, B2B, grup diskusi</a:t>
            </a:r>
            <a:endParaRPr lang="en-US" sz="1020" dirty="0"/>
          </a:p>
        </p:txBody>
      </p:sp>
      <p:sp>
        <p:nvSpPr>
          <p:cNvPr id="30" name="Shape 28"/>
          <p:cNvSpPr/>
          <p:nvPr/>
        </p:nvSpPr>
        <p:spPr>
          <a:xfrm>
            <a:off x="7424928" y="3712464"/>
            <a:ext cx="1691640" cy="310896"/>
          </a:xfrm>
          <a:prstGeom prst="roundRect">
            <a:avLst>
              <a:gd name="adj" fmla="val 17647"/>
            </a:avLst>
          </a:prstGeom>
          <a:solidFill>
            <a:srgbClr val="EDE9FE"/>
          </a:solidFill>
          <a:ln w="12700">
            <a:solidFill>
              <a:srgbClr val="EDE9FE"/>
            </a:solidFill>
            <a:prstDash val="solid"/>
          </a:ln>
        </p:spPr>
      </p:sp>
      <p:sp>
        <p:nvSpPr>
          <p:cNvPr id="31" name="Text 29"/>
          <p:cNvSpPr/>
          <p:nvPr/>
        </p:nvSpPr>
        <p:spPr>
          <a:xfrm>
            <a:off x="7516368" y="3785616"/>
            <a:ext cx="1508760" cy="137160"/>
          </a:xfrm>
          <a:prstGeom prst="rect">
            <a:avLst/>
          </a:prstGeom>
          <a:noFill/>
          <a:ln/>
        </p:spPr>
        <p:txBody>
          <a:bodyPr wrap="square" lIns="0" tIns="0" rIns="0" bIns="0" rtlCol="0" anchor="ctr"/>
          <a:lstStyle/>
          <a:p>
            <a:pPr algn="ctr" indent="0" marL="0">
              <a:buNone/>
            </a:pPr>
            <a:r>
              <a:rPr lang="en-US" sz="750" b="1" dirty="0">
                <a:solidFill>
                  <a:srgbClr val="7C3AED"/>
                </a:solidFill>
              </a:rPr>
              <a:t>Relationship</a:t>
            </a:r>
            <a:endParaRPr lang="en-US" sz="750" dirty="0"/>
          </a:p>
        </p:txBody>
      </p:sp>
      <p:sp>
        <p:nvSpPr>
          <p:cNvPr id="32" name="Shape 30"/>
          <p:cNvSpPr/>
          <p:nvPr/>
        </p:nvSpPr>
        <p:spPr>
          <a:xfrm>
            <a:off x="685800" y="4343400"/>
            <a:ext cx="10835640" cy="502920"/>
          </a:xfrm>
          <a:prstGeom prst="rect">
            <a:avLst/>
          </a:prstGeom>
          <a:solidFill>
            <a:srgbClr val="F8FAFC"/>
          </a:solidFill>
          <a:ln w="12700">
            <a:solidFill>
              <a:srgbClr val="F8FAFC"/>
            </a:solidFill>
            <a:prstDash val="solid"/>
          </a:ln>
        </p:spPr>
      </p:sp>
      <p:sp>
        <p:nvSpPr>
          <p:cNvPr id="33" name="Text 31"/>
          <p:cNvSpPr/>
          <p:nvPr/>
        </p:nvSpPr>
        <p:spPr>
          <a:xfrm>
            <a:off x="960120" y="4462272"/>
            <a:ext cx="1645920" cy="109728"/>
          </a:xfrm>
          <a:prstGeom prst="rect">
            <a:avLst/>
          </a:prstGeom>
          <a:noFill/>
          <a:ln/>
        </p:spPr>
        <p:txBody>
          <a:bodyPr wrap="square" lIns="0" tIns="0" rIns="0" bIns="0" rtlCol="0" anchor="ctr"/>
          <a:lstStyle/>
          <a:p>
            <a:pPr indent="0" marL="0">
              <a:buNone/>
            </a:pPr>
            <a:r>
              <a:rPr lang="en-US" sz="1070" b="1" dirty="0">
                <a:solidFill>
                  <a:srgbClr val="0F172A"/>
                </a:solidFill>
              </a:rPr>
              <a:t>WhatsApp</a:t>
            </a:r>
            <a:endParaRPr lang="en-US" sz="1070" dirty="0"/>
          </a:p>
        </p:txBody>
      </p:sp>
      <p:sp>
        <p:nvSpPr>
          <p:cNvPr id="34" name="Text 32"/>
          <p:cNvSpPr/>
          <p:nvPr/>
        </p:nvSpPr>
        <p:spPr>
          <a:xfrm>
            <a:off x="3108960" y="4462272"/>
            <a:ext cx="3474720" cy="109728"/>
          </a:xfrm>
          <a:prstGeom prst="rect">
            <a:avLst/>
          </a:prstGeom>
          <a:noFill/>
          <a:ln/>
        </p:spPr>
        <p:txBody>
          <a:bodyPr wrap="square" lIns="0" tIns="0" rIns="0" bIns="0" rtlCol="0" anchor="ctr"/>
          <a:lstStyle/>
          <a:p>
            <a:pPr indent="0" marL="0">
              <a:buNone/>
            </a:pPr>
            <a:r>
              <a:rPr lang="en-US" sz="1020" dirty="0">
                <a:solidFill>
                  <a:srgbClr val="1E293B"/>
                </a:solidFill>
              </a:rPr>
              <a:t>Follow-up, layanan, komunitas pelanggan</a:t>
            </a:r>
            <a:endParaRPr lang="en-US" sz="1020" dirty="0"/>
          </a:p>
        </p:txBody>
      </p:sp>
      <p:sp>
        <p:nvSpPr>
          <p:cNvPr id="35" name="Shape 33"/>
          <p:cNvSpPr/>
          <p:nvPr/>
        </p:nvSpPr>
        <p:spPr>
          <a:xfrm>
            <a:off x="7424928" y="4370832"/>
            <a:ext cx="1691640" cy="310896"/>
          </a:xfrm>
          <a:prstGeom prst="roundRect">
            <a:avLst>
              <a:gd name="adj" fmla="val 17647"/>
            </a:avLst>
          </a:prstGeom>
          <a:solidFill>
            <a:srgbClr val="CCFBF1"/>
          </a:solidFill>
          <a:ln w="12700">
            <a:solidFill>
              <a:srgbClr val="CCFBF1"/>
            </a:solidFill>
            <a:prstDash val="solid"/>
          </a:ln>
        </p:spPr>
      </p:sp>
      <p:sp>
        <p:nvSpPr>
          <p:cNvPr id="36" name="Text 34"/>
          <p:cNvSpPr/>
          <p:nvPr/>
        </p:nvSpPr>
        <p:spPr>
          <a:xfrm>
            <a:off x="7516368" y="4443984"/>
            <a:ext cx="1508760" cy="137160"/>
          </a:xfrm>
          <a:prstGeom prst="rect">
            <a:avLst/>
          </a:prstGeom>
          <a:noFill/>
          <a:ln/>
        </p:spPr>
        <p:txBody>
          <a:bodyPr wrap="square" lIns="0" tIns="0" rIns="0" bIns="0" rtlCol="0" anchor="ctr"/>
          <a:lstStyle/>
          <a:p>
            <a:pPr algn="ctr" indent="0" marL="0">
              <a:buNone/>
            </a:pPr>
            <a:r>
              <a:rPr lang="en-US" sz="750" b="1" dirty="0">
                <a:solidFill>
                  <a:srgbClr val="0F766E"/>
                </a:solidFill>
              </a:rPr>
              <a:t>Conversion + loyalty</a:t>
            </a:r>
            <a:endParaRPr lang="en-US" sz="750" dirty="0"/>
          </a:p>
        </p:txBody>
      </p:sp>
      <p:sp>
        <p:nvSpPr>
          <p:cNvPr id="37" name="Shape 35"/>
          <p:cNvSpPr/>
          <p:nvPr/>
        </p:nvSpPr>
        <p:spPr>
          <a:xfrm>
            <a:off x="868680" y="5715000"/>
            <a:ext cx="10469880" cy="347472"/>
          </a:xfrm>
          <a:prstGeom prst="roundRect">
            <a:avLst>
              <a:gd name="adj" fmla="val 21053"/>
            </a:avLst>
          </a:prstGeom>
          <a:solidFill>
            <a:srgbClr val="CCFBF1"/>
          </a:solidFill>
          <a:ln w="12700">
            <a:solidFill>
              <a:srgbClr val="0F766E">
                <a:alpha val="50000"/>
              </a:srgbClr>
            </a:solidFill>
            <a:prstDash val="solid"/>
          </a:ln>
        </p:spPr>
      </p:sp>
      <p:sp>
        <p:nvSpPr>
          <p:cNvPr id="38" name="Text 36"/>
          <p:cNvSpPr/>
          <p:nvPr/>
        </p:nvSpPr>
        <p:spPr>
          <a:xfrm>
            <a:off x="1051560" y="5843016"/>
            <a:ext cx="10058400" cy="91440"/>
          </a:xfrm>
          <a:prstGeom prst="rect">
            <a:avLst/>
          </a:prstGeom>
          <a:noFill/>
          <a:ln/>
        </p:spPr>
        <p:txBody>
          <a:bodyPr wrap="square" lIns="0" tIns="0" rIns="0" bIns="0" rtlCol="0" anchor="ctr">
            <a:normAutofit/>
          </a:bodyPr>
          <a:lstStyle/>
          <a:p>
            <a:pPr algn="ctr" indent="0" marL="0">
              <a:buNone/>
            </a:pPr>
            <a:r>
              <a:rPr lang="en-US" sz="970" b="1" dirty="0">
                <a:solidFill>
                  <a:srgbClr val="0F766E"/>
                </a:solidFill>
              </a:rPr>
              <a:t>Tips: gunakan kalender konten, gaya visual konsisten, respons komentar cepat, dan dorong user-generated content.</a:t>
            </a:r>
            <a:endParaRPr lang="en-US" sz="970" dirty="0"/>
          </a:p>
        </p:txBody>
      </p:sp>
      <p:sp>
        <p:nvSpPr>
          <p:cNvPr id="39" name="Shape 37"/>
          <p:cNvSpPr/>
          <p:nvPr/>
        </p:nvSpPr>
        <p:spPr>
          <a:xfrm>
            <a:off x="502920" y="6446520"/>
            <a:ext cx="11155680" cy="0"/>
          </a:xfrm>
          <a:prstGeom prst="line">
            <a:avLst/>
          </a:prstGeom>
          <a:noFill/>
          <a:ln w="12700">
            <a:solidFill>
              <a:srgbClr val="E2E8F0">
                <a:alpha val="90000"/>
              </a:srgbClr>
            </a:solidFill>
            <a:prstDash val="solid"/>
          </a:ln>
        </p:spPr>
      </p:sp>
      <p:sp>
        <p:nvSpPr>
          <p:cNvPr id="40" name="Text 38"/>
          <p:cNvSpPr/>
          <p:nvPr/>
        </p:nvSpPr>
        <p:spPr>
          <a:xfrm>
            <a:off x="502920" y="6528816"/>
            <a:ext cx="5029200" cy="164592"/>
          </a:xfrm>
          <a:prstGeom prst="rect">
            <a:avLst/>
          </a:prstGeom>
          <a:noFill/>
          <a:ln/>
        </p:spPr>
        <p:txBody>
          <a:bodyPr wrap="square" lIns="0" tIns="0" rIns="0" bIns="0" rtlCol="0" anchor="ctr"/>
          <a:lstStyle/>
          <a:p>
            <a:pPr indent="0" marL="0">
              <a:buNone/>
            </a:pPr>
            <a:r>
              <a:rPr lang="en-US" sz="740" dirty="0">
                <a:solidFill>
                  <a:srgbClr val="64748B"/>
                </a:solidFill>
              </a:rPr>
              <a:t>Marketing Communication • Digital Media Channel</a:t>
            </a:r>
            <a:endParaRPr lang="en-US" sz="740" dirty="0"/>
          </a:p>
        </p:txBody>
      </p:sp>
      <p:sp>
        <p:nvSpPr>
          <p:cNvPr id="41" name="Text 39"/>
          <p:cNvSpPr/>
          <p:nvPr/>
        </p:nvSpPr>
        <p:spPr>
          <a:xfrm>
            <a:off x="11109960" y="6510528"/>
            <a:ext cx="548640" cy="164592"/>
          </a:xfrm>
          <a:prstGeom prst="rect">
            <a:avLst/>
          </a:prstGeom>
          <a:noFill/>
          <a:ln/>
        </p:spPr>
        <p:txBody>
          <a:bodyPr wrap="square" lIns="0" tIns="0" rIns="0" bIns="0" rtlCol="0" anchor="ctr"/>
          <a:lstStyle/>
          <a:p>
            <a:pPr algn="r" indent="0" marL="0">
              <a:buNone/>
            </a:pPr>
            <a:r>
              <a:rPr lang="en-US" sz="800" b="1" dirty="0">
                <a:solidFill>
                  <a:srgbClr val="64748B"/>
                </a:solidFill>
              </a:rPr>
              <a:t>09</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Materi Pembelajaran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Mengaplikasikan Marketing Communication Using Digital Media Channel</dc:title>
  <dc:subject>Marketing Communication Using Digital Media Channel</dc:subject>
  <dc:creator>ChatGPT</dc:creator>
  <cp:lastModifiedBy>ChatGPT</cp:lastModifiedBy>
  <cp:revision>1</cp:revision>
  <dcterms:created xsi:type="dcterms:W3CDTF">2026-05-29T03:49:39Z</dcterms:created>
  <dcterms:modified xsi:type="dcterms:W3CDTF">2026-05-29T03:49:39Z</dcterms:modified>
</cp:coreProperties>
</file>