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Awali dengan menekankan bahwa evaluasi kinerja kanal digital bukan sekadar melihat angka, tetapi memahami apakah komunikasi digital sudah menghasilkan awareness, engagement, traffic, conversion, dan loyalitas.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Jelaskan bahwa website tidak hanya berfungsi sebagai brosur digital. Website harus mempermudah tindakan pengguna melalui pesan yang jelas, loading cepat, navigasi mudah, dan CTA yang tepat.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Hubungkan materi dengan relationship marketing. Email yang baik tidak hanya menjual, tetapi menjaga hubungan, memberikan nilai, dan memicu pembelian ulang.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Tekankan bahwa evaluasi iklan harus melihat jalur lengkap. Iklan yang terlihat murah belum tentu efektif jika lead tidak berkualitas atau tidak menghasilkan pembelian.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Berikan contoh sederhana: iklan menghasilkan banyak klik, tetapi formulir jarang diisi. Artinya masalah bukan pada iklan, melainkan pada landing page, formulir, atau penawaran.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Tekankan prinsip A/B testing: jangan mengubah terlalu banyak variabel sekaligus agar penyebab perubahan kinerja dapat dibaca jelas.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Rencana 30–60–90 hari membantu mahasiswa memahami bahwa evaluasi tidak berhenti pada laporan, melainkan menghasilkan agenda optimasi dengan prioritas yang jelas.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Tutup dengan latihan. Dorong mahasiswa memberi rekomendasi yang spesifik, misalnya memperbaiki kecepatan landing page, menyesuaikan pesan iklan dengan halaman tujuan, memperjelas CTA, dan menguji versi landing page baru.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Jelaskan bahwa tujuan pembelajaran diarahkan pada keterampilan praktis: membaca data, memahami makna metrik, dan mengambil keputusan perbaikan komunikasi digital.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Tekankan perbedaan antara aktivitas dan efektivitas. Banyak kampanye tampak ramai karena banyak unggahan, tetapi belum tentu menghasilkan dampak komunikasi dan bisnis.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Gunakan kerangka ini sebagai benang merah seluruh materi. Tujuan menentukan data apa yang dicari, data menghasilkan insight, dan insight harus diterjemahkan menjadi tindakan perbaikan.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Jelaskan bahwa funnel membantu memilih metrik. Misalnya kampanye awareness tidak tepat bila hanya dinilai dari penjualan langsung, sedangkan kampanye konversi perlu dilihat dari biaya dan hasil akhir.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Ajak mahasiswa membedakan metrik vanity seperti likes semata dengan metrik yang lebih bermakna seperti conversion, lead quality, atau repeat purchase.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Tekankan bahwa data yang buruk menghasilkan keputusan yang lemah. Contoh sederhana: tanpa UTM, traffic dari kampanye digital sulit dibedakan dari traffic umum.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Arahkan mahasiswa untuk tidak berhenti pada satu metrik. CTR naik belum tentu kampanye berhasil jika konversi tetap rendah. Bacalah hubungan antar metrik.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Penjelasan dosen:
Berikan contoh: sebuah konten edukasi mungkin tidak menghasilkan penjualan langsung, tetapi bisa meningkatkan trust. Konten promosi mungkin perlu dilihat dari klik dan konversi.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5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2545"/>
          </a:solidFill>
          <a:ln w="12700">
            <a:solidFill>
              <a:srgbClr val="0B2545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" y="2788920"/>
            <a:ext cx="2743200" cy="0"/>
          </a:xfrm>
          <a:prstGeom prst="line">
            <a:avLst/>
          </a:prstGeom>
          <a:noFill/>
          <a:ln w="38100">
            <a:solidFill>
              <a:srgbClr val="06B6D4">
                <a:alpha val="9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85800" y="987552"/>
            <a:ext cx="7863840" cy="12070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Evaluation and Improvement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of Digital Channel Performance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13232" y="2359152"/>
            <a:ext cx="7040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7F9FF"/>
                </a:solidFill>
              </a:rPr>
              <a:t>Evaluasi dan Perbaikan Kinerja Kanal Digital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13232" y="6144768"/>
            <a:ext cx="6766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BD5E1"/>
                </a:solidFill>
              </a:rPr>
              <a:t>Materi perkuliahan | Marketing Communication &amp; Digital Media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9418320" y="1143000"/>
            <a:ext cx="749808" cy="749808"/>
          </a:xfrm>
          <a:prstGeom prst="ellipse">
            <a:avLst/>
          </a:prstGeom>
          <a:solidFill>
            <a:srgbClr val="16A34A"/>
          </a:solidFill>
          <a:ln w="15240">
            <a:solidFill>
              <a:srgbClr val="FFFFFF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464040" y="1426464"/>
            <a:ext cx="658368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40" b="1" dirty="0">
                <a:solidFill>
                  <a:srgbClr val="FFFFFF"/>
                </a:solidFill>
              </a:rPr>
              <a:t>SEO</a:t>
            </a:r>
            <a:endParaRPr lang="en-US" sz="640" dirty="0"/>
          </a:p>
        </p:txBody>
      </p:sp>
      <p:sp>
        <p:nvSpPr>
          <p:cNvPr id="9" name="Shape 7"/>
          <p:cNvSpPr/>
          <p:nvPr/>
        </p:nvSpPr>
        <p:spPr>
          <a:xfrm>
            <a:off x="10469880" y="1828800"/>
            <a:ext cx="749808" cy="749808"/>
          </a:xfrm>
          <a:prstGeom prst="ellipse">
            <a:avLst/>
          </a:prstGeom>
          <a:solidFill>
            <a:srgbClr val="7C3AED"/>
          </a:solidFill>
          <a:ln w="15240">
            <a:solidFill>
              <a:srgbClr val="FFFFFF">
                <a:alpha val="8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515600" y="2112264"/>
            <a:ext cx="658368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40" b="1" dirty="0">
                <a:solidFill>
                  <a:srgbClr val="FFFFFF"/>
                </a:solidFill>
              </a:rPr>
              <a:t>SOCIAL</a:t>
            </a:r>
            <a:endParaRPr lang="en-US" sz="640" dirty="0"/>
          </a:p>
        </p:txBody>
      </p:sp>
      <p:sp>
        <p:nvSpPr>
          <p:cNvPr id="11" name="Shape 9"/>
          <p:cNvSpPr/>
          <p:nvPr/>
        </p:nvSpPr>
        <p:spPr>
          <a:xfrm>
            <a:off x="8732520" y="2423160"/>
            <a:ext cx="749808" cy="749808"/>
          </a:xfrm>
          <a:prstGeom prst="ellipse">
            <a:avLst/>
          </a:prstGeom>
          <a:solidFill>
            <a:srgbClr val="F97316"/>
          </a:solidFill>
          <a:ln w="15240">
            <a:solidFill>
              <a:srgbClr val="FFFFFF">
                <a:alpha val="8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778240" y="2706624"/>
            <a:ext cx="658368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40" b="1" dirty="0">
                <a:solidFill>
                  <a:srgbClr val="FFFFFF"/>
                </a:solidFill>
              </a:rPr>
              <a:t>ADS</a:t>
            </a:r>
            <a:endParaRPr lang="en-US" sz="640" dirty="0"/>
          </a:p>
        </p:txBody>
      </p:sp>
      <p:sp>
        <p:nvSpPr>
          <p:cNvPr id="13" name="Shape 11"/>
          <p:cNvSpPr/>
          <p:nvPr/>
        </p:nvSpPr>
        <p:spPr>
          <a:xfrm>
            <a:off x="9966960" y="2971800"/>
            <a:ext cx="749808" cy="749808"/>
          </a:xfrm>
          <a:prstGeom prst="ellipse">
            <a:avLst/>
          </a:prstGeom>
          <a:solidFill>
            <a:srgbClr val="1D4ED8"/>
          </a:solidFill>
          <a:ln w="15240">
            <a:solidFill>
              <a:srgbClr val="FFFFFF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012680" y="3255264"/>
            <a:ext cx="658368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40" b="1" dirty="0">
                <a:solidFill>
                  <a:srgbClr val="FFFFFF"/>
                </a:solidFill>
              </a:rPr>
              <a:t>WEB</a:t>
            </a:r>
            <a:endParaRPr lang="en-US" sz="640" dirty="0"/>
          </a:p>
        </p:txBody>
      </p:sp>
      <p:sp>
        <p:nvSpPr>
          <p:cNvPr id="15" name="Shape 13"/>
          <p:cNvSpPr/>
          <p:nvPr/>
        </p:nvSpPr>
        <p:spPr>
          <a:xfrm>
            <a:off x="10881360" y="3749040"/>
            <a:ext cx="749808" cy="749808"/>
          </a:xfrm>
          <a:prstGeom prst="ellipse">
            <a:avLst/>
          </a:prstGeom>
          <a:solidFill>
            <a:srgbClr val="06B6D4"/>
          </a:solidFill>
          <a:ln w="15240">
            <a:solidFill>
              <a:srgbClr val="FFFFFF">
                <a:alpha val="8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927080" y="4032504"/>
            <a:ext cx="658368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40" b="1" dirty="0">
                <a:solidFill>
                  <a:srgbClr val="FFFFFF"/>
                </a:solidFill>
              </a:rPr>
              <a:t>CRM</a:t>
            </a:r>
            <a:endParaRPr lang="en-US" sz="640" dirty="0"/>
          </a:p>
        </p:txBody>
      </p:sp>
      <p:sp>
        <p:nvSpPr>
          <p:cNvPr id="17" name="Shape 15"/>
          <p:cNvSpPr/>
          <p:nvPr/>
        </p:nvSpPr>
        <p:spPr>
          <a:xfrm>
            <a:off x="8823960" y="4160520"/>
            <a:ext cx="749808" cy="749808"/>
          </a:xfrm>
          <a:prstGeom prst="ellipse">
            <a:avLst/>
          </a:prstGeom>
          <a:solidFill>
            <a:srgbClr val="F59E0B"/>
          </a:solidFill>
          <a:ln w="15240">
            <a:solidFill>
              <a:srgbClr val="FFFFFF">
                <a:alpha val="8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869680" y="4443984"/>
            <a:ext cx="658368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40" b="1" dirty="0">
                <a:solidFill>
                  <a:srgbClr val="FFFFFF"/>
                </a:solidFill>
              </a:rPr>
              <a:t>DATA</a:t>
            </a:r>
            <a:endParaRPr lang="en-US" sz="64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16A34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Evaluasi Website dan SEO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Website menjadi titik temu antara pesan komunikasi, pengalaman pengguna, dan konversi.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86384" y="1444752"/>
            <a:ext cx="4937760" cy="3246120"/>
          </a:xfrm>
          <a:prstGeom prst="roundRect">
            <a:avLst>
              <a:gd name="adj" fmla="val 2254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86384" y="1444752"/>
            <a:ext cx="4937760" cy="38404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969264" y="1572768"/>
            <a:ext cx="100584" cy="100584"/>
          </a:xfrm>
          <a:prstGeom prst="ellipse">
            <a:avLst/>
          </a:prstGeom>
          <a:solidFill>
            <a:srgbClr val="F87171"/>
          </a:solidFill>
          <a:ln w="12700">
            <a:solidFill>
              <a:srgbClr val="F87171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97864" y="1572768"/>
            <a:ext cx="100584" cy="100584"/>
          </a:xfrm>
          <a:prstGeom prst="ellipse">
            <a:avLst/>
          </a:prstGeom>
          <a:solidFill>
            <a:srgbClr val="FBBF24"/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426464" y="1572768"/>
            <a:ext cx="100584" cy="100584"/>
          </a:xfrm>
          <a:prstGeom prst="ellipse">
            <a:avLst/>
          </a:prstGeom>
          <a:solidFill>
            <a:srgbClr val="34D399"/>
          </a:solidFill>
          <a:ln w="12700">
            <a:solidFill>
              <a:srgbClr val="34D399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207008" y="2148840"/>
            <a:ext cx="3657600" cy="384048"/>
          </a:xfrm>
          <a:prstGeom prst="roundRect">
            <a:avLst>
              <a:gd name="adj" fmla="val 9524"/>
            </a:avLst>
          </a:prstGeom>
          <a:solidFill>
            <a:srgbClr val="DCFCE7"/>
          </a:solidFill>
          <a:ln w="12700">
            <a:solidFill>
              <a:srgbClr val="DCFCE7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207008" y="2798064"/>
            <a:ext cx="1920240" cy="310896"/>
          </a:xfrm>
          <a:prstGeom prst="roundRect">
            <a:avLst>
              <a:gd name="adj" fmla="val 11765"/>
            </a:avLst>
          </a:prstGeom>
          <a:solidFill>
            <a:srgbClr val="D1FAE5"/>
          </a:solidFill>
          <a:ln w="12700">
            <a:solidFill>
              <a:srgbClr val="D1FAE5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207008" y="3337560"/>
            <a:ext cx="3246120" cy="310896"/>
          </a:xfrm>
          <a:prstGeom prst="roundRect">
            <a:avLst>
              <a:gd name="adj" fmla="val 11765"/>
            </a:avLst>
          </a:prstGeom>
          <a:solidFill>
            <a:srgbClr val="DCFCE7"/>
          </a:solidFill>
          <a:ln w="12700">
            <a:solidFill>
              <a:srgbClr val="DCFCE7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207008" y="3877056"/>
            <a:ext cx="1554480" cy="329184"/>
          </a:xfrm>
          <a:prstGeom prst="roundRect">
            <a:avLst>
              <a:gd name="adj" fmla="val 11111"/>
            </a:avLst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18488" y="3968496"/>
            <a:ext cx="7315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CTA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291072" y="1627632"/>
            <a:ext cx="4937760" cy="201168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r>
              <a:rPr lang="en-US" sz="14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Traffic: dari mana pengunjung datang dan halaman apa yang paling dikunjungi?</a:t>
            </a:r>
            <a:endParaRPr lang="en-US" sz="1480" dirty="0"/>
          </a:p>
          <a:p>
            <a:r>
              <a:rPr lang="en-US" sz="14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Engagement: durasi sesi, scroll depth, bounce rate, dan halaman keluar.</a:t>
            </a:r>
            <a:endParaRPr lang="en-US" sz="1480" dirty="0"/>
          </a:p>
          <a:p>
            <a:r>
              <a:rPr lang="en-US" sz="14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SEO: kata kunci, ranking, organic click, dan masalah teknis halaman.</a:t>
            </a:r>
            <a:endParaRPr lang="en-US" sz="1480" dirty="0"/>
          </a:p>
          <a:p>
            <a:r>
              <a:rPr lang="en-US" sz="148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Conversion: formulir, checkout, klik WhatsApp, download, atau pendaftaran.</a:t>
            </a:r>
            <a:endParaRPr lang="en-US" sz="1480" dirty="0"/>
          </a:p>
        </p:txBody>
      </p:sp>
      <p:sp>
        <p:nvSpPr>
          <p:cNvPr id="19" name="Shape 17"/>
          <p:cNvSpPr/>
          <p:nvPr/>
        </p:nvSpPr>
        <p:spPr>
          <a:xfrm>
            <a:off x="1097280" y="5504688"/>
            <a:ext cx="9966960" cy="310896"/>
          </a:xfrm>
          <a:prstGeom prst="roundRect">
            <a:avLst>
              <a:gd name="adj" fmla="val 23529"/>
            </a:avLst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170432" y="5573268"/>
            <a:ext cx="982065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FFFFFF"/>
                </a:solidFill>
              </a:rPr>
              <a:t>Diskusi: jika traffic tinggi tetapi conversion rendah, bagian mana yang perlu diperiksa terlebih dahulu?</a:t>
            </a:r>
            <a:endParaRPr lang="en-US" sz="88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06B6D4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Evaluasi Email Marketing dan CRM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Email dan CRM efektif untuk membangun hubungan jangka panjang dengan pelanggan.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822960" y="2029968"/>
            <a:ext cx="2852928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5240">
            <a:solidFill>
              <a:srgbClr val="1D4ED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883664" y="1298448"/>
            <a:ext cx="713232" cy="71323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975104" y="1545336"/>
            <a:ext cx="530352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60" b="1" dirty="0">
                <a:solidFill>
                  <a:srgbClr val="FFFFFF"/>
                </a:solidFill>
              </a:rPr>
              <a:t>SEG</a:t>
            </a:r>
            <a:endParaRPr lang="en-US" sz="760" dirty="0"/>
          </a:p>
        </p:txBody>
      </p:sp>
      <p:sp>
        <p:nvSpPr>
          <p:cNvPr id="11" name="Text 9"/>
          <p:cNvSpPr/>
          <p:nvPr/>
        </p:nvSpPr>
        <p:spPr>
          <a:xfrm>
            <a:off x="1024128" y="2359152"/>
            <a:ext cx="24505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2545"/>
                </a:solidFill>
              </a:rPr>
              <a:t>Segmentasi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43000" y="2907792"/>
            <a:ext cx="22128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Pisahkan audiens berdasarkan kebutuhan atau perilaku.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785616" y="2779776"/>
            <a:ext cx="502920" cy="292608"/>
          </a:xfrm>
          <a:prstGeom prst="rightArrow">
            <a:avLst/>
          </a:prstGeom>
          <a:solidFill>
            <a:srgbClr val="1D4ED8"/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45152" y="2029968"/>
            <a:ext cx="2852928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5240">
            <a:solidFill>
              <a:srgbClr val="06B6D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705856" y="1298448"/>
            <a:ext cx="713232" cy="713232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797296" y="1545336"/>
            <a:ext cx="530352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60" b="1" dirty="0">
                <a:solidFill>
                  <a:srgbClr val="FFFFFF"/>
                </a:solidFill>
              </a:rPr>
              <a:t>PERS</a:t>
            </a:r>
            <a:endParaRPr lang="en-US" sz="760" dirty="0"/>
          </a:p>
        </p:txBody>
      </p:sp>
      <p:sp>
        <p:nvSpPr>
          <p:cNvPr id="17" name="Text 15"/>
          <p:cNvSpPr/>
          <p:nvPr/>
        </p:nvSpPr>
        <p:spPr>
          <a:xfrm>
            <a:off x="4846320" y="2359152"/>
            <a:ext cx="24505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2545"/>
                </a:solidFill>
              </a:rPr>
              <a:t>Personalisasi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965192" y="2907792"/>
            <a:ext cx="22128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Sesuaikan pesan, penawaran, dan waktu pengiriman.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607808" y="2779776"/>
            <a:ext cx="502920" cy="292608"/>
          </a:xfrm>
          <a:prstGeom prst="rightArrow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467344" y="2029968"/>
            <a:ext cx="2852928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5240">
            <a:solidFill>
              <a:srgbClr val="16A34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528048" y="1298448"/>
            <a:ext cx="713232" cy="713232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619488" y="1545336"/>
            <a:ext cx="530352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60" b="1" dirty="0">
                <a:solidFill>
                  <a:srgbClr val="FFFFFF"/>
                </a:solidFill>
              </a:rPr>
              <a:t>RET</a:t>
            </a:r>
            <a:endParaRPr lang="en-US" sz="760" dirty="0"/>
          </a:p>
        </p:txBody>
      </p:sp>
      <p:sp>
        <p:nvSpPr>
          <p:cNvPr id="23" name="Text 21"/>
          <p:cNvSpPr/>
          <p:nvPr/>
        </p:nvSpPr>
        <p:spPr>
          <a:xfrm>
            <a:off x="8668512" y="2359152"/>
            <a:ext cx="24505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2545"/>
                </a:solidFill>
              </a:rPr>
              <a:t>Retensi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8787384" y="2907792"/>
            <a:ext cx="22128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Bangun loyalitas, repeat purchase, dan rekomendasi.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143000" y="4736592"/>
            <a:ext cx="9738360" cy="100584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r>
              <a:rPr lang="en-US" sz="14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Open rate menunjukkan daya tarik subjek email.</a:t>
            </a:r>
            <a:endParaRPr lang="en-US" sz="1450" dirty="0"/>
          </a:p>
          <a:p>
            <a:r>
              <a:rPr lang="en-US" sz="14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CTR menunjukkan relevansi isi dan CTA.</a:t>
            </a:r>
            <a:endParaRPr lang="en-US" sz="1450" dirty="0"/>
          </a:p>
          <a:p>
            <a:r>
              <a:rPr lang="en-US" sz="14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Unsubscribe tinggi menandakan frekuensi atau pesan kurang sesuai.</a:t>
            </a:r>
            <a:endParaRPr lang="en-US" sz="1450" dirty="0"/>
          </a:p>
          <a:p>
            <a:r>
              <a:rPr lang="en-US" sz="145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Repeat purchase menunjukkan keberhasilan hubungan pasca-pembelian.</a:t>
            </a:r>
            <a:endParaRPr lang="en-US" sz="14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F97316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Evaluasi Paid Media dan Digital Ads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Iklan digital harus dievaluasi dari efektivitas pesan, targeting, biaya, dan hasil akhir.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868680" y="1645920"/>
            <a:ext cx="2788920" cy="1234440"/>
          </a:xfrm>
          <a:prstGeom prst="roundRect">
            <a:avLst>
              <a:gd name="adj" fmla="val 5926"/>
            </a:avLst>
          </a:prstGeom>
          <a:solidFill>
            <a:srgbClr val="FFEDD5"/>
          </a:solidFill>
          <a:ln w="15240">
            <a:solidFill>
              <a:srgbClr val="F9731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07008" y="2057400"/>
            <a:ext cx="208483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97316"/>
                </a:solidFill>
              </a:rPr>
              <a:t>Biaya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1188720" y="2487168"/>
            <a:ext cx="2057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334155"/>
                </a:solidFill>
              </a:rPr>
              <a:t>CPC, CPM, CPA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867912" y="208483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64748B"/>
                </a:solidFill>
              </a:rPr>
              <a:t>→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4526280" y="1645920"/>
            <a:ext cx="2788920" cy="1234440"/>
          </a:xfrm>
          <a:prstGeom prst="roundRect">
            <a:avLst>
              <a:gd name="adj" fmla="val 5926"/>
            </a:avLst>
          </a:prstGeom>
          <a:solidFill>
            <a:srgbClr val="E0F2FE"/>
          </a:solidFill>
          <a:ln w="15240">
            <a:solidFill>
              <a:srgbClr val="1D4ED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55464" y="2057400"/>
            <a:ext cx="208483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1D4ED8"/>
                </a:solidFill>
              </a:rPr>
              <a:t>Respons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4873752" y="2487168"/>
            <a:ext cx="2057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334155"/>
                </a:solidFill>
              </a:rPr>
              <a:t>CTR, view, lead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7498080" y="208483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64748B"/>
                </a:solidFill>
              </a:rPr>
              <a:t>→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8183880" y="1645920"/>
            <a:ext cx="2788920" cy="1234440"/>
          </a:xfrm>
          <a:prstGeom prst="roundRect">
            <a:avLst>
              <a:gd name="adj" fmla="val 5926"/>
            </a:avLst>
          </a:prstGeom>
          <a:solidFill>
            <a:srgbClr val="DCFCE7"/>
          </a:solidFill>
          <a:ln w="15240">
            <a:solidFill>
              <a:srgbClr val="16A3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0" y="2057400"/>
            <a:ext cx="208483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16A34A"/>
                </a:solidFill>
              </a:rPr>
              <a:t>Hasil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8522208" y="2487168"/>
            <a:ext cx="2057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334155"/>
                </a:solidFill>
              </a:rPr>
              <a:t>Sales, ROAS, profit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024128" y="3977640"/>
            <a:ext cx="9829800" cy="132588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r>
              <a:rPr lang="en-US" sz="154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CTR rendah: materi iklan atau audience kurang tepat.</a:t>
            </a:r>
            <a:endParaRPr lang="en-US" sz="1540" dirty="0"/>
          </a:p>
          <a:p>
            <a:r>
              <a:rPr lang="en-US" sz="154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CTR tinggi tetapi conversion rendah: landing page atau penawaran perlu diperbaiki.</a:t>
            </a:r>
            <a:endParaRPr lang="en-US" sz="1540" dirty="0"/>
          </a:p>
          <a:p>
            <a:r>
              <a:rPr lang="en-US" sz="154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CPA tinggi: perlu evaluasi targeting, bidding, dan kualitas lead.</a:t>
            </a:r>
            <a:endParaRPr lang="en-US" sz="1540" dirty="0"/>
          </a:p>
          <a:p>
            <a:r>
              <a:rPr lang="en-US" sz="154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ROAS rendah: biaya iklan tidak sebanding dengan pendapatan.</a:t>
            </a:r>
            <a:endParaRPr lang="en-US" sz="154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DC2626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Menganalisis Customer Journey dan Bottleneck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Bottleneck adalah titik hambatan yang membuat audiens berhenti sebelum melakukan tindakan.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58368" y="1901952"/>
            <a:ext cx="1664208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5240">
            <a:solidFill>
              <a:srgbClr val="1D4ED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04672" y="214884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80" b="1" dirty="0">
                <a:solidFill>
                  <a:srgbClr val="0B2545"/>
                </a:solidFill>
              </a:rPr>
              <a:t>Melihat iklan</a:t>
            </a:r>
            <a:endParaRPr lang="en-US" sz="1080" dirty="0"/>
          </a:p>
        </p:txBody>
      </p:sp>
      <p:sp>
        <p:nvSpPr>
          <p:cNvPr id="10" name="Shape 8"/>
          <p:cNvSpPr/>
          <p:nvPr/>
        </p:nvSpPr>
        <p:spPr>
          <a:xfrm>
            <a:off x="2377440" y="2139696"/>
            <a:ext cx="438912" cy="292608"/>
          </a:xfrm>
          <a:prstGeom prst="rightArrow">
            <a:avLst/>
          </a:prstGeom>
          <a:solidFill>
            <a:srgbClr val="1D4ED8">
              <a:alpha val="92000"/>
            </a:srgbClr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944368" y="1901952"/>
            <a:ext cx="1664208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5240">
            <a:solidFill>
              <a:srgbClr val="06B6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090672" y="214884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80" b="1" dirty="0">
                <a:solidFill>
                  <a:srgbClr val="0B2545"/>
                </a:solidFill>
              </a:rPr>
              <a:t>Klik</a:t>
            </a:r>
            <a:endParaRPr lang="en-US" sz="1080" dirty="0"/>
          </a:p>
        </p:txBody>
      </p:sp>
      <p:sp>
        <p:nvSpPr>
          <p:cNvPr id="13" name="Shape 11"/>
          <p:cNvSpPr/>
          <p:nvPr/>
        </p:nvSpPr>
        <p:spPr>
          <a:xfrm>
            <a:off x="4663440" y="2139696"/>
            <a:ext cx="438912" cy="292608"/>
          </a:xfrm>
          <a:prstGeom prst="rightArrow">
            <a:avLst/>
          </a:prstGeom>
          <a:solidFill>
            <a:srgbClr val="06B6D4">
              <a:alpha val="92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230368" y="1901952"/>
            <a:ext cx="1664208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5240">
            <a:solidFill>
              <a:srgbClr val="F9731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376672" y="214884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80" b="1" dirty="0">
                <a:solidFill>
                  <a:srgbClr val="0B2545"/>
                </a:solidFill>
              </a:rPr>
              <a:t>Membaca landing page</a:t>
            </a:r>
            <a:endParaRPr lang="en-US" sz="1080" dirty="0"/>
          </a:p>
        </p:txBody>
      </p:sp>
      <p:sp>
        <p:nvSpPr>
          <p:cNvPr id="16" name="Shape 14"/>
          <p:cNvSpPr/>
          <p:nvPr/>
        </p:nvSpPr>
        <p:spPr>
          <a:xfrm>
            <a:off x="6949440" y="2139696"/>
            <a:ext cx="438912" cy="292608"/>
          </a:xfrm>
          <a:prstGeom prst="rightArrow">
            <a:avLst/>
          </a:prstGeom>
          <a:solidFill>
            <a:srgbClr val="F97316">
              <a:alpha val="92000"/>
            </a:srgbClr>
          </a:solidFill>
          <a:ln w="12700">
            <a:solidFill>
              <a:srgbClr val="F97316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516368" y="1901952"/>
            <a:ext cx="1664208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5240">
            <a:solidFill>
              <a:srgbClr val="7C3AE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662672" y="214884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80" b="1" dirty="0">
                <a:solidFill>
                  <a:srgbClr val="0B2545"/>
                </a:solidFill>
              </a:rPr>
              <a:t>Isi formulir</a:t>
            </a:r>
            <a:endParaRPr lang="en-US" sz="1080" dirty="0"/>
          </a:p>
        </p:txBody>
      </p:sp>
      <p:sp>
        <p:nvSpPr>
          <p:cNvPr id="19" name="Shape 17"/>
          <p:cNvSpPr/>
          <p:nvPr/>
        </p:nvSpPr>
        <p:spPr>
          <a:xfrm>
            <a:off x="9235440" y="2139696"/>
            <a:ext cx="438912" cy="292608"/>
          </a:xfrm>
          <a:prstGeom prst="rightArrow">
            <a:avLst/>
          </a:prstGeom>
          <a:solidFill>
            <a:srgbClr val="7C3AED">
              <a:alpha val="92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802368" y="1901952"/>
            <a:ext cx="1664208" cy="804672"/>
          </a:xfrm>
          <a:prstGeom prst="roundRect">
            <a:avLst>
              <a:gd name="adj" fmla="val 9091"/>
            </a:avLst>
          </a:prstGeom>
          <a:solidFill>
            <a:srgbClr val="FFFFFF"/>
          </a:solidFill>
          <a:ln w="15240">
            <a:solidFill>
              <a:srgbClr val="16A3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948672" y="2148840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80" b="1" dirty="0">
                <a:solidFill>
                  <a:srgbClr val="0B2545"/>
                </a:solidFill>
              </a:rPr>
              <a:t>Beli / daftar</a:t>
            </a:r>
            <a:endParaRPr lang="en-US" sz="1080" dirty="0"/>
          </a:p>
        </p:txBody>
      </p:sp>
      <p:sp>
        <p:nvSpPr>
          <p:cNvPr id="22" name="Shape 20"/>
          <p:cNvSpPr/>
          <p:nvPr/>
        </p:nvSpPr>
        <p:spPr>
          <a:xfrm>
            <a:off x="5276088" y="2779776"/>
            <a:ext cx="411480" cy="685800"/>
          </a:xfrm>
          <a:prstGeom prst="downArrow">
            <a:avLst/>
          </a:prstGeom>
          <a:solidFill>
            <a:srgbClr val="DC2626"/>
          </a:solidFill>
          <a:ln w="12700">
            <a:solidFill>
              <a:srgbClr val="DC2626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434840" y="3529584"/>
            <a:ext cx="2194560" cy="512064"/>
          </a:xfrm>
          <a:prstGeom prst="roundRect">
            <a:avLst>
              <a:gd name="adj" fmla="val 10714"/>
            </a:avLst>
          </a:prstGeom>
          <a:solidFill>
            <a:srgbClr val="FEE2E2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90288" y="3712464"/>
            <a:ext cx="1892808" cy="1188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DC2626"/>
                </a:solidFill>
              </a:rPr>
              <a:t>Bottleneck: halaman lambat / pesan tidak jelas</a:t>
            </a:r>
            <a:endParaRPr lang="en-US" sz="880" dirty="0"/>
          </a:p>
        </p:txBody>
      </p:sp>
      <p:sp>
        <p:nvSpPr>
          <p:cNvPr id="25" name="Text 23"/>
          <p:cNvSpPr/>
          <p:nvPr/>
        </p:nvSpPr>
        <p:spPr>
          <a:xfrm>
            <a:off x="1143000" y="4663440"/>
            <a:ext cx="9738360" cy="105156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r>
              <a:rPr lang="en-US" sz="146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Bandingkan jumlah audiens antar tahap funnel.</a:t>
            </a:r>
            <a:endParaRPr lang="en-US" sz="1460" dirty="0"/>
          </a:p>
          <a:p>
            <a:r>
              <a:rPr lang="en-US" sz="146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Cari titik penurunan terbesar.</a:t>
            </a:r>
            <a:endParaRPr lang="en-US" sz="1460" dirty="0"/>
          </a:p>
          <a:p>
            <a:r>
              <a:rPr lang="en-US" sz="146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Analisis penyebab: pesan, desain, harga, teknis, atau trust.</a:t>
            </a:r>
            <a:endParaRPr lang="en-US" sz="1460" dirty="0"/>
          </a:p>
          <a:p>
            <a:r>
              <a:rPr lang="en-US" sz="146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Prioritaskan perbaikan pada titik dengan dampak paling besar.</a:t>
            </a:r>
            <a:endParaRPr lang="en-US" sz="146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16A34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Metode Perbaikan: A/B Testing dan Optimasi Berkelanjutan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Perbaikan kanal digital sebaiknya diuji, bukan hanya ditebak.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914400" y="1536192"/>
            <a:ext cx="4480560" cy="2880360"/>
          </a:xfrm>
          <a:prstGeom prst="roundRect">
            <a:avLst>
              <a:gd name="adj" fmla="val 2540"/>
            </a:avLst>
          </a:prstGeom>
          <a:solidFill>
            <a:srgbClr val="FFFFFF"/>
          </a:solidFill>
          <a:ln w="15240">
            <a:solidFill>
              <a:srgbClr val="1D4ED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07008" y="181051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4ED8"/>
                </a:solidFill>
              </a:rPr>
              <a:t>Versi A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1298448" y="2395728"/>
            <a:ext cx="3200400" cy="329184"/>
          </a:xfrm>
          <a:prstGeom prst="roundRect">
            <a:avLst>
              <a:gd name="adj" fmla="val 11111"/>
            </a:avLst>
          </a:prstGeom>
          <a:solidFill>
            <a:srgbClr val="E0F2FE"/>
          </a:solidFill>
          <a:ln w="12700">
            <a:solidFill>
              <a:srgbClr val="E0F2FE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298448" y="2971800"/>
            <a:ext cx="2194560" cy="329184"/>
          </a:xfrm>
          <a:prstGeom prst="roundRect">
            <a:avLst>
              <a:gd name="adj" fmla="val 11111"/>
            </a:avLst>
          </a:prstGeom>
          <a:solidFill>
            <a:srgbClr val="DBEAFE"/>
          </a:solidFill>
          <a:ln w="12700">
            <a:solidFill>
              <a:srgbClr val="DBEAFE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298448" y="3566160"/>
            <a:ext cx="1298448" cy="292608"/>
          </a:xfrm>
          <a:prstGeom prst="roundRect">
            <a:avLst>
              <a:gd name="adj" fmla="val 12500"/>
            </a:avLst>
          </a:prstGeom>
          <a:solidFill>
            <a:srgbClr val="1D4ED8"/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069080" y="3566160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155"/>
                </a:solidFill>
              </a:rPr>
              <a:t>CTR 1,8%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492240" y="1536192"/>
            <a:ext cx="4480560" cy="2880360"/>
          </a:xfrm>
          <a:prstGeom prst="roundRect">
            <a:avLst>
              <a:gd name="adj" fmla="val 2540"/>
            </a:avLst>
          </a:prstGeom>
          <a:solidFill>
            <a:srgbClr val="FFFFFF"/>
          </a:solidFill>
          <a:ln w="15240">
            <a:solidFill>
              <a:srgbClr val="16A3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84848" y="181051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6A34A"/>
                </a:solidFill>
              </a:rPr>
              <a:t>Versi B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6876288" y="2395728"/>
            <a:ext cx="3200400" cy="329184"/>
          </a:xfrm>
          <a:prstGeom prst="roundRect">
            <a:avLst>
              <a:gd name="adj" fmla="val 11111"/>
            </a:avLst>
          </a:prstGeom>
          <a:solidFill>
            <a:srgbClr val="DCFCE7"/>
          </a:solidFill>
          <a:ln w="12700">
            <a:solidFill>
              <a:srgbClr val="DCFCE7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876288" y="2971800"/>
            <a:ext cx="2194560" cy="329184"/>
          </a:xfrm>
          <a:prstGeom prst="roundRect">
            <a:avLst>
              <a:gd name="adj" fmla="val 11111"/>
            </a:avLst>
          </a:prstGeom>
          <a:solidFill>
            <a:srgbClr val="D1FAE5"/>
          </a:solidFill>
          <a:ln w="12700">
            <a:solidFill>
              <a:srgbClr val="D1FAE5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876288" y="3566160"/>
            <a:ext cx="1572768" cy="292608"/>
          </a:xfrm>
          <a:prstGeom prst="roundRect">
            <a:avLst>
              <a:gd name="adj" fmla="val 12500"/>
            </a:avLst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555480" y="3566160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34155"/>
                </a:solidFill>
              </a:rPr>
              <a:t>CTR 2,7%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143000" y="4983480"/>
            <a:ext cx="97840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2545"/>
                </a:solidFill>
              </a:rPr>
              <a:t>Uji satu variabel utama: judul, visual, CTA, segmentasi, waktu kirim, atau landing page.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1D4ED8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Rencana Perbaikan 30–60–90 Hari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Hasil evaluasi perlu diterjemahkan menjadi agenda kerja yang realistis dan terukur.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914400" y="1783080"/>
            <a:ext cx="2926080" cy="283464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6510">
            <a:solidFill>
              <a:srgbClr val="06B6D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14400" y="1783080"/>
            <a:ext cx="2926080" cy="530352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1938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30 Hari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225296" y="2743200"/>
            <a:ext cx="2304288" cy="8686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334155"/>
                </a:solidFill>
              </a:rPr>
              <a:t>Audit kanal, rapikan tracking, tetapkan KPI, identifikasi quick wins.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663440" y="1783080"/>
            <a:ext cx="2926080" cy="283464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6510">
            <a:solidFill>
              <a:srgbClr val="F9731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663440" y="1783080"/>
            <a:ext cx="2926080" cy="53035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0" y="1938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60 Hari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974336" y="2743200"/>
            <a:ext cx="2304288" cy="8686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334155"/>
                </a:solidFill>
              </a:rPr>
              <a:t>Optimasi konten, targeting, landing page, dan email sequence.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412480" y="1783080"/>
            <a:ext cx="2926080" cy="2834640"/>
          </a:xfrm>
          <a:prstGeom prst="roundRect">
            <a:avLst>
              <a:gd name="adj" fmla="val 2581"/>
            </a:avLst>
          </a:prstGeom>
          <a:solidFill>
            <a:srgbClr val="FFFFFF"/>
          </a:solidFill>
          <a:ln w="16510">
            <a:solidFill>
              <a:srgbClr val="16A34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412480" y="1783080"/>
            <a:ext cx="2926080" cy="530352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95360" y="193852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90 Hari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723376" y="2743200"/>
            <a:ext cx="2304288" cy="8686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334155"/>
                </a:solidFill>
              </a:rPr>
              <a:t>Evaluasi hasil, scale up kanal terbaik, susun SOP dan dashboard rutin.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1261872" y="5349240"/>
            <a:ext cx="9646920" cy="676656"/>
          </a:xfrm>
          <a:prstGeom prst="roundRect">
            <a:avLst>
              <a:gd name="adj" fmla="val 10811"/>
            </a:avLst>
          </a:prstGeom>
          <a:solidFill>
            <a:srgbClr val="FFFFFF"/>
          </a:solidFill>
          <a:ln w="17780">
            <a:solidFill>
              <a:srgbClr val="1D4ED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261872" y="5349240"/>
            <a:ext cx="73152" cy="676656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499616" y="5477256"/>
            <a:ext cx="9281160" cy="438912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indent="0" marL="0">
              <a:buNone/>
            </a:pPr>
            <a:r>
              <a:rPr lang="en-US" sz="1400" i="1" dirty="0">
                <a:solidFill>
                  <a:srgbClr val="334155"/>
                </a:solidFill>
              </a:rPr>
              <a:t>Prinsip prioritas: mulai dari perbaikan yang berdampak besar, mudah dilakukan, dan dapat diukur.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7C3AED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Latihan Kelas: Evaluasi dan Rekomendasi Perbaikan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Gunakan data sederhana untuk mengambil keputusan berbasis analisis.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804672" y="1389888"/>
            <a:ext cx="475488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8E2E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97280" y="1691640"/>
            <a:ext cx="2194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B2545"/>
                </a:solidFill>
              </a:rPr>
              <a:t>Studi Kasus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097280" y="2148840"/>
            <a:ext cx="4069080" cy="9601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334155"/>
                </a:solidFill>
              </a:rPr>
              <a:t>Sebuah brand lokal menjalankan kampanye Instagram Ads. Hasilnya: reach tinggi, CTR 3,2%, tetapi pembelian rendah dan bounce rate landing page 72%.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97280" y="365760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C3AED"/>
                </a:solidFill>
              </a:rPr>
              <a:t>Tugas Kelompok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097280" y="4041648"/>
            <a:ext cx="4069080" cy="6583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20" dirty="0">
                <a:solidFill>
                  <a:srgbClr val="334155"/>
                </a:solidFill>
              </a:rPr>
              <a:t>1) Identifikasi masalah utama.</a:t>
            </a:r>
            <a:endParaRPr lang="en-US" sz="1320" dirty="0"/>
          </a:p>
          <a:p>
            <a:pPr indent="0" marL="0">
              <a:buNone/>
            </a:pPr>
            <a:r>
              <a:rPr lang="en-US" sz="1320" dirty="0">
                <a:solidFill>
                  <a:srgbClr val="334155"/>
                </a:solidFill>
              </a:rPr>
              <a:t>2) Tentukan data tambahan yang dibutuhkan.</a:t>
            </a:r>
            <a:endParaRPr lang="en-US" sz="1320" dirty="0"/>
          </a:p>
          <a:p>
            <a:pPr indent="0" marL="0">
              <a:buNone/>
            </a:pPr>
            <a:r>
              <a:rPr lang="en-US" sz="1320" dirty="0">
                <a:solidFill>
                  <a:srgbClr val="334155"/>
                </a:solidFill>
              </a:rPr>
              <a:t>3) Buat 3 rekomendasi perbaikan.</a:t>
            </a:r>
            <a:endParaRPr lang="en-US" sz="1320" dirty="0"/>
          </a:p>
        </p:txBody>
      </p:sp>
      <p:sp>
        <p:nvSpPr>
          <p:cNvPr id="13" name="Shape 11"/>
          <p:cNvSpPr/>
          <p:nvPr/>
        </p:nvSpPr>
        <p:spPr>
          <a:xfrm>
            <a:off x="6446520" y="1389888"/>
            <a:ext cx="4800600" cy="4023360"/>
          </a:xfrm>
          <a:prstGeom prst="roundRect">
            <a:avLst>
              <a:gd name="adj" fmla="val 1818"/>
            </a:avLst>
          </a:prstGeom>
          <a:solidFill>
            <a:srgbClr val="0B2545"/>
          </a:solidFill>
          <a:ln w="12700">
            <a:solidFill>
              <a:srgbClr val="0B2545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39712" y="1737360"/>
            <a:ext cx="2286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Kesimpulan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839712" y="2240280"/>
            <a:ext cx="4023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E0F2FE"/>
                </a:solidFill>
              </a:rPr>
              <a:t>Evaluasi kinerja kanal digital adalah proses membaca data, menemukan insight, lalu memperbaiki strategi komunikasi secara berkelanjutan.</a:t>
            </a:r>
            <a:endParaRPr lang="en-US" sz="1700" dirty="0"/>
          </a:p>
        </p:txBody>
      </p:sp>
      <p:sp>
        <p:nvSpPr>
          <p:cNvPr id="16" name="Shape 14"/>
          <p:cNvSpPr/>
          <p:nvPr/>
        </p:nvSpPr>
        <p:spPr>
          <a:xfrm>
            <a:off x="6839712" y="3429000"/>
            <a:ext cx="38862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839712" y="3822192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6B6D4"/>
                </a:solidFill>
              </a:rPr>
              <a:t>Data → Insight → Improvement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06B6D4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Tujuan Pembelajaran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Setelah mengikuti materi ini, mahasiswa mampu mengevaluasi dan memperbaiki kinerja kanal digital secara sistematis.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841248" y="1572768"/>
            <a:ext cx="566928" cy="566928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41248" y="1719072"/>
            <a:ext cx="56692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627632" y="1645920"/>
            <a:ext cx="5852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0B2545"/>
                </a:solidFill>
              </a:rPr>
              <a:t>Memahami konsep evaluasi kinerja kanal digital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1353312" y="1856232"/>
            <a:ext cx="201168" cy="0"/>
          </a:xfrm>
          <a:prstGeom prst="line">
            <a:avLst/>
          </a:prstGeom>
          <a:noFill/>
          <a:ln w="25400">
            <a:solidFill>
              <a:srgbClr val="1D4ED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41248" y="2651760"/>
            <a:ext cx="566928" cy="566928"/>
          </a:xfrm>
          <a:prstGeom prst="ellipse">
            <a:avLst/>
          </a:prstGeom>
          <a:solidFill>
            <a:srgbClr val="0F766E"/>
          </a:solidFill>
          <a:ln w="12700">
            <a:solidFill>
              <a:srgbClr val="0F766E">
                <a:alpha val="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41248" y="2798064"/>
            <a:ext cx="56692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627632" y="2724912"/>
            <a:ext cx="5852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0B2545"/>
                </a:solidFill>
              </a:rPr>
              <a:t>Menentukan KPI sesuai tujuan komunikasi pemasaran</a:t>
            </a:r>
            <a:endParaRPr lang="en-US" sz="1900" dirty="0"/>
          </a:p>
        </p:txBody>
      </p:sp>
      <p:sp>
        <p:nvSpPr>
          <p:cNvPr id="15" name="Shape 13"/>
          <p:cNvSpPr/>
          <p:nvPr/>
        </p:nvSpPr>
        <p:spPr>
          <a:xfrm>
            <a:off x="1353312" y="2935224"/>
            <a:ext cx="201168" cy="0"/>
          </a:xfrm>
          <a:prstGeom prst="line">
            <a:avLst/>
          </a:prstGeom>
          <a:noFill/>
          <a:ln w="25400">
            <a:solidFill>
              <a:srgbClr val="0F766E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41248" y="3730752"/>
            <a:ext cx="566928" cy="566928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>
                <a:alpha val="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41248" y="3877056"/>
            <a:ext cx="56692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627632" y="3803904"/>
            <a:ext cx="5852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0B2545"/>
                </a:solidFill>
              </a:rPr>
              <a:t>Menganalisis data dari berbagai kanal digital</a:t>
            </a:r>
            <a:endParaRPr lang="en-US" sz="1900" dirty="0"/>
          </a:p>
        </p:txBody>
      </p:sp>
      <p:sp>
        <p:nvSpPr>
          <p:cNvPr id="19" name="Shape 17"/>
          <p:cNvSpPr/>
          <p:nvPr/>
        </p:nvSpPr>
        <p:spPr>
          <a:xfrm>
            <a:off x="1353312" y="4014216"/>
            <a:ext cx="201168" cy="0"/>
          </a:xfrm>
          <a:prstGeom prst="line">
            <a:avLst/>
          </a:prstGeom>
          <a:noFill/>
          <a:ln w="25400">
            <a:solidFill>
              <a:srgbClr val="F9731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41248" y="4809744"/>
            <a:ext cx="566928" cy="566928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41248" y="4956048"/>
            <a:ext cx="56692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627632" y="4882896"/>
            <a:ext cx="5852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b="1" dirty="0">
                <a:solidFill>
                  <a:srgbClr val="0B2545"/>
                </a:solidFill>
              </a:rPr>
              <a:t>Merumuskan rekomendasi perbaikan berbasis data</a:t>
            </a:r>
            <a:endParaRPr lang="en-US" sz="1900" dirty="0"/>
          </a:p>
        </p:txBody>
      </p:sp>
      <p:sp>
        <p:nvSpPr>
          <p:cNvPr id="23" name="Shape 21"/>
          <p:cNvSpPr/>
          <p:nvPr/>
        </p:nvSpPr>
        <p:spPr>
          <a:xfrm>
            <a:off x="1353312" y="5093208"/>
            <a:ext cx="201168" cy="0"/>
          </a:xfrm>
          <a:prstGeom prst="line">
            <a:avLst/>
          </a:prstGeom>
          <a:noFill/>
          <a:ln w="25400">
            <a:solidFill>
              <a:srgbClr val="7C3AE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909560" y="1783080"/>
            <a:ext cx="3429000" cy="1874520"/>
          </a:xfrm>
          <a:prstGeom prst="roundRect">
            <a:avLst>
              <a:gd name="adj" fmla="val 3902"/>
            </a:avLst>
          </a:prstGeom>
          <a:solidFill>
            <a:srgbClr val="FFFFFF"/>
          </a:solidFill>
          <a:ln w="17780">
            <a:solidFill>
              <a:srgbClr val="06B6D4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909560" y="1783080"/>
            <a:ext cx="73152" cy="187452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147304" y="1911096"/>
            <a:ext cx="3063240" cy="1636776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indent="0" marL="0">
              <a:buNone/>
            </a:pPr>
            <a:r>
              <a:rPr lang="en-US" sz="1400" i="1" dirty="0">
                <a:solidFill>
                  <a:srgbClr val="334155"/>
                </a:solidFill>
              </a:rPr>
              <a:t>Kinerja digital yang baik tidak hanya ramai dilihat, tetapi mampu menggerakkan audiens menuju tindakan yang diharapkan.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1D4ED8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Mengapa Kinerja Kanal Digital Harus Dievaluasi?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Tanpa evaluasi, aktivitas digital bisa terlihat aktif tetapi tidak efektif.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13232" y="14173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B2545"/>
                </a:solidFill>
              </a:rPr>
              <a:t>Aktivitas Digital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1417320" y="1920240"/>
            <a:ext cx="1463040" cy="1463040"/>
          </a:xfrm>
          <a:prstGeom prst="ellipse">
            <a:avLst/>
          </a:prstGeom>
          <a:solidFill>
            <a:srgbClr val="E0F2FE"/>
          </a:solidFill>
          <a:ln w="15240">
            <a:solidFill>
              <a:srgbClr val="1D4ED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627632" y="2249424"/>
            <a:ext cx="10424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D4ED8"/>
                </a:solidFill>
              </a:rPr>
              <a:t>Posting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D4ED8"/>
                </a:solidFill>
              </a:rPr>
              <a:t>Iklan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D4ED8"/>
                </a:solidFill>
              </a:rPr>
              <a:t>Email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246120" y="2450592"/>
            <a:ext cx="1143000" cy="320040"/>
          </a:xfrm>
          <a:prstGeom prst="rightArrow">
            <a:avLst/>
          </a:prstGeom>
          <a:solidFill>
            <a:srgbClr val="1D4ED8"/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370832" y="14173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B2545"/>
                </a:solidFill>
              </a:rPr>
              <a:t>Data &amp; Insight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5102352" y="1920240"/>
            <a:ext cx="1463040" cy="1463040"/>
          </a:xfrm>
          <a:prstGeom prst="ellipse">
            <a:avLst/>
          </a:prstGeom>
          <a:solidFill>
            <a:srgbClr val="DCFCE7"/>
          </a:solidFill>
          <a:ln w="1524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248656" y="2249424"/>
            <a:ext cx="11704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16A34A"/>
                </a:solidFill>
              </a:rPr>
              <a:t>Reach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b="1" dirty="0">
                <a:solidFill>
                  <a:srgbClr val="16A34A"/>
                </a:solidFill>
              </a:rPr>
              <a:t>CTR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b="1" dirty="0">
                <a:solidFill>
                  <a:srgbClr val="16A34A"/>
                </a:solidFill>
              </a:rPr>
              <a:t>Conversion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6949440" y="2450592"/>
            <a:ext cx="1143000" cy="320040"/>
          </a:xfrm>
          <a:prstGeom prst="rightArrow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119872" y="141732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B2545"/>
                </a:solidFill>
              </a:rPr>
              <a:t>Perbaikan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8851392" y="1920240"/>
            <a:ext cx="1463040" cy="1463040"/>
          </a:xfrm>
          <a:prstGeom prst="ellipse">
            <a:avLst/>
          </a:prstGeom>
          <a:solidFill>
            <a:srgbClr val="FFEDD5"/>
          </a:solidFill>
          <a:ln w="15240">
            <a:solidFill>
              <a:srgbClr val="F9731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034272" y="2249424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97316"/>
                </a:solidFill>
              </a:rPr>
              <a:t>Konten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b="1" dirty="0">
                <a:solidFill>
                  <a:srgbClr val="F97316"/>
                </a:solidFill>
              </a:rPr>
              <a:t>Targeting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b="1" dirty="0">
                <a:solidFill>
                  <a:srgbClr val="F97316"/>
                </a:solidFill>
              </a:rPr>
              <a:t>Budget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786384" y="4133088"/>
            <a:ext cx="10561320" cy="141732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Mengetahui kanal mana yang benar-benar berkontribusi pada tujuan pemasaran.</a:t>
            </a:r>
            <a:endParaRPr lang="en-US" sz="1600" dirty="0"/>
          </a:p>
          <a:p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Menghindari pemborosan biaya promosi digital.</a:t>
            </a:r>
            <a:endParaRPr lang="en-US" sz="1600" dirty="0"/>
          </a:p>
          <a:p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Menemukan hambatan pada perjalanan audiens menuju pembelian.</a:t>
            </a:r>
            <a:endParaRPr lang="en-US" sz="1600" dirty="0"/>
          </a:p>
          <a:p>
            <a:r>
              <a:rPr lang="en-US" sz="160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Meningkatkan kualitas pesan, konten, targeting, dan pengalaman pengguna.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0F766E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Kerangka Evaluasi: Objective → Data → Insight → Action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Evaluasi kinerja kanal digital perlu dilakukan sebagai siklus berkelanjutan.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49808" y="2121408"/>
            <a:ext cx="2084832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5240">
            <a:solidFill>
              <a:srgbClr val="1D4ED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417320" y="1298448"/>
            <a:ext cx="713232" cy="713232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417320" y="1499616"/>
            <a:ext cx="7132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50976" y="2395728"/>
            <a:ext cx="16824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2545"/>
                </a:solidFill>
              </a:rPr>
              <a:t>Objective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32688" y="2907792"/>
            <a:ext cx="1719072" cy="676656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334155"/>
                </a:solidFill>
              </a:rPr>
              <a:t>Tetapkan tujuan: awareness, engagement, lead, sales, retention.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2962656" y="2862072"/>
            <a:ext cx="475488" cy="256032"/>
          </a:xfrm>
          <a:prstGeom prst="rightArrow">
            <a:avLst/>
          </a:prstGeom>
          <a:solidFill>
            <a:srgbClr val="1D4ED8">
              <a:alpha val="90000"/>
            </a:srgbClr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566160" y="2121408"/>
            <a:ext cx="2084832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5240">
            <a:solidFill>
              <a:srgbClr val="06B6D4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33672" y="1298448"/>
            <a:ext cx="713232" cy="713232"/>
          </a:xfrm>
          <a:prstGeom prst="ellipse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233672" y="1499616"/>
            <a:ext cx="7132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767328" y="2395728"/>
            <a:ext cx="16824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2545"/>
                </a:solidFill>
              </a:rPr>
              <a:t>Data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749040" y="2907792"/>
            <a:ext cx="1719072" cy="676656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334155"/>
                </a:solidFill>
              </a:rPr>
              <a:t>Kumpulkan metrik dari kanal, website, CRM, dan iklan.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779008" y="2862072"/>
            <a:ext cx="475488" cy="256032"/>
          </a:xfrm>
          <a:prstGeom prst="rightArrow">
            <a:avLst/>
          </a:prstGeom>
          <a:solidFill>
            <a:srgbClr val="06B6D4">
              <a:alpha val="90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82512" y="2121408"/>
            <a:ext cx="2084832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5240">
            <a:solidFill>
              <a:srgbClr val="F97316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050024" y="1298448"/>
            <a:ext cx="713232" cy="713232"/>
          </a:xfrm>
          <a:prstGeom prst="ellipse">
            <a:avLst/>
          </a:prstGeom>
          <a:solidFill>
            <a:srgbClr val="F97316"/>
          </a:solidFill>
          <a:ln w="12700">
            <a:solidFill>
              <a:srgbClr val="F97316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050024" y="1499616"/>
            <a:ext cx="7132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583680" y="2395728"/>
            <a:ext cx="16824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2545"/>
                </a:solidFill>
              </a:rPr>
              <a:t>Insight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565392" y="2907792"/>
            <a:ext cx="1719072" cy="676656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334155"/>
                </a:solidFill>
              </a:rPr>
              <a:t>Maknai angka: tren, penyebab, gap, dan peluang.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8595360" y="2862072"/>
            <a:ext cx="475488" cy="256032"/>
          </a:xfrm>
          <a:prstGeom prst="rightArrow">
            <a:avLst/>
          </a:prstGeom>
          <a:solidFill>
            <a:srgbClr val="F97316">
              <a:alpha val="90000"/>
            </a:srgbClr>
          </a:solidFill>
          <a:ln w="12700">
            <a:solidFill>
              <a:srgbClr val="F97316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198864" y="2121408"/>
            <a:ext cx="2084832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5240">
            <a:solidFill>
              <a:srgbClr val="16A34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866376" y="1298448"/>
            <a:ext cx="713232" cy="713232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866376" y="1499616"/>
            <a:ext cx="7132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4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9400032" y="2395728"/>
            <a:ext cx="16824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2545"/>
                </a:solidFill>
              </a:rPr>
              <a:t>Action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381744" y="2907792"/>
            <a:ext cx="1719072" cy="676656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334155"/>
                </a:solidFill>
              </a:rPr>
              <a:t>Tentukan optimasi konten, kanal, budget, dan pengalaman pengguna.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1965960" y="4617720"/>
            <a:ext cx="8321040" cy="841248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 w="17780">
            <a:solidFill>
              <a:srgbClr val="0F766E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965960" y="4617720"/>
            <a:ext cx="73152" cy="841248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>
                <a:alpha val="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203704" y="4745736"/>
            <a:ext cx="7955280" cy="603504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indent="0" marL="0">
              <a:buNone/>
            </a:pPr>
            <a:r>
              <a:rPr lang="en-US" sz="1400" i="1" dirty="0">
                <a:solidFill>
                  <a:srgbClr val="334155"/>
                </a:solidFill>
              </a:rPr>
              <a:t>Siklus evaluasi membuat kampanye digital selalu belajar dari perilaku audiens, bukan hanya mengikuti asumsi internal.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7C3AED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Funnel Digital dan Metrik Utama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Setiap tahap perjalanan audiens memiliki indikator yang berbeda.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432408" y="1325880"/>
            <a:ext cx="9326880" cy="566928"/>
          </a:xfrm>
          <a:prstGeom prst="trapezoid">
            <a:avLst/>
          </a:prstGeom>
          <a:solidFill>
            <a:srgbClr val="1D4ED8"/>
          </a:solidFill>
          <a:ln w="1778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661008" y="1453896"/>
            <a:ext cx="2103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Awareness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855568" y="1472184"/>
            <a:ext cx="64922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40" dirty="0">
                <a:solidFill>
                  <a:srgbClr val="FFFFFF"/>
                </a:solidFill>
              </a:rPr>
              <a:t>Reach, impressions, views</a:t>
            </a:r>
            <a:endParaRPr lang="en-US" sz="1040" dirty="0"/>
          </a:p>
        </p:txBody>
      </p:sp>
      <p:sp>
        <p:nvSpPr>
          <p:cNvPr id="11" name="Shape 9"/>
          <p:cNvSpPr/>
          <p:nvPr/>
        </p:nvSpPr>
        <p:spPr>
          <a:xfrm>
            <a:off x="2209648" y="2075688"/>
            <a:ext cx="7772400" cy="566928"/>
          </a:xfrm>
          <a:prstGeom prst="trapezoid">
            <a:avLst/>
          </a:prstGeom>
          <a:solidFill>
            <a:srgbClr val="7C3AED"/>
          </a:solidFill>
          <a:ln w="1778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438248" y="2203704"/>
            <a:ext cx="2103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Engagement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632808" y="2221992"/>
            <a:ext cx="4937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40" dirty="0">
                <a:solidFill>
                  <a:srgbClr val="FFFFFF"/>
                </a:solidFill>
              </a:rPr>
              <a:t>Like, comment, share, save, watch time</a:t>
            </a:r>
            <a:endParaRPr lang="en-US" sz="1040" dirty="0"/>
          </a:p>
        </p:txBody>
      </p:sp>
      <p:sp>
        <p:nvSpPr>
          <p:cNvPr id="14" name="Shape 12"/>
          <p:cNvSpPr/>
          <p:nvPr/>
        </p:nvSpPr>
        <p:spPr>
          <a:xfrm>
            <a:off x="2986888" y="2825496"/>
            <a:ext cx="6217920" cy="566928"/>
          </a:xfrm>
          <a:prstGeom prst="trapezoid">
            <a:avLst/>
          </a:prstGeom>
          <a:solidFill>
            <a:srgbClr val="06B6D4"/>
          </a:solidFill>
          <a:ln w="1778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15488" y="2953512"/>
            <a:ext cx="2103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Traffic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10048" y="2971800"/>
            <a:ext cx="33832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40" dirty="0">
                <a:solidFill>
                  <a:srgbClr val="FFFFFF"/>
                </a:solidFill>
              </a:rPr>
              <a:t>CTR, session, bounce rate, source/medium</a:t>
            </a:r>
            <a:endParaRPr lang="en-US" sz="1040" dirty="0"/>
          </a:p>
        </p:txBody>
      </p:sp>
      <p:sp>
        <p:nvSpPr>
          <p:cNvPr id="17" name="Shape 15"/>
          <p:cNvSpPr/>
          <p:nvPr/>
        </p:nvSpPr>
        <p:spPr>
          <a:xfrm>
            <a:off x="3764128" y="3575304"/>
            <a:ext cx="4663440" cy="566928"/>
          </a:xfrm>
          <a:prstGeom prst="trapezoid">
            <a:avLst/>
          </a:prstGeom>
          <a:solidFill>
            <a:srgbClr val="F97316"/>
          </a:solidFill>
          <a:ln w="1778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992728" y="3703320"/>
            <a:ext cx="2103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Conversion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187288" y="3721608"/>
            <a:ext cx="18288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40" dirty="0">
                <a:solidFill>
                  <a:srgbClr val="FFFFFF"/>
                </a:solidFill>
              </a:rPr>
              <a:t>Leads, pembelian, conversion rate, CPA</a:t>
            </a:r>
            <a:endParaRPr lang="en-US" sz="1040" dirty="0"/>
          </a:p>
        </p:txBody>
      </p:sp>
      <p:sp>
        <p:nvSpPr>
          <p:cNvPr id="20" name="Shape 18"/>
          <p:cNvSpPr/>
          <p:nvPr/>
        </p:nvSpPr>
        <p:spPr>
          <a:xfrm>
            <a:off x="4541368" y="4325112"/>
            <a:ext cx="3108960" cy="566928"/>
          </a:xfrm>
          <a:prstGeom prst="trapezoid">
            <a:avLst/>
          </a:prstGeom>
          <a:solidFill>
            <a:srgbClr val="16A34A"/>
          </a:solidFill>
          <a:ln w="17780">
            <a:solidFill>
              <a:srgbClr val="FFFF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69968" y="4453128"/>
            <a:ext cx="2103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Retention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964528" y="4471416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40" dirty="0">
                <a:solidFill>
                  <a:srgbClr val="FFFFFF"/>
                </a:solidFill>
              </a:rPr>
              <a:t>Repeat purchase, email open, loyalty, CLV</a:t>
            </a:r>
            <a:endParaRPr lang="en-US" sz="1040" dirty="0"/>
          </a:p>
        </p:txBody>
      </p:sp>
      <p:sp>
        <p:nvSpPr>
          <p:cNvPr id="23" name="Shape 21"/>
          <p:cNvSpPr/>
          <p:nvPr/>
        </p:nvSpPr>
        <p:spPr>
          <a:xfrm>
            <a:off x="1591056" y="5605272"/>
            <a:ext cx="9006840" cy="310896"/>
          </a:xfrm>
          <a:prstGeom prst="roundRect">
            <a:avLst>
              <a:gd name="adj" fmla="val 23529"/>
            </a:avLst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664208" y="5673852"/>
            <a:ext cx="886053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FFFFFF"/>
                </a:solidFill>
              </a:rPr>
              <a:t>Diskusi singkat: metrik apa yang paling tepat untuk kampanye peluncuran produk baru?</a:t>
            </a:r>
            <a:endParaRPr lang="en-US" sz="8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F97316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Menentukan KPI Sesuai Kanal Digital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KPI harus mengikuti tujuan, karakter kanal, dan tahap funnel.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86384" y="1417320"/>
            <a:ext cx="1065276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D8E2E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86384" y="1417320"/>
            <a:ext cx="118872" cy="67665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24128" y="160020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2545"/>
                </a:solidFill>
              </a:rPr>
              <a:t>Media Sosial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3310128" y="1618488"/>
            <a:ext cx="7223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20" dirty="0">
                <a:solidFill>
                  <a:srgbClr val="334155"/>
                </a:solidFill>
              </a:rPr>
              <a:t>Reach, engagement rate, share, sentiment</a:t>
            </a:r>
            <a:endParaRPr lang="en-US" sz="1320" dirty="0"/>
          </a:p>
        </p:txBody>
      </p:sp>
      <p:sp>
        <p:nvSpPr>
          <p:cNvPr id="12" name="Shape 10"/>
          <p:cNvSpPr/>
          <p:nvPr/>
        </p:nvSpPr>
        <p:spPr>
          <a:xfrm>
            <a:off x="786384" y="2377440"/>
            <a:ext cx="1065276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D8E2E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86384" y="2377440"/>
            <a:ext cx="118872" cy="67665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24128" y="256032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2545"/>
                </a:solidFill>
              </a:rPr>
              <a:t>Website/SEO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3310128" y="2578608"/>
            <a:ext cx="7223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20" dirty="0">
                <a:solidFill>
                  <a:srgbClr val="334155"/>
                </a:solidFill>
              </a:rPr>
              <a:t>Organic traffic, ranking, bounce rate, conversion</a:t>
            </a:r>
            <a:endParaRPr lang="en-US" sz="1320" dirty="0"/>
          </a:p>
        </p:txBody>
      </p:sp>
      <p:sp>
        <p:nvSpPr>
          <p:cNvPr id="16" name="Shape 14"/>
          <p:cNvSpPr/>
          <p:nvPr/>
        </p:nvSpPr>
        <p:spPr>
          <a:xfrm>
            <a:off x="786384" y="3337560"/>
            <a:ext cx="1065276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D8E2E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86384" y="3337560"/>
            <a:ext cx="118872" cy="67665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24128" y="352044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2545"/>
                </a:solidFill>
              </a:rPr>
              <a:t>Email/CRM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3310128" y="3538728"/>
            <a:ext cx="7223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20" dirty="0">
                <a:solidFill>
                  <a:srgbClr val="334155"/>
                </a:solidFill>
              </a:rPr>
              <a:t>Open rate, CTR, unsubscribe, repeat purchase</a:t>
            </a:r>
            <a:endParaRPr lang="en-US" sz="1320" dirty="0"/>
          </a:p>
        </p:txBody>
      </p:sp>
      <p:sp>
        <p:nvSpPr>
          <p:cNvPr id="20" name="Shape 18"/>
          <p:cNvSpPr/>
          <p:nvPr/>
        </p:nvSpPr>
        <p:spPr>
          <a:xfrm>
            <a:off x="786384" y="4297680"/>
            <a:ext cx="10652760" cy="676656"/>
          </a:xfrm>
          <a:prstGeom prst="roundRect">
            <a:avLst>
              <a:gd name="adj" fmla="val 8108"/>
            </a:avLst>
          </a:prstGeom>
          <a:solidFill>
            <a:srgbClr val="FFFFFF"/>
          </a:solidFill>
          <a:ln w="12700">
            <a:solidFill>
              <a:srgbClr val="D8E2E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86384" y="4297680"/>
            <a:ext cx="118872" cy="676656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24128" y="448056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0B2545"/>
                </a:solidFill>
              </a:rPr>
              <a:t>Paid Ads</a:t>
            </a:r>
            <a:endParaRPr lang="en-US" sz="1450" dirty="0"/>
          </a:p>
        </p:txBody>
      </p:sp>
      <p:sp>
        <p:nvSpPr>
          <p:cNvPr id="23" name="Text 21"/>
          <p:cNvSpPr/>
          <p:nvPr/>
        </p:nvSpPr>
        <p:spPr>
          <a:xfrm>
            <a:off x="3310128" y="4498848"/>
            <a:ext cx="7223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20" dirty="0">
                <a:solidFill>
                  <a:srgbClr val="334155"/>
                </a:solidFill>
              </a:rPr>
              <a:t>CTR, CPC, CPA, ROAS, conversion rate</a:t>
            </a:r>
            <a:endParaRPr lang="en-US" sz="1320" dirty="0"/>
          </a:p>
        </p:txBody>
      </p:sp>
      <p:sp>
        <p:nvSpPr>
          <p:cNvPr id="24" name="Shape 22"/>
          <p:cNvSpPr/>
          <p:nvPr/>
        </p:nvSpPr>
        <p:spPr>
          <a:xfrm>
            <a:off x="1097280" y="5532120"/>
            <a:ext cx="10012680" cy="64008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7780">
            <a:solidFill>
              <a:srgbClr val="F97316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097280" y="5532120"/>
            <a:ext cx="73152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>
                <a:alpha val="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335024" y="5660136"/>
            <a:ext cx="9646920" cy="402336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indent="0" marL="0">
              <a:buNone/>
            </a:pPr>
            <a:r>
              <a:rPr lang="en-US" sz="1400" i="1" dirty="0">
                <a:solidFill>
                  <a:srgbClr val="334155"/>
                </a:solidFill>
              </a:rPr>
              <a:t>KPI yang buruk membuat tim mengejar angka yang tidak relevan; KPI yang tepat membantu mengambil keputusan.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06B6D4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Sumber Data dan Tracking Kinerja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Evaluasi membutuhkan data yang rapi, konsisten, dan dapat ditelusuri.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49808" y="1508760"/>
            <a:ext cx="3246120" cy="3246120"/>
          </a:xfrm>
          <a:prstGeom prst="roundRect">
            <a:avLst>
              <a:gd name="adj" fmla="val 2817"/>
            </a:avLst>
          </a:prstGeom>
          <a:solidFill>
            <a:srgbClr val="FFFFFF"/>
          </a:solidFill>
          <a:ln w="12700">
            <a:solidFill>
              <a:srgbClr val="D8E2E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892808" y="1764792"/>
            <a:ext cx="914400" cy="91440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993392" y="2075688"/>
            <a:ext cx="7132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SOC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1005840" y="2907792"/>
            <a:ext cx="2697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2545"/>
                </a:solidFill>
              </a:rPr>
              <a:t>Platform Insight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188720" y="3429000"/>
            <a:ext cx="2423160" cy="6858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</a:rPr>
              <a:t>• Instagram/TikTok insight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</a:rPr>
              <a:t>• Meta Business Suite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</a:rPr>
              <a:t>• YouTube Analytics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453128" y="1508760"/>
            <a:ext cx="3246120" cy="3246120"/>
          </a:xfrm>
          <a:prstGeom prst="roundRect">
            <a:avLst>
              <a:gd name="adj" fmla="val 2817"/>
            </a:avLst>
          </a:prstGeom>
          <a:solidFill>
            <a:srgbClr val="FFFFFF"/>
          </a:solidFill>
          <a:ln w="12700">
            <a:solidFill>
              <a:srgbClr val="D8E2E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596128" y="1764792"/>
            <a:ext cx="914400" cy="914400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696712" y="2075688"/>
            <a:ext cx="7132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WEB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4709160" y="2907792"/>
            <a:ext cx="2697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2545"/>
                </a:solidFill>
              </a:rPr>
              <a:t>Web Analytics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892040" y="3429000"/>
            <a:ext cx="2423160" cy="6858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</a:rPr>
              <a:t>• GA4 / analytics website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</a:rPr>
              <a:t>• UTM tracking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</a:rPr>
              <a:t>• Search Console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8156448" y="1508760"/>
            <a:ext cx="3246120" cy="3246120"/>
          </a:xfrm>
          <a:prstGeom prst="roundRect">
            <a:avLst>
              <a:gd name="adj" fmla="val 2817"/>
            </a:avLst>
          </a:prstGeom>
          <a:solidFill>
            <a:srgbClr val="FFFFFF"/>
          </a:solidFill>
          <a:ln w="12700">
            <a:solidFill>
              <a:srgbClr val="D8E2E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299448" y="1764792"/>
            <a:ext cx="914400" cy="914400"/>
          </a:xfrm>
          <a:prstGeom prst="ellipse">
            <a:avLst/>
          </a:prstGeom>
          <a:solidFill>
            <a:srgbClr val="1D4ED8"/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400032" y="2075688"/>
            <a:ext cx="713232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</a:rPr>
              <a:t>CRM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8412480" y="2907792"/>
            <a:ext cx="2697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B2545"/>
                </a:solidFill>
              </a:rPr>
              <a:t>CRM &amp; Sales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8595360" y="3429000"/>
            <a:ext cx="2423160" cy="6858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</a:rPr>
              <a:t>• Database lead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</a:rPr>
              <a:t>• Riwayat pembelian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</a:rPr>
              <a:t>• Customer service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1828800" y="5349240"/>
            <a:ext cx="8549640" cy="310896"/>
          </a:xfrm>
          <a:prstGeom prst="roundRect">
            <a:avLst>
              <a:gd name="adj" fmla="val 23529"/>
            </a:avLst>
          </a:prstGeom>
          <a:solidFill>
            <a:srgbClr val="06B6D4"/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901952" y="5417820"/>
            <a:ext cx="840333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FFFFFF"/>
                </a:solidFill>
              </a:rPr>
              <a:t>Prinsip penting: gunakan kode UTM agar sumber kampanye dapat dibaca dengan jelas.</a:t>
            </a:r>
            <a:endParaRPr lang="en-US" sz="8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1D4ED8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Membaca Dashboard Kinerja: Dari Angka ke Makna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Dashboard harus membantu menjawab “apa yang terjadi, mengapa, dan apa tindakan berikutnya?”.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713232" y="1444752"/>
            <a:ext cx="6812280" cy="3474720"/>
          </a:xfrm>
          <a:prstGeom prst="roundRect">
            <a:avLst>
              <a:gd name="adj" fmla="val 2105"/>
            </a:avLst>
          </a:prstGeom>
          <a:solidFill>
            <a:srgbClr val="FFFFFF"/>
          </a:solidFill>
          <a:ln w="12700">
            <a:solidFill>
              <a:srgbClr val="D8E2E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171907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545"/>
                </a:solidFill>
              </a:rPr>
              <a:t>Tren CTR Kampanye Mingguan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143000" y="4315968"/>
            <a:ext cx="5577840" cy="0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143000" y="2148840"/>
            <a:ext cx="0" cy="2167128"/>
          </a:xfrm>
          <a:prstGeom prst="line">
            <a:avLst/>
          </a:prstGeom>
          <a:noFill/>
          <a:ln w="12700">
            <a:solidFill>
              <a:srgbClr val="94A3B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188720" y="3886200"/>
            <a:ext cx="868680" cy="-274320"/>
          </a:xfrm>
          <a:prstGeom prst="line">
            <a:avLst/>
          </a:prstGeom>
          <a:noFill/>
          <a:ln w="33020">
            <a:solidFill>
              <a:srgbClr val="1D4ED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057400" y="3611880"/>
            <a:ext cx="868680" cy="182880"/>
          </a:xfrm>
          <a:prstGeom prst="line">
            <a:avLst/>
          </a:prstGeom>
          <a:noFill/>
          <a:ln w="33020">
            <a:solidFill>
              <a:srgbClr val="1D4ED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926080" y="3794760"/>
            <a:ext cx="868680" cy="-868680"/>
          </a:xfrm>
          <a:prstGeom prst="line">
            <a:avLst/>
          </a:prstGeom>
          <a:noFill/>
          <a:ln w="33020">
            <a:solidFill>
              <a:srgbClr val="1D4ED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794760" y="2926080"/>
            <a:ext cx="868680" cy="-182880"/>
          </a:xfrm>
          <a:prstGeom prst="line">
            <a:avLst/>
          </a:prstGeom>
          <a:noFill/>
          <a:ln w="33020">
            <a:solidFill>
              <a:srgbClr val="1D4ED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663440" y="2743200"/>
            <a:ext cx="868680" cy="-365760"/>
          </a:xfrm>
          <a:prstGeom prst="line">
            <a:avLst/>
          </a:prstGeom>
          <a:noFill/>
          <a:ln w="33020">
            <a:solidFill>
              <a:srgbClr val="1D4ED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532120" y="2377440"/>
            <a:ext cx="868680" cy="-137160"/>
          </a:xfrm>
          <a:prstGeom prst="line">
            <a:avLst/>
          </a:prstGeom>
          <a:noFill/>
          <a:ln w="33020">
            <a:solidFill>
              <a:srgbClr val="1D4ED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33272" y="4462272"/>
            <a:ext cx="58978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" dirty="0">
                <a:solidFill>
                  <a:srgbClr val="64748B"/>
                </a:solidFill>
              </a:rPr>
              <a:t>M1      M2      M3      M4      M5      M6      M7</a:t>
            </a:r>
            <a:endParaRPr lang="en-US" sz="880" dirty="0"/>
          </a:p>
        </p:txBody>
      </p:sp>
      <p:sp>
        <p:nvSpPr>
          <p:cNvPr id="19" name="Shape 17"/>
          <p:cNvSpPr/>
          <p:nvPr/>
        </p:nvSpPr>
        <p:spPr>
          <a:xfrm>
            <a:off x="7936992" y="1609344"/>
            <a:ext cx="2697480" cy="786384"/>
          </a:xfrm>
          <a:prstGeom prst="roundRect">
            <a:avLst>
              <a:gd name="adj" fmla="val 9302"/>
            </a:avLst>
          </a:prstGeom>
          <a:solidFill>
            <a:srgbClr val="FFFFFF"/>
          </a:solidFill>
          <a:ln w="12700">
            <a:solidFill>
              <a:srgbClr val="D8E2E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055864" y="1709928"/>
            <a:ext cx="24597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16A34A"/>
                </a:solidFill>
              </a:rPr>
              <a:t>+38%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8055864" y="2048256"/>
            <a:ext cx="24597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60" dirty="0">
                <a:solidFill>
                  <a:srgbClr val="64748B"/>
                </a:solidFill>
              </a:rPr>
              <a:t>CTR naik setelah perubahan call-to-action</a:t>
            </a:r>
            <a:endParaRPr lang="en-US" sz="860" dirty="0"/>
          </a:p>
        </p:txBody>
      </p:sp>
      <p:sp>
        <p:nvSpPr>
          <p:cNvPr id="22" name="Shape 20"/>
          <p:cNvSpPr/>
          <p:nvPr/>
        </p:nvSpPr>
        <p:spPr>
          <a:xfrm>
            <a:off x="7936992" y="2596896"/>
            <a:ext cx="2697480" cy="786384"/>
          </a:xfrm>
          <a:prstGeom prst="roundRect">
            <a:avLst>
              <a:gd name="adj" fmla="val 9302"/>
            </a:avLst>
          </a:prstGeom>
          <a:solidFill>
            <a:srgbClr val="FFFFFF"/>
          </a:solidFill>
          <a:ln w="12700">
            <a:solidFill>
              <a:srgbClr val="D8E2E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055864" y="2697480"/>
            <a:ext cx="24597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97316"/>
                </a:solidFill>
              </a:rPr>
              <a:t>-22%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8055864" y="3035808"/>
            <a:ext cx="24597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60" dirty="0">
                <a:solidFill>
                  <a:srgbClr val="64748B"/>
                </a:solidFill>
              </a:rPr>
              <a:t>CPA turun karena targeting lebih spesifik</a:t>
            </a:r>
            <a:endParaRPr lang="en-US" sz="860" dirty="0"/>
          </a:p>
        </p:txBody>
      </p:sp>
      <p:sp>
        <p:nvSpPr>
          <p:cNvPr id="25" name="Shape 23"/>
          <p:cNvSpPr/>
          <p:nvPr/>
        </p:nvSpPr>
        <p:spPr>
          <a:xfrm>
            <a:off x="7936992" y="3584448"/>
            <a:ext cx="2697480" cy="786384"/>
          </a:xfrm>
          <a:prstGeom prst="roundRect">
            <a:avLst>
              <a:gd name="adj" fmla="val 9302"/>
            </a:avLst>
          </a:prstGeom>
          <a:solidFill>
            <a:srgbClr val="FFFFFF"/>
          </a:solidFill>
          <a:ln w="12700">
            <a:solidFill>
              <a:srgbClr val="D8E2E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055864" y="3685032"/>
            <a:ext cx="24597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DC2626"/>
                </a:solidFill>
              </a:rPr>
              <a:t>67%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8055864" y="4023360"/>
            <a:ext cx="245973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60" dirty="0">
                <a:solidFill>
                  <a:srgbClr val="64748B"/>
                </a:solidFill>
              </a:rPr>
              <a:t>Bounce rate masih tinggi di landing page</a:t>
            </a:r>
            <a:endParaRPr lang="en-US" sz="860" dirty="0"/>
          </a:p>
        </p:txBody>
      </p:sp>
      <p:sp>
        <p:nvSpPr>
          <p:cNvPr id="28" name="Text 26"/>
          <p:cNvSpPr/>
          <p:nvPr/>
        </p:nvSpPr>
        <p:spPr>
          <a:xfrm>
            <a:off x="914400" y="5321808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545"/>
                </a:solidFill>
              </a:rPr>
              <a:t>Pertanyaan analitis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2834640" y="5266944"/>
            <a:ext cx="7498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20" dirty="0">
                <a:solidFill>
                  <a:srgbClr val="334155"/>
                </a:solidFill>
              </a:rPr>
              <a:t>Apakah kenaikan CTR juga diikuti kenaikan lead dan penjualan? Jika tidak, masalah kemungkinan berada pada landing page, penawaran, atau kualitas traffic.</a:t>
            </a:r>
            <a:endParaRPr lang="en-US" sz="13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188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66928" y="6455664"/>
            <a:ext cx="1874520" cy="0"/>
          </a:xfrm>
          <a:prstGeom prst="line">
            <a:avLst/>
          </a:prstGeom>
          <a:noFill/>
          <a:ln w="25400">
            <a:solidFill>
              <a:srgbClr val="7C3AED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85216" y="6547104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8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Evaluation &amp; Improvement of Digital Channel Performance</a:t>
            </a:r>
            <a:endParaRPr lang="en-US" sz="780" dirty="0"/>
          </a:p>
        </p:txBody>
      </p:sp>
      <p:sp>
        <p:nvSpPr>
          <p:cNvPr id="6" name="Text 4"/>
          <p:cNvSpPr/>
          <p:nvPr/>
        </p:nvSpPr>
        <p:spPr>
          <a:xfrm>
            <a:off x="566928" y="384048"/>
            <a:ext cx="9784080" cy="4754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900" b="1" dirty="0">
                <a:solidFill>
                  <a:srgbClr val="0B2545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Evaluasi Kinerja Media Sosial</a:t>
            </a:r>
            <a:endParaRPr lang="en-US" sz="2900" dirty="0"/>
          </a:p>
        </p:txBody>
      </p:sp>
      <p:sp>
        <p:nvSpPr>
          <p:cNvPr id="7" name="Text 5"/>
          <p:cNvSpPr/>
          <p:nvPr/>
        </p:nvSpPr>
        <p:spPr>
          <a:xfrm>
            <a:off x="585216" y="896112"/>
            <a:ext cx="10789920" cy="329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</a:rPr>
              <a:t>Media sosial dinilai dari kualitas jangkauan, interaksi, sentimen, dan kontribusi pada traffic atau konversi.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841248" y="1444752"/>
            <a:ext cx="2423160" cy="2423160"/>
          </a:xfrm>
          <a:prstGeom prst="ellipse">
            <a:avLst/>
          </a:prstGeom>
          <a:solidFill>
            <a:srgbClr val="F3E8FF"/>
          </a:solidFill>
          <a:ln w="15240">
            <a:solidFill>
              <a:srgbClr val="7C3AE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52144" y="2148840"/>
            <a:ext cx="18105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7C3AED"/>
                </a:solidFill>
              </a:rPr>
              <a:t>ENGAGEMENT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7C3AED"/>
                </a:solidFill>
              </a:rPr>
              <a:t>RATE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13232" y="416052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20" dirty="0">
                <a:solidFill>
                  <a:srgbClr val="334155"/>
                </a:solidFill>
              </a:rPr>
              <a:t>Evaluasi bukan hanya like, tetapi perilaku audiens terhadap pesan.</a:t>
            </a:r>
            <a:endParaRPr lang="en-US" sz="1220" dirty="0"/>
          </a:p>
        </p:txBody>
      </p:sp>
      <p:sp>
        <p:nvSpPr>
          <p:cNvPr id="11" name="Text 9"/>
          <p:cNvSpPr/>
          <p:nvPr/>
        </p:nvSpPr>
        <p:spPr>
          <a:xfrm>
            <a:off x="3886200" y="1609344"/>
            <a:ext cx="7269480" cy="187452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r>
              <a:rPr lang="en-US" sz="15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Konten mana yang menghasilkan komentar bermakna dan share tertinggi?</a:t>
            </a:r>
            <a:endParaRPr lang="en-US" sz="1520" dirty="0"/>
          </a:p>
          <a:p>
            <a:r>
              <a:rPr lang="en-US" sz="15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Jam unggah, format visual, caption, dan CTA apa yang paling efektif?</a:t>
            </a:r>
            <a:endParaRPr lang="en-US" sz="1520" dirty="0"/>
          </a:p>
          <a:p>
            <a:r>
              <a:rPr lang="en-US" sz="15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Apakah sentimen audiens positif, netral, atau negatif?</a:t>
            </a:r>
            <a:endParaRPr lang="en-US" sz="1520" dirty="0"/>
          </a:p>
          <a:p>
            <a:r>
              <a:rPr lang="en-US" sz="1520" dirty="0">
                <a:solidFill>
                  <a:srgbClr val="334155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Apakah media sosial mengirim traffic ke website atau marketplace?</a:t>
            </a:r>
            <a:endParaRPr lang="en-US" sz="1520" dirty="0"/>
          </a:p>
        </p:txBody>
      </p:sp>
      <p:sp>
        <p:nvSpPr>
          <p:cNvPr id="12" name="Shape 10"/>
          <p:cNvSpPr/>
          <p:nvPr/>
        </p:nvSpPr>
        <p:spPr>
          <a:xfrm>
            <a:off x="3886200" y="4069080"/>
            <a:ext cx="6949440" cy="987552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12700">
            <a:solidFill>
              <a:srgbClr val="D8E2E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33088" y="4242816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B2545"/>
                </a:solidFill>
              </a:rPr>
              <a:t>Tindakan perbaikan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263640" y="4206240"/>
            <a:ext cx="4251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20" dirty="0">
                <a:solidFill>
                  <a:srgbClr val="334155"/>
                </a:solidFill>
              </a:rPr>
              <a:t>Perkuat format konten terbaik, ubah CTA, respons komentar penting, dan jadwalkan konten pada waktu paling aktif.</a:t>
            </a:r>
            <a:endParaRPr lang="en-US" sz="12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IIB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and Improvement of Digital Channel Performance</dc:title>
  <dc:subject>Evaluation and improvement of digital channel performance</dc:subject>
  <dc:creator>OpenAI</dc:creator>
  <cp:lastModifiedBy>OpenAI</cp:lastModifiedBy>
  <cp:revision>1</cp:revision>
  <dcterms:created xsi:type="dcterms:W3CDTF">2026-05-29T03:57:14Z</dcterms:created>
  <dcterms:modified xsi:type="dcterms:W3CDTF">2026-05-29T03:57:14Z</dcterms:modified>
</cp:coreProperties>
</file>