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notesMasterIdLst>
    <p:notesMasterId r:id="rId18"/>
  </p:notesMasterIdLst>
  <p:sldSz cx="12191695" cy="6858000"/>
  <p:notesSz cx="6858000" cy="121916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Pembuka: jelaskan bahwa B2C digital marketing berfokus pada konsumen akhir. Tekankan perbedaan dengan B2B: proses keputusan lebih cepat, emosi dan pengalaman belanja lebih dominan, serta kanal digital menjadi titik temu utama antara brand dan konsumen.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Tekankan bahwa marketplace bukan hanya tempat jualan, tetapi juga mesin pencari produk. Praktik yang buruk seperti foto tidak jelas, judul tidak lengkap, atau respons chat lambat dapat menurunkan konversi.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Jelaskan perbedaan SEO dan SEM. SEO membangun visibilitas organik jangka panjang, sedangkan SEM/iklan search membantu muncul cepat pada kata kunci bernilai tinggi.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Tekankan bahwa CRM adalah kanal hubungan. WhatsApp/Email bisa sangat efektif bila pesannya relevan dan tidak terlalu sering. Kaitkan dengan pentingnya perlindungan data pribadi dan kepercayaan konsumen.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Berikan contoh perubahan kecil yang berdampak: tombol beli lebih jelas, foto produk lebih meyakinkan, atau halaman checkout dipersingkat. Jelaskan bahwa CRO harus diuji, bukan hanya berdasarkan selera desain.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Tekankan hierarki metrik. Banyak like tidak otomatis berarti penjualan. Pilih KPI berdasarkan tujuan kampanye. Jika tujuan kampanye adalah pembelian, maka metrik paling penting adalah conversion, CPA, ROAS, dan revenue.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Gunakan slide ini sebagai contoh pengerjaan tugas. Mahasiswa dapat mengganti produk sesuai pilihan, misalnya makanan, fashion, minuman, wisata, aplikasi, atau layanan edukasi.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Akhiri dengan memberi waktu diskusi kelompok. Pastikan setiap kelompok tidak hanya menyebut kanal, tetapi menjelaskan alasan pemilihan kanal berdasarkan persona dan journey.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Gunakan data ini sebagai alasan mengapa B2C digital marketing menjadi penting. Kaitkan dengan perilaku konsumen Indonesia yang mobile-first dan aktif di media sosial. Tekankan bahwa angka besar bukan berarti semua orang otomatis membeli; strategi tetap harus berbasis target pasar.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Berikan gambaran target pembelajaran. Pada akhir sesi, mahasiswa diharapkan dapat membuat rancangan kampanye digital B2C sederhana, bukan hanya menghafal definisi kanal digital.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Jelaskan definisi dengan bahasa praktis. B2C tidak hanya tentang jualan cepat, tetapi juga membangun hubungan dengan konsumen melalui pengalaman yang konsisten dan mudah. Berikan contoh seperti pembelian skincare, makanan, fashion, atau produk digital.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Tekankan bahwa kanal digital bekerja sesuai tahap perjalanan konsumen. Misalnya TikTok/Instagram cocok untuk awareness, Google Search untuk consideration, marketplace untuk purchase, WhatsApp/CRM untuk loyalty.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Minta mahasiswa memilih satu produk B2C dan membuat persona singkat. Fokus pada perilaku digital, bukan hanya usia. Tujuannya agar kanal dan pesan kampanye tidak terlalu umum.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Tekankan bahwa owned media adalah rumah brand. Walaupun konsumen datang dari iklan atau media sosial, landing page/website harus mampu mengubah minat menjadi tindakan.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Bahas contoh konten. Hook: pembuka kuat; Value: manfaat praktis; Proof: bukti atau testimoni; CTA: ajakan spesifik. Ingatkan bahwa tidak semua konten harus menjual langsung, tetapi semua konten harus punya peran dalam journey.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Jelaskan bahwa paid ads perlu tujuan yang terukur. Berikan contoh: campaign awareness untuk produk baru berbeda dengan retargeting untuk orang yang sudah memasukkan produk ke keranjang.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lean">
    <p:bg>
      <p:bgPr>
        <a:solidFill>
          <a:srgbClr val="F8FAFC"/>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8FAFC"/>
        </a:solidFill>
      </p:bgPr>
    </p:bg>
    <p:spTree>
      <p:nvGrpSpPr>
        <p:cNvPr id="1" name=""/>
        <p:cNvGrpSpPr/>
        <p:nvPr/>
      </p:nvGrpSpPr>
      <p:grpSpPr>
        <a:xfrm>
          <a:off x="0" y="0"/>
          <a:ext cx="0" cy="0"/>
          <a:chOff x="0" y="0"/>
          <a:chExt cx="0" cy="0"/>
        </a:xfrm>
      </p:grpSpPr>
      <p:pic>
        <p:nvPicPr>
          <p:cNvPr id="2" name="Image 0" descr="/mnt/data/crop_hero_vertical.png">    </p:cNvPr>
          <p:cNvPicPr>
            <a:picLocks noChangeAspect="1"/>
          </p:cNvPicPr>
          <p:nvPr/>
        </p:nvPicPr>
        <p:blipFill>
          <a:blip r:embed="rId1"/>
          <a:stretch>
            <a:fillRect/>
          </a:stretch>
        </p:blipFill>
        <p:spPr>
          <a:xfrm>
            <a:off x="5989320" y="0"/>
            <a:ext cx="6199632" cy="6473952"/>
          </a:xfrm>
          <a:prstGeom prst="rect">
            <a:avLst/>
          </a:prstGeom>
        </p:spPr>
      </p:pic>
      <p:sp>
        <p:nvSpPr>
          <p:cNvPr id="3" name="Text 0"/>
          <p:cNvSpPr/>
          <p:nvPr/>
        </p:nvSpPr>
        <p:spPr>
          <a:xfrm>
            <a:off x="594360" y="1097280"/>
            <a:ext cx="4709160" cy="411480"/>
          </a:xfrm>
          <a:prstGeom prst="rect">
            <a:avLst/>
          </a:prstGeom>
          <a:noFill/>
          <a:ln/>
        </p:spPr>
        <p:txBody>
          <a:bodyPr wrap="square" lIns="0" tIns="0" rIns="0" bIns="0" rtlCol="0" anchor="ctr"/>
          <a:lstStyle/>
          <a:p>
            <a:pPr indent="0" marL="0">
              <a:buNone/>
            </a:pPr>
            <a:r>
              <a:rPr lang="en-US" sz="2400" b="1" dirty="0">
                <a:solidFill>
                  <a:srgbClr val="2563EB"/>
                </a:solidFill>
                <a:latin typeface="Aptos Display" pitchFamily="34" charset="0"/>
                <a:ea typeface="Aptos Display" pitchFamily="34" charset="-122"/>
                <a:cs typeface="Aptos Display" pitchFamily="34" charset="-120"/>
              </a:rPr>
              <a:t>Business-to-Consumer</a:t>
            </a:r>
            <a:endParaRPr lang="en-US" sz="2400" dirty="0"/>
          </a:p>
        </p:txBody>
      </p:sp>
      <p:sp>
        <p:nvSpPr>
          <p:cNvPr id="4" name="Text 1"/>
          <p:cNvSpPr/>
          <p:nvPr/>
        </p:nvSpPr>
        <p:spPr>
          <a:xfrm>
            <a:off x="594360" y="1572768"/>
            <a:ext cx="4892040" cy="1143000"/>
          </a:xfrm>
          <a:prstGeom prst="rect">
            <a:avLst/>
          </a:prstGeom>
          <a:noFill/>
          <a:ln/>
        </p:spPr>
        <p:txBody>
          <a:bodyPr wrap="square" lIns="0" tIns="0" rIns="0" bIns="0" rtlCol="0" anchor="ctr">
            <a:normAutofit/>
          </a:bodyPr>
          <a:lstStyle/>
          <a:p>
            <a:pPr indent="0" marL="0">
              <a:buNone/>
            </a:pPr>
            <a:r>
              <a:rPr lang="en-US" sz="4400" b="1" dirty="0">
                <a:solidFill>
                  <a:srgbClr val="0F172A"/>
                </a:solidFill>
                <a:latin typeface="Aptos Display" pitchFamily="34" charset="0"/>
                <a:ea typeface="Aptos Display" pitchFamily="34" charset="-122"/>
                <a:cs typeface="Aptos Display" pitchFamily="34" charset="-120"/>
              </a:rPr>
              <a:t>Digital Marketing Practice</a:t>
            </a:r>
            <a:endParaRPr lang="en-US" sz="4400" dirty="0"/>
          </a:p>
        </p:txBody>
      </p:sp>
      <p:sp>
        <p:nvSpPr>
          <p:cNvPr id="5" name="Text 2"/>
          <p:cNvSpPr/>
          <p:nvPr/>
        </p:nvSpPr>
        <p:spPr>
          <a:xfrm>
            <a:off x="621792" y="2880360"/>
            <a:ext cx="4526280" cy="822960"/>
          </a:xfrm>
          <a:prstGeom prst="rect">
            <a:avLst/>
          </a:prstGeom>
          <a:noFill/>
          <a:ln/>
        </p:spPr>
        <p:txBody>
          <a:bodyPr wrap="square" lIns="0" tIns="0" rIns="0" bIns="0" rtlCol="0" anchor="ctr">
            <a:normAutofit/>
          </a:bodyPr>
          <a:lstStyle/>
          <a:p>
            <a:pPr indent="0" marL="0">
              <a:buNone/>
            </a:pPr>
            <a:r>
              <a:rPr lang="en-US" sz="1500" dirty="0">
                <a:solidFill>
                  <a:srgbClr val="334155"/>
                </a:solidFill>
                <a:latin typeface="Aptos" pitchFamily="34" charset="0"/>
                <a:ea typeface="Aptos" pitchFamily="34" charset="-122"/>
                <a:cs typeface="Aptos" pitchFamily="34" charset="-120"/>
              </a:rPr>
              <a:t>Mengaplikasikan praktik pemasaran digital untuk konsumen akhir: strategi kanal, konten, pengalaman belanja, dan pengukuran kinerja.</a:t>
            </a:r>
            <a:endParaRPr lang="en-US" sz="1500" dirty="0"/>
          </a:p>
        </p:txBody>
      </p:sp>
      <p:sp>
        <p:nvSpPr>
          <p:cNvPr id="6" name="Shape 3"/>
          <p:cNvSpPr/>
          <p:nvPr/>
        </p:nvSpPr>
        <p:spPr>
          <a:xfrm>
            <a:off x="621792" y="3977640"/>
            <a:ext cx="3931920" cy="0"/>
          </a:xfrm>
          <a:prstGeom prst="line">
            <a:avLst/>
          </a:prstGeom>
          <a:noFill/>
          <a:ln w="25400">
            <a:solidFill>
              <a:srgbClr val="F97316"/>
            </a:solidFill>
            <a:prstDash val="solid"/>
          </a:ln>
        </p:spPr>
      </p:sp>
      <p:sp>
        <p:nvSpPr>
          <p:cNvPr id="7" name="Text 4"/>
          <p:cNvSpPr/>
          <p:nvPr/>
        </p:nvSpPr>
        <p:spPr>
          <a:xfrm>
            <a:off x="621792" y="4160520"/>
            <a:ext cx="4206240" cy="256032"/>
          </a:xfrm>
          <a:prstGeom prst="rect">
            <a:avLst/>
          </a:prstGeom>
          <a:noFill/>
          <a:ln/>
        </p:spPr>
        <p:txBody>
          <a:bodyPr wrap="square" lIns="0" tIns="0" rIns="0" bIns="0" rtlCol="0" anchor="ctr"/>
          <a:lstStyle/>
          <a:p>
            <a:pPr indent="0" marL="0">
              <a:buNone/>
            </a:pPr>
            <a:r>
              <a:rPr lang="en-US" sz="1000" dirty="0">
                <a:solidFill>
                  <a:srgbClr val="64748B"/>
                </a:solidFill>
                <a:latin typeface="Aptos" pitchFamily="34" charset="0"/>
                <a:ea typeface="Aptos" pitchFamily="34" charset="-122"/>
                <a:cs typeface="Aptos" pitchFamily="34" charset="-120"/>
              </a:rPr>
              <a:t>Materi Perkuliahan • Digital Marketing</a:t>
            </a:r>
            <a:endParaRPr lang="en-US" sz="1000" dirty="0"/>
          </a:p>
        </p:txBody>
      </p:sp>
      <p:sp>
        <p:nvSpPr>
          <p:cNvPr id="8" name="Shape 5"/>
          <p:cNvSpPr/>
          <p:nvPr/>
        </p:nvSpPr>
        <p:spPr>
          <a:xfrm>
            <a:off x="502920" y="6510528"/>
            <a:ext cx="11201400" cy="0"/>
          </a:xfrm>
          <a:prstGeom prst="line">
            <a:avLst/>
          </a:prstGeom>
          <a:noFill/>
          <a:ln w="6350">
            <a:solidFill>
              <a:srgbClr val="CBD5E1"/>
            </a:solidFill>
            <a:prstDash val="solid"/>
          </a:ln>
        </p:spPr>
      </p:sp>
      <p:sp>
        <p:nvSpPr>
          <p:cNvPr id="9" name="Text 6"/>
          <p:cNvSpPr/>
          <p:nvPr/>
        </p:nvSpPr>
        <p:spPr>
          <a:xfrm>
            <a:off x="548640" y="6565392"/>
            <a:ext cx="4663440" cy="164592"/>
          </a:xfrm>
          <a:prstGeom prst="rect">
            <a:avLst/>
          </a:prstGeom>
          <a:noFill/>
          <a:ln/>
        </p:spPr>
        <p:txBody>
          <a:bodyPr wrap="square" lIns="0" tIns="0" rIns="0" bIns="0" rtlCol="0" anchor="ctr"/>
          <a:lstStyle/>
          <a:p>
            <a:pPr indent="0" marL="0">
              <a:buNone/>
            </a:pPr>
            <a:r>
              <a:rPr lang="en-US" sz="750" dirty="0">
                <a:solidFill>
                  <a:srgbClr val="64748B"/>
                </a:solidFill>
                <a:latin typeface="Aptos" pitchFamily="34" charset="0"/>
                <a:ea typeface="Aptos" pitchFamily="34" charset="-122"/>
                <a:cs typeface="Aptos" pitchFamily="34" charset="-120"/>
              </a:rPr>
              <a:t>Business-to-Consumer Digital Marketing Practice</a:t>
            </a:r>
            <a:endParaRPr lang="en-US" sz="750" dirty="0"/>
          </a:p>
        </p:txBody>
      </p:sp>
      <p:sp>
        <p:nvSpPr>
          <p:cNvPr id="10" name="Text 7"/>
          <p:cNvSpPr/>
          <p:nvPr/>
        </p:nvSpPr>
        <p:spPr>
          <a:xfrm>
            <a:off x="11064240" y="6547104"/>
            <a:ext cx="594360" cy="182880"/>
          </a:xfrm>
          <a:prstGeom prst="rect">
            <a:avLst/>
          </a:prstGeom>
          <a:noFill/>
          <a:ln/>
        </p:spPr>
        <p:txBody>
          <a:bodyPr wrap="square" lIns="0" tIns="0" rIns="0" bIns="0" rtlCol="0" anchor="ctr"/>
          <a:lstStyle/>
          <a:p>
            <a:pPr algn="r" indent="0" marL="0">
              <a:buNone/>
            </a:pPr>
            <a:r>
              <a:rPr lang="en-US" sz="850" b="1" dirty="0">
                <a:solidFill>
                  <a:srgbClr val="2563EB"/>
                </a:solidFill>
                <a:latin typeface="Aptos" pitchFamily="34" charset="0"/>
                <a:ea typeface="Aptos" pitchFamily="34" charset="-122"/>
                <a:cs typeface="Aptos" pitchFamily="34" charset="-120"/>
              </a:rPr>
              <a:t>01</a:t>
            </a:r>
            <a:endParaRPr lang="en-US" sz="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94360" y="329184"/>
            <a:ext cx="4206240" cy="228600"/>
          </a:xfrm>
          <a:prstGeom prst="rect">
            <a:avLst/>
          </a:prstGeom>
          <a:noFill/>
          <a:ln/>
        </p:spPr>
        <p:txBody>
          <a:bodyPr wrap="square" lIns="0" tIns="0" rIns="0" bIns="0" rtlCol="0" anchor="ctr"/>
          <a:lstStyle/>
          <a:p>
            <a:pPr indent="0" marL="0">
              <a:buNone/>
            </a:pPr>
            <a:r>
              <a:rPr lang="en-US" sz="800" b="1" dirty="0">
                <a:solidFill>
                  <a:srgbClr val="F97316"/>
                </a:solidFill>
                <a:latin typeface="Aptos" pitchFamily="34" charset="0"/>
                <a:ea typeface="Aptos" pitchFamily="34" charset="-122"/>
                <a:cs typeface="Aptos" pitchFamily="34" charset="-120"/>
              </a:rPr>
              <a:t>CONVERSION CHANNEL</a:t>
            </a:r>
            <a:endParaRPr lang="en-US" sz="800" dirty="0"/>
          </a:p>
        </p:txBody>
      </p:sp>
      <p:sp>
        <p:nvSpPr>
          <p:cNvPr id="3" name="Text 1"/>
          <p:cNvSpPr/>
          <p:nvPr/>
        </p:nvSpPr>
        <p:spPr>
          <a:xfrm>
            <a:off x="594360" y="594360"/>
            <a:ext cx="10789920" cy="566928"/>
          </a:xfrm>
          <a:prstGeom prst="rect">
            <a:avLst/>
          </a:prstGeom>
          <a:noFill/>
          <a:ln/>
        </p:spPr>
        <p:txBody>
          <a:bodyPr wrap="square" lIns="0" tIns="0" rIns="0" bIns="0" rtlCol="0" anchor="ctr">
            <a:normAutofit/>
          </a:bodyPr>
          <a:lstStyle/>
          <a:p>
            <a:pPr indent="0" marL="0">
              <a:buNone/>
            </a:pPr>
            <a:r>
              <a:rPr lang="en-US" sz="2900" b="1" dirty="0">
                <a:solidFill>
                  <a:srgbClr val="0F172A"/>
                </a:solidFill>
                <a:latin typeface="Aptos Display" pitchFamily="34" charset="0"/>
                <a:ea typeface="Aptos Display" pitchFamily="34" charset="-122"/>
                <a:cs typeface="Aptos Display" pitchFamily="34" charset="-120"/>
              </a:rPr>
              <a:t>Marketplace &amp; Social Commerce</a:t>
            </a:r>
            <a:endParaRPr lang="en-US" sz="2900" dirty="0"/>
          </a:p>
        </p:txBody>
      </p:sp>
      <p:pic>
        <p:nvPicPr>
          <p:cNvPr id="4" name="Image 0" descr="/mnt/data/crop_ecommerce_tall.png">    </p:cNvPr>
          <p:cNvPicPr>
            <a:picLocks noChangeAspect="1"/>
          </p:cNvPicPr>
          <p:nvPr/>
        </p:nvPicPr>
        <p:blipFill>
          <a:blip r:embed="rId1"/>
          <a:stretch>
            <a:fillRect/>
          </a:stretch>
        </p:blipFill>
        <p:spPr>
          <a:xfrm>
            <a:off x="6400800" y="1234440"/>
            <a:ext cx="5166360" cy="4434840"/>
          </a:xfrm>
          <a:prstGeom prst="rect">
            <a:avLst/>
          </a:prstGeom>
        </p:spPr>
      </p:pic>
      <p:sp>
        <p:nvSpPr>
          <p:cNvPr id="5" name="Text 2"/>
          <p:cNvSpPr/>
          <p:nvPr/>
        </p:nvSpPr>
        <p:spPr>
          <a:xfrm>
            <a:off x="640080" y="1371600"/>
            <a:ext cx="5166360" cy="868680"/>
          </a:xfrm>
          <a:prstGeom prst="rect">
            <a:avLst/>
          </a:prstGeom>
          <a:noFill/>
          <a:ln/>
        </p:spPr>
        <p:txBody>
          <a:bodyPr wrap="square" lIns="0" tIns="0" rIns="0" bIns="0" rtlCol="0" anchor="ctr">
            <a:normAutofit/>
          </a:bodyPr>
          <a:lstStyle/>
          <a:p>
            <a:pPr indent="0" marL="0">
              <a:buNone/>
            </a:pPr>
            <a:r>
              <a:rPr lang="en-US" sz="2000" b="1" dirty="0">
                <a:solidFill>
                  <a:srgbClr val="0F172A"/>
                </a:solidFill>
                <a:latin typeface="Aptos Display" pitchFamily="34" charset="0"/>
                <a:ea typeface="Aptos Display" pitchFamily="34" charset="-122"/>
                <a:cs typeface="Aptos Display" pitchFamily="34" charset="-120"/>
              </a:rPr>
              <a:t>Di B2C, konsumen sering ingin membeli langsung di kanal yang paling mudah: marketplace, social commerce, link in bio, chat commerce, atau aplikasi brand.</a:t>
            </a:r>
            <a:endParaRPr lang="en-US" sz="2000" dirty="0"/>
          </a:p>
        </p:txBody>
      </p:sp>
      <p:sp>
        <p:nvSpPr>
          <p:cNvPr id="6" name="Text 3"/>
          <p:cNvSpPr/>
          <p:nvPr/>
        </p:nvSpPr>
        <p:spPr>
          <a:xfrm>
            <a:off x="777240" y="2560320"/>
            <a:ext cx="5120640" cy="2423160"/>
          </a:xfrm>
          <a:prstGeom prst="rect">
            <a:avLst/>
          </a:prstGeom>
          <a:noFill/>
          <a:ln/>
        </p:spPr>
        <p:txBody>
          <a:bodyPr wrap="square" lIns="635" tIns="635" rIns="635" bIns="635" rtlCol="0" anchor="ctr">
            <a:normAutofit/>
          </a:bodyPr>
          <a:lstStyle/>
          <a:p>
            <a:pPr indent="0" marL="0">
              <a:buNone/>
            </a:pPr>
            <a:r>
              <a:rPr lang="en-US" sz="1420" dirty="0">
                <a:solidFill>
                  <a:srgbClr val="334155"/>
                </a:solidFill>
                <a:latin typeface="Aptos" pitchFamily="34" charset="0"/>
                <a:ea typeface="Aptos" pitchFamily="34" charset="-122"/>
                <a:cs typeface="Aptos" pitchFamily="34" charset="-120"/>
              </a:rPr>
              <a:t>• Optimalkan judul produk, foto, deskripsi, dan variasi produk.
</a:t>
            </a:r>
            <a:pPr indent="0" marL="0">
              <a:buNone/>
            </a:pPr>
            <a:r>
              <a:rPr lang="en-US" sz="1420" dirty="0">
                <a:solidFill>
                  <a:srgbClr val="334155"/>
                </a:solidFill>
                <a:latin typeface="Aptos" pitchFamily="34" charset="0"/>
                <a:ea typeface="Aptos" pitchFamily="34" charset="-122"/>
                <a:cs typeface="Aptos" pitchFamily="34" charset="-120"/>
              </a:rPr>
              <a:t>• Gunakan rating, ulasan, dan Q&amp;A sebagai bukti sosial.
</a:t>
            </a:r>
            <a:pPr indent="0" marL="0">
              <a:buNone/>
            </a:pPr>
            <a:r>
              <a:rPr lang="en-US" sz="1420" dirty="0">
                <a:solidFill>
                  <a:srgbClr val="334155"/>
                </a:solidFill>
                <a:latin typeface="Aptos" pitchFamily="34" charset="0"/>
                <a:ea typeface="Aptos" pitchFamily="34" charset="-122"/>
                <a:cs typeface="Aptos" pitchFamily="34" charset="-120"/>
              </a:rPr>
              <a:t>• Atur promo: voucher, bundling, gratis ongkir, flash sale.
</a:t>
            </a:r>
            <a:pPr indent="0" marL="0">
              <a:buNone/>
            </a:pPr>
            <a:r>
              <a:rPr lang="en-US" sz="1420" dirty="0">
                <a:solidFill>
                  <a:srgbClr val="334155"/>
                </a:solidFill>
                <a:latin typeface="Aptos" pitchFamily="34" charset="0"/>
                <a:ea typeface="Aptos" pitchFamily="34" charset="-122"/>
                <a:cs typeface="Aptos" pitchFamily="34" charset="-120"/>
              </a:rPr>
              <a:t>• Bangun traffic dari konten, live shopping, affiliate, dan retargeting.
</a:t>
            </a:r>
            <a:pPr indent="0" marL="0">
              <a:buNone/>
            </a:pPr>
            <a:r>
              <a:rPr lang="en-US" sz="1420" dirty="0">
                <a:solidFill>
                  <a:srgbClr val="334155"/>
                </a:solidFill>
                <a:latin typeface="Aptos" pitchFamily="34" charset="0"/>
                <a:ea typeface="Aptos" pitchFamily="34" charset="-122"/>
                <a:cs typeface="Aptos" pitchFamily="34" charset="-120"/>
              </a:rPr>
              <a:t>• Pastikan stok, pengiriman, dan layanan chat responsif.
</a:t>
            </a:r>
            <a:endParaRPr lang="en-US" sz="1420" dirty="0"/>
          </a:p>
        </p:txBody>
      </p:sp>
      <p:sp>
        <p:nvSpPr>
          <p:cNvPr id="7" name="Shape 4"/>
          <p:cNvSpPr/>
          <p:nvPr/>
        </p:nvSpPr>
        <p:spPr>
          <a:xfrm>
            <a:off x="502920" y="6510528"/>
            <a:ext cx="11201400" cy="0"/>
          </a:xfrm>
          <a:prstGeom prst="line">
            <a:avLst/>
          </a:prstGeom>
          <a:noFill/>
          <a:ln w="6350">
            <a:solidFill>
              <a:srgbClr val="CBD5E1"/>
            </a:solidFill>
            <a:prstDash val="solid"/>
          </a:ln>
        </p:spPr>
      </p:sp>
      <p:sp>
        <p:nvSpPr>
          <p:cNvPr id="8" name="Text 5"/>
          <p:cNvSpPr/>
          <p:nvPr/>
        </p:nvSpPr>
        <p:spPr>
          <a:xfrm>
            <a:off x="548640" y="6565392"/>
            <a:ext cx="4663440" cy="164592"/>
          </a:xfrm>
          <a:prstGeom prst="rect">
            <a:avLst/>
          </a:prstGeom>
          <a:noFill/>
          <a:ln/>
        </p:spPr>
        <p:txBody>
          <a:bodyPr wrap="square" lIns="0" tIns="0" rIns="0" bIns="0" rtlCol="0" anchor="ctr"/>
          <a:lstStyle/>
          <a:p>
            <a:pPr indent="0" marL="0">
              <a:buNone/>
            </a:pPr>
            <a:r>
              <a:rPr lang="en-US" sz="750" dirty="0">
                <a:solidFill>
                  <a:srgbClr val="64748B"/>
                </a:solidFill>
                <a:latin typeface="Aptos" pitchFamily="34" charset="0"/>
                <a:ea typeface="Aptos" pitchFamily="34" charset="-122"/>
                <a:cs typeface="Aptos" pitchFamily="34" charset="-120"/>
              </a:rPr>
              <a:t>Business-to-Consumer Digital Marketing Practice</a:t>
            </a:r>
            <a:endParaRPr lang="en-US" sz="750" dirty="0"/>
          </a:p>
        </p:txBody>
      </p:sp>
      <p:sp>
        <p:nvSpPr>
          <p:cNvPr id="9" name="Text 6"/>
          <p:cNvSpPr/>
          <p:nvPr/>
        </p:nvSpPr>
        <p:spPr>
          <a:xfrm>
            <a:off x="11064240" y="6547104"/>
            <a:ext cx="594360" cy="182880"/>
          </a:xfrm>
          <a:prstGeom prst="rect">
            <a:avLst/>
          </a:prstGeom>
          <a:noFill/>
          <a:ln/>
        </p:spPr>
        <p:txBody>
          <a:bodyPr wrap="square" lIns="0" tIns="0" rIns="0" bIns="0" rtlCol="0" anchor="ctr"/>
          <a:lstStyle/>
          <a:p>
            <a:pPr algn="r" indent="0" marL="0">
              <a:buNone/>
            </a:pPr>
            <a:r>
              <a:rPr lang="en-US" sz="850" b="1" dirty="0">
                <a:solidFill>
                  <a:srgbClr val="2563EB"/>
                </a:solidFill>
                <a:latin typeface="Aptos" pitchFamily="34" charset="0"/>
                <a:ea typeface="Aptos" pitchFamily="34" charset="-122"/>
                <a:cs typeface="Aptos" pitchFamily="34" charset="-120"/>
              </a:rPr>
              <a:t>10</a:t>
            </a:r>
            <a:endParaRPr lang="en-US" sz="8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94360" y="329184"/>
            <a:ext cx="4206240" cy="228600"/>
          </a:xfrm>
          <a:prstGeom prst="rect">
            <a:avLst/>
          </a:prstGeom>
          <a:noFill/>
          <a:ln/>
        </p:spPr>
        <p:txBody>
          <a:bodyPr wrap="square" lIns="0" tIns="0" rIns="0" bIns="0" rtlCol="0" anchor="ctr"/>
          <a:lstStyle/>
          <a:p>
            <a:pPr indent="0" marL="0">
              <a:buNone/>
            </a:pPr>
            <a:r>
              <a:rPr lang="en-US" sz="800" b="1" dirty="0">
                <a:solidFill>
                  <a:srgbClr val="F97316"/>
                </a:solidFill>
                <a:latin typeface="Aptos" pitchFamily="34" charset="0"/>
                <a:ea typeface="Aptos" pitchFamily="34" charset="-122"/>
                <a:cs typeface="Aptos" pitchFamily="34" charset="-120"/>
              </a:rPr>
              <a:t>DEMAND CAPTURE</a:t>
            </a:r>
            <a:endParaRPr lang="en-US" sz="800" dirty="0"/>
          </a:p>
        </p:txBody>
      </p:sp>
      <p:sp>
        <p:nvSpPr>
          <p:cNvPr id="3" name="Text 1"/>
          <p:cNvSpPr/>
          <p:nvPr/>
        </p:nvSpPr>
        <p:spPr>
          <a:xfrm>
            <a:off x="594360" y="594360"/>
            <a:ext cx="10789920" cy="566928"/>
          </a:xfrm>
          <a:prstGeom prst="rect">
            <a:avLst/>
          </a:prstGeom>
          <a:noFill/>
          <a:ln/>
        </p:spPr>
        <p:txBody>
          <a:bodyPr wrap="square" lIns="0" tIns="0" rIns="0" bIns="0" rtlCol="0" anchor="ctr">
            <a:normAutofit/>
          </a:bodyPr>
          <a:lstStyle/>
          <a:p>
            <a:pPr indent="0" marL="0">
              <a:buNone/>
            </a:pPr>
            <a:r>
              <a:rPr lang="en-US" sz="2900" b="1" dirty="0">
                <a:solidFill>
                  <a:srgbClr val="0F172A"/>
                </a:solidFill>
                <a:latin typeface="Aptos Display" pitchFamily="34" charset="0"/>
                <a:ea typeface="Aptos Display" pitchFamily="34" charset="-122"/>
                <a:cs typeface="Aptos Display" pitchFamily="34" charset="-120"/>
              </a:rPr>
              <a:t>SEO, SEM, dan Search Intent</a:t>
            </a:r>
            <a:endParaRPr lang="en-US" sz="2900" dirty="0"/>
          </a:p>
        </p:txBody>
      </p:sp>
      <p:sp>
        <p:nvSpPr>
          <p:cNvPr id="4" name="Text 2"/>
          <p:cNvSpPr/>
          <p:nvPr/>
        </p:nvSpPr>
        <p:spPr>
          <a:xfrm>
            <a:off x="640080" y="1325880"/>
            <a:ext cx="10881360" cy="475488"/>
          </a:xfrm>
          <a:prstGeom prst="rect">
            <a:avLst/>
          </a:prstGeom>
          <a:noFill/>
          <a:ln/>
        </p:spPr>
        <p:txBody>
          <a:bodyPr wrap="square" lIns="0" tIns="0" rIns="0" bIns="0" rtlCol="0" anchor="ctr"/>
          <a:lstStyle/>
          <a:p>
            <a:pPr algn="ctr" indent="0" marL="0">
              <a:buNone/>
            </a:pPr>
            <a:r>
              <a:rPr lang="en-US" sz="1500" dirty="0">
                <a:solidFill>
                  <a:srgbClr val="334155"/>
                </a:solidFill>
                <a:latin typeface="Aptos" pitchFamily="34" charset="0"/>
                <a:ea typeface="Aptos" pitchFamily="34" charset="-122"/>
                <a:cs typeface="Aptos" pitchFamily="34" charset="-120"/>
              </a:rPr>
              <a:t>Search marketing menangkap konsumen yang sudah memiliki niat mencari informasi atau membeli. Fokusnya bukan hanya muncul di hasil pencarian, tetapi menjawab maksud pencarian.</a:t>
            </a:r>
            <a:endParaRPr lang="en-US" sz="1500" dirty="0"/>
          </a:p>
        </p:txBody>
      </p:sp>
      <p:sp>
        <p:nvSpPr>
          <p:cNvPr id="5" name="Text 3"/>
          <p:cNvSpPr/>
          <p:nvPr/>
        </p:nvSpPr>
        <p:spPr>
          <a:xfrm>
            <a:off x="868680" y="2240280"/>
            <a:ext cx="2011680" cy="274320"/>
          </a:xfrm>
          <a:prstGeom prst="rect">
            <a:avLst/>
          </a:prstGeom>
          <a:noFill/>
          <a:ln/>
        </p:spPr>
        <p:txBody>
          <a:bodyPr wrap="square" lIns="0" tIns="0" rIns="0" bIns="0" rtlCol="0" anchor="ctr"/>
          <a:lstStyle/>
          <a:p>
            <a:pPr indent="0" marL="0">
              <a:buNone/>
            </a:pPr>
            <a:r>
              <a:rPr lang="en-US" sz="1600" b="1" dirty="0">
                <a:solidFill>
                  <a:srgbClr val="2563EB"/>
                </a:solidFill>
                <a:latin typeface="Aptos Display" pitchFamily="34" charset="0"/>
                <a:ea typeface="Aptos Display" pitchFamily="34" charset="-122"/>
                <a:cs typeface="Aptos Display" pitchFamily="34" charset="-120"/>
              </a:rPr>
              <a:t>Informational</a:t>
            </a:r>
            <a:endParaRPr lang="en-US" sz="1600" dirty="0"/>
          </a:p>
        </p:txBody>
      </p:sp>
      <p:sp>
        <p:nvSpPr>
          <p:cNvPr id="6" name="Text 4"/>
          <p:cNvSpPr/>
          <p:nvPr/>
        </p:nvSpPr>
        <p:spPr>
          <a:xfrm>
            <a:off x="2926080" y="2240280"/>
            <a:ext cx="3291840" cy="274320"/>
          </a:xfrm>
          <a:prstGeom prst="rect">
            <a:avLst/>
          </a:prstGeom>
          <a:noFill/>
          <a:ln/>
        </p:spPr>
        <p:txBody>
          <a:bodyPr wrap="square" lIns="0" tIns="0" rIns="0" bIns="0" rtlCol="0" anchor="ctr"/>
          <a:lstStyle/>
          <a:p>
            <a:pPr indent="0" marL="0">
              <a:buNone/>
            </a:pPr>
            <a:r>
              <a:rPr lang="en-US" sz="1450" i="1" dirty="0">
                <a:solidFill>
                  <a:srgbClr val="334155"/>
                </a:solidFill>
                <a:latin typeface="Aptos" pitchFamily="34" charset="0"/>
                <a:ea typeface="Aptos" pitchFamily="34" charset="-122"/>
                <a:cs typeface="Aptos" pitchFamily="34" charset="-120"/>
              </a:rPr>
              <a:t>“cara memilih sunscreen”</a:t>
            </a:r>
            <a:endParaRPr lang="en-US" sz="1450" dirty="0"/>
          </a:p>
        </p:txBody>
      </p:sp>
      <p:sp>
        <p:nvSpPr>
          <p:cNvPr id="7" name="Text 5"/>
          <p:cNvSpPr/>
          <p:nvPr/>
        </p:nvSpPr>
        <p:spPr>
          <a:xfrm>
            <a:off x="6446520" y="2240280"/>
            <a:ext cx="4480560" cy="274320"/>
          </a:xfrm>
          <a:prstGeom prst="rect">
            <a:avLst/>
          </a:prstGeom>
          <a:noFill/>
          <a:ln/>
        </p:spPr>
        <p:txBody>
          <a:bodyPr wrap="square" lIns="0" tIns="0" rIns="0" bIns="0" rtlCol="0" anchor="ctr"/>
          <a:lstStyle/>
          <a:p>
            <a:pPr indent="0" marL="0">
              <a:buNone/>
            </a:pPr>
            <a:r>
              <a:rPr lang="en-US" sz="1450" dirty="0">
                <a:solidFill>
                  <a:srgbClr val="334155"/>
                </a:solidFill>
                <a:latin typeface="Aptos" pitchFamily="34" charset="0"/>
                <a:ea typeface="Aptos" pitchFamily="34" charset="-122"/>
                <a:cs typeface="Aptos" pitchFamily="34" charset="-120"/>
              </a:rPr>
              <a:t>Artikel, video edukasi, FAQ</a:t>
            </a:r>
            <a:endParaRPr lang="en-US" sz="1450" dirty="0"/>
          </a:p>
        </p:txBody>
      </p:sp>
      <p:sp>
        <p:nvSpPr>
          <p:cNvPr id="8" name="Shape 6"/>
          <p:cNvSpPr/>
          <p:nvPr/>
        </p:nvSpPr>
        <p:spPr>
          <a:xfrm>
            <a:off x="868680" y="2743200"/>
            <a:ext cx="10058400" cy="0"/>
          </a:xfrm>
          <a:prstGeom prst="line">
            <a:avLst/>
          </a:prstGeom>
          <a:noFill/>
          <a:ln w="8890">
            <a:solidFill>
              <a:srgbClr val="E2E8F0"/>
            </a:solidFill>
            <a:prstDash val="solid"/>
          </a:ln>
        </p:spPr>
      </p:sp>
      <p:sp>
        <p:nvSpPr>
          <p:cNvPr id="9" name="Text 7"/>
          <p:cNvSpPr/>
          <p:nvPr/>
        </p:nvSpPr>
        <p:spPr>
          <a:xfrm>
            <a:off x="868680" y="3291840"/>
            <a:ext cx="2011680" cy="274320"/>
          </a:xfrm>
          <a:prstGeom prst="rect">
            <a:avLst/>
          </a:prstGeom>
          <a:noFill/>
          <a:ln/>
        </p:spPr>
        <p:txBody>
          <a:bodyPr wrap="square" lIns="0" tIns="0" rIns="0" bIns="0" rtlCol="0" anchor="ctr"/>
          <a:lstStyle/>
          <a:p>
            <a:pPr indent="0" marL="0">
              <a:buNone/>
            </a:pPr>
            <a:r>
              <a:rPr lang="en-US" sz="1600" b="1" dirty="0">
                <a:solidFill>
                  <a:srgbClr val="F97316"/>
                </a:solidFill>
                <a:latin typeface="Aptos Display" pitchFamily="34" charset="0"/>
                <a:ea typeface="Aptos Display" pitchFamily="34" charset="-122"/>
                <a:cs typeface="Aptos Display" pitchFamily="34" charset="-120"/>
              </a:rPr>
              <a:t>Commercial</a:t>
            </a:r>
            <a:endParaRPr lang="en-US" sz="1600" dirty="0"/>
          </a:p>
        </p:txBody>
      </p:sp>
      <p:sp>
        <p:nvSpPr>
          <p:cNvPr id="10" name="Text 8"/>
          <p:cNvSpPr/>
          <p:nvPr/>
        </p:nvSpPr>
        <p:spPr>
          <a:xfrm>
            <a:off x="2926080" y="3291840"/>
            <a:ext cx="3291840" cy="274320"/>
          </a:xfrm>
          <a:prstGeom prst="rect">
            <a:avLst/>
          </a:prstGeom>
          <a:noFill/>
          <a:ln/>
        </p:spPr>
        <p:txBody>
          <a:bodyPr wrap="square" lIns="0" tIns="0" rIns="0" bIns="0" rtlCol="0" anchor="ctr"/>
          <a:lstStyle/>
          <a:p>
            <a:pPr indent="0" marL="0">
              <a:buNone/>
            </a:pPr>
            <a:r>
              <a:rPr lang="en-US" sz="1450" i="1" dirty="0">
                <a:solidFill>
                  <a:srgbClr val="334155"/>
                </a:solidFill>
                <a:latin typeface="Aptos" pitchFamily="34" charset="0"/>
                <a:ea typeface="Aptos" pitchFamily="34" charset="-122"/>
                <a:cs typeface="Aptos" pitchFamily="34" charset="-120"/>
              </a:rPr>
              <a:t>“sunscreen terbaik untuk kulit berminyak”</a:t>
            </a:r>
            <a:endParaRPr lang="en-US" sz="1450" dirty="0"/>
          </a:p>
        </p:txBody>
      </p:sp>
      <p:sp>
        <p:nvSpPr>
          <p:cNvPr id="11" name="Text 9"/>
          <p:cNvSpPr/>
          <p:nvPr/>
        </p:nvSpPr>
        <p:spPr>
          <a:xfrm>
            <a:off x="6446520" y="3291840"/>
            <a:ext cx="4480560" cy="274320"/>
          </a:xfrm>
          <a:prstGeom prst="rect">
            <a:avLst/>
          </a:prstGeom>
          <a:noFill/>
          <a:ln/>
        </p:spPr>
        <p:txBody>
          <a:bodyPr wrap="square" lIns="0" tIns="0" rIns="0" bIns="0" rtlCol="0" anchor="ctr"/>
          <a:lstStyle/>
          <a:p>
            <a:pPr indent="0" marL="0">
              <a:buNone/>
            </a:pPr>
            <a:r>
              <a:rPr lang="en-US" sz="1450" dirty="0">
                <a:solidFill>
                  <a:srgbClr val="334155"/>
                </a:solidFill>
                <a:latin typeface="Aptos" pitchFamily="34" charset="0"/>
                <a:ea typeface="Aptos" pitchFamily="34" charset="-122"/>
                <a:cs typeface="Aptos" pitchFamily="34" charset="-120"/>
              </a:rPr>
              <a:t>Comparison, review, landing page</a:t>
            </a:r>
            <a:endParaRPr lang="en-US" sz="1450" dirty="0"/>
          </a:p>
        </p:txBody>
      </p:sp>
      <p:sp>
        <p:nvSpPr>
          <p:cNvPr id="12" name="Shape 10"/>
          <p:cNvSpPr/>
          <p:nvPr/>
        </p:nvSpPr>
        <p:spPr>
          <a:xfrm>
            <a:off x="868680" y="3794760"/>
            <a:ext cx="10058400" cy="0"/>
          </a:xfrm>
          <a:prstGeom prst="line">
            <a:avLst/>
          </a:prstGeom>
          <a:noFill/>
          <a:ln w="8890">
            <a:solidFill>
              <a:srgbClr val="E2E8F0"/>
            </a:solidFill>
            <a:prstDash val="solid"/>
          </a:ln>
        </p:spPr>
      </p:sp>
      <p:sp>
        <p:nvSpPr>
          <p:cNvPr id="13" name="Text 11"/>
          <p:cNvSpPr/>
          <p:nvPr/>
        </p:nvSpPr>
        <p:spPr>
          <a:xfrm>
            <a:off x="868680" y="4343400"/>
            <a:ext cx="2011680" cy="274320"/>
          </a:xfrm>
          <a:prstGeom prst="rect">
            <a:avLst/>
          </a:prstGeom>
          <a:noFill/>
          <a:ln/>
        </p:spPr>
        <p:txBody>
          <a:bodyPr wrap="square" lIns="0" tIns="0" rIns="0" bIns="0" rtlCol="0" anchor="ctr"/>
          <a:lstStyle/>
          <a:p>
            <a:pPr indent="0" marL="0">
              <a:buNone/>
            </a:pPr>
            <a:r>
              <a:rPr lang="en-US" sz="1600" b="1" dirty="0">
                <a:solidFill>
                  <a:srgbClr val="10B981"/>
                </a:solidFill>
                <a:latin typeface="Aptos Display" pitchFamily="34" charset="0"/>
                <a:ea typeface="Aptos Display" pitchFamily="34" charset="-122"/>
                <a:cs typeface="Aptos Display" pitchFamily="34" charset="-120"/>
              </a:rPr>
              <a:t>Transactional</a:t>
            </a:r>
            <a:endParaRPr lang="en-US" sz="1600" dirty="0"/>
          </a:p>
        </p:txBody>
      </p:sp>
      <p:sp>
        <p:nvSpPr>
          <p:cNvPr id="14" name="Text 12"/>
          <p:cNvSpPr/>
          <p:nvPr/>
        </p:nvSpPr>
        <p:spPr>
          <a:xfrm>
            <a:off x="2926080" y="4343400"/>
            <a:ext cx="3291840" cy="274320"/>
          </a:xfrm>
          <a:prstGeom prst="rect">
            <a:avLst/>
          </a:prstGeom>
          <a:noFill/>
          <a:ln/>
        </p:spPr>
        <p:txBody>
          <a:bodyPr wrap="square" lIns="0" tIns="0" rIns="0" bIns="0" rtlCol="0" anchor="ctr"/>
          <a:lstStyle/>
          <a:p>
            <a:pPr indent="0" marL="0">
              <a:buNone/>
            </a:pPr>
            <a:r>
              <a:rPr lang="en-US" sz="1450" i="1" dirty="0">
                <a:solidFill>
                  <a:srgbClr val="334155"/>
                </a:solidFill>
                <a:latin typeface="Aptos" pitchFamily="34" charset="0"/>
                <a:ea typeface="Aptos" pitchFamily="34" charset="-122"/>
                <a:cs typeface="Aptos" pitchFamily="34" charset="-120"/>
              </a:rPr>
              <a:t>“beli sunscreen SPF 50 promo”</a:t>
            </a:r>
            <a:endParaRPr lang="en-US" sz="1450" dirty="0"/>
          </a:p>
        </p:txBody>
      </p:sp>
      <p:sp>
        <p:nvSpPr>
          <p:cNvPr id="15" name="Text 13"/>
          <p:cNvSpPr/>
          <p:nvPr/>
        </p:nvSpPr>
        <p:spPr>
          <a:xfrm>
            <a:off x="6446520" y="4343400"/>
            <a:ext cx="4480560" cy="274320"/>
          </a:xfrm>
          <a:prstGeom prst="rect">
            <a:avLst/>
          </a:prstGeom>
          <a:noFill/>
          <a:ln/>
        </p:spPr>
        <p:txBody>
          <a:bodyPr wrap="square" lIns="0" tIns="0" rIns="0" bIns="0" rtlCol="0" anchor="ctr"/>
          <a:lstStyle/>
          <a:p>
            <a:pPr indent="0" marL="0">
              <a:buNone/>
            </a:pPr>
            <a:r>
              <a:rPr lang="en-US" sz="1450" dirty="0">
                <a:solidFill>
                  <a:srgbClr val="334155"/>
                </a:solidFill>
                <a:latin typeface="Aptos" pitchFamily="34" charset="0"/>
                <a:ea typeface="Aptos" pitchFamily="34" charset="-122"/>
                <a:cs typeface="Aptos" pitchFamily="34" charset="-120"/>
              </a:rPr>
              <a:t>Iklan search, marketplace, product page</a:t>
            </a:r>
            <a:endParaRPr lang="en-US" sz="1450" dirty="0"/>
          </a:p>
        </p:txBody>
      </p:sp>
      <p:sp>
        <p:nvSpPr>
          <p:cNvPr id="16" name="Shape 14"/>
          <p:cNvSpPr/>
          <p:nvPr/>
        </p:nvSpPr>
        <p:spPr>
          <a:xfrm>
            <a:off x="868680" y="4846320"/>
            <a:ext cx="10058400" cy="0"/>
          </a:xfrm>
          <a:prstGeom prst="line">
            <a:avLst/>
          </a:prstGeom>
          <a:noFill/>
          <a:ln w="8890">
            <a:solidFill>
              <a:srgbClr val="E2E8F0"/>
            </a:solidFill>
            <a:prstDash val="solid"/>
          </a:ln>
        </p:spPr>
      </p:sp>
      <p:sp>
        <p:nvSpPr>
          <p:cNvPr id="17" name="Text 15"/>
          <p:cNvSpPr/>
          <p:nvPr/>
        </p:nvSpPr>
        <p:spPr>
          <a:xfrm>
            <a:off x="914400" y="5486400"/>
            <a:ext cx="10332720" cy="365760"/>
          </a:xfrm>
          <a:prstGeom prst="rect">
            <a:avLst/>
          </a:prstGeom>
          <a:noFill/>
          <a:ln/>
        </p:spPr>
        <p:txBody>
          <a:bodyPr wrap="square" lIns="0" tIns="0" rIns="0" bIns="0" rtlCol="0" anchor="ctr">
            <a:normAutofit/>
          </a:bodyPr>
          <a:lstStyle/>
          <a:p>
            <a:pPr algn="ctr" indent="0" marL="0">
              <a:buNone/>
            </a:pPr>
            <a:r>
              <a:rPr lang="en-US" sz="1700" b="1" dirty="0">
                <a:solidFill>
                  <a:srgbClr val="0F172A"/>
                </a:solidFill>
                <a:latin typeface="Aptos Display" pitchFamily="34" charset="0"/>
                <a:ea typeface="Aptos Display" pitchFamily="34" charset="-122"/>
                <a:cs typeface="Aptos Display" pitchFamily="34" charset="-120"/>
              </a:rPr>
              <a:t>Praktik inti: riset kata kunci → cocokkan dengan intent → buat konten/iklan → ukur ranking, CTR, traffic, dan konversi.</a:t>
            </a:r>
            <a:endParaRPr lang="en-US" sz="1700" dirty="0"/>
          </a:p>
        </p:txBody>
      </p:sp>
      <p:sp>
        <p:nvSpPr>
          <p:cNvPr id="18" name="Shape 16"/>
          <p:cNvSpPr/>
          <p:nvPr/>
        </p:nvSpPr>
        <p:spPr>
          <a:xfrm>
            <a:off x="502920" y="6510528"/>
            <a:ext cx="11201400" cy="0"/>
          </a:xfrm>
          <a:prstGeom prst="line">
            <a:avLst/>
          </a:prstGeom>
          <a:noFill/>
          <a:ln w="6350">
            <a:solidFill>
              <a:srgbClr val="CBD5E1"/>
            </a:solidFill>
            <a:prstDash val="solid"/>
          </a:ln>
        </p:spPr>
      </p:sp>
      <p:sp>
        <p:nvSpPr>
          <p:cNvPr id="19" name="Text 17"/>
          <p:cNvSpPr/>
          <p:nvPr/>
        </p:nvSpPr>
        <p:spPr>
          <a:xfrm>
            <a:off x="548640" y="6565392"/>
            <a:ext cx="4663440" cy="164592"/>
          </a:xfrm>
          <a:prstGeom prst="rect">
            <a:avLst/>
          </a:prstGeom>
          <a:noFill/>
          <a:ln/>
        </p:spPr>
        <p:txBody>
          <a:bodyPr wrap="square" lIns="0" tIns="0" rIns="0" bIns="0" rtlCol="0" anchor="ctr"/>
          <a:lstStyle/>
          <a:p>
            <a:pPr indent="0" marL="0">
              <a:buNone/>
            </a:pPr>
            <a:r>
              <a:rPr lang="en-US" sz="750" dirty="0">
                <a:solidFill>
                  <a:srgbClr val="64748B"/>
                </a:solidFill>
                <a:latin typeface="Aptos" pitchFamily="34" charset="0"/>
                <a:ea typeface="Aptos" pitchFamily="34" charset="-122"/>
                <a:cs typeface="Aptos" pitchFamily="34" charset="-120"/>
              </a:rPr>
              <a:t>Business-to-Consumer Digital Marketing Practice</a:t>
            </a:r>
            <a:endParaRPr lang="en-US" sz="750" dirty="0"/>
          </a:p>
        </p:txBody>
      </p:sp>
      <p:sp>
        <p:nvSpPr>
          <p:cNvPr id="20" name="Text 18"/>
          <p:cNvSpPr/>
          <p:nvPr/>
        </p:nvSpPr>
        <p:spPr>
          <a:xfrm>
            <a:off x="11064240" y="6547104"/>
            <a:ext cx="594360" cy="182880"/>
          </a:xfrm>
          <a:prstGeom prst="rect">
            <a:avLst/>
          </a:prstGeom>
          <a:noFill/>
          <a:ln/>
        </p:spPr>
        <p:txBody>
          <a:bodyPr wrap="square" lIns="0" tIns="0" rIns="0" bIns="0" rtlCol="0" anchor="ctr"/>
          <a:lstStyle/>
          <a:p>
            <a:pPr algn="r" indent="0" marL="0">
              <a:buNone/>
            </a:pPr>
            <a:r>
              <a:rPr lang="en-US" sz="850" b="1" dirty="0">
                <a:solidFill>
                  <a:srgbClr val="2563EB"/>
                </a:solidFill>
                <a:latin typeface="Aptos" pitchFamily="34" charset="0"/>
                <a:ea typeface="Aptos" pitchFamily="34" charset="-122"/>
                <a:cs typeface="Aptos" pitchFamily="34" charset="-120"/>
              </a:rPr>
              <a:t>11</a:t>
            </a:r>
            <a:endParaRPr lang="en-US" sz="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594360" y="329184"/>
            <a:ext cx="4206240" cy="228600"/>
          </a:xfrm>
          <a:prstGeom prst="rect">
            <a:avLst/>
          </a:prstGeom>
          <a:noFill/>
          <a:ln/>
        </p:spPr>
        <p:txBody>
          <a:bodyPr wrap="square" lIns="0" tIns="0" rIns="0" bIns="0" rtlCol="0" anchor="ctr"/>
          <a:lstStyle/>
          <a:p>
            <a:pPr indent="0" marL="0">
              <a:buNone/>
            </a:pPr>
            <a:r>
              <a:rPr lang="en-US" sz="800" b="1" dirty="0">
                <a:solidFill>
                  <a:srgbClr val="F97316"/>
                </a:solidFill>
                <a:latin typeface="Aptos" pitchFamily="34" charset="0"/>
                <a:ea typeface="Aptos" pitchFamily="34" charset="-122"/>
                <a:cs typeface="Aptos" pitchFamily="34" charset="-120"/>
              </a:rPr>
              <a:t>RELATIONSHIP CHANNEL</a:t>
            </a:r>
            <a:endParaRPr lang="en-US" sz="800" dirty="0"/>
          </a:p>
        </p:txBody>
      </p:sp>
      <p:sp>
        <p:nvSpPr>
          <p:cNvPr id="3" name="Text 1"/>
          <p:cNvSpPr/>
          <p:nvPr/>
        </p:nvSpPr>
        <p:spPr>
          <a:xfrm>
            <a:off x="594360" y="594360"/>
            <a:ext cx="10789920" cy="566928"/>
          </a:xfrm>
          <a:prstGeom prst="rect">
            <a:avLst/>
          </a:prstGeom>
          <a:noFill/>
          <a:ln/>
        </p:spPr>
        <p:txBody>
          <a:bodyPr wrap="square" lIns="0" tIns="0" rIns="0" bIns="0" rtlCol="0" anchor="ctr">
            <a:normAutofit/>
          </a:bodyPr>
          <a:lstStyle/>
          <a:p>
            <a:pPr indent="0" marL="0">
              <a:buNone/>
            </a:pPr>
            <a:r>
              <a:rPr lang="en-US" sz="2900" b="1" dirty="0">
                <a:solidFill>
                  <a:srgbClr val="0F172A"/>
                </a:solidFill>
                <a:latin typeface="Aptos Display" pitchFamily="34" charset="0"/>
                <a:ea typeface="Aptos Display" pitchFamily="34" charset="-122"/>
                <a:cs typeface="Aptos Display" pitchFamily="34" charset="-120"/>
              </a:rPr>
              <a:t>Email, WhatsApp, dan CRM</a:t>
            </a:r>
            <a:endParaRPr lang="en-US" sz="2900" dirty="0"/>
          </a:p>
        </p:txBody>
      </p:sp>
      <p:sp>
        <p:nvSpPr>
          <p:cNvPr id="4" name="Text 2"/>
          <p:cNvSpPr/>
          <p:nvPr/>
        </p:nvSpPr>
        <p:spPr>
          <a:xfrm>
            <a:off x="640080" y="1325880"/>
            <a:ext cx="10881360" cy="502920"/>
          </a:xfrm>
          <a:prstGeom prst="rect">
            <a:avLst/>
          </a:prstGeom>
          <a:noFill/>
          <a:ln/>
        </p:spPr>
        <p:txBody>
          <a:bodyPr wrap="square" lIns="0" tIns="0" rIns="0" bIns="0" rtlCol="0" anchor="ctr"/>
          <a:lstStyle/>
          <a:p>
            <a:pPr algn="ctr" indent="0" marL="0">
              <a:buNone/>
            </a:pPr>
            <a:r>
              <a:rPr lang="en-US" sz="1500" dirty="0">
                <a:solidFill>
                  <a:srgbClr val="334155"/>
                </a:solidFill>
                <a:latin typeface="Aptos" pitchFamily="34" charset="0"/>
                <a:ea typeface="Aptos" pitchFamily="34" charset="-122"/>
                <a:cs typeface="Aptos" pitchFamily="34" charset="-120"/>
              </a:rPr>
              <a:t>Kanal CRM membantu brand membangun hubungan setelah konsumen pertama kali berinteraksi. Tujuannya bukan spam, tetapi komunikasi relevan berdasarkan data dan izin.</a:t>
            </a:r>
            <a:endParaRPr lang="en-US" sz="1500" dirty="0"/>
          </a:p>
        </p:txBody>
      </p:sp>
      <p:sp>
        <p:nvSpPr>
          <p:cNvPr id="5" name="Text 3"/>
          <p:cNvSpPr/>
          <p:nvPr/>
        </p:nvSpPr>
        <p:spPr>
          <a:xfrm>
            <a:off x="777240" y="2148840"/>
            <a:ext cx="2331720" cy="320040"/>
          </a:xfrm>
          <a:prstGeom prst="rect">
            <a:avLst/>
          </a:prstGeom>
          <a:noFill/>
          <a:ln/>
        </p:spPr>
        <p:txBody>
          <a:bodyPr wrap="square" lIns="0" tIns="0" rIns="0" bIns="0" rtlCol="0" anchor="ctr"/>
          <a:lstStyle/>
          <a:p>
            <a:pPr algn="ctr" indent="0" marL="0">
              <a:buNone/>
            </a:pPr>
            <a:r>
              <a:rPr lang="en-US" sz="1750" b="1" dirty="0">
                <a:solidFill>
                  <a:srgbClr val="2563EB"/>
                </a:solidFill>
                <a:latin typeface="Aptos Display" pitchFamily="34" charset="0"/>
                <a:ea typeface="Aptos Display" pitchFamily="34" charset="-122"/>
                <a:cs typeface="Aptos Display" pitchFamily="34" charset="-120"/>
              </a:rPr>
              <a:t>Welcome</a:t>
            </a:r>
            <a:endParaRPr lang="en-US" sz="1750" dirty="0"/>
          </a:p>
        </p:txBody>
      </p:sp>
      <p:sp>
        <p:nvSpPr>
          <p:cNvPr id="6" name="Text 4"/>
          <p:cNvSpPr/>
          <p:nvPr/>
        </p:nvSpPr>
        <p:spPr>
          <a:xfrm>
            <a:off x="777240" y="2679192"/>
            <a:ext cx="2331720" cy="914400"/>
          </a:xfrm>
          <a:prstGeom prst="rect">
            <a:avLst/>
          </a:prstGeom>
          <a:noFill/>
          <a:ln/>
        </p:spPr>
        <p:txBody>
          <a:bodyPr wrap="square" lIns="0" tIns="0" rIns="0" bIns="0" rtlCol="0" anchor="ctr">
            <a:normAutofit/>
          </a:bodyPr>
          <a:lstStyle/>
          <a:p>
            <a:pPr algn="ctr" indent="0" marL="0">
              <a:buNone/>
            </a:pPr>
            <a:r>
              <a:rPr lang="en-US" sz="1250" dirty="0">
                <a:solidFill>
                  <a:srgbClr val="334155"/>
                </a:solidFill>
                <a:latin typeface="Aptos" pitchFamily="34" charset="0"/>
                <a:ea typeface="Aptos" pitchFamily="34" charset="-122"/>
                <a:cs typeface="Aptos" pitchFamily="34" charset="-120"/>
              </a:rPr>
              <a:t>ucapan terima kasih, panduan awal, kupon pertama</a:t>
            </a:r>
            <a:endParaRPr lang="en-US" sz="1250" dirty="0"/>
          </a:p>
        </p:txBody>
      </p:sp>
      <p:sp>
        <p:nvSpPr>
          <p:cNvPr id="7" name="Text 5"/>
          <p:cNvSpPr/>
          <p:nvPr/>
        </p:nvSpPr>
        <p:spPr>
          <a:xfrm>
            <a:off x="3566160" y="2148840"/>
            <a:ext cx="2331720" cy="320040"/>
          </a:xfrm>
          <a:prstGeom prst="rect">
            <a:avLst/>
          </a:prstGeom>
          <a:noFill/>
          <a:ln/>
        </p:spPr>
        <p:txBody>
          <a:bodyPr wrap="square" lIns="0" tIns="0" rIns="0" bIns="0" rtlCol="0" anchor="ctr"/>
          <a:lstStyle/>
          <a:p>
            <a:pPr algn="ctr" indent="0" marL="0">
              <a:buNone/>
            </a:pPr>
            <a:r>
              <a:rPr lang="en-US" sz="1750" b="1" dirty="0">
                <a:solidFill>
                  <a:srgbClr val="F97316"/>
                </a:solidFill>
                <a:latin typeface="Aptos Display" pitchFamily="34" charset="0"/>
                <a:ea typeface="Aptos Display" pitchFamily="34" charset="-122"/>
                <a:cs typeface="Aptos Display" pitchFamily="34" charset="-120"/>
              </a:rPr>
              <a:t>Nurture</a:t>
            </a:r>
            <a:endParaRPr lang="en-US" sz="1750" dirty="0"/>
          </a:p>
        </p:txBody>
      </p:sp>
      <p:sp>
        <p:nvSpPr>
          <p:cNvPr id="8" name="Text 6"/>
          <p:cNvSpPr/>
          <p:nvPr/>
        </p:nvSpPr>
        <p:spPr>
          <a:xfrm>
            <a:off x="3566160" y="2679192"/>
            <a:ext cx="2331720" cy="914400"/>
          </a:xfrm>
          <a:prstGeom prst="rect">
            <a:avLst/>
          </a:prstGeom>
          <a:noFill/>
          <a:ln/>
        </p:spPr>
        <p:txBody>
          <a:bodyPr wrap="square" lIns="0" tIns="0" rIns="0" bIns="0" rtlCol="0" anchor="ctr">
            <a:normAutofit/>
          </a:bodyPr>
          <a:lstStyle/>
          <a:p>
            <a:pPr algn="ctr" indent="0" marL="0">
              <a:buNone/>
            </a:pPr>
            <a:r>
              <a:rPr lang="en-US" sz="1250" dirty="0">
                <a:solidFill>
                  <a:srgbClr val="334155"/>
                </a:solidFill>
                <a:latin typeface="Aptos" pitchFamily="34" charset="0"/>
                <a:ea typeface="Aptos" pitchFamily="34" charset="-122"/>
                <a:cs typeface="Aptos" pitchFamily="34" charset="-120"/>
              </a:rPr>
              <a:t>edukasi manfaat, rekomendasi produk, cerita brand</a:t>
            </a:r>
            <a:endParaRPr lang="en-US" sz="1250" dirty="0"/>
          </a:p>
        </p:txBody>
      </p:sp>
      <p:sp>
        <p:nvSpPr>
          <p:cNvPr id="9" name="Text 7"/>
          <p:cNvSpPr/>
          <p:nvPr/>
        </p:nvSpPr>
        <p:spPr>
          <a:xfrm>
            <a:off x="6355080" y="2148840"/>
            <a:ext cx="2331720" cy="320040"/>
          </a:xfrm>
          <a:prstGeom prst="rect">
            <a:avLst/>
          </a:prstGeom>
          <a:noFill/>
          <a:ln/>
        </p:spPr>
        <p:txBody>
          <a:bodyPr wrap="square" lIns="0" tIns="0" rIns="0" bIns="0" rtlCol="0" anchor="ctr"/>
          <a:lstStyle/>
          <a:p>
            <a:pPr algn="ctr" indent="0" marL="0">
              <a:buNone/>
            </a:pPr>
            <a:r>
              <a:rPr lang="en-US" sz="1750" b="1" dirty="0">
                <a:solidFill>
                  <a:srgbClr val="10B981"/>
                </a:solidFill>
                <a:latin typeface="Aptos Display" pitchFamily="34" charset="0"/>
                <a:ea typeface="Aptos Display" pitchFamily="34" charset="-122"/>
                <a:cs typeface="Aptos Display" pitchFamily="34" charset="-120"/>
              </a:rPr>
              <a:t>Conversion</a:t>
            </a:r>
            <a:endParaRPr lang="en-US" sz="1750" dirty="0"/>
          </a:p>
        </p:txBody>
      </p:sp>
      <p:sp>
        <p:nvSpPr>
          <p:cNvPr id="10" name="Text 8"/>
          <p:cNvSpPr/>
          <p:nvPr/>
        </p:nvSpPr>
        <p:spPr>
          <a:xfrm>
            <a:off x="6355080" y="2679192"/>
            <a:ext cx="2331720" cy="914400"/>
          </a:xfrm>
          <a:prstGeom prst="rect">
            <a:avLst/>
          </a:prstGeom>
          <a:noFill/>
          <a:ln/>
        </p:spPr>
        <p:txBody>
          <a:bodyPr wrap="square" lIns="0" tIns="0" rIns="0" bIns="0" rtlCol="0" anchor="ctr">
            <a:normAutofit/>
          </a:bodyPr>
          <a:lstStyle/>
          <a:p>
            <a:pPr algn="ctr" indent="0" marL="0">
              <a:buNone/>
            </a:pPr>
            <a:r>
              <a:rPr lang="en-US" sz="1250" dirty="0">
                <a:solidFill>
                  <a:srgbClr val="334155"/>
                </a:solidFill>
                <a:latin typeface="Aptos" pitchFamily="34" charset="0"/>
                <a:ea typeface="Aptos" pitchFamily="34" charset="-122"/>
                <a:cs typeface="Aptos" pitchFamily="34" charset="-120"/>
              </a:rPr>
              <a:t>promo terbatas, reminder keranjang, konsultasi</a:t>
            </a:r>
            <a:endParaRPr lang="en-US" sz="1250" dirty="0"/>
          </a:p>
        </p:txBody>
      </p:sp>
      <p:sp>
        <p:nvSpPr>
          <p:cNvPr id="11" name="Text 9"/>
          <p:cNvSpPr/>
          <p:nvPr/>
        </p:nvSpPr>
        <p:spPr>
          <a:xfrm>
            <a:off x="9144000" y="2148840"/>
            <a:ext cx="2331720" cy="320040"/>
          </a:xfrm>
          <a:prstGeom prst="rect">
            <a:avLst/>
          </a:prstGeom>
          <a:noFill/>
          <a:ln/>
        </p:spPr>
        <p:txBody>
          <a:bodyPr wrap="square" lIns="0" tIns="0" rIns="0" bIns="0" rtlCol="0" anchor="ctr"/>
          <a:lstStyle/>
          <a:p>
            <a:pPr algn="ctr" indent="0" marL="0">
              <a:buNone/>
            </a:pPr>
            <a:r>
              <a:rPr lang="en-US" sz="1750" b="1" dirty="0">
                <a:solidFill>
                  <a:srgbClr val="06B6D4"/>
                </a:solidFill>
                <a:latin typeface="Aptos Display" pitchFamily="34" charset="0"/>
                <a:ea typeface="Aptos Display" pitchFamily="34" charset="-122"/>
                <a:cs typeface="Aptos Display" pitchFamily="34" charset="-120"/>
              </a:rPr>
              <a:t>Retention</a:t>
            </a:r>
            <a:endParaRPr lang="en-US" sz="1750" dirty="0"/>
          </a:p>
        </p:txBody>
      </p:sp>
      <p:sp>
        <p:nvSpPr>
          <p:cNvPr id="12" name="Text 10"/>
          <p:cNvSpPr/>
          <p:nvPr/>
        </p:nvSpPr>
        <p:spPr>
          <a:xfrm>
            <a:off x="9144000" y="2679192"/>
            <a:ext cx="2331720" cy="914400"/>
          </a:xfrm>
          <a:prstGeom prst="rect">
            <a:avLst/>
          </a:prstGeom>
          <a:noFill/>
          <a:ln/>
        </p:spPr>
        <p:txBody>
          <a:bodyPr wrap="square" lIns="0" tIns="0" rIns="0" bIns="0" rtlCol="0" anchor="ctr">
            <a:normAutofit/>
          </a:bodyPr>
          <a:lstStyle/>
          <a:p>
            <a:pPr algn="ctr" indent="0" marL="0">
              <a:buNone/>
            </a:pPr>
            <a:r>
              <a:rPr lang="en-US" sz="1250" dirty="0">
                <a:solidFill>
                  <a:srgbClr val="334155"/>
                </a:solidFill>
                <a:latin typeface="Aptos" pitchFamily="34" charset="0"/>
                <a:ea typeface="Aptos" pitchFamily="34" charset="-122"/>
                <a:cs typeface="Aptos" pitchFamily="34" charset="-120"/>
              </a:rPr>
              <a:t>follow-up kepuasan, loyalty point, cross-sell</a:t>
            </a:r>
            <a:endParaRPr lang="en-US" sz="1250" dirty="0"/>
          </a:p>
        </p:txBody>
      </p:sp>
      <p:sp>
        <p:nvSpPr>
          <p:cNvPr id="13" name="Shape 11"/>
          <p:cNvSpPr/>
          <p:nvPr/>
        </p:nvSpPr>
        <p:spPr>
          <a:xfrm>
            <a:off x="1097280" y="3977640"/>
            <a:ext cx="9692640" cy="0"/>
          </a:xfrm>
          <a:prstGeom prst="line">
            <a:avLst/>
          </a:prstGeom>
          <a:noFill/>
          <a:ln w="15875">
            <a:solidFill>
              <a:srgbClr val="10B981"/>
            </a:solidFill>
            <a:prstDash val="solid"/>
            <a:headEnd type="none"/>
            <a:tailEnd type="triangle"/>
          </a:ln>
        </p:spPr>
      </p:sp>
      <p:sp>
        <p:nvSpPr>
          <p:cNvPr id="14" name="Text 12"/>
          <p:cNvSpPr/>
          <p:nvPr/>
        </p:nvSpPr>
        <p:spPr>
          <a:xfrm>
            <a:off x="1005840" y="4754880"/>
            <a:ext cx="2743200" cy="256032"/>
          </a:xfrm>
          <a:prstGeom prst="rect">
            <a:avLst/>
          </a:prstGeom>
          <a:noFill/>
          <a:ln/>
        </p:spPr>
        <p:txBody>
          <a:bodyPr wrap="square" lIns="0" tIns="0" rIns="0" bIns="0" rtlCol="0" anchor="ctr">
            <a:normAutofit/>
          </a:bodyPr>
          <a:lstStyle/>
          <a:p>
            <a:pPr indent="0" marL="0">
              <a:buNone/>
            </a:pPr>
            <a:r>
              <a:rPr lang="en-US" sz="900" b="1" dirty="0">
                <a:solidFill>
                  <a:srgbClr val="F97316"/>
                </a:solidFill>
                <a:latin typeface="Aptos" pitchFamily="34" charset="0"/>
                <a:ea typeface="Aptos" pitchFamily="34" charset="-122"/>
                <a:cs typeface="Aptos" pitchFamily="34" charset="-120"/>
              </a:rPr>
              <a:t>ETIKA &amp; KEPATUHAN</a:t>
            </a:r>
            <a:endParaRPr lang="en-US" sz="900" dirty="0"/>
          </a:p>
        </p:txBody>
      </p:sp>
      <p:sp>
        <p:nvSpPr>
          <p:cNvPr id="15" name="Text 13"/>
          <p:cNvSpPr/>
          <p:nvPr/>
        </p:nvSpPr>
        <p:spPr>
          <a:xfrm>
            <a:off x="1005840" y="5102352"/>
            <a:ext cx="9875520" cy="822960"/>
          </a:xfrm>
          <a:prstGeom prst="rect">
            <a:avLst/>
          </a:prstGeom>
          <a:noFill/>
          <a:ln/>
        </p:spPr>
        <p:txBody>
          <a:bodyPr wrap="square" lIns="635" tIns="635" rIns="635" bIns="635" rtlCol="0" anchor="ctr">
            <a:normAutofit/>
          </a:bodyPr>
          <a:lstStyle/>
          <a:p>
            <a:pPr indent="0" marL="0">
              <a:buNone/>
            </a:pPr>
            <a:r>
              <a:rPr lang="en-US" sz="1350" dirty="0">
                <a:solidFill>
                  <a:srgbClr val="334155"/>
                </a:solidFill>
                <a:latin typeface="Aptos" pitchFamily="34" charset="0"/>
                <a:ea typeface="Aptos" pitchFamily="34" charset="-122"/>
                <a:cs typeface="Aptos" pitchFamily="34" charset="-120"/>
              </a:rPr>
              <a:t>• Gunakan izin/opt-in, bukan daftar kontak sembarangan.
</a:t>
            </a:r>
            <a:pPr indent="0" marL="0">
              <a:buNone/>
            </a:pPr>
            <a:r>
              <a:rPr lang="en-US" sz="1350" dirty="0">
                <a:solidFill>
                  <a:srgbClr val="334155"/>
                </a:solidFill>
                <a:latin typeface="Aptos" pitchFamily="34" charset="0"/>
                <a:ea typeface="Aptos" pitchFamily="34" charset="-122"/>
                <a:cs typeface="Aptos" pitchFamily="34" charset="-120"/>
              </a:rPr>
              <a:t>• Beri pilihan berhenti berlangganan atau tidak menerima promo.
</a:t>
            </a:r>
            <a:pPr indent="0" marL="0">
              <a:buNone/>
            </a:pPr>
            <a:r>
              <a:rPr lang="en-US" sz="1350" dirty="0">
                <a:solidFill>
                  <a:srgbClr val="334155"/>
                </a:solidFill>
                <a:latin typeface="Aptos" pitchFamily="34" charset="0"/>
                <a:ea typeface="Aptos" pitchFamily="34" charset="-122"/>
                <a:cs typeface="Aptos" pitchFamily="34" charset="-120"/>
              </a:rPr>
              <a:t>• Hindari klaim berlebihan; jaga privasi dan keamanan data konsumen.
</a:t>
            </a:r>
            <a:endParaRPr lang="en-US" sz="1350" dirty="0"/>
          </a:p>
        </p:txBody>
      </p:sp>
      <p:sp>
        <p:nvSpPr>
          <p:cNvPr id="16" name="Shape 14"/>
          <p:cNvSpPr/>
          <p:nvPr/>
        </p:nvSpPr>
        <p:spPr>
          <a:xfrm>
            <a:off x="502920" y="6510528"/>
            <a:ext cx="11201400" cy="0"/>
          </a:xfrm>
          <a:prstGeom prst="line">
            <a:avLst/>
          </a:prstGeom>
          <a:noFill/>
          <a:ln w="6350">
            <a:solidFill>
              <a:srgbClr val="CBD5E1"/>
            </a:solidFill>
            <a:prstDash val="solid"/>
          </a:ln>
        </p:spPr>
      </p:sp>
      <p:sp>
        <p:nvSpPr>
          <p:cNvPr id="17" name="Text 15"/>
          <p:cNvSpPr/>
          <p:nvPr/>
        </p:nvSpPr>
        <p:spPr>
          <a:xfrm>
            <a:off x="548640" y="6565392"/>
            <a:ext cx="4663440" cy="164592"/>
          </a:xfrm>
          <a:prstGeom prst="rect">
            <a:avLst/>
          </a:prstGeom>
          <a:noFill/>
          <a:ln/>
        </p:spPr>
        <p:txBody>
          <a:bodyPr wrap="square" lIns="0" tIns="0" rIns="0" bIns="0" rtlCol="0" anchor="ctr"/>
          <a:lstStyle/>
          <a:p>
            <a:pPr indent="0" marL="0">
              <a:buNone/>
            </a:pPr>
            <a:r>
              <a:rPr lang="en-US" sz="750" dirty="0">
                <a:solidFill>
                  <a:srgbClr val="64748B"/>
                </a:solidFill>
                <a:latin typeface="Aptos" pitchFamily="34" charset="0"/>
                <a:ea typeface="Aptos" pitchFamily="34" charset="-122"/>
                <a:cs typeface="Aptos" pitchFamily="34" charset="-120"/>
              </a:rPr>
              <a:t>Business-to-Consumer Digital Marketing Practice</a:t>
            </a:r>
            <a:endParaRPr lang="en-US" sz="750" dirty="0"/>
          </a:p>
        </p:txBody>
      </p:sp>
      <p:sp>
        <p:nvSpPr>
          <p:cNvPr id="18" name="Text 16"/>
          <p:cNvSpPr/>
          <p:nvPr/>
        </p:nvSpPr>
        <p:spPr>
          <a:xfrm>
            <a:off x="11064240" y="6547104"/>
            <a:ext cx="594360" cy="182880"/>
          </a:xfrm>
          <a:prstGeom prst="rect">
            <a:avLst/>
          </a:prstGeom>
          <a:noFill/>
          <a:ln/>
        </p:spPr>
        <p:txBody>
          <a:bodyPr wrap="square" lIns="0" tIns="0" rIns="0" bIns="0" rtlCol="0" anchor="ctr"/>
          <a:lstStyle/>
          <a:p>
            <a:pPr algn="r" indent="0" marL="0">
              <a:buNone/>
            </a:pPr>
            <a:r>
              <a:rPr lang="en-US" sz="850" b="1" dirty="0">
                <a:solidFill>
                  <a:srgbClr val="2563EB"/>
                </a:solidFill>
                <a:latin typeface="Aptos" pitchFamily="34" charset="0"/>
                <a:ea typeface="Aptos" pitchFamily="34" charset="-122"/>
                <a:cs typeface="Aptos" pitchFamily="34" charset="-120"/>
              </a:rPr>
              <a:t>12</a:t>
            </a:r>
            <a:endParaRPr lang="en-US" sz="8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594360" y="329184"/>
            <a:ext cx="4206240" cy="228600"/>
          </a:xfrm>
          <a:prstGeom prst="rect">
            <a:avLst/>
          </a:prstGeom>
          <a:noFill/>
          <a:ln/>
        </p:spPr>
        <p:txBody>
          <a:bodyPr wrap="square" lIns="0" tIns="0" rIns="0" bIns="0" rtlCol="0" anchor="ctr"/>
          <a:lstStyle/>
          <a:p>
            <a:pPr indent="0" marL="0">
              <a:buNone/>
            </a:pPr>
            <a:r>
              <a:rPr lang="en-US" sz="800" b="1" dirty="0">
                <a:solidFill>
                  <a:srgbClr val="F97316"/>
                </a:solidFill>
                <a:latin typeface="Aptos" pitchFamily="34" charset="0"/>
                <a:ea typeface="Aptos" pitchFamily="34" charset="-122"/>
                <a:cs typeface="Aptos" pitchFamily="34" charset="-120"/>
              </a:rPr>
              <a:t>DARI TRAFFIC KE TRANSAKSI</a:t>
            </a:r>
            <a:endParaRPr lang="en-US" sz="800" dirty="0"/>
          </a:p>
        </p:txBody>
      </p:sp>
      <p:sp>
        <p:nvSpPr>
          <p:cNvPr id="3" name="Text 1"/>
          <p:cNvSpPr/>
          <p:nvPr/>
        </p:nvSpPr>
        <p:spPr>
          <a:xfrm>
            <a:off x="594360" y="594360"/>
            <a:ext cx="10789920" cy="566928"/>
          </a:xfrm>
          <a:prstGeom prst="rect">
            <a:avLst/>
          </a:prstGeom>
          <a:noFill/>
          <a:ln/>
        </p:spPr>
        <p:txBody>
          <a:bodyPr wrap="square" lIns="0" tIns="0" rIns="0" bIns="0" rtlCol="0" anchor="ctr">
            <a:normAutofit/>
          </a:bodyPr>
          <a:lstStyle/>
          <a:p>
            <a:pPr indent="0" marL="0">
              <a:buNone/>
            </a:pPr>
            <a:r>
              <a:rPr lang="en-US" sz="2900" b="1" dirty="0">
                <a:solidFill>
                  <a:srgbClr val="0F172A"/>
                </a:solidFill>
                <a:latin typeface="Aptos Display" pitchFamily="34" charset="0"/>
                <a:ea typeface="Aptos Display" pitchFamily="34" charset="-122"/>
                <a:cs typeface="Aptos Display" pitchFamily="34" charset="-120"/>
              </a:rPr>
              <a:t>Conversion Rate Optimization (CRO)</a:t>
            </a:r>
            <a:endParaRPr lang="en-US" sz="2900" dirty="0"/>
          </a:p>
        </p:txBody>
      </p:sp>
      <p:sp>
        <p:nvSpPr>
          <p:cNvPr id="4" name="Text 2"/>
          <p:cNvSpPr/>
          <p:nvPr/>
        </p:nvSpPr>
        <p:spPr>
          <a:xfrm>
            <a:off x="640080" y="1325880"/>
            <a:ext cx="10881360" cy="502920"/>
          </a:xfrm>
          <a:prstGeom prst="rect">
            <a:avLst/>
          </a:prstGeom>
          <a:noFill/>
          <a:ln/>
        </p:spPr>
        <p:txBody>
          <a:bodyPr wrap="square" lIns="0" tIns="0" rIns="0" bIns="0" rtlCol="0" anchor="ctr"/>
          <a:lstStyle/>
          <a:p>
            <a:pPr algn="ctr" indent="0" marL="0">
              <a:buNone/>
            </a:pPr>
            <a:r>
              <a:rPr lang="en-US" sz="1500" dirty="0">
                <a:solidFill>
                  <a:srgbClr val="334155"/>
                </a:solidFill>
                <a:latin typeface="Aptos" pitchFamily="34" charset="0"/>
                <a:ea typeface="Aptos" pitchFamily="34" charset="-122"/>
                <a:cs typeface="Aptos" pitchFamily="34" charset="-120"/>
              </a:rPr>
              <a:t>CRO adalah praktik meningkatkan persentase pengunjung yang melakukan tindakan penting: klik CTA, chat admin, menambah ke keranjang, checkout, atau membeli.</a:t>
            </a:r>
            <a:endParaRPr lang="en-US" sz="1500" dirty="0"/>
          </a:p>
        </p:txBody>
      </p:sp>
      <p:sp>
        <p:nvSpPr>
          <p:cNvPr id="5" name="Text 3"/>
          <p:cNvSpPr/>
          <p:nvPr/>
        </p:nvSpPr>
        <p:spPr>
          <a:xfrm>
            <a:off x="868680" y="2240280"/>
            <a:ext cx="2194560" cy="256032"/>
          </a:xfrm>
          <a:prstGeom prst="rect">
            <a:avLst/>
          </a:prstGeom>
          <a:noFill/>
          <a:ln/>
        </p:spPr>
        <p:txBody>
          <a:bodyPr wrap="square" lIns="0" tIns="0" rIns="0" bIns="0" rtlCol="0" anchor="ctr">
            <a:normAutofit/>
          </a:bodyPr>
          <a:lstStyle/>
          <a:p>
            <a:pPr indent="0" marL="0">
              <a:buNone/>
            </a:pPr>
            <a:r>
              <a:rPr lang="en-US" sz="900" b="1" dirty="0">
                <a:solidFill>
                  <a:srgbClr val="F97316"/>
                </a:solidFill>
                <a:latin typeface="Aptos" pitchFamily="34" charset="0"/>
                <a:ea typeface="Aptos" pitchFamily="34" charset="-122"/>
                <a:cs typeface="Aptos" pitchFamily="34" charset="-120"/>
              </a:rPr>
              <a:t>MASALAH UMUM</a:t>
            </a:r>
            <a:endParaRPr lang="en-US" sz="900" dirty="0"/>
          </a:p>
        </p:txBody>
      </p:sp>
      <p:sp>
        <p:nvSpPr>
          <p:cNvPr id="6" name="Text 4"/>
          <p:cNvSpPr/>
          <p:nvPr/>
        </p:nvSpPr>
        <p:spPr>
          <a:xfrm>
            <a:off x="868680" y="2606040"/>
            <a:ext cx="4800600" cy="2103120"/>
          </a:xfrm>
          <a:prstGeom prst="rect">
            <a:avLst/>
          </a:prstGeom>
          <a:noFill/>
          <a:ln/>
        </p:spPr>
        <p:txBody>
          <a:bodyPr wrap="square" lIns="635" tIns="635" rIns="635" bIns="635" rtlCol="0" anchor="ctr">
            <a:normAutofit/>
          </a:bodyPr>
          <a:lstStyle/>
          <a:p>
            <a:pPr indent="0" marL="0">
              <a:buNone/>
            </a:pPr>
            <a:r>
              <a:rPr lang="en-US" sz="1400" dirty="0">
                <a:solidFill>
                  <a:srgbClr val="334155"/>
                </a:solidFill>
                <a:latin typeface="Aptos" pitchFamily="34" charset="0"/>
                <a:ea typeface="Aptos" pitchFamily="34" charset="-122"/>
                <a:cs typeface="Aptos" pitchFamily="34" charset="-120"/>
              </a:rPr>
              <a:t>• Loading lambat dan tampilan mobile kurang nyaman.
</a:t>
            </a:r>
            <a:pPr indent="0" marL="0">
              <a:buNone/>
            </a:pPr>
            <a:r>
              <a:rPr lang="en-US" sz="1400" dirty="0">
                <a:solidFill>
                  <a:srgbClr val="334155"/>
                </a:solidFill>
                <a:latin typeface="Aptos" pitchFamily="34" charset="0"/>
                <a:ea typeface="Aptos" pitchFamily="34" charset="-122"/>
                <a:cs typeface="Aptos" pitchFamily="34" charset="-120"/>
              </a:rPr>
              <a:t>• Informasi harga, stok, ukuran, atau manfaat tidak jelas.
</a:t>
            </a:r>
            <a:pPr indent="0" marL="0">
              <a:buNone/>
            </a:pPr>
            <a:r>
              <a:rPr lang="en-US" sz="1400" dirty="0">
                <a:solidFill>
                  <a:srgbClr val="334155"/>
                </a:solidFill>
                <a:latin typeface="Aptos" pitchFamily="34" charset="0"/>
                <a:ea typeface="Aptos" pitchFamily="34" charset="-122"/>
                <a:cs typeface="Aptos" pitchFamily="34" charset="-120"/>
              </a:rPr>
              <a:t>• CTA tersembunyi dan proses checkout terlalu panjang.
</a:t>
            </a:r>
            <a:pPr indent="0" marL="0">
              <a:buNone/>
            </a:pPr>
            <a:r>
              <a:rPr lang="en-US" sz="1400" dirty="0">
                <a:solidFill>
                  <a:srgbClr val="334155"/>
                </a:solidFill>
                <a:latin typeface="Aptos" pitchFamily="34" charset="0"/>
                <a:ea typeface="Aptos" pitchFamily="34" charset="-122"/>
                <a:cs typeface="Aptos" pitchFamily="34" charset="-120"/>
              </a:rPr>
              <a:t>• Konsumen ragu karena kurang review, garansi, atau bukti sosial.
</a:t>
            </a:r>
            <a:endParaRPr lang="en-US" sz="1400" dirty="0"/>
          </a:p>
        </p:txBody>
      </p:sp>
      <p:sp>
        <p:nvSpPr>
          <p:cNvPr id="7" name="Text 5"/>
          <p:cNvSpPr/>
          <p:nvPr/>
        </p:nvSpPr>
        <p:spPr>
          <a:xfrm>
            <a:off x="6263640" y="2240280"/>
            <a:ext cx="2560320" cy="256032"/>
          </a:xfrm>
          <a:prstGeom prst="rect">
            <a:avLst/>
          </a:prstGeom>
          <a:noFill/>
          <a:ln/>
        </p:spPr>
        <p:txBody>
          <a:bodyPr wrap="square" lIns="0" tIns="0" rIns="0" bIns="0" rtlCol="0" anchor="ctr">
            <a:normAutofit/>
          </a:bodyPr>
          <a:lstStyle/>
          <a:p>
            <a:pPr indent="0" marL="0">
              <a:buNone/>
            </a:pPr>
            <a:r>
              <a:rPr lang="en-US" sz="900" b="1" dirty="0">
                <a:solidFill>
                  <a:srgbClr val="2563EB"/>
                </a:solidFill>
                <a:latin typeface="Aptos" pitchFamily="34" charset="0"/>
                <a:ea typeface="Aptos" pitchFamily="34" charset="-122"/>
                <a:cs typeface="Aptos" pitchFamily="34" charset="-120"/>
              </a:rPr>
              <a:t>PERBAIKAN PRAKTIS</a:t>
            </a:r>
            <a:endParaRPr lang="en-US" sz="900" dirty="0"/>
          </a:p>
        </p:txBody>
      </p:sp>
      <p:sp>
        <p:nvSpPr>
          <p:cNvPr id="8" name="Text 6"/>
          <p:cNvSpPr/>
          <p:nvPr/>
        </p:nvSpPr>
        <p:spPr>
          <a:xfrm>
            <a:off x="6263640" y="2606040"/>
            <a:ext cx="4800600" cy="2103120"/>
          </a:xfrm>
          <a:prstGeom prst="rect">
            <a:avLst/>
          </a:prstGeom>
          <a:noFill/>
          <a:ln/>
        </p:spPr>
        <p:txBody>
          <a:bodyPr wrap="square" lIns="635" tIns="635" rIns="635" bIns="635" rtlCol="0" anchor="ctr">
            <a:normAutofit/>
          </a:bodyPr>
          <a:lstStyle/>
          <a:p>
            <a:pPr indent="0" marL="0">
              <a:buNone/>
            </a:pPr>
            <a:r>
              <a:rPr lang="en-US" sz="1400" dirty="0">
                <a:solidFill>
                  <a:srgbClr val="334155"/>
                </a:solidFill>
                <a:latin typeface="Aptos" pitchFamily="34" charset="0"/>
                <a:ea typeface="Aptos" pitchFamily="34" charset="-122"/>
                <a:cs typeface="Aptos" pitchFamily="34" charset="-120"/>
              </a:rPr>
              <a:t>• Uji judul, visual utama, harga, paket, dan CTA.
</a:t>
            </a:r>
            <a:pPr indent="0" marL="0">
              <a:buNone/>
            </a:pPr>
            <a:r>
              <a:rPr lang="en-US" sz="1400" dirty="0">
                <a:solidFill>
                  <a:srgbClr val="334155"/>
                </a:solidFill>
                <a:latin typeface="Aptos" pitchFamily="34" charset="0"/>
                <a:ea typeface="Aptos" pitchFamily="34" charset="-122"/>
                <a:cs typeface="Aptos" pitchFamily="34" charset="-120"/>
              </a:rPr>
              <a:t>• Tampilkan manfaat, bukti sosial, FAQ, dan jaminan secara jelas.
</a:t>
            </a:r>
            <a:pPr indent="0" marL="0">
              <a:buNone/>
            </a:pPr>
            <a:r>
              <a:rPr lang="en-US" sz="1400" dirty="0">
                <a:solidFill>
                  <a:srgbClr val="334155"/>
                </a:solidFill>
                <a:latin typeface="Aptos" pitchFamily="34" charset="0"/>
                <a:ea typeface="Aptos" pitchFamily="34" charset="-122"/>
                <a:cs typeface="Aptos" pitchFamily="34" charset="-120"/>
              </a:rPr>
              <a:t>• Sederhanakan form, pilihan pembayaran, dan proses pengiriman.
</a:t>
            </a:r>
            <a:pPr indent="0" marL="0">
              <a:buNone/>
            </a:pPr>
            <a:r>
              <a:rPr lang="en-US" sz="1400" dirty="0">
                <a:solidFill>
                  <a:srgbClr val="334155"/>
                </a:solidFill>
                <a:latin typeface="Aptos" pitchFamily="34" charset="0"/>
                <a:ea typeface="Aptos" pitchFamily="34" charset="-122"/>
                <a:cs typeface="Aptos" pitchFamily="34" charset="-120"/>
              </a:rPr>
              <a:t>• Gunakan retargeting untuk pengunjung yang belum membeli.
</a:t>
            </a:r>
            <a:endParaRPr lang="en-US" sz="1400" dirty="0"/>
          </a:p>
        </p:txBody>
      </p:sp>
      <p:sp>
        <p:nvSpPr>
          <p:cNvPr id="9" name="Text 7"/>
          <p:cNvSpPr/>
          <p:nvPr/>
        </p:nvSpPr>
        <p:spPr>
          <a:xfrm>
            <a:off x="1143000" y="5394960"/>
            <a:ext cx="9875520" cy="365760"/>
          </a:xfrm>
          <a:prstGeom prst="rect">
            <a:avLst/>
          </a:prstGeom>
          <a:noFill/>
          <a:ln/>
        </p:spPr>
        <p:txBody>
          <a:bodyPr wrap="square" lIns="0" tIns="0" rIns="0" bIns="0" rtlCol="0" anchor="ctr">
            <a:normAutofit/>
          </a:bodyPr>
          <a:lstStyle/>
          <a:p>
            <a:pPr algn="ctr" indent="0" marL="0">
              <a:buNone/>
            </a:pPr>
            <a:r>
              <a:rPr lang="en-US" sz="2000" b="1" dirty="0">
                <a:solidFill>
                  <a:srgbClr val="10B981"/>
                </a:solidFill>
                <a:latin typeface="Aptos Display" pitchFamily="34" charset="0"/>
                <a:ea typeface="Aptos Display" pitchFamily="34" charset="-122"/>
                <a:cs typeface="Aptos Display" pitchFamily="34" charset="-120"/>
              </a:rPr>
              <a:t>CRO bukan menambah traffic, tetapi memaksimalkan traffic yang sudah ada.</a:t>
            </a:r>
            <a:endParaRPr lang="en-US" sz="2000" dirty="0"/>
          </a:p>
        </p:txBody>
      </p:sp>
      <p:sp>
        <p:nvSpPr>
          <p:cNvPr id="10" name="Shape 8"/>
          <p:cNvSpPr/>
          <p:nvPr/>
        </p:nvSpPr>
        <p:spPr>
          <a:xfrm>
            <a:off x="502920" y="6510528"/>
            <a:ext cx="11201400" cy="0"/>
          </a:xfrm>
          <a:prstGeom prst="line">
            <a:avLst/>
          </a:prstGeom>
          <a:noFill/>
          <a:ln w="6350">
            <a:solidFill>
              <a:srgbClr val="CBD5E1"/>
            </a:solidFill>
            <a:prstDash val="solid"/>
          </a:ln>
        </p:spPr>
      </p:sp>
      <p:sp>
        <p:nvSpPr>
          <p:cNvPr id="11" name="Text 9"/>
          <p:cNvSpPr/>
          <p:nvPr/>
        </p:nvSpPr>
        <p:spPr>
          <a:xfrm>
            <a:off x="548640" y="6565392"/>
            <a:ext cx="4663440" cy="164592"/>
          </a:xfrm>
          <a:prstGeom prst="rect">
            <a:avLst/>
          </a:prstGeom>
          <a:noFill/>
          <a:ln/>
        </p:spPr>
        <p:txBody>
          <a:bodyPr wrap="square" lIns="0" tIns="0" rIns="0" bIns="0" rtlCol="0" anchor="ctr"/>
          <a:lstStyle/>
          <a:p>
            <a:pPr indent="0" marL="0">
              <a:buNone/>
            </a:pPr>
            <a:r>
              <a:rPr lang="en-US" sz="750" dirty="0">
                <a:solidFill>
                  <a:srgbClr val="64748B"/>
                </a:solidFill>
                <a:latin typeface="Aptos" pitchFamily="34" charset="0"/>
                <a:ea typeface="Aptos" pitchFamily="34" charset="-122"/>
                <a:cs typeface="Aptos" pitchFamily="34" charset="-120"/>
              </a:rPr>
              <a:t>Business-to-Consumer Digital Marketing Practice</a:t>
            </a:r>
            <a:endParaRPr lang="en-US" sz="750" dirty="0"/>
          </a:p>
        </p:txBody>
      </p:sp>
      <p:sp>
        <p:nvSpPr>
          <p:cNvPr id="12" name="Text 10"/>
          <p:cNvSpPr/>
          <p:nvPr/>
        </p:nvSpPr>
        <p:spPr>
          <a:xfrm>
            <a:off x="11064240" y="6547104"/>
            <a:ext cx="594360" cy="182880"/>
          </a:xfrm>
          <a:prstGeom prst="rect">
            <a:avLst/>
          </a:prstGeom>
          <a:noFill/>
          <a:ln/>
        </p:spPr>
        <p:txBody>
          <a:bodyPr wrap="square" lIns="0" tIns="0" rIns="0" bIns="0" rtlCol="0" anchor="ctr"/>
          <a:lstStyle/>
          <a:p>
            <a:pPr algn="r" indent="0" marL="0">
              <a:buNone/>
            </a:pPr>
            <a:r>
              <a:rPr lang="en-US" sz="850" b="1" dirty="0">
                <a:solidFill>
                  <a:srgbClr val="2563EB"/>
                </a:solidFill>
                <a:latin typeface="Aptos" pitchFamily="34" charset="0"/>
                <a:ea typeface="Aptos" pitchFamily="34" charset="-122"/>
                <a:cs typeface="Aptos" pitchFamily="34" charset="-120"/>
              </a:rPr>
              <a:t>13</a:t>
            </a:r>
            <a:endParaRPr lang="en-US" sz="8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594360" y="329184"/>
            <a:ext cx="4206240" cy="228600"/>
          </a:xfrm>
          <a:prstGeom prst="rect">
            <a:avLst/>
          </a:prstGeom>
          <a:noFill/>
          <a:ln/>
        </p:spPr>
        <p:txBody>
          <a:bodyPr wrap="square" lIns="0" tIns="0" rIns="0" bIns="0" rtlCol="0" anchor="ctr"/>
          <a:lstStyle/>
          <a:p>
            <a:pPr indent="0" marL="0">
              <a:buNone/>
            </a:pPr>
            <a:r>
              <a:rPr lang="en-US" sz="800" b="1" dirty="0">
                <a:solidFill>
                  <a:srgbClr val="F97316"/>
                </a:solidFill>
                <a:latin typeface="Aptos" pitchFamily="34" charset="0"/>
                <a:ea typeface="Aptos" pitchFamily="34" charset="-122"/>
                <a:cs typeface="Aptos" pitchFamily="34" charset="-120"/>
              </a:rPr>
              <a:t>DATA-DRIVEN PRACTICE</a:t>
            </a:r>
            <a:endParaRPr lang="en-US" sz="800" dirty="0"/>
          </a:p>
        </p:txBody>
      </p:sp>
      <p:sp>
        <p:nvSpPr>
          <p:cNvPr id="3" name="Text 1"/>
          <p:cNvSpPr/>
          <p:nvPr/>
        </p:nvSpPr>
        <p:spPr>
          <a:xfrm>
            <a:off x="594360" y="594360"/>
            <a:ext cx="10789920" cy="566928"/>
          </a:xfrm>
          <a:prstGeom prst="rect">
            <a:avLst/>
          </a:prstGeom>
          <a:noFill/>
          <a:ln/>
        </p:spPr>
        <p:txBody>
          <a:bodyPr wrap="square" lIns="0" tIns="0" rIns="0" bIns="0" rtlCol="0" anchor="ctr">
            <a:normAutofit/>
          </a:bodyPr>
          <a:lstStyle/>
          <a:p>
            <a:pPr indent="0" marL="0">
              <a:buNone/>
            </a:pPr>
            <a:r>
              <a:rPr lang="en-US" sz="2900" b="1" dirty="0">
                <a:solidFill>
                  <a:srgbClr val="0F172A"/>
                </a:solidFill>
                <a:latin typeface="Aptos Display" pitchFamily="34" charset="0"/>
                <a:ea typeface="Aptos Display" pitchFamily="34" charset="-122"/>
                <a:cs typeface="Aptos Display" pitchFamily="34" charset="-120"/>
              </a:rPr>
              <a:t>Measurement &amp; Analytics</a:t>
            </a:r>
            <a:endParaRPr lang="en-US" sz="2900" dirty="0"/>
          </a:p>
        </p:txBody>
      </p:sp>
      <p:pic>
        <p:nvPicPr>
          <p:cNvPr id="4" name="Image 0" descr="/mnt/data/crop_analytics_tall.png">    </p:cNvPr>
          <p:cNvPicPr>
            <a:picLocks noChangeAspect="1"/>
          </p:cNvPicPr>
          <p:nvPr/>
        </p:nvPicPr>
        <p:blipFill>
          <a:blip r:embed="rId1"/>
          <a:stretch>
            <a:fillRect/>
          </a:stretch>
        </p:blipFill>
        <p:spPr>
          <a:xfrm>
            <a:off x="6537960" y="1234440"/>
            <a:ext cx="4983480" cy="4389120"/>
          </a:xfrm>
          <a:prstGeom prst="rect">
            <a:avLst/>
          </a:prstGeom>
        </p:spPr>
      </p:pic>
      <p:sp>
        <p:nvSpPr>
          <p:cNvPr id="5" name="Text 2"/>
          <p:cNvSpPr/>
          <p:nvPr/>
        </p:nvSpPr>
        <p:spPr>
          <a:xfrm>
            <a:off x="640080" y="1389888"/>
            <a:ext cx="5257800" cy="841248"/>
          </a:xfrm>
          <a:prstGeom prst="rect">
            <a:avLst/>
          </a:prstGeom>
          <a:noFill/>
          <a:ln/>
        </p:spPr>
        <p:txBody>
          <a:bodyPr wrap="square" lIns="0" tIns="0" rIns="0" bIns="0" rtlCol="0" anchor="ctr">
            <a:normAutofit/>
          </a:bodyPr>
          <a:lstStyle/>
          <a:p>
            <a:pPr indent="0" marL="0">
              <a:buNone/>
            </a:pPr>
            <a:r>
              <a:rPr lang="en-US" sz="2000" b="1" dirty="0">
                <a:solidFill>
                  <a:srgbClr val="0F172A"/>
                </a:solidFill>
                <a:latin typeface="Aptos Display" pitchFamily="34" charset="0"/>
                <a:ea typeface="Aptos Display" pitchFamily="34" charset="-122"/>
                <a:cs typeface="Aptos Display" pitchFamily="34" charset="-120"/>
              </a:rPr>
              <a:t>Kinerja B2C digital marketing perlu diukur dari aktivitas sampai hasil bisnis. Metrik harus sesuai tujuan, bukan sekadar angka yang terlihat besar.</a:t>
            </a:r>
            <a:endParaRPr lang="en-US" sz="2000" dirty="0"/>
          </a:p>
        </p:txBody>
      </p:sp>
      <p:sp>
        <p:nvSpPr>
          <p:cNvPr id="6" name="Text 3"/>
          <p:cNvSpPr/>
          <p:nvPr/>
        </p:nvSpPr>
        <p:spPr>
          <a:xfrm>
            <a:off x="777240" y="2560320"/>
            <a:ext cx="5394960" cy="2651760"/>
          </a:xfrm>
          <a:prstGeom prst="rect">
            <a:avLst/>
          </a:prstGeom>
          <a:noFill/>
          <a:ln/>
        </p:spPr>
        <p:txBody>
          <a:bodyPr wrap="square" lIns="635" tIns="635" rIns="635" bIns="635" rtlCol="0" anchor="ctr">
            <a:normAutofit/>
          </a:bodyPr>
          <a:lstStyle/>
          <a:p>
            <a:pPr indent="0" marL="0">
              <a:buNone/>
            </a:pPr>
            <a:r>
              <a:rPr lang="en-US" sz="1370" dirty="0">
                <a:solidFill>
                  <a:srgbClr val="334155"/>
                </a:solidFill>
                <a:latin typeface="Aptos" pitchFamily="34" charset="0"/>
                <a:ea typeface="Aptos" pitchFamily="34" charset="-122"/>
                <a:cs typeface="Aptos" pitchFamily="34" charset="-120"/>
              </a:rPr>
              <a:t>• Awareness: reach, impression, video view, brand search.
</a:t>
            </a:r>
            <a:pPr indent="0" marL="0">
              <a:buNone/>
            </a:pPr>
            <a:r>
              <a:rPr lang="en-US" sz="1370" dirty="0">
                <a:solidFill>
                  <a:srgbClr val="334155"/>
                </a:solidFill>
                <a:latin typeface="Aptos" pitchFamily="34" charset="0"/>
                <a:ea typeface="Aptos" pitchFamily="34" charset="-122"/>
                <a:cs typeface="Aptos" pitchFamily="34" charset="-120"/>
              </a:rPr>
              <a:t>• Engagement: like, comment, share, save, watch time.
</a:t>
            </a:r>
            <a:pPr indent="0" marL="0">
              <a:buNone/>
            </a:pPr>
            <a:r>
              <a:rPr lang="en-US" sz="1370" dirty="0">
                <a:solidFill>
                  <a:srgbClr val="334155"/>
                </a:solidFill>
                <a:latin typeface="Aptos" pitchFamily="34" charset="0"/>
                <a:ea typeface="Aptos" pitchFamily="34" charset="-122"/>
                <a:cs typeface="Aptos" pitchFamily="34" charset="-120"/>
              </a:rPr>
              <a:t>• Traffic: CTR, sessions, bounce rate, source/medium.
</a:t>
            </a:r>
            <a:pPr indent="0" marL="0">
              <a:buNone/>
            </a:pPr>
            <a:r>
              <a:rPr lang="en-US" sz="1370" dirty="0">
                <a:solidFill>
                  <a:srgbClr val="334155"/>
                </a:solidFill>
                <a:latin typeface="Aptos" pitchFamily="34" charset="0"/>
                <a:ea typeface="Aptos" pitchFamily="34" charset="-122"/>
                <a:cs typeface="Aptos" pitchFamily="34" charset="-120"/>
              </a:rPr>
              <a:t>• Conversion: add-to-cart, purchase, CPA, CVR, ROAS.
</a:t>
            </a:r>
            <a:pPr indent="0" marL="0">
              <a:buNone/>
            </a:pPr>
            <a:r>
              <a:rPr lang="en-US" sz="1370" dirty="0">
                <a:solidFill>
                  <a:srgbClr val="334155"/>
                </a:solidFill>
                <a:latin typeface="Aptos" pitchFamily="34" charset="0"/>
                <a:ea typeface="Aptos" pitchFamily="34" charset="-122"/>
                <a:cs typeface="Aptos" pitchFamily="34" charset="-120"/>
              </a:rPr>
              <a:t>• Retention: repeat purchase, churn, LTV, referral.
</a:t>
            </a:r>
            <a:endParaRPr lang="en-US" sz="1370" dirty="0"/>
          </a:p>
        </p:txBody>
      </p:sp>
      <p:sp>
        <p:nvSpPr>
          <p:cNvPr id="7" name="Shape 4"/>
          <p:cNvSpPr/>
          <p:nvPr/>
        </p:nvSpPr>
        <p:spPr>
          <a:xfrm>
            <a:off x="502920" y="6510528"/>
            <a:ext cx="11201400" cy="0"/>
          </a:xfrm>
          <a:prstGeom prst="line">
            <a:avLst/>
          </a:prstGeom>
          <a:noFill/>
          <a:ln w="6350">
            <a:solidFill>
              <a:srgbClr val="CBD5E1"/>
            </a:solidFill>
            <a:prstDash val="solid"/>
          </a:ln>
        </p:spPr>
      </p:sp>
      <p:sp>
        <p:nvSpPr>
          <p:cNvPr id="8" name="Text 5"/>
          <p:cNvSpPr/>
          <p:nvPr/>
        </p:nvSpPr>
        <p:spPr>
          <a:xfrm>
            <a:off x="548640" y="6565392"/>
            <a:ext cx="4663440" cy="164592"/>
          </a:xfrm>
          <a:prstGeom prst="rect">
            <a:avLst/>
          </a:prstGeom>
          <a:noFill/>
          <a:ln/>
        </p:spPr>
        <p:txBody>
          <a:bodyPr wrap="square" lIns="0" tIns="0" rIns="0" bIns="0" rtlCol="0" anchor="ctr"/>
          <a:lstStyle/>
          <a:p>
            <a:pPr indent="0" marL="0">
              <a:buNone/>
            </a:pPr>
            <a:r>
              <a:rPr lang="en-US" sz="750" dirty="0">
                <a:solidFill>
                  <a:srgbClr val="64748B"/>
                </a:solidFill>
                <a:latin typeface="Aptos" pitchFamily="34" charset="0"/>
                <a:ea typeface="Aptos" pitchFamily="34" charset="-122"/>
                <a:cs typeface="Aptos" pitchFamily="34" charset="-120"/>
              </a:rPr>
              <a:t>Business-to-Consumer Digital Marketing Practice</a:t>
            </a:r>
            <a:endParaRPr lang="en-US" sz="750" dirty="0"/>
          </a:p>
        </p:txBody>
      </p:sp>
      <p:sp>
        <p:nvSpPr>
          <p:cNvPr id="9" name="Text 6"/>
          <p:cNvSpPr/>
          <p:nvPr/>
        </p:nvSpPr>
        <p:spPr>
          <a:xfrm>
            <a:off x="11064240" y="6547104"/>
            <a:ext cx="594360" cy="182880"/>
          </a:xfrm>
          <a:prstGeom prst="rect">
            <a:avLst/>
          </a:prstGeom>
          <a:noFill/>
          <a:ln/>
        </p:spPr>
        <p:txBody>
          <a:bodyPr wrap="square" lIns="0" tIns="0" rIns="0" bIns="0" rtlCol="0" anchor="ctr"/>
          <a:lstStyle/>
          <a:p>
            <a:pPr algn="r" indent="0" marL="0">
              <a:buNone/>
            </a:pPr>
            <a:r>
              <a:rPr lang="en-US" sz="850" b="1" dirty="0">
                <a:solidFill>
                  <a:srgbClr val="2563EB"/>
                </a:solidFill>
                <a:latin typeface="Aptos" pitchFamily="34" charset="0"/>
                <a:ea typeface="Aptos" pitchFamily="34" charset="-122"/>
                <a:cs typeface="Aptos" pitchFamily="34" charset="-120"/>
              </a:rPr>
              <a:t>14</a:t>
            </a:r>
            <a:endParaRPr lang="en-US" sz="8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594360" y="329184"/>
            <a:ext cx="4206240" cy="228600"/>
          </a:xfrm>
          <a:prstGeom prst="rect">
            <a:avLst/>
          </a:prstGeom>
          <a:noFill/>
          <a:ln/>
        </p:spPr>
        <p:txBody>
          <a:bodyPr wrap="square" lIns="0" tIns="0" rIns="0" bIns="0" rtlCol="0" anchor="ctr"/>
          <a:lstStyle/>
          <a:p>
            <a:pPr indent="0" marL="0">
              <a:buNone/>
            </a:pPr>
            <a:r>
              <a:rPr lang="en-US" sz="800" b="1" dirty="0">
                <a:solidFill>
                  <a:srgbClr val="F97316"/>
                </a:solidFill>
                <a:latin typeface="Aptos" pitchFamily="34" charset="0"/>
                <a:ea typeface="Aptos" pitchFamily="34" charset="-122"/>
                <a:cs typeface="Aptos" pitchFamily="34" charset="-120"/>
              </a:rPr>
              <a:t>SIMULASI</a:t>
            </a:r>
            <a:endParaRPr lang="en-US" sz="800" dirty="0"/>
          </a:p>
        </p:txBody>
      </p:sp>
      <p:sp>
        <p:nvSpPr>
          <p:cNvPr id="3" name="Text 1"/>
          <p:cNvSpPr/>
          <p:nvPr/>
        </p:nvSpPr>
        <p:spPr>
          <a:xfrm>
            <a:off x="594360" y="594360"/>
            <a:ext cx="10789920" cy="566928"/>
          </a:xfrm>
          <a:prstGeom prst="rect">
            <a:avLst/>
          </a:prstGeom>
          <a:noFill/>
          <a:ln/>
        </p:spPr>
        <p:txBody>
          <a:bodyPr wrap="square" lIns="0" tIns="0" rIns="0" bIns="0" rtlCol="0" anchor="ctr">
            <a:normAutofit/>
          </a:bodyPr>
          <a:lstStyle/>
          <a:p>
            <a:pPr indent="0" marL="0">
              <a:buNone/>
            </a:pPr>
            <a:r>
              <a:rPr lang="en-US" sz="2900" b="1" dirty="0">
                <a:solidFill>
                  <a:srgbClr val="0F172A"/>
                </a:solidFill>
                <a:latin typeface="Aptos Display" pitchFamily="34" charset="0"/>
                <a:ea typeface="Aptos Display" pitchFamily="34" charset="-122"/>
                <a:cs typeface="Aptos Display" pitchFamily="34" charset="-120"/>
              </a:rPr>
              <a:t>Contoh Praktik: Kampanye Skincare Lokal</a:t>
            </a:r>
            <a:endParaRPr lang="en-US" sz="2900" dirty="0"/>
          </a:p>
        </p:txBody>
      </p:sp>
      <p:sp>
        <p:nvSpPr>
          <p:cNvPr id="4" name="Text 2"/>
          <p:cNvSpPr/>
          <p:nvPr/>
        </p:nvSpPr>
        <p:spPr>
          <a:xfrm>
            <a:off x="640080" y="1325880"/>
            <a:ext cx="10789920" cy="411480"/>
          </a:xfrm>
          <a:prstGeom prst="rect">
            <a:avLst/>
          </a:prstGeom>
          <a:noFill/>
          <a:ln/>
        </p:spPr>
        <p:txBody>
          <a:bodyPr wrap="square" lIns="0" tIns="0" rIns="0" bIns="0" rtlCol="0" anchor="ctr">
            <a:normAutofit/>
          </a:bodyPr>
          <a:lstStyle/>
          <a:p>
            <a:pPr algn="ctr" indent="0" marL="0">
              <a:buNone/>
            </a:pPr>
            <a:r>
              <a:rPr lang="en-US" sz="1900" b="1" dirty="0">
                <a:solidFill>
                  <a:srgbClr val="0F172A"/>
                </a:solidFill>
                <a:latin typeface="Aptos Display" pitchFamily="34" charset="0"/>
                <a:ea typeface="Aptos Display" pitchFamily="34" charset="-122"/>
                <a:cs typeface="Aptos Display" pitchFamily="34" charset="-120"/>
              </a:rPr>
              <a:t>Tujuan kampanye: meningkatkan penjualan paket perawatan kulit untuk konsumen usia 18–30 tahun dalam 30 hari.</a:t>
            </a:r>
            <a:endParaRPr lang="en-US" sz="1900" dirty="0"/>
          </a:p>
        </p:txBody>
      </p:sp>
      <p:sp>
        <p:nvSpPr>
          <p:cNvPr id="5" name="Text 3"/>
          <p:cNvSpPr/>
          <p:nvPr/>
        </p:nvSpPr>
        <p:spPr>
          <a:xfrm>
            <a:off x="868680" y="2103120"/>
            <a:ext cx="1463040" cy="256032"/>
          </a:xfrm>
          <a:prstGeom prst="rect">
            <a:avLst/>
          </a:prstGeom>
          <a:noFill/>
          <a:ln/>
        </p:spPr>
        <p:txBody>
          <a:bodyPr wrap="square" lIns="0" tIns="0" rIns="0" bIns="0" rtlCol="0" anchor="ctr"/>
          <a:lstStyle/>
          <a:p>
            <a:pPr indent="0" marL="0">
              <a:buNone/>
            </a:pPr>
            <a:r>
              <a:rPr lang="en-US" sz="1450" b="1" dirty="0">
                <a:solidFill>
                  <a:srgbClr val="2563EB"/>
                </a:solidFill>
                <a:latin typeface="Aptos Display" pitchFamily="34" charset="0"/>
                <a:ea typeface="Aptos Display" pitchFamily="34" charset="-122"/>
                <a:cs typeface="Aptos Display" pitchFamily="34" charset="-120"/>
              </a:rPr>
              <a:t>Target</a:t>
            </a:r>
            <a:endParaRPr lang="en-US" sz="1450" dirty="0"/>
          </a:p>
        </p:txBody>
      </p:sp>
      <p:sp>
        <p:nvSpPr>
          <p:cNvPr id="6" name="Text 4"/>
          <p:cNvSpPr/>
          <p:nvPr/>
        </p:nvSpPr>
        <p:spPr>
          <a:xfrm>
            <a:off x="2331720" y="2103120"/>
            <a:ext cx="8778240" cy="292608"/>
          </a:xfrm>
          <a:prstGeom prst="rect">
            <a:avLst/>
          </a:prstGeom>
          <a:noFill/>
          <a:ln/>
        </p:spPr>
        <p:txBody>
          <a:bodyPr wrap="square" lIns="0" tIns="0" rIns="0" bIns="0" rtlCol="0" anchor="ctr">
            <a:normAutofit/>
          </a:bodyPr>
          <a:lstStyle/>
          <a:p>
            <a:pPr indent="0" marL="0">
              <a:buNone/>
            </a:pPr>
            <a:r>
              <a:rPr lang="en-US" sz="1350" dirty="0">
                <a:solidFill>
                  <a:srgbClr val="334155"/>
                </a:solidFill>
                <a:latin typeface="Aptos" pitchFamily="34" charset="0"/>
                <a:ea typeface="Aptos" pitchFamily="34" charset="-122"/>
                <a:cs typeface="Aptos" pitchFamily="34" charset="-120"/>
              </a:rPr>
              <a:t>Mahasiswa &amp; pekerja awal karier; aktif TikTok/Instagram; sensitif harga dan review.</a:t>
            </a:r>
            <a:endParaRPr lang="en-US" sz="1350" dirty="0"/>
          </a:p>
        </p:txBody>
      </p:sp>
      <p:sp>
        <p:nvSpPr>
          <p:cNvPr id="7" name="Shape 5"/>
          <p:cNvSpPr/>
          <p:nvPr/>
        </p:nvSpPr>
        <p:spPr>
          <a:xfrm>
            <a:off x="868680" y="2560320"/>
            <a:ext cx="10149840" cy="0"/>
          </a:xfrm>
          <a:prstGeom prst="line">
            <a:avLst/>
          </a:prstGeom>
          <a:noFill/>
          <a:ln w="7620">
            <a:solidFill>
              <a:srgbClr val="E2E8F0"/>
            </a:solidFill>
            <a:prstDash val="solid"/>
          </a:ln>
        </p:spPr>
      </p:sp>
      <p:sp>
        <p:nvSpPr>
          <p:cNvPr id="8" name="Text 6"/>
          <p:cNvSpPr/>
          <p:nvPr/>
        </p:nvSpPr>
        <p:spPr>
          <a:xfrm>
            <a:off x="868680" y="2816352"/>
            <a:ext cx="1463040" cy="256032"/>
          </a:xfrm>
          <a:prstGeom prst="rect">
            <a:avLst/>
          </a:prstGeom>
          <a:noFill/>
          <a:ln/>
        </p:spPr>
        <p:txBody>
          <a:bodyPr wrap="square" lIns="0" tIns="0" rIns="0" bIns="0" rtlCol="0" anchor="ctr"/>
          <a:lstStyle/>
          <a:p>
            <a:pPr indent="0" marL="0">
              <a:buNone/>
            </a:pPr>
            <a:r>
              <a:rPr lang="en-US" sz="1450" b="1" dirty="0">
                <a:solidFill>
                  <a:srgbClr val="F97316"/>
                </a:solidFill>
                <a:latin typeface="Aptos Display" pitchFamily="34" charset="0"/>
                <a:ea typeface="Aptos Display" pitchFamily="34" charset="-122"/>
                <a:cs typeface="Aptos Display" pitchFamily="34" charset="-120"/>
              </a:rPr>
              <a:t>Pesan</a:t>
            </a:r>
            <a:endParaRPr lang="en-US" sz="1450" dirty="0"/>
          </a:p>
        </p:txBody>
      </p:sp>
      <p:sp>
        <p:nvSpPr>
          <p:cNvPr id="9" name="Text 7"/>
          <p:cNvSpPr/>
          <p:nvPr/>
        </p:nvSpPr>
        <p:spPr>
          <a:xfrm>
            <a:off x="2331720" y="2816352"/>
            <a:ext cx="8778240" cy="292608"/>
          </a:xfrm>
          <a:prstGeom prst="rect">
            <a:avLst/>
          </a:prstGeom>
          <a:noFill/>
          <a:ln/>
        </p:spPr>
        <p:txBody>
          <a:bodyPr wrap="square" lIns="0" tIns="0" rIns="0" bIns="0" rtlCol="0" anchor="ctr">
            <a:normAutofit/>
          </a:bodyPr>
          <a:lstStyle/>
          <a:p>
            <a:pPr indent="0" marL="0">
              <a:buNone/>
            </a:pPr>
            <a:r>
              <a:rPr lang="en-US" sz="1350" dirty="0">
                <a:solidFill>
                  <a:srgbClr val="334155"/>
                </a:solidFill>
                <a:latin typeface="Aptos" pitchFamily="34" charset="0"/>
                <a:ea typeface="Aptos" pitchFamily="34" charset="-122"/>
                <a:cs typeface="Aptos" pitchFamily="34" charset="-120"/>
              </a:rPr>
              <a:t>Kulit sehat dan praktis; cocok untuk rutinitas sederhana; bukti testimoni nyata.</a:t>
            </a:r>
            <a:endParaRPr lang="en-US" sz="1350" dirty="0"/>
          </a:p>
        </p:txBody>
      </p:sp>
      <p:sp>
        <p:nvSpPr>
          <p:cNvPr id="10" name="Shape 8"/>
          <p:cNvSpPr/>
          <p:nvPr/>
        </p:nvSpPr>
        <p:spPr>
          <a:xfrm>
            <a:off x="868680" y="3273552"/>
            <a:ext cx="10149840" cy="0"/>
          </a:xfrm>
          <a:prstGeom prst="line">
            <a:avLst/>
          </a:prstGeom>
          <a:noFill/>
          <a:ln w="7620">
            <a:solidFill>
              <a:srgbClr val="E2E8F0"/>
            </a:solidFill>
            <a:prstDash val="solid"/>
          </a:ln>
        </p:spPr>
      </p:sp>
      <p:sp>
        <p:nvSpPr>
          <p:cNvPr id="11" name="Text 9"/>
          <p:cNvSpPr/>
          <p:nvPr/>
        </p:nvSpPr>
        <p:spPr>
          <a:xfrm>
            <a:off x="868680" y="3529584"/>
            <a:ext cx="1463040" cy="256032"/>
          </a:xfrm>
          <a:prstGeom prst="rect">
            <a:avLst/>
          </a:prstGeom>
          <a:noFill/>
          <a:ln/>
        </p:spPr>
        <p:txBody>
          <a:bodyPr wrap="square" lIns="0" tIns="0" rIns="0" bIns="0" rtlCol="0" anchor="ctr"/>
          <a:lstStyle/>
          <a:p>
            <a:pPr indent="0" marL="0">
              <a:buNone/>
            </a:pPr>
            <a:r>
              <a:rPr lang="en-US" sz="1450" b="1" dirty="0">
                <a:solidFill>
                  <a:srgbClr val="10B981"/>
                </a:solidFill>
                <a:latin typeface="Aptos Display" pitchFamily="34" charset="0"/>
                <a:ea typeface="Aptos Display" pitchFamily="34" charset="-122"/>
                <a:cs typeface="Aptos Display" pitchFamily="34" charset="-120"/>
              </a:rPr>
              <a:t>Kanal</a:t>
            </a:r>
            <a:endParaRPr lang="en-US" sz="1450" dirty="0"/>
          </a:p>
        </p:txBody>
      </p:sp>
      <p:sp>
        <p:nvSpPr>
          <p:cNvPr id="12" name="Text 10"/>
          <p:cNvSpPr/>
          <p:nvPr/>
        </p:nvSpPr>
        <p:spPr>
          <a:xfrm>
            <a:off x="2331720" y="3529584"/>
            <a:ext cx="8778240" cy="292608"/>
          </a:xfrm>
          <a:prstGeom prst="rect">
            <a:avLst/>
          </a:prstGeom>
          <a:noFill/>
          <a:ln/>
        </p:spPr>
        <p:txBody>
          <a:bodyPr wrap="square" lIns="0" tIns="0" rIns="0" bIns="0" rtlCol="0" anchor="ctr">
            <a:normAutofit/>
          </a:bodyPr>
          <a:lstStyle/>
          <a:p>
            <a:pPr indent="0" marL="0">
              <a:buNone/>
            </a:pPr>
            <a:r>
              <a:rPr lang="en-US" sz="1350" dirty="0">
                <a:solidFill>
                  <a:srgbClr val="334155"/>
                </a:solidFill>
                <a:latin typeface="Aptos" pitchFamily="34" charset="0"/>
                <a:ea typeface="Aptos" pitchFamily="34" charset="-122"/>
                <a:cs typeface="Aptos" pitchFamily="34" charset="-120"/>
              </a:rPr>
              <a:t>TikTok/IG Reels, live shopping, marketplace, landing page, WhatsApp follow-up.</a:t>
            </a:r>
            <a:endParaRPr lang="en-US" sz="1350" dirty="0"/>
          </a:p>
        </p:txBody>
      </p:sp>
      <p:sp>
        <p:nvSpPr>
          <p:cNvPr id="13" name="Shape 11"/>
          <p:cNvSpPr/>
          <p:nvPr/>
        </p:nvSpPr>
        <p:spPr>
          <a:xfrm>
            <a:off x="868680" y="3986784"/>
            <a:ext cx="10149840" cy="0"/>
          </a:xfrm>
          <a:prstGeom prst="line">
            <a:avLst/>
          </a:prstGeom>
          <a:noFill/>
          <a:ln w="7620">
            <a:solidFill>
              <a:srgbClr val="E2E8F0"/>
            </a:solidFill>
            <a:prstDash val="solid"/>
          </a:ln>
        </p:spPr>
      </p:sp>
      <p:sp>
        <p:nvSpPr>
          <p:cNvPr id="14" name="Text 12"/>
          <p:cNvSpPr/>
          <p:nvPr/>
        </p:nvSpPr>
        <p:spPr>
          <a:xfrm>
            <a:off x="868680" y="4242816"/>
            <a:ext cx="1463040" cy="256032"/>
          </a:xfrm>
          <a:prstGeom prst="rect">
            <a:avLst/>
          </a:prstGeom>
          <a:noFill/>
          <a:ln/>
        </p:spPr>
        <p:txBody>
          <a:bodyPr wrap="square" lIns="0" tIns="0" rIns="0" bIns="0" rtlCol="0" anchor="ctr"/>
          <a:lstStyle/>
          <a:p>
            <a:pPr indent="0" marL="0">
              <a:buNone/>
            </a:pPr>
            <a:r>
              <a:rPr lang="en-US" sz="1450" b="1" dirty="0">
                <a:solidFill>
                  <a:srgbClr val="06B6D4"/>
                </a:solidFill>
                <a:latin typeface="Aptos Display" pitchFamily="34" charset="0"/>
                <a:ea typeface="Aptos Display" pitchFamily="34" charset="-122"/>
                <a:cs typeface="Aptos Display" pitchFamily="34" charset="-120"/>
              </a:rPr>
              <a:t>Konten</a:t>
            </a:r>
            <a:endParaRPr lang="en-US" sz="1450" dirty="0"/>
          </a:p>
        </p:txBody>
      </p:sp>
      <p:sp>
        <p:nvSpPr>
          <p:cNvPr id="15" name="Text 13"/>
          <p:cNvSpPr/>
          <p:nvPr/>
        </p:nvSpPr>
        <p:spPr>
          <a:xfrm>
            <a:off x="2331720" y="4242816"/>
            <a:ext cx="8778240" cy="292608"/>
          </a:xfrm>
          <a:prstGeom prst="rect">
            <a:avLst/>
          </a:prstGeom>
          <a:noFill/>
          <a:ln/>
        </p:spPr>
        <p:txBody>
          <a:bodyPr wrap="square" lIns="0" tIns="0" rIns="0" bIns="0" rtlCol="0" anchor="ctr">
            <a:normAutofit/>
          </a:bodyPr>
          <a:lstStyle/>
          <a:p>
            <a:pPr indent="0" marL="0">
              <a:buNone/>
            </a:pPr>
            <a:r>
              <a:rPr lang="en-US" sz="1350" dirty="0">
                <a:solidFill>
                  <a:srgbClr val="334155"/>
                </a:solidFill>
                <a:latin typeface="Aptos" pitchFamily="34" charset="0"/>
                <a:ea typeface="Aptos" pitchFamily="34" charset="-122"/>
                <a:cs typeface="Aptos" pitchFamily="34" charset="-120"/>
              </a:rPr>
              <a:t>Demo pemakaian, edukasi masalah kulit, UGC, promo bundling, FAQ bahan.</a:t>
            </a:r>
            <a:endParaRPr lang="en-US" sz="1350" dirty="0"/>
          </a:p>
        </p:txBody>
      </p:sp>
      <p:sp>
        <p:nvSpPr>
          <p:cNvPr id="16" name="Shape 14"/>
          <p:cNvSpPr/>
          <p:nvPr/>
        </p:nvSpPr>
        <p:spPr>
          <a:xfrm>
            <a:off x="868680" y="4700016"/>
            <a:ext cx="10149840" cy="0"/>
          </a:xfrm>
          <a:prstGeom prst="line">
            <a:avLst/>
          </a:prstGeom>
          <a:noFill/>
          <a:ln w="7620">
            <a:solidFill>
              <a:srgbClr val="E2E8F0"/>
            </a:solidFill>
            <a:prstDash val="solid"/>
          </a:ln>
        </p:spPr>
      </p:sp>
      <p:sp>
        <p:nvSpPr>
          <p:cNvPr id="17" name="Text 15"/>
          <p:cNvSpPr/>
          <p:nvPr/>
        </p:nvSpPr>
        <p:spPr>
          <a:xfrm>
            <a:off x="868680" y="4956048"/>
            <a:ext cx="1463040" cy="256032"/>
          </a:xfrm>
          <a:prstGeom prst="rect">
            <a:avLst/>
          </a:prstGeom>
          <a:noFill/>
          <a:ln/>
        </p:spPr>
        <p:txBody>
          <a:bodyPr wrap="square" lIns="0" tIns="0" rIns="0" bIns="0" rtlCol="0" anchor="ctr"/>
          <a:lstStyle/>
          <a:p>
            <a:pPr indent="0" marL="0">
              <a:buNone/>
            </a:pPr>
            <a:r>
              <a:rPr lang="en-US" sz="1450" b="1" dirty="0">
                <a:solidFill>
                  <a:srgbClr val="8B5CF6"/>
                </a:solidFill>
                <a:latin typeface="Aptos Display" pitchFamily="34" charset="0"/>
                <a:ea typeface="Aptos Display" pitchFamily="34" charset="-122"/>
                <a:cs typeface="Aptos Display" pitchFamily="34" charset="-120"/>
              </a:rPr>
              <a:t>KPI</a:t>
            </a:r>
            <a:endParaRPr lang="en-US" sz="1450" dirty="0"/>
          </a:p>
        </p:txBody>
      </p:sp>
      <p:sp>
        <p:nvSpPr>
          <p:cNvPr id="18" name="Text 16"/>
          <p:cNvSpPr/>
          <p:nvPr/>
        </p:nvSpPr>
        <p:spPr>
          <a:xfrm>
            <a:off x="2331720" y="4956048"/>
            <a:ext cx="8778240" cy="292608"/>
          </a:xfrm>
          <a:prstGeom prst="rect">
            <a:avLst/>
          </a:prstGeom>
          <a:noFill/>
          <a:ln/>
        </p:spPr>
        <p:txBody>
          <a:bodyPr wrap="square" lIns="0" tIns="0" rIns="0" bIns="0" rtlCol="0" anchor="ctr">
            <a:normAutofit/>
          </a:bodyPr>
          <a:lstStyle/>
          <a:p>
            <a:pPr indent="0" marL="0">
              <a:buNone/>
            </a:pPr>
            <a:r>
              <a:rPr lang="en-US" sz="1350" dirty="0">
                <a:solidFill>
                  <a:srgbClr val="334155"/>
                </a:solidFill>
                <a:latin typeface="Aptos" pitchFamily="34" charset="0"/>
                <a:ea typeface="Aptos" pitchFamily="34" charset="-122"/>
                <a:cs typeface="Aptos" pitchFamily="34" charset="-120"/>
              </a:rPr>
              <a:t>CTR, add-to-cart, pembelian, CPA, ROAS, repeat order, review positif.</a:t>
            </a:r>
            <a:endParaRPr lang="en-US" sz="1350" dirty="0"/>
          </a:p>
        </p:txBody>
      </p:sp>
      <p:sp>
        <p:nvSpPr>
          <p:cNvPr id="19" name="Shape 17"/>
          <p:cNvSpPr/>
          <p:nvPr/>
        </p:nvSpPr>
        <p:spPr>
          <a:xfrm>
            <a:off x="868680" y="5413248"/>
            <a:ext cx="10149840" cy="0"/>
          </a:xfrm>
          <a:prstGeom prst="line">
            <a:avLst/>
          </a:prstGeom>
          <a:noFill/>
          <a:ln w="7620">
            <a:solidFill>
              <a:srgbClr val="E2E8F0"/>
            </a:solidFill>
            <a:prstDash val="solid"/>
          </a:ln>
        </p:spPr>
      </p:sp>
      <p:sp>
        <p:nvSpPr>
          <p:cNvPr id="20" name="Text 18"/>
          <p:cNvSpPr/>
          <p:nvPr/>
        </p:nvSpPr>
        <p:spPr>
          <a:xfrm>
            <a:off x="914400" y="5623560"/>
            <a:ext cx="10332720" cy="320040"/>
          </a:xfrm>
          <a:prstGeom prst="rect">
            <a:avLst/>
          </a:prstGeom>
          <a:noFill/>
          <a:ln/>
        </p:spPr>
        <p:txBody>
          <a:bodyPr wrap="square" lIns="0" tIns="0" rIns="0" bIns="0" rtlCol="0" anchor="ctr">
            <a:normAutofit/>
          </a:bodyPr>
          <a:lstStyle/>
          <a:p>
            <a:pPr algn="ctr" indent="0" marL="0">
              <a:buNone/>
            </a:pPr>
            <a:r>
              <a:rPr lang="en-US" sz="1700" b="1" dirty="0">
                <a:solidFill>
                  <a:srgbClr val="2563EB"/>
                </a:solidFill>
                <a:latin typeface="Aptos Display" pitchFamily="34" charset="0"/>
                <a:ea typeface="Aptos Display" pitchFamily="34" charset="-122"/>
                <a:cs typeface="Aptos Display" pitchFamily="34" charset="-120"/>
              </a:rPr>
              <a:t>Alur eksekusi: teaser → edukasi → review/UGC → live shopping → retargeting → follow-up repeat purchase.</a:t>
            </a:r>
            <a:endParaRPr lang="en-US" sz="1700" dirty="0"/>
          </a:p>
        </p:txBody>
      </p:sp>
      <p:sp>
        <p:nvSpPr>
          <p:cNvPr id="21" name="Shape 19"/>
          <p:cNvSpPr/>
          <p:nvPr/>
        </p:nvSpPr>
        <p:spPr>
          <a:xfrm>
            <a:off x="502920" y="6510528"/>
            <a:ext cx="11201400" cy="0"/>
          </a:xfrm>
          <a:prstGeom prst="line">
            <a:avLst/>
          </a:prstGeom>
          <a:noFill/>
          <a:ln w="6350">
            <a:solidFill>
              <a:srgbClr val="CBD5E1"/>
            </a:solidFill>
            <a:prstDash val="solid"/>
          </a:ln>
        </p:spPr>
      </p:sp>
      <p:sp>
        <p:nvSpPr>
          <p:cNvPr id="22" name="Text 20"/>
          <p:cNvSpPr/>
          <p:nvPr/>
        </p:nvSpPr>
        <p:spPr>
          <a:xfrm>
            <a:off x="548640" y="6565392"/>
            <a:ext cx="4663440" cy="164592"/>
          </a:xfrm>
          <a:prstGeom prst="rect">
            <a:avLst/>
          </a:prstGeom>
          <a:noFill/>
          <a:ln/>
        </p:spPr>
        <p:txBody>
          <a:bodyPr wrap="square" lIns="0" tIns="0" rIns="0" bIns="0" rtlCol="0" anchor="ctr"/>
          <a:lstStyle/>
          <a:p>
            <a:pPr indent="0" marL="0">
              <a:buNone/>
            </a:pPr>
            <a:r>
              <a:rPr lang="en-US" sz="750" dirty="0">
                <a:solidFill>
                  <a:srgbClr val="64748B"/>
                </a:solidFill>
                <a:latin typeface="Aptos" pitchFamily="34" charset="0"/>
                <a:ea typeface="Aptos" pitchFamily="34" charset="-122"/>
                <a:cs typeface="Aptos" pitchFamily="34" charset="-120"/>
              </a:rPr>
              <a:t>Business-to-Consumer Digital Marketing Practice</a:t>
            </a:r>
            <a:endParaRPr lang="en-US" sz="750" dirty="0"/>
          </a:p>
        </p:txBody>
      </p:sp>
      <p:sp>
        <p:nvSpPr>
          <p:cNvPr id="23" name="Text 21"/>
          <p:cNvSpPr/>
          <p:nvPr/>
        </p:nvSpPr>
        <p:spPr>
          <a:xfrm>
            <a:off x="11064240" y="6547104"/>
            <a:ext cx="594360" cy="182880"/>
          </a:xfrm>
          <a:prstGeom prst="rect">
            <a:avLst/>
          </a:prstGeom>
          <a:noFill/>
          <a:ln/>
        </p:spPr>
        <p:txBody>
          <a:bodyPr wrap="square" lIns="0" tIns="0" rIns="0" bIns="0" rtlCol="0" anchor="ctr"/>
          <a:lstStyle/>
          <a:p>
            <a:pPr algn="r" indent="0" marL="0">
              <a:buNone/>
            </a:pPr>
            <a:r>
              <a:rPr lang="en-US" sz="850" b="1" dirty="0">
                <a:solidFill>
                  <a:srgbClr val="2563EB"/>
                </a:solidFill>
                <a:latin typeface="Aptos" pitchFamily="34" charset="0"/>
                <a:ea typeface="Aptos" pitchFamily="34" charset="-122"/>
                <a:cs typeface="Aptos" pitchFamily="34" charset="-120"/>
              </a:rPr>
              <a:t>15</a:t>
            </a:r>
            <a:endParaRPr lang="en-US" sz="8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594360" y="329184"/>
            <a:ext cx="4206240" cy="228600"/>
          </a:xfrm>
          <a:prstGeom prst="rect">
            <a:avLst/>
          </a:prstGeom>
          <a:noFill/>
          <a:ln/>
        </p:spPr>
        <p:txBody>
          <a:bodyPr wrap="square" lIns="0" tIns="0" rIns="0" bIns="0" rtlCol="0" anchor="ctr"/>
          <a:lstStyle/>
          <a:p>
            <a:pPr indent="0" marL="0">
              <a:buNone/>
            </a:pPr>
            <a:r>
              <a:rPr lang="en-US" sz="800" b="1" dirty="0">
                <a:solidFill>
                  <a:srgbClr val="F97316"/>
                </a:solidFill>
                <a:latin typeface="Aptos" pitchFamily="34" charset="0"/>
                <a:ea typeface="Aptos" pitchFamily="34" charset="-122"/>
                <a:cs typeface="Aptos" pitchFamily="34" charset="-120"/>
              </a:rPr>
              <a:t>PRACTICE SESSION</a:t>
            </a:r>
            <a:endParaRPr lang="en-US" sz="800" dirty="0"/>
          </a:p>
        </p:txBody>
      </p:sp>
      <p:sp>
        <p:nvSpPr>
          <p:cNvPr id="3" name="Text 1"/>
          <p:cNvSpPr/>
          <p:nvPr/>
        </p:nvSpPr>
        <p:spPr>
          <a:xfrm>
            <a:off x="594360" y="594360"/>
            <a:ext cx="10789920" cy="566928"/>
          </a:xfrm>
          <a:prstGeom prst="rect">
            <a:avLst/>
          </a:prstGeom>
          <a:noFill/>
          <a:ln/>
        </p:spPr>
        <p:txBody>
          <a:bodyPr wrap="square" lIns="0" tIns="0" rIns="0" bIns="0" rtlCol="0" anchor="ctr">
            <a:normAutofit/>
          </a:bodyPr>
          <a:lstStyle/>
          <a:p>
            <a:pPr indent="0" marL="0">
              <a:buNone/>
            </a:pPr>
            <a:r>
              <a:rPr lang="en-US" sz="2900" b="1" dirty="0">
                <a:solidFill>
                  <a:srgbClr val="0F172A"/>
                </a:solidFill>
                <a:latin typeface="Aptos Display" pitchFamily="34" charset="0"/>
                <a:ea typeface="Aptos Display" pitchFamily="34" charset="-122"/>
                <a:cs typeface="Aptos Display" pitchFamily="34" charset="-120"/>
              </a:rPr>
              <a:t>Latihan Kelas &amp; Penutup</a:t>
            </a:r>
            <a:endParaRPr lang="en-US" sz="2900" dirty="0"/>
          </a:p>
        </p:txBody>
      </p:sp>
      <p:sp>
        <p:nvSpPr>
          <p:cNvPr id="4" name="Text 2"/>
          <p:cNvSpPr/>
          <p:nvPr/>
        </p:nvSpPr>
        <p:spPr>
          <a:xfrm>
            <a:off x="731520" y="1371600"/>
            <a:ext cx="10607040" cy="457200"/>
          </a:xfrm>
          <a:prstGeom prst="rect">
            <a:avLst/>
          </a:prstGeom>
          <a:noFill/>
          <a:ln/>
        </p:spPr>
        <p:txBody>
          <a:bodyPr wrap="square" lIns="0" tIns="0" rIns="0" bIns="0" rtlCol="0" anchor="ctr">
            <a:normAutofit/>
          </a:bodyPr>
          <a:lstStyle/>
          <a:p>
            <a:pPr algn="ctr" indent="0" marL="0">
              <a:buNone/>
            </a:pPr>
            <a:r>
              <a:rPr lang="en-US" sz="2100" b="1" dirty="0">
                <a:solidFill>
                  <a:srgbClr val="0F172A"/>
                </a:solidFill>
                <a:latin typeface="Aptos Display" pitchFamily="34" charset="0"/>
                <a:ea typeface="Aptos Display" pitchFamily="34" charset="-122"/>
                <a:cs typeface="Aptos Display" pitchFamily="34" charset="-120"/>
              </a:rPr>
              <a:t>Tugas kelompok: pilih satu produk B2C dan susun rencana kampanye digital 30 hari.</a:t>
            </a:r>
            <a:endParaRPr lang="en-US" sz="2100" dirty="0"/>
          </a:p>
        </p:txBody>
      </p:sp>
      <p:sp>
        <p:nvSpPr>
          <p:cNvPr id="5" name="Text 3"/>
          <p:cNvSpPr/>
          <p:nvPr/>
        </p:nvSpPr>
        <p:spPr>
          <a:xfrm>
            <a:off x="822960" y="2148840"/>
            <a:ext cx="3200400" cy="256032"/>
          </a:xfrm>
          <a:prstGeom prst="rect">
            <a:avLst/>
          </a:prstGeom>
          <a:noFill/>
          <a:ln/>
        </p:spPr>
        <p:txBody>
          <a:bodyPr wrap="square" lIns="0" tIns="0" rIns="0" bIns="0" rtlCol="0" anchor="ctr">
            <a:normAutofit/>
          </a:bodyPr>
          <a:lstStyle/>
          <a:p>
            <a:pPr indent="0" marL="0">
              <a:buNone/>
            </a:pPr>
            <a:r>
              <a:rPr lang="en-US" sz="900" b="1" dirty="0">
                <a:solidFill>
                  <a:srgbClr val="F97316"/>
                </a:solidFill>
                <a:latin typeface="Aptos" pitchFamily="34" charset="0"/>
                <a:ea typeface="Aptos" pitchFamily="34" charset="-122"/>
                <a:cs typeface="Aptos" pitchFamily="34" charset="-120"/>
              </a:rPr>
              <a:t>YANG HARUS DIKUMPULKAN</a:t>
            </a:r>
            <a:endParaRPr lang="en-US" sz="900" dirty="0"/>
          </a:p>
        </p:txBody>
      </p:sp>
      <p:sp>
        <p:nvSpPr>
          <p:cNvPr id="6" name="Text 4"/>
          <p:cNvSpPr/>
          <p:nvPr/>
        </p:nvSpPr>
        <p:spPr>
          <a:xfrm>
            <a:off x="822960" y="2514600"/>
            <a:ext cx="4937760" cy="2240280"/>
          </a:xfrm>
          <a:prstGeom prst="rect">
            <a:avLst/>
          </a:prstGeom>
          <a:noFill/>
          <a:ln/>
        </p:spPr>
        <p:txBody>
          <a:bodyPr wrap="square" lIns="635" tIns="635" rIns="635" bIns="635" rtlCol="0" anchor="ctr">
            <a:normAutofit/>
          </a:bodyPr>
          <a:lstStyle/>
          <a:p>
            <a:pPr indent="0" marL="0">
              <a:buNone/>
            </a:pPr>
            <a:r>
              <a:rPr lang="en-US" sz="1410" dirty="0">
                <a:solidFill>
                  <a:srgbClr val="334155"/>
                </a:solidFill>
                <a:latin typeface="Aptos" pitchFamily="34" charset="0"/>
                <a:ea typeface="Aptos" pitchFamily="34" charset="-122"/>
                <a:cs typeface="Aptos" pitchFamily="34" charset="-120"/>
              </a:rPr>
              <a:t>• Persona konsumen dan insight masalah/kebutuhan.
</a:t>
            </a:r>
            <a:pPr indent="0" marL="0">
              <a:buNone/>
            </a:pPr>
            <a:r>
              <a:rPr lang="en-US" sz="1410" dirty="0">
                <a:solidFill>
                  <a:srgbClr val="334155"/>
                </a:solidFill>
                <a:latin typeface="Aptos" pitchFamily="34" charset="0"/>
                <a:ea typeface="Aptos" pitchFamily="34" charset="-122"/>
                <a:cs typeface="Aptos" pitchFamily="34" charset="-120"/>
              </a:rPr>
              <a:t>• Customer journey dan pemilihan kanal digital.
</a:t>
            </a:r>
            <a:pPr indent="0" marL="0">
              <a:buNone/>
            </a:pPr>
            <a:r>
              <a:rPr lang="en-US" sz="1410" dirty="0">
                <a:solidFill>
                  <a:srgbClr val="334155"/>
                </a:solidFill>
                <a:latin typeface="Aptos" pitchFamily="34" charset="0"/>
                <a:ea typeface="Aptos" pitchFamily="34" charset="-122"/>
                <a:cs typeface="Aptos" pitchFamily="34" charset="-120"/>
              </a:rPr>
              <a:t>• Ide konten utama: hook, value, proof, CTA.
</a:t>
            </a:r>
            <a:pPr indent="0" marL="0">
              <a:buNone/>
            </a:pPr>
            <a:r>
              <a:rPr lang="en-US" sz="1410" dirty="0">
                <a:solidFill>
                  <a:srgbClr val="334155"/>
                </a:solidFill>
                <a:latin typeface="Aptos" pitchFamily="34" charset="0"/>
                <a:ea typeface="Aptos" pitchFamily="34" charset="-122"/>
                <a:cs typeface="Aptos" pitchFamily="34" charset="-120"/>
              </a:rPr>
              <a:t>• Rencana media: owned, paid, earned, social commerce.
</a:t>
            </a:r>
            <a:pPr indent="0" marL="0">
              <a:buNone/>
            </a:pPr>
            <a:r>
              <a:rPr lang="en-US" sz="1410" dirty="0">
                <a:solidFill>
                  <a:srgbClr val="334155"/>
                </a:solidFill>
                <a:latin typeface="Aptos" pitchFamily="34" charset="0"/>
                <a:ea typeface="Aptos" pitchFamily="34" charset="-122"/>
                <a:cs typeface="Aptos" pitchFamily="34" charset="-120"/>
              </a:rPr>
              <a:t>• KPI dan cara evaluasi kampanye.
</a:t>
            </a:r>
            <a:endParaRPr lang="en-US" sz="1410" dirty="0"/>
          </a:p>
        </p:txBody>
      </p:sp>
      <p:sp>
        <p:nvSpPr>
          <p:cNvPr id="7" name="Text 5"/>
          <p:cNvSpPr/>
          <p:nvPr/>
        </p:nvSpPr>
        <p:spPr>
          <a:xfrm>
            <a:off x="6263640" y="2148840"/>
            <a:ext cx="2926080" cy="256032"/>
          </a:xfrm>
          <a:prstGeom prst="rect">
            <a:avLst/>
          </a:prstGeom>
          <a:noFill/>
          <a:ln/>
        </p:spPr>
        <p:txBody>
          <a:bodyPr wrap="square" lIns="0" tIns="0" rIns="0" bIns="0" rtlCol="0" anchor="ctr">
            <a:normAutofit/>
          </a:bodyPr>
          <a:lstStyle/>
          <a:p>
            <a:pPr indent="0" marL="0">
              <a:buNone/>
            </a:pPr>
            <a:r>
              <a:rPr lang="en-US" sz="900" b="1" dirty="0">
                <a:solidFill>
                  <a:srgbClr val="2563EB"/>
                </a:solidFill>
                <a:latin typeface="Aptos" pitchFamily="34" charset="0"/>
                <a:ea typeface="Aptos" pitchFamily="34" charset="-122"/>
                <a:cs typeface="Aptos" pitchFamily="34" charset="-120"/>
              </a:rPr>
              <a:t>REFERENSI RINGKAS</a:t>
            </a:r>
            <a:endParaRPr lang="en-US" sz="900" dirty="0"/>
          </a:p>
        </p:txBody>
      </p:sp>
      <p:sp>
        <p:nvSpPr>
          <p:cNvPr id="8" name="Text 6"/>
          <p:cNvSpPr/>
          <p:nvPr/>
        </p:nvSpPr>
        <p:spPr>
          <a:xfrm>
            <a:off x="6263640" y="2514600"/>
            <a:ext cx="4754880" cy="2194560"/>
          </a:xfrm>
          <a:prstGeom prst="rect">
            <a:avLst/>
          </a:prstGeom>
          <a:noFill/>
          <a:ln/>
        </p:spPr>
        <p:txBody>
          <a:bodyPr wrap="square" lIns="635" tIns="635" rIns="635" bIns="635" rtlCol="0" anchor="ctr">
            <a:normAutofit/>
          </a:bodyPr>
          <a:lstStyle/>
          <a:p>
            <a:pPr indent="0" marL="0">
              <a:buNone/>
            </a:pPr>
            <a:r>
              <a:rPr lang="en-US" sz="1360" dirty="0">
                <a:solidFill>
                  <a:srgbClr val="334155"/>
                </a:solidFill>
                <a:latin typeface="Aptos" pitchFamily="34" charset="0"/>
                <a:ea typeface="Aptos" pitchFamily="34" charset="-122"/>
                <a:cs typeface="Aptos" pitchFamily="34" charset="-120"/>
              </a:rPr>
              <a:t>• DataReportal. Digital 2026: Indonesia.
</a:t>
            </a:r>
            <a:pPr indent="0" marL="0">
              <a:buNone/>
            </a:pPr>
            <a:r>
              <a:rPr lang="en-US" sz="1360" dirty="0">
                <a:solidFill>
                  <a:srgbClr val="334155"/>
                </a:solidFill>
                <a:latin typeface="Aptos" pitchFamily="34" charset="0"/>
                <a:ea typeface="Aptos" pitchFamily="34" charset="-122"/>
                <a:cs typeface="Aptos" pitchFamily="34" charset="-120"/>
              </a:rPr>
              <a:t>• DataReportal. Digital 2026 Global Overview Report.
</a:t>
            </a:r>
            <a:pPr indent="0" marL="0">
              <a:buNone/>
            </a:pPr>
            <a:r>
              <a:rPr lang="en-US" sz="1360" dirty="0">
                <a:solidFill>
                  <a:srgbClr val="334155"/>
                </a:solidFill>
                <a:latin typeface="Aptos" pitchFamily="34" charset="0"/>
                <a:ea typeface="Aptos" pitchFamily="34" charset="-122"/>
                <a:cs typeface="Aptos" pitchFamily="34" charset="-120"/>
              </a:rPr>
              <a:t>• Kotler, Keller &amp; Chernev. Marketing Management.
</a:t>
            </a:r>
            <a:pPr indent="0" marL="0">
              <a:buNone/>
            </a:pPr>
            <a:r>
              <a:rPr lang="en-US" sz="1360" dirty="0">
                <a:solidFill>
                  <a:srgbClr val="334155"/>
                </a:solidFill>
                <a:latin typeface="Aptos" pitchFamily="34" charset="0"/>
                <a:ea typeface="Aptos" pitchFamily="34" charset="-122"/>
                <a:cs typeface="Aptos" pitchFamily="34" charset="-120"/>
              </a:rPr>
              <a:t>• Chaffey &amp; Ellis-Chadwick. Digital Marketing.
</a:t>
            </a:r>
            <a:pPr indent="0" marL="0">
              <a:buNone/>
            </a:pPr>
            <a:r>
              <a:rPr lang="en-US" sz="1360" dirty="0">
                <a:solidFill>
                  <a:srgbClr val="334155"/>
                </a:solidFill>
                <a:latin typeface="Aptos" pitchFamily="34" charset="0"/>
                <a:ea typeface="Aptos" pitchFamily="34" charset="-122"/>
                <a:cs typeface="Aptos" pitchFamily="34" charset="-120"/>
              </a:rPr>
              <a:t>• Kingsnorth. Digital Marketing Strategy.
</a:t>
            </a:r>
            <a:endParaRPr lang="en-US" sz="1360" dirty="0"/>
          </a:p>
        </p:txBody>
      </p:sp>
      <p:sp>
        <p:nvSpPr>
          <p:cNvPr id="9" name="Text 7"/>
          <p:cNvSpPr/>
          <p:nvPr/>
        </p:nvSpPr>
        <p:spPr>
          <a:xfrm>
            <a:off x="914400" y="5486400"/>
            <a:ext cx="10332720" cy="502920"/>
          </a:xfrm>
          <a:prstGeom prst="rect">
            <a:avLst/>
          </a:prstGeom>
          <a:noFill/>
          <a:ln/>
        </p:spPr>
        <p:txBody>
          <a:bodyPr wrap="square" lIns="0" tIns="0" rIns="0" bIns="0" rtlCol="0" anchor="ctr">
            <a:normAutofit/>
          </a:bodyPr>
          <a:lstStyle/>
          <a:p>
            <a:pPr algn="ctr" indent="0" marL="0">
              <a:buNone/>
            </a:pPr>
            <a:r>
              <a:rPr lang="en-US" sz="1750" b="1" dirty="0">
                <a:solidFill>
                  <a:srgbClr val="10B981"/>
                </a:solidFill>
                <a:latin typeface="Aptos Display" pitchFamily="34" charset="0"/>
                <a:ea typeface="Aptos Display" pitchFamily="34" charset="-122"/>
                <a:cs typeface="Aptos Display" pitchFamily="34" charset="-120"/>
              </a:rPr>
              <a:t>Penutup: praktik B2C digital marketing yang baik menggabungkan empati konsumen, kreativitas konten, kemudahan transaksi, dan keputusan berbasis data.</a:t>
            </a:r>
            <a:endParaRPr lang="en-US" sz="1750" dirty="0"/>
          </a:p>
        </p:txBody>
      </p:sp>
      <p:sp>
        <p:nvSpPr>
          <p:cNvPr id="10" name="Shape 8"/>
          <p:cNvSpPr/>
          <p:nvPr/>
        </p:nvSpPr>
        <p:spPr>
          <a:xfrm>
            <a:off x="502920" y="6510528"/>
            <a:ext cx="11201400" cy="0"/>
          </a:xfrm>
          <a:prstGeom prst="line">
            <a:avLst/>
          </a:prstGeom>
          <a:noFill/>
          <a:ln w="6350">
            <a:solidFill>
              <a:srgbClr val="CBD5E1"/>
            </a:solidFill>
            <a:prstDash val="solid"/>
          </a:ln>
        </p:spPr>
      </p:sp>
      <p:sp>
        <p:nvSpPr>
          <p:cNvPr id="11" name="Text 9"/>
          <p:cNvSpPr/>
          <p:nvPr/>
        </p:nvSpPr>
        <p:spPr>
          <a:xfrm>
            <a:off x="548640" y="6565392"/>
            <a:ext cx="4663440" cy="164592"/>
          </a:xfrm>
          <a:prstGeom prst="rect">
            <a:avLst/>
          </a:prstGeom>
          <a:noFill/>
          <a:ln/>
        </p:spPr>
        <p:txBody>
          <a:bodyPr wrap="square" lIns="0" tIns="0" rIns="0" bIns="0" rtlCol="0" anchor="ctr"/>
          <a:lstStyle/>
          <a:p>
            <a:pPr indent="0" marL="0">
              <a:buNone/>
            </a:pPr>
            <a:r>
              <a:rPr lang="en-US" sz="750" dirty="0">
                <a:solidFill>
                  <a:srgbClr val="64748B"/>
                </a:solidFill>
                <a:latin typeface="Aptos" pitchFamily="34" charset="0"/>
                <a:ea typeface="Aptos" pitchFamily="34" charset="-122"/>
                <a:cs typeface="Aptos" pitchFamily="34" charset="-120"/>
              </a:rPr>
              <a:t>Business-to-Consumer Digital Marketing Practice</a:t>
            </a:r>
            <a:endParaRPr lang="en-US" sz="750" dirty="0"/>
          </a:p>
        </p:txBody>
      </p:sp>
      <p:sp>
        <p:nvSpPr>
          <p:cNvPr id="12" name="Text 10"/>
          <p:cNvSpPr/>
          <p:nvPr/>
        </p:nvSpPr>
        <p:spPr>
          <a:xfrm>
            <a:off x="11064240" y="6547104"/>
            <a:ext cx="594360" cy="182880"/>
          </a:xfrm>
          <a:prstGeom prst="rect">
            <a:avLst/>
          </a:prstGeom>
          <a:noFill/>
          <a:ln/>
        </p:spPr>
        <p:txBody>
          <a:bodyPr wrap="square" lIns="0" tIns="0" rIns="0" bIns="0" rtlCol="0" anchor="ctr"/>
          <a:lstStyle/>
          <a:p>
            <a:pPr algn="r" indent="0" marL="0">
              <a:buNone/>
            </a:pPr>
            <a:r>
              <a:rPr lang="en-US" sz="850" b="1" dirty="0">
                <a:solidFill>
                  <a:srgbClr val="2563EB"/>
                </a:solidFill>
                <a:latin typeface="Aptos" pitchFamily="34" charset="0"/>
                <a:ea typeface="Aptos" pitchFamily="34" charset="-122"/>
                <a:cs typeface="Aptos" pitchFamily="34" charset="-120"/>
              </a:rPr>
              <a:t>16</a:t>
            </a:r>
            <a:endParaRPr lang="en-US" sz="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94360" y="329184"/>
            <a:ext cx="4206240" cy="228600"/>
          </a:xfrm>
          <a:prstGeom prst="rect">
            <a:avLst/>
          </a:prstGeom>
          <a:noFill/>
          <a:ln/>
        </p:spPr>
        <p:txBody>
          <a:bodyPr wrap="square" lIns="0" tIns="0" rIns="0" bIns="0" rtlCol="0" anchor="ctr"/>
          <a:lstStyle/>
          <a:p>
            <a:pPr indent="0" marL="0">
              <a:buNone/>
            </a:pPr>
            <a:r>
              <a:rPr lang="en-US" sz="800" b="1" dirty="0">
                <a:solidFill>
                  <a:srgbClr val="F97316"/>
                </a:solidFill>
                <a:latin typeface="Aptos" pitchFamily="34" charset="0"/>
                <a:ea typeface="Aptos" pitchFamily="34" charset="-122"/>
                <a:cs typeface="Aptos" pitchFamily="34" charset="-120"/>
              </a:rPr>
              <a:t>KONTEKS PASAR</a:t>
            </a:r>
            <a:endParaRPr lang="en-US" sz="800" dirty="0"/>
          </a:p>
        </p:txBody>
      </p:sp>
      <p:sp>
        <p:nvSpPr>
          <p:cNvPr id="3" name="Text 1"/>
          <p:cNvSpPr/>
          <p:nvPr/>
        </p:nvSpPr>
        <p:spPr>
          <a:xfrm>
            <a:off x="594360" y="594360"/>
            <a:ext cx="10789920" cy="566928"/>
          </a:xfrm>
          <a:prstGeom prst="rect">
            <a:avLst/>
          </a:prstGeom>
          <a:noFill/>
          <a:ln/>
        </p:spPr>
        <p:txBody>
          <a:bodyPr wrap="square" lIns="0" tIns="0" rIns="0" bIns="0" rtlCol="0" anchor="ctr">
            <a:normAutofit/>
          </a:bodyPr>
          <a:lstStyle/>
          <a:p>
            <a:pPr indent="0" marL="0">
              <a:buNone/>
            </a:pPr>
            <a:r>
              <a:rPr lang="en-US" sz="2900" b="1" dirty="0">
                <a:solidFill>
                  <a:srgbClr val="0F172A"/>
                </a:solidFill>
                <a:latin typeface="Aptos Display" pitchFamily="34" charset="0"/>
                <a:ea typeface="Aptos Display" pitchFamily="34" charset="-122"/>
                <a:cs typeface="Aptos Display" pitchFamily="34" charset="-120"/>
              </a:rPr>
              <a:t>Mengapa B2C Digital Marketing Penting?</a:t>
            </a:r>
            <a:endParaRPr lang="en-US" sz="2900" dirty="0"/>
          </a:p>
        </p:txBody>
      </p:sp>
      <p:sp>
        <p:nvSpPr>
          <p:cNvPr id="4" name="Text 2"/>
          <p:cNvSpPr/>
          <p:nvPr/>
        </p:nvSpPr>
        <p:spPr>
          <a:xfrm>
            <a:off x="621792" y="1417320"/>
            <a:ext cx="10607040" cy="566928"/>
          </a:xfrm>
          <a:prstGeom prst="rect">
            <a:avLst/>
          </a:prstGeom>
          <a:noFill/>
          <a:ln/>
        </p:spPr>
        <p:txBody>
          <a:bodyPr wrap="square" lIns="0" tIns="0" rIns="0" bIns="0" rtlCol="0" anchor="ctr">
            <a:normAutofit/>
          </a:bodyPr>
          <a:lstStyle/>
          <a:p>
            <a:pPr indent="0" marL="0">
              <a:buNone/>
            </a:pPr>
            <a:r>
              <a:rPr lang="en-US" sz="1500" dirty="0">
                <a:solidFill>
                  <a:srgbClr val="334155"/>
                </a:solidFill>
                <a:latin typeface="Aptos" pitchFamily="34" charset="0"/>
                <a:ea typeface="Aptos" pitchFamily="34" charset="-122"/>
                <a:cs typeface="Aptos" pitchFamily="34" charset="-120"/>
              </a:rPr>
              <a:t>Konsumen B2C semakin sering menemukan, membandingkan, membeli, dan menilai produk melalui kanal digital. Praktik pemasaran harus bergerak dari sekadar promosi menuju pengalaman konsumen yang terintegrasi.</a:t>
            </a:r>
            <a:endParaRPr lang="en-US" sz="1500" dirty="0"/>
          </a:p>
        </p:txBody>
      </p:sp>
      <p:sp>
        <p:nvSpPr>
          <p:cNvPr id="5" name="Text 3"/>
          <p:cNvSpPr/>
          <p:nvPr/>
        </p:nvSpPr>
        <p:spPr>
          <a:xfrm>
            <a:off x="868680" y="2331720"/>
            <a:ext cx="2103120" cy="438912"/>
          </a:xfrm>
          <a:prstGeom prst="rect">
            <a:avLst/>
          </a:prstGeom>
          <a:noFill/>
          <a:ln/>
        </p:spPr>
        <p:txBody>
          <a:bodyPr wrap="square" lIns="0" tIns="0" rIns="0" bIns="0" rtlCol="0" anchor="ctr"/>
          <a:lstStyle/>
          <a:p>
            <a:pPr algn="ctr" indent="0" marL="0">
              <a:buNone/>
            </a:pPr>
            <a:r>
              <a:rPr lang="en-US" sz="2600" b="1" dirty="0">
                <a:solidFill>
                  <a:srgbClr val="2563EB"/>
                </a:solidFill>
                <a:latin typeface="Aptos Display" pitchFamily="34" charset="0"/>
                <a:ea typeface="Aptos Display" pitchFamily="34" charset="-122"/>
                <a:cs typeface="Aptos Display" pitchFamily="34" charset="-120"/>
              </a:rPr>
              <a:t>230 juta</a:t>
            </a:r>
            <a:endParaRPr lang="en-US" sz="2600" dirty="0"/>
          </a:p>
        </p:txBody>
      </p:sp>
      <p:sp>
        <p:nvSpPr>
          <p:cNvPr id="6" name="Text 4"/>
          <p:cNvSpPr/>
          <p:nvPr/>
        </p:nvSpPr>
        <p:spPr>
          <a:xfrm>
            <a:off x="868680" y="2807208"/>
            <a:ext cx="2103120" cy="640080"/>
          </a:xfrm>
          <a:prstGeom prst="rect">
            <a:avLst/>
          </a:prstGeom>
          <a:noFill/>
          <a:ln/>
        </p:spPr>
        <p:txBody>
          <a:bodyPr wrap="square" lIns="254" tIns="254" rIns="254" bIns="254" rtlCol="0" anchor="ctr">
            <a:normAutofit/>
          </a:bodyPr>
          <a:lstStyle/>
          <a:p>
            <a:pPr algn="ctr" indent="0" marL="0">
              <a:buNone/>
            </a:pPr>
            <a:r>
              <a:rPr lang="en-US" sz="1100" dirty="0">
                <a:solidFill>
                  <a:srgbClr val="334155"/>
                </a:solidFill>
                <a:latin typeface="Aptos" pitchFamily="34" charset="0"/>
                <a:ea typeface="Aptos" pitchFamily="34" charset="-122"/>
                <a:cs typeface="Aptos" pitchFamily="34" charset="-120"/>
              </a:rPr>
              <a:t>pengguna internet di Indonesia pada akhir 2025</a:t>
            </a:r>
            <a:endParaRPr lang="en-US" sz="1100" dirty="0"/>
          </a:p>
        </p:txBody>
      </p:sp>
      <p:sp>
        <p:nvSpPr>
          <p:cNvPr id="7" name="Text 5"/>
          <p:cNvSpPr/>
          <p:nvPr/>
        </p:nvSpPr>
        <p:spPr>
          <a:xfrm>
            <a:off x="3429000" y="2331720"/>
            <a:ext cx="2103120" cy="438912"/>
          </a:xfrm>
          <a:prstGeom prst="rect">
            <a:avLst/>
          </a:prstGeom>
          <a:noFill/>
          <a:ln/>
        </p:spPr>
        <p:txBody>
          <a:bodyPr wrap="square" lIns="0" tIns="0" rIns="0" bIns="0" rtlCol="0" anchor="ctr"/>
          <a:lstStyle/>
          <a:p>
            <a:pPr algn="ctr" indent="0" marL="0">
              <a:buNone/>
            </a:pPr>
            <a:r>
              <a:rPr lang="en-US" sz="2600" b="1" dirty="0">
                <a:solidFill>
                  <a:srgbClr val="F97316"/>
                </a:solidFill>
                <a:latin typeface="Aptos Display" pitchFamily="34" charset="0"/>
                <a:ea typeface="Aptos Display" pitchFamily="34" charset="-122"/>
                <a:cs typeface="Aptos Display" pitchFamily="34" charset="-120"/>
              </a:rPr>
              <a:t>180 juta</a:t>
            </a:r>
            <a:endParaRPr lang="en-US" sz="2600" dirty="0"/>
          </a:p>
        </p:txBody>
      </p:sp>
      <p:sp>
        <p:nvSpPr>
          <p:cNvPr id="8" name="Text 6"/>
          <p:cNvSpPr/>
          <p:nvPr/>
        </p:nvSpPr>
        <p:spPr>
          <a:xfrm>
            <a:off x="3429000" y="2807208"/>
            <a:ext cx="2103120" cy="640080"/>
          </a:xfrm>
          <a:prstGeom prst="rect">
            <a:avLst/>
          </a:prstGeom>
          <a:noFill/>
          <a:ln/>
        </p:spPr>
        <p:txBody>
          <a:bodyPr wrap="square" lIns="254" tIns="254" rIns="254" bIns="254" rtlCol="0" anchor="ctr">
            <a:normAutofit/>
          </a:bodyPr>
          <a:lstStyle/>
          <a:p>
            <a:pPr algn="ctr" indent="0" marL="0">
              <a:buNone/>
            </a:pPr>
            <a:r>
              <a:rPr lang="en-US" sz="1100" dirty="0">
                <a:solidFill>
                  <a:srgbClr val="334155"/>
                </a:solidFill>
                <a:latin typeface="Aptos" pitchFamily="34" charset="0"/>
                <a:ea typeface="Aptos" pitchFamily="34" charset="-122"/>
                <a:cs typeface="Aptos" pitchFamily="34" charset="-120"/>
              </a:rPr>
              <a:t>identitas pengguna media sosial di Indonesia</a:t>
            </a:r>
            <a:endParaRPr lang="en-US" sz="1100" dirty="0"/>
          </a:p>
        </p:txBody>
      </p:sp>
      <p:sp>
        <p:nvSpPr>
          <p:cNvPr id="9" name="Text 7"/>
          <p:cNvSpPr/>
          <p:nvPr/>
        </p:nvSpPr>
        <p:spPr>
          <a:xfrm>
            <a:off x="5989320" y="2331720"/>
            <a:ext cx="2103120" cy="438912"/>
          </a:xfrm>
          <a:prstGeom prst="rect">
            <a:avLst/>
          </a:prstGeom>
          <a:noFill/>
          <a:ln/>
        </p:spPr>
        <p:txBody>
          <a:bodyPr wrap="square" lIns="0" tIns="0" rIns="0" bIns="0" rtlCol="0" anchor="ctr"/>
          <a:lstStyle/>
          <a:p>
            <a:pPr algn="ctr" indent="0" marL="0">
              <a:buNone/>
            </a:pPr>
            <a:r>
              <a:rPr lang="en-US" sz="2600" b="1" dirty="0">
                <a:solidFill>
                  <a:srgbClr val="10B981"/>
                </a:solidFill>
                <a:latin typeface="Aptos Display" pitchFamily="34" charset="0"/>
                <a:ea typeface="Aptos Display" pitchFamily="34" charset="-122"/>
                <a:cs typeface="Aptos Display" pitchFamily="34" charset="-120"/>
              </a:rPr>
              <a:t>331 juta</a:t>
            </a:r>
            <a:endParaRPr lang="en-US" sz="2600" dirty="0"/>
          </a:p>
        </p:txBody>
      </p:sp>
      <p:sp>
        <p:nvSpPr>
          <p:cNvPr id="10" name="Text 8"/>
          <p:cNvSpPr/>
          <p:nvPr/>
        </p:nvSpPr>
        <p:spPr>
          <a:xfrm>
            <a:off x="5989320" y="2807208"/>
            <a:ext cx="2103120" cy="640080"/>
          </a:xfrm>
          <a:prstGeom prst="rect">
            <a:avLst/>
          </a:prstGeom>
          <a:noFill/>
          <a:ln/>
        </p:spPr>
        <p:txBody>
          <a:bodyPr wrap="square" lIns="254" tIns="254" rIns="254" bIns="254" rtlCol="0" anchor="ctr">
            <a:normAutofit/>
          </a:bodyPr>
          <a:lstStyle/>
          <a:p>
            <a:pPr algn="ctr" indent="0" marL="0">
              <a:buNone/>
            </a:pPr>
            <a:r>
              <a:rPr lang="en-US" sz="1100" dirty="0">
                <a:solidFill>
                  <a:srgbClr val="334155"/>
                </a:solidFill>
                <a:latin typeface="Aptos" pitchFamily="34" charset="0"/>
                <a:ea typeface="Aptos" pitchFamily="34" charset="-122"/>
                <a:cs typeface="Aptos" pitchFamily="34" charset="-120"/>
              </a:rPr>
              <a:t>koneksi seluler; banyak konsumen memakai lebih dari satu kartu</a:t>
            </a:r>
            <a:endParaRPr lang="en-US" sz="1100" dirty="0"/>
          </a:p>
        </p:txBody>
      </p:sp>
      <p:sp>
        <p:nvSpPr>
          <p:cNvPr id="11" name="Text 9"/>
          <p:cNvSpPr/>
          <p:nvPr/>
        </p:nvSpPr>
        <p:spPr>
          <a:xfrm>
            <a:off x="8549640" y="2331720"/>
            <a:ext cx="2103120" cy="438912"/>
          </a:xfrm>
          <a:prstGeom prst="rect">
            <a:avLst/>
          </a:prstGeom>
          <a:noFill/>
          <a:ln/>
        </p:spPr>
        <p:txBody>
          <a:bodyPr wrap="square" lIns="0" tIns="0" rIns="0" bIns="0" rtlCol="0" anchor="ctr"/>
          <a:lstStyle/>
          <a:p>
            <a:pPr algn="ctr" indent="0" marL="0">
              <a:buNone/>
            </a:pPr>
            <a:r>
              <a:rPr lang="en-US" sz="2600" b="1" dirty="0">
                <a:solidFill>
                  <a:srgbClr val="06B6D4"/>
                </a:solidFill>
                <a:latin typeface="Aptos Display" pitchFamily="34" charset="0"/>
                <a:ea typeface="Aptos Display" pitchFamily="34" charset="-122"/>
                <a:cs typeface="Aptos Display" pitchFamily="34" charset="-120"/>
              </a:rPr>
              <a:t>80,5%</a:t>
            </a:r>
            <a:endParaRPr lang="en-US" sz="2600" dirty="0"/>
          </a:p>
        </p:txBody>
      </p:sp>
      <p:sp>
        <p:nvSpPr>
          <p:cNvPr id="12" name="Text 10"/>
          <p:cNvSpPr/>
          <p:nvPr/>
        </p:nvSpPr>
        <p:spPr>
          <a:xfrm>
            <a:off x="8549640" y="2807208"/>
            <a:ext cx="2103120" cy="640080"/>
          </a:xfrm>
          <a:prstGeom prst="rect">
            <a:avLst/>
          </a:prstGeom>
          <a:noFill/>
          <a:ln/>
        </p:spPr>
        <p:txBody>
          <a:bodyPr wrap="square" lIns="254" tIns="254" rIns="254" bIns="254" rtlCol="0" anchor="ctr">
            <a:normAutofit/>
          </a:bodyPr>
          <a:lstStyle/>
          <a:p>
            <a:pPr algn="ctr" indent="0" marL="0">
              <a:buNone/>
            </a:pPr>
            <a:r>
              <a:rPr lang="en-US" sz="1100" dirty="0">
                <a:solidFill>
                  <a:srgbClr val="334155"/>
                </a:solidFill>
                <a:latin typeface="Aptos" pitchFamily="34" charset="0"/>
                <a:ea typeface="Aptos" pitchFamily="34" charset="-122"/>
                <a:cs typeface="Aptos" pitchFamily="34" charset="-120"/>
              </a:rPr>
              <a:t>penetrasi internet Indonesia</a:t>
            </a:r>
            <a:endParaRPr lang="en-US" sz="1100" dirty="0"/>
          </a:p>
        </p:txBody>
      </p:sp>
      <p:sp>
        <p:nvSpPr>
          <p:cNvPr id="13" name="Text 11"/>
          <p:cNvSpPr/>
          <p:nvPr/>
        </p:nvSpPr>
        <p:spPr>
          <a:xfrm>
            <a:off x="1188720" y="4572000"/>
            <a:ext cx="9784080" cy="685800"/>
          </a:xfrm>
          <a:prstGeom prst="rect">
            <a:avLst/>
          </a:prstGeom>
          <a:noFill/>
          <a:ln/>
        </p:spPr>
        <p:txBody>
          <a:bodyPr wrap="square" lIns="0" tIns="0" rIns="0" bIns="0" rtlCol="0" anchor="ctr">
            <a:normAutofit/>
          </a:bodyPr>
          <a:lstStyle/>
          <a:p>
            <a:pPr algn="ctr" indent="0" marL="0">
              <a:buNone/>
            </a:pPr>
            <a:r>
              <a:rPr lang="en-US" sz="2000" b="1" dirty="0">
                <a:solidFill>
                  <a:srgbClr val="0F172A"/>
                </a:solidFill>
                <a:latin typeface="Aptos Display" pitchFamily="34" charset="0"/>
                <a:ea typeface="Aptos Display" pitchFamily="34" charset="-122"/>
                <a:cs typeface="Aptos Display" pitchFamily="34" charset="-120"/>
              </a:rPr>
              <a:t>Implikasi untuk bisnis: keputusan pembelian makin dipengaruhi konten, ulasan, marketplace, influencer, promosi real-time, dan kemudahan checkout.</a:t>
            </a:r>
            <a:endParaRPr lang="en-US" sz="2000" dirty="0"/>
          </a:p>
        </p:txBody>
      </p:sp>
      <p:sp>
        <p:nvSpPr>
          <p:cNvPr id="14" name="Text 12"/>
          <p:cNvSpPr/>
          <p:nvPr/>
        </p:nvSpPr>
        <p:spPr>
          <a:xfrm>
            <a:off x="1188720" y="5623560"/>
            <a:ext cx="9784080" cy="228600"/>
          </a:xfrm>
          <a:prstGeom prst="rect">
            <a:avLst/>
          </a:prstGeom>
          <a:noFill/>
          <a:ln/>
        </p:spPr>
        <p:txBody>
          <a:bodyPr wrap="square" lIns="0" tIns="0" rIns="0" bIns="0" rtlCol="0" anchor="ctr"/>
          <a:lstStyle/>
          <a:p>
            <a:pPr algn="ctr" indent="0" marL="0">
              <a:buNone/>
            </a:pPr>
            <a:r>
              <a:rPr lang="en-US" sz="850" dirty="0">
                <a:solidFill>
                  <a:srgbClr val="64748B"/>
                </a:solidFill>
                <a:latin typeface="Aptos" pitchFamily="34" charset="0"/>
                <a:ea typeface="Aptos" pitchFamily="34" charset="-122"/>
                <a:cs typeface="Aptos" pitchFamily="34" charset="-120"/>
              </a:rPr>
              <a:t>Sumber data utama: DataReportal, Digital 2026: Indonesia.</a:t>
            </a:r>
            <a:endParaRPr lang="en-US" sz="850" dirty="0"/>
          </a:p>
        </p:txBody>
      </p:sp>
      <p:sp>
        <p:nvSpPr>
          <p:cNvPr id="15" name="Shape 13"/>
          <p:cNvSpPr/>
          <p:nvPr/>
        </p:nvSpPr>
        <p:spPr>
          <a:xfrm>
            <a:off x="502920" y="6510528"/>
            <a:ext cx="11201400" cy="0"/>
          </a:xfrm>
          <a:prstGeom prst="line">
            <a:avLst/>
          </a:prstGeom>
          <a:noFill/>
          <a:ln w="6350">
            <a:solidFill>
              <a:srgbClr val="CBD5E1"/>
            </a:solidFill>
            <a:prstDash val="solid"/>
          </a:ln>
        </p:spPr>
      </p:sp>
      <p:sp>
        <p:nvSpPr>
          <p:cNvPr id="16" name="Text 14"/>
          <p:cNvSpPr/>
          <p:nvPr/>
        </p:nvSpPr>
        <p:spPr>
          <a:xfrm>
            <a:off x="548640" y="6565392"/>
            <a:ext cx="4663440" cy="164592"/>
          </a:xfrm>
          <a:prstGeom prst="rect">
            <a:avLst/>
          </a:prstGeom>
          <a:noFill/>
          <a:ln/>
        </p:spPr>
        <p:txBody>
          <a:bodyPr wrap="square" lIns="0" tIns="0" rIns="0" bIns="0" rtlCol="0" anchor="ctr"/>
          <a:lstStyle/>
          <a:p>
            <a:pPr indent="0" marL="0">
              <a:buNone/>
            </a:pPr>
            <a:r>
              <a:rPr lang="en-US" sz="750" dirty="0">
                <a:solidFill>
                  <a:srgbClr val="64748B"/>
                </a:solidFill>
                <a:latin typeface="Aptos" pitchFamily="34" charset="0"/>
                <a:ea typeface="Aptos" pitchFamily="34" charset="-122"/>
                <a:cs typeface="Aptos" pitchFamily="34" charset="-120"/>
              </a:rPr>
              <a:t>Business-to-Consumer Digital Marketing Practice</a:t>
            </a:r>
            <a:endParaRPr lang="en-US" sz="750" dirty="0"/>
          </a:p>
        </p:txBody>
      </p:sp>
      <p:sp>
        <p:nvSpPr>
          <p:cNvPr id="17" name="Text 15"/>
          <p:cNvSpPr/>
          <p:nvPr/>
        </p:nvSpPr>
        <p:spPr>
          <a:xfrm>
            <a:off x="11064240" y="6547104"/>
            <a:ext cx="594360" cy="182880"/>
          </a:xfrm>
          <a:prstGeom prst="rect">
            <a:avLst/>
          </a:prstGeom>
          <a:noFill/>
          <a:ln/>
        </p:spPr>
        <p:txBody>
          <a:bodyPr wrap="square" lIns="0" tIns="0" rIns="0" bIns="0" rtlCol="0" anchor="ctr"/>
          <a:lstStyle/>
          <a:p>
            <a:pPr algn="r" indent="0" marL="0">
              <a:buNone/>
            </a:pPr>
            <a:r>
              <a:rPr lang="en-US" sz="850" b="1" dirty="0">
                <a:solidFill>
                  <a:srgbClr val="2563EB"/>
                </a:solidFill>
                <a:latin typeface="Aptos" pitchFamily="34" charset="0"/>
                <a:ea typeface="Aptos" pitchFamily="34" charset="-122"/>
                <a:cs typeface="Aptos" pitchFamily="34" charset="-120"/>
              </a:rPr>
              <a:t>02</a:t>
            </a:r>
            <a:endParaRPr lang="en-US" sz="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94360" y="329184"/>
            <a:ext cx="4206240" cy="228600"/>
          </a:xfrm>
          <a:prstGeom prst="rect">
            <a:avLst/>
          </a:prstGeom>
          <a:noFill/>
          <a:ln/>
        </p:spPr>
        <p:txBody>
          <a:bodyPr wrap="square" lIns="0" tIns="0" rIns="0" bIns="0" rtlCol="0" anchor="ctr"/>
          <a:lstStyle/>
          <a:p>
            <a:pPr indent="0" marL="0">
              <a:buNone/>
            </a:pPr>
            <a:r>
              <a:rPr lang="en-US" sz="800" b="1" dirty="0">
                <a:solidFill>
                  <a:srgbClr val="F97316"/>
                </a:solidFill>
                <a:latin typeface="Aptos" pitchFamily="34" charset="0"/>
                <a:ea typeface="Aptos" pitchFamily="34" charset="-122"/>
                <a:cs typeface="Aptos" pitchFamily="34" charset="-120"/>
              </a:rPr>
              <a:t>OUTPUT KELAS</a:t>
            </a:r>
            <a:endParaRPr lang="en-US" sz="800" dirty="0"/>
          </a:p>
        </p:txBody>
      </p:sp>
      <p:sp>
        <p:nvSpPr>
          <p:cNvPr id="3" name="Text 1"/>
          <p:cNvSpPr/>
          <p:nvPr/>
        </p:nvSpPr>
        <p:spPr>
          <a:xfrm>
            <a:off x="594360" y="594360"/>
            <a:ext cx="10789920" cy="566928"/>
          </a:xfrm>
          <a:prstGeom prst="rect">
            <a:avLst/>
          </a:prstGeom>
          <a:noFill/>
          <a:ln/>
        </p:spPr>
        <p:txBody>
          <a:bodyPr wrap="square" lIns="0" tIns="0" rIns="0" bIns="0" rtlCol="0" anchor="ctr">
            <a:normAutofit/>
          </a:bodyPr>
          <a:lstStyle/>
          <a:p>
            <a:pPr indent="0" marL="0">
              <a:buNone/>
            </a:pPr>
            <a:r>
              <a:rPr lang="en-US" sz="2900" b="1" dirty="0">
                <a:solidFill>
                  <a:srgbClr val="0F172A"/>
                </a:solidFill>
                <a:latin typeface="Aptos Display" pitchFamily="34" charset="0"/>
                <a:ea typeface="Aptos Display" pitchFamily="34" charset="-122"/>
                <a:cs typeface="Aptos Display" pitchFamily="34" charset="-120"/>
              </a:rPr>
              <a:t>Tujuan Pembelajaran</a:t>
            </a:r>
            <a:endParaRPr lang="en-US" sz="2900" dirty="0"/>
          </a:p>
        </p:txBody>
      </p:sp>
      <p:sp>
        <p:nvSpPr>
          <p:cNvPr id="4" name="Text 2"/>
          <p:cNvSpPr/>
          <p:nvPr/>
        </p:nvSpPr>
        <p:spPr>
          <a:xfrm>
            <a:off x="777240" y="1508760"/>
            <a:ext cx="411480" cy="347472"/>
          </a:xfrm>
          <a:prstGeom prst="rect">
            <a:avLst/>
          </a:prstGeom>
          <a:noFill/>
          <a:ln/>
        </p:spPr>
        <p:txBody>
          <a:bodyPr wrap="square" lIns="0" tIns="0" rIns="0" bIns="0" rtlCol="0" anchor="ctr"/>
          <a:lstStyle/>
          <a:p>
            <a:pPr algn="ctr" indent="0" marL="0">
              <a:buNone/>
            </a:pPr>
            <a:r>
              <a:rPr lang="en-US" sz="1700" b="1" dirty="0">
                <a:solidFill>
                  <a:srgbClr val="2563EB"/>
                </a:solidFill>
                <a:latin typeface="Aptos Display" pitchFamily="34" charset="0"/>
                <a:ea typeface="Aptos Display" pitchFamily="34" charset="-122"/>
                <a:cs typeface="Aptos Display" pitchFamily="34" charset="-120"/>
              </a:rPr>
              <a:t>1</a:t>
            </a:r>
            <a:endParaRPr lang="en-US" sz="1700" dirty="0"/>
          </a:p>
        </p:txBody>
      </p:sp>
      <p:sp>
        <p:nvSpPr>
          <p:cNvPr id="5" name="Text 3"/>
          <p:cNvSpPr/>
          <p:nvPr/>
        </p:nvSpPr>
        <p:spPr>
          <a:xfrm>
            <a:off x="1417320" y="1490472"/>
            <a:ext cx="9829800" cy="475488"/>
          </a:xfrm>
          <a:prstGeom prst="rect">
            <a:avLst/>
          </a:prstGeom>
          <a:noFill/>
          <a:ln/>
        </p:spPr>
        <p:txBody>
          <a:bodyPr wrap="square" lIns="0" tIns="0" rIns="0" bIns="0" rtlCol="0" anchor="ctr">
            <a:normAutofit/>
          </a:bodyPr>
          <a:lstStyle/>
          <a:p>
            <a:pPr indent="0" marL="0">
              <a:buNone/>
            </a:pPr>
            <a:r>
              <a:rPr lang="en-US" sz="1700" dirty="0">
                <a:solidFill>
                  <a:srgbClr val="334155"/>
                </a:solidFill>
                <a:latin typeface="Aptos" pitchFamily="34" charset="0"/>
                <a:ea typeface="Aptos" pitchFamily="34" charset="-122"/>
                <a:cs typeface="Aptos" pitchFamily="34" charset="-120"/>
              </a:rPr>
              <a:t>Memahami karakteristik B2C digital marketing dan perbedaannya dari pendekatan tradisional.</a:t>
            </a:r>
            <a:endParaRPr lang="en-US" sz="1700" dirty="0"/>
          </a:p>
        </p:txBody>
      </p:sp>
      <p:sp>
        <p:nvSpPr>
          <p:cNvPr id="6" name="Shape 4"/>
          <p:cNvSpPr/>
          <p:nvPr/>
        </p:nvSpPr>
        <p:spPr>
          <a:xfrm>
            <a:off x="1417320" y="2185416"/>
            <a:ext cx="9418320" cy="0"/>
          </a:xfrm>
          <a:prstGeom prst="line">
            <a:avLst/>
          </a:prstGeom>
          <a:noFill/>
          <a:ln w="8890">
            <a:solidFill>
              <a:srgbClr val="E2E8F0"/>
            </a:solidFill>
            <a:prstDash val="solid"/>
          </a:ln>
        </p:spPr>
      </p:sp>
      <p:sp>
        <p:nvSpPr>
          <p:cNvPr id="7" name="Text 5"/>
          <p:cNvSpPr/>
          <p:nvPr/>
        </p:nvSpPr>
        <p:spPr>
          <a:xfrm>
            <a:off x="777240" y="2560320"/>
            <a:ext cx="411480" cy="347472"/>
          </a:xfrm>
          <a:prstGeom prst="rect">
            <a:avLst/>
          </a:prstGeom>
          <a:noFill/>
          <a:ln/>
        </p:spPr>
        <p:txBody>
          <a:bodyPr wrap="square" lIns="0" tIns="0" rIns="0" bIns="0" rtlCol="0" anchor="ctr"/>
          <a:lstStyle/>
          <a:p>
            <a:pPr algn="ctr" indent="0" marL="0">
              <a:buNone/>
            </a:pPr>
            <a:r>
              <a:rPr lang="en-US" sz="1700" b="1" dirty="0">
                <a:solidFill>
                  <a:srgbClr val="F97316"/>
                </a:solidFill>
                <a:latin typeface="Aptos Display" pitchFamily="34" charset="0"/>
                <a:ea typeface="Aptos Display" pitchFamily="34" charset="-122"/>
                <a:cs typeface="Aptos Display" pitchFamily="34" charset="-120"/>
              </a:rPr>
              <a:t>2</a:t>
            </a:r>
            <a:endParaRPr lang="en-US" sz="1700" dirty="0"/>
          </a:p>
        </p:txBody>
      </p:sp>
      <p:sp>
        <p:nvSpPr>
          <p:cNvPr id="8" name="Text 6"/>
          <p:cNvSpPr/>
          <p:nvPr/>
        </p:nvSpPr>
        <p:spPr>
          <a:xfrm>
            <a:off x="1417320" y="2542032"/>
            <a:ext cx="9829800" cy="475488"/>
          </a:xfrm>
          <a:prstGeom prst="rect">
            <a:avLst/>
          </a:prstGeom>
          <a:noFill/>
          <a:ln/>
        </p:spPr>
        <p:txBody>
          <a:bodyPr wrap="square" lIns="0" tIns="0" rIns="0" bIns="0" rtlCol="0" anchor="ctr">
            <a:normAutofit/>
          </a:bodyPr>
          <a:lstStyle/>
          <a:p>
            <a:pPr indent="0" marL="0">
              <a:buNone/>
            </a:pPr>
            <a:r>
              <a:rPr lang="en-US" sz="1700" dirty="0">
                <a:solidFill>
                  <a:srgbClr val="334155"/>
                </a:solidFill>
                <a:latin typeface="Aptos" pitchFamily="34" charset="0"/>
                <a:ea typeface="Aptos" pitchFamily="34" charset="-122"/>
                <a:cs typeface="Aptos" pitchFamily="34" charset="-120"/>
              </a:rPr>
              <a:t>Menyusun praktik kanal digital: website, social media, marketplace, search, email/WhatsApp, dan iklan berbayar.</a:t>
            </a:r>
            <a:endParaRPr lang="en-US" sz="1700" dirty="0"/>
          </a:p>
        </p:txBody>
      </p:sp>
      <p:sp>
        <p:nvSpPr>
          <p:cNvPr id="9" name="Shape 7"/>
          <p:cNvSpPr/>
          <p:nvPr/>
        </p:nvSpPr>
        <p:spPr>
          <a:xfrm>
            <a:off x="1417320" y="3236976"/>
            <a:ext cx="9418320" cy="0"/>
          </a:xfrm>
          <a:prstGeom prst="line">
            <a:avLst/>
          </a:prstGeom>
          <a:noFill/>
          <a:ln w="8890">
            <a:solidFill>
              <a:srgbClr val="E2E8F0"/>
            </a:solidFill>
            <a:prstDash val="solid"/>
          </a:ln>
        </p:spPr>
      </p:sp>
      <p:sp>
        <p:nvSpPr>
          <p:cNvPr id="10" name="Text 8"/>
          <p:cNvSpPr/>
          <p:nvPr/>
        </p:nvSpPr>
        <p:spPr>
          <a:xfrm>
            <a:off x="777240" y="3611880"/>
            <a:ext cx="411480" cy="347472"/>
          </a:xfrm>
          <a:prstGeom prst="rect">
            <a:avLst/>
          </a:prstGeom>
          <a:noFill/>
          <a:ln/>
        </p:spPr>
        <p:txBody>
          <a:bodyPr wrap="square" lIns="0" tIns="0" rIns="0" bIns="0" rtlCol="0" anchor="ctr"/>
          <a:lstStyle/>
          <a:p>
            <a:pPr algn="ctr" indent="0" marL="0">
              <a:buNone/>
            </a:pPr>
            <a:r>
              <a:rPr lang="en-US" sz="1700" b="1" dirty="0">
                <a:solidFill>
                  <a:srgbClr val="10B981"/>
                </a:solidFill>
                <a:latin typeface="Aptos Display" pitchFamily="34" charset="0"/>
                <a:ea typeface="Aptos Display" pitchFamily="34" charset="-122"/>
                <a:cs typeface="Aptos Display" pitchFamily="34" charset="-120"/>
              </a:rPr>
              <a:t>3</a:t>
            </a:r>
            <a:endParaRPr lang="en-US" sz="1700" dirty="0"/>
          </a:p>
        </p:txBody>
      </p:sp>
      <p:sp>
        <p:nvSpPr>
          <p:cNvPr id="11" name="Text 9"/>
          <p:cNvSpPr/>
          <p:nvPr/>
        </p:nvSpPr>
        <p:spPr>
          <a:xfrm>
            <a:off x="1417320" y="3593592"/>
            <a:ext cx="9829800" cy="475488"/>
          </a:xfrm>
          <a:prstGeom prst="rect">
            <a:avLst/>
          </a:prstGeom>
          <a:noFill/>
          <a:ln/>
        </p:spPr>
        <p:txBody>
          <a:bodyPr wrap="square" lIns="0" tIns="0" rIns="0" bIns="0" rtlCol="0" anchor="ctr">
            <a:normAutofit/>
          </a:bodyPr>
          <a:lstStyle/>
          <a:p>
            <a:pPr indent="0" marL="0">
              <a:buNone/>
            </a:pPr>
            <a:r>
              <a:rPr lang="en-US" sz="1700" dirty="0">
                <a:solidFill>
                  <a:srgbClr val="334155"/>
                </a:solidFill>
                <a:latin typeface="Aptos" pitchFamily="34" charset="0"/>
                <a:ea typeface="Aptos" pitchFamily="34" charset="-122"/>
                <a:cs typeface="Aptos" pitchFamily="34" charset="-120"/>
              </a:rPr>
              <a:t>Menghubungkan customer journey dengan konten, pesan, CTA, dan pengalaman belanja.</a:t>
            </a:r>
            <a:endParaRPr lang="en-US" sz="1700" dirty="0"/>
          </a:p>
        </p:txBody>
      </p:sp>
      <p:sp>
        <p:nvSpPr>
          <p:cNvPr id="12" name="Shape 10"/>
          <p:cNvSpPr/>
          <p:nvPr/>
        </p:nvSpPr>
        <p:spPr>
          <a:xfrm>
            <a:off x="1417320" y="4288536"/>
            <a:ext cx="9418320" cy="0"/>
          </a:xfrm>
          <a:prstGeom prst="line">
            <a:avLst/>
          </a:prstGeom>
          <a:noFill/>
          <a:ln w="8890">
            <a:solidFill>
              <a:srgbClr val="E2E8F0"/>
            </a:solidFill>
            <a:prstDash val="solid"/>
          </a:ln>
        </p:spPr>
      </p:sp>
      <p:sp>
        <p:nvSpPr>
          <p:cNvPr id="13" name="Text 11"/>
          <p:cNvSpPr/>
          <p:nvPr/>
        </p:nvSpPr>
        <p:spPr>
          <a:xfrm>
            <a:off x="777240" y="4663440"/>
            <a:ext cx="411480" cy="347472"/>
          </a:xfrm>
          <a:prstGeom prst="rect">
            <a:avLst/>
          </a:prstGeom>
          <a:noFill/>
          <a:ln/>
        </p:spPr>
        <p:txBody>
          <a:bodyPr wrap="square" lIns="0" tIns="0" rIns="0" bIns="0" rtlCol="0" anchor="ctr"/>
          <a:lstStyle/>
          <a:p>
            <a:pPr algn="ctr" indent="0" marL="0">
              <a:buNone/>
            </a:pPr>
            <a:r>
              <a:rPr lang="en-US" sz="1700" b="1" dirty="0">
                <a:solidFill>
                  <a:srgbClr val="06B6D4"/>
                </a:solidFill>
                <a:latin typeface="Aptos Display" pitchFamily="34" charset="0"/>
                <a:ea typeface="Aptos Display" pitchFamily="34" charset="-122"/>
                <a:cs typeface="Aptos Display" pitchFamily="34" charset="-120"/>
              </a:rPr>
              <a:t>4</a:t>
            </a:r>
            <a:endParaRPr lang="en-US" sz="1700" dirty="0"/>
          </a:p>
        </p:txBody>
      </p:sp>
      <p:sp>
        <p:nvSpPr>
          <p:cNvPr id="14" name="Text 12"/>
          <p:cNvSpPr/>
          <p:nvPr/>
        </p:nvSpPr>
        <p:spPr>
          <a:xfrm>
            <a:off x="1417320" y="4645152"/>
            <a:ext cx="9829800" cy="475488"/>
          </a:xfrm>
          <a:prstGeom prst="rect">
            <a:avLst/>
          </a:prstGeom>
          <a:noFill/>
          <a:ln/>
        </p:spPr>
        <p:txBody>
          <a:bodyPr wrap="square" lIns="0" tIns="0" rIns="0" bIns="0" rtlCol="0" anchor="ctr">
            <a:normAutofit/>
          </a:bodyPr>
          <a:lstStyle/>
          <a:p>
            <a:pPr indent="0" marL="0">
              <a:buNone/>
            </a:pPr>
            <a:r>
              <a:rPr lang="en-US" sz="1700" dirty="0">
                <a:solidFill>
                  <a:srgbClr val="334155"/>
                </a:solidFill>
                <a:latin typeface="Aptos" pitchFamily="34" charset="0"/>
                <a:ea typeface="Aptos" pitchFamily="34" charset="-122"/>
                <a:cs typeface="Aptos" pitchFamily="34" charset="-120"/>
              </a:rPr>
              <a:t>Menentukan KPI untuk mengevaluasi kinerja kampanye B2C secara sederhana.</a:t>
            </a:r>
            <a:endParaRPr lang="en-US" sz="1700" dirty="0"/>
          </a:p>
        </p:txBody>
      </p:sp>
      <p:sp>
        <p:nvSpPr>
          <p:cNvPr id="15" name="Shape 13"/>
          <p:cNvSpPr/>
          <p:nvPr/>
        </p:nvSpPr>
        <p:spPr>
          <a:xfrm>
            <a:off x="1417320" y="5340096"/>
            <a:ext cx="9418320" cy="0"/>
          </a:xfrm>
          <a:prstGeom prst="line">
            <a:avLst/>
          </a:prstGeom>
          <a:noFill/>
          <a:ln w="8890">
            <a:solidFill>
              <a:srgbClr val="E2E8F0"/>
            </a:solidFill>
            <a:prstDash val="solid"/>
          </a:ln>
        </p:spPr>
      </p:sp>
      <p:sp>
        <p:nvSpPr>
          <p:cNvPr id="16" name="Shape 14"/>
          <p:cNvSpPr/>
          <p:nvPr/>
        </p:nvSpPr>
        <p:spPr>
          <a:xfrm>
            <a:off x="502920" y="6510528"/>
            <a:ext cx="11201400" cy="0"/>
          </a:xfrm>
          <a:prstGeom prst="line">
            <a:avLst/>
          </a:prstGeom>
          <a:noFill/>
          <a:ln w="6350">
            <a:solidFill>
              <a:srgbClr val="CBD5E1"/>
            </a:solidFill>
            <a:prstDash val="solid"/>
          </a:ln>
        </p:spPr>
      </p:sp>
      <p:sp>
        <p:nvSpPr>
          <p:cNvPr id="17" name="Text 15"/>
          <p:cNvSpPr/>
          <p:nvPr/>
        </p:nvSpPr>
        <p:spPr>
          <a:xfrm>
            <a:off x="548640" y="6565392"/>
            <a:ext cx="4663440" cy="164592"/>
          </a:xfrm>
          <a:prstGeom prst="rect">
            <a:avLst/>
          </a:prstGeom>
          <a:noFill/>
          <a:ln/>
        </p:spPr>
        <p:txBody>
          <a:bodyPr wrap="square" lIns="0" tIns="0" rIns="0" bIns="0" rtlCol="0" anchor="ctr"/>
          <a:lstStyle/>
          <a:p>
            <a:pPr indent="0" marL="0">
              <a:buNone/>
            </a:pPr>
            <a:r>
              <a:rPr lang="en-US" sz="750" dirty="0">
                <a:solidFill>
                  <a:srgbClr val="64748B"/>
                </a:solidFill>
                <a:latin typeface="Aptos" pitchFamily="34" charset="0"/>
                <a:ea typeface="Aptos" pitchFamily="34" charset="-122"/>
                <a:cs typeface="Aptos" pitchFamily="34" charset="-120"/>
              </a:rPr>
              <a:t>Business-to-Consumer Digital Marketing Practice</a:t>
            </a:r>
            <a:endParaRPr lang="en-US" sz="750" dirty="0"/>
          </a:p>
        </p:txBody>
      </p:sp>
      <p:sp>
        <p:nvSpPr>
          <p:cNvPr id="18" name="Text 16"/>
          <p:cNvSpPr/>
          <p:nvPr/>
        </p:nvSpPr>
        <p:spPr>
          <a:xfrm>
            <a:off x="11064240" y="6547104"/>
            <a:ext cx="594360" cy="182880"/>
          </a:xfrm>
          <a:prstGeom prst="rect">
            <a:avLst/>
          </a:prstGeom>
          <a:noFill/>
          <a:ln/>
        </p:spPr>
        <p:txBody>
          <a:bodyPr wrap="square" lIns="0" tIns="0" rIns="0" bIns="0" rtlCol="0" anchor="ctr"/>
          <a:lstStyle/>
          <a:p>
            <a:pPr algn="r" indent="0" marL="0">
              <a:buNone/>
            </a:pPr>
            <a:r>
              <a:rPr lang="en-US" sz="850" b="1" dirty="0">
                <a:solidFill>
                  <a:srgbClr val="2563EB"/>
                </a:solidFill>
                <a:latin typeface="Aptos" pitchFamily="34" charset="0"/>
                <a:ea typeface="Aptos" pitchFamily="34" charset="-122"/>
                <a:cs typeface="Aptos" pitchFamily="34" charset="-120"/>
              </a:rPr>
              <a:t>03</a:t>
            </a:r>
            <a:endParaRPr lang="en-US" sz="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94360" y="329184"/>
            <a:ext cx="4206240" cy="228600"/>
          </a:xfrm>
          <a:prstGeom prst="rect">
            <a:avLst/>
          </a:prstGeom>
          <a:noFill/>
          <a:ln/>
        </p:spPr>
        <p:txBody>
          <a:bodyPr wrap="square" lIns="0" tIns="0" rIns="0" bIns="0" rtlCol="0" anchor="ctr"/>
          <a:lstStyle/>
          <a:p>
            <a:pPr indent="0" marL="0">
              <a:buNone/>
            </a:pPr>
            <a:r>
              <a:rPr lang="en-US" sz="800" b="1" dirty="0">
                <a:solidFill>
                  <a:srgbClr val="F97316"/>
                </a:solidFill>
                <a:latin typeface="Aptos" pitchFamily="34" charset="0"/>
                <a:ea typeface="Aptos" pitchFamily="34" charset="-122"/>
                <a:cs typeface="Aptos" pitchFamily="34" charset="-120"/>
              </a:rPr>
              <a:t>FONDASI</a:t>
            </a:r>
            <a:endParaRPr lang="en-US" sz="800" dirty="0"/>
          </a:p>
        </p:txBody>
      </p:sp>
      <p:sp>
        <p:nvSpPr>
          <p:cNvPr id="3" name="Text 1"/>
          <p:cNvSpPr/>
          <p:nvPr/>
        </p:nvSpPr>
        <p:spPr>
          <a:xfrm>
            <a:off x="594360" y="594360"/>
            <a:ext cx="10789920" cy="566928"/>
          </a:xfrm>
          <a:prstGeom prst="rect">
            <a:avLst/>
          </a:prstGeom>
          <a:noFill/>
          <a:ln/>
        </p:spPr>
        <p:txBody>
          <a:bodyPr wrap="square" lIns="0" tIns="0" rIns="0" bIns="0" rtlCol="0" anchor="ctr">
            <a:normAutofit/>
          </a:bodyPr>
          <a:lstStyle/>
          <a:p>
            <a:pPr indent="0" marL="0">
              <a:buNone/>
            </a:pPr>
            <a:r>
              <a:rPr lang="en-US" sz="2900" b="1" dirty="0">
                <a:solidFill>
                  <a:srgbClr val="0F172A"/>
                </a:solidFill>
                <a:latin typeface="Aptos Display" pitchFamily="34" charset="0"/>
                <a:ea typeface="Aptos Display" pitchFamily="34" charset="-122"/>
                <a:cs typeface="Aptos Display" pitchFamily="34" charset="-120"/>
              </a:rPr>
              <a:t>Konsep Praktik B2C Digital Marketing</a:t>
            </a:r>
            <a:endParaRPr lang="en-US" sz="2900" dirty="0"/>
          </a:p>
        </p:txBody>
      </p:sp>
      <p:sp>
        <p:nvSpPr>
          <p:cNvPr id="4" name="Text 2"/>
          <p:cNvSpPr/>
          <p:nvPr/>
        </p:nvSpPr>
        <p:spPr>
          <a:xfrm>
            <a:off x="640080" y="1417320"/>
            <a:ext cx="10789920" cy="457200"/>
          </a:xfrm>
          <a:prstGeom prst="rect">
            <a:avLst/>
          </a:prstGeom>
          <a:noFill/>
          <a:ln/>
        </p:spPr>
        <p:txBody>
          <a:bodyPr wrap="square" lIns="0" tIns="0" rIns="0" bIns="0" rtlCol="0" anchor="ctr">
            <a:normAutofit/>
          </a:bodyPr>
          <a:lstStyle/>
          <a:p>
            <a:pPr algn="ctr" indent="0" marL="0">
              <a:buNone/>
            </a:pPr>
            <a:r>
              <a:rPr lang="en-US" sz="2100" b="1" dirty="0">
                <a:solidFill>
                  <a:srgbClr val="0F172A"/>
                </a:solidFill>
                <a:latin typeface="Aptos Display" pitchFamily="34" charset="0"/>
                <a:ea typeface="Aptos Display" pitchFamily="34" charset="-122"/>
                <a:cs typeface="Aptos Display" pitchFamily="34" charset="-120"/>
              </a:rPr>
              <a:t>B2C digital marketing adalah praktik menarik, meyakinkan, mengonversi, dan mempertahankan konsumen akhir melalui kanal digital yang terukur.</a:t>
            </a:r>
            <a:endParaRPr lang="en-US" sz="2100" dirty="0"/>
          </a:p>
        </p:txBody>
      </p:sp>
      <p:sp>
        <p:nvSpPr>
          <p:cNvPr id="5" name="Text 3"/>
          <p:cNvSpPr/>
          <p:nvPr/>
        </p:nvSpPr>
        <p:spPr>
          <a:xfrm>
            <a:off x="868680" y="2331720"/>
            <a:ext cx="1097280" cy="256032"/>
          </a:xfrm>
          <a:prstGeom prst="rect">
            <a:avLst/>
          </a:prstGeom>
          <a:noFill/>
          <a:ln/>
        </p:spPr>
        <p:txBody>
          <a:bodyPr wrap="square" lIns="0" tIns="0" rIns="0" bIns="0" rtlCol="0" anchor="ctr">
            <a:normAutofit/>
          </a:bodyPr>
          <a:lstStyle/>
          <a:p>
            <a:pPr indent="0" marL="0">
              <a:buNone/>
            </a:pPr>
            <a:r>
              <a:rPr lang="en-US" sz="900" b="1" dirty="0">
                <a:solidFill>
                  <a:srgbClr val="F97316"/>
                </a:solidFill>
                <a:latin typeface="Aptos" pitchFamily="34" charset="0"/>
                <a:ea typeface="Aptos" pitchFamily="34" charset="-122"/>
                <a:cs typeface="Aptos" pitchFamily="34" charset="-120"/>
              </a:rPr>
              <a:t>B2C</a:t>
            </a:r>
            <a:endParaRPr lang="en-US" sz="900" dirty="0"/>
          </a:p>
        </p:txBody>
      </p:sp>
      <p:sp>
        <p:nvSpPr>
          <p:cNvPr id="6" name="Text 4"/>
          <p:cNvSpPr/>
          <p:nvPr/>
        </p:nvSpPr>
        <p:spPr>
          <a:xfrm>
            <a:off x="868680" y="2651760"/>
            <a:ext cx="4892040" cy="2194560"/>
          </a:xfrm>
          <a:prstGeom prst="rect">
            <a:avLst/>
          </a:prstGeom>
          <a:noFill/>
          <a:ln/>
        </p:spPr>
        <p:txBody>
          <a:bodyPr wrap="square" lIns="635" tIns="635" rIns="635" bIns="635" rtlCol="0" anchor="ctr">
            <a:normAutofit/>
          </a:bodyPr>
          <a:lstStyle/>
          <a:p>
            <a:pPr indent="0" marL="0">
              <a:buNone/>
            </a:pPr>
            <a:r>
              <a:rPr lang="en-US" sz="1400" dirty="0">
                <a:solidFill>
                  <a:srgbClr val="334155"/>
                </a:solidFill>
                <a:latin typeface="Aptos" pitchFamily="34" charset="0"/>
                <a:ea typeface="Aptos" pitchFamily="34" charset="-122"/>
                <a:cs typeface="Aptos" pitchFamily="34" charset="-120"/>
              </a:rPr>
              <a:t>• Target: konsumen individu/rumah tangga.
</a:t>
            </a:r>
            <a:pPr indent="0" marL="0">
              <a:buNone/>
            </a:pPr>
            <a:r>
              <a:rPr lang="en-US" sz="1400" dirty="0">
                <a:solidFill>
                  <a:srgbClr val="334155"/>
                </a:solidFill>
                <a:latin typeface="Aptos" pitchFamily="34" charset="0"/>
                <a:ea typeface="Aptos" pitchFamily="34" charset="-122"/>
                <a:cs typeface="Aptos" pitchFamily="34" charset="-120"/>
              </a:rPr>
              <a:t>• Keputusan pembelian relatif cepat dan emosional.
</a:t>
            </a:r>
            <a:pPr indent="0" marL="0">
              <a:buNone/>
            </a:pPr>
            <a:r>
              <a:rPr lang="en-US" sz="1400" dirty="0">
                <a:solidFill>
                  <a:srgbClr val="334155"/>
                </a:solidFill>
                <a:latin typeface="Aptos" pitchFamily="34" charset="0"/>
                <a:ea typeface="Aptos" pitchFamily="34" charset="-122"/>
                <a:cs typeface="Aptos" pitchFamily="34" charset="-120"/>
              </a:rPr>
              <a:t>• Konten visual, ulasan, harga, diskon, dan kemudahan transaksi sangat berpengaruh.
</a:t>
            </a:r>
            <a:pPr indent="0" marL="0">
              <a:buNone/>
            </a:pPr>
            <a:r>
              <a:rPr lang="en-US" sz="1400" dirty="0">
                <a:solidFill>
                  <a:srgbClr val="334155"/>
                </a:solidFill>
                <a:latin typeface="Aptos" pitchFamily="34" charset="0"/>
                <a:ea typeface="Aptos" pitchFamily="34" charset="-122"/>
                <a:cs typeface="Aptos" pitchFamily="34" charset="-120"/>
              </a:rPr>
              <a:t>• Fokus utama: awareness, traffic, conversion, repeat purchase, dan loyalty.
</a:t>
            </a:r>
            <a:endParaRPr lang="en-US" sz="1400" dirty="0"/>
          </a:p>
        </p:txBody>
      </p:sp>
      <p:sp>
        <p:nvSpPr>
          <p:cNvPr id="7" name="Text 5"/>
          <p:cNvSpPr/>
          <p:nvPr/>
        </p:nvSpPr>
        <p:spPr>
          <a:xfrm>
            <a:off x="6446520" y="2331720"/>
            <a:ext cx="2194560" cy="256032"/>
          </a:xfrm>
          <a:prstGeom prst="rect">
            <a:avLst/>
          </a:prstGeom>
          <a:noFill/>
          <a:ln/>
        </p:spPr>
        <p:txBody>
          <a:bodyPr wrap="square" lIns="0" tIns="0" rIns="0" bIns="0" rtlCol="0" anchor="ctr">
            <a:normAutofit/>
          </a:bodyPr>
          <a:lstStyle/>
          <a:p>
            <a:pPr indent="0" marL="0">
              <a:buNone/>
            </a:pPr>
            <a:r>
              <a:rPr lang="en-US" sz="900" b="1" dirty="0">
                <a:solidFill>
                  <a:srgbClr val="2563EB"/>
                </a:solidFill>
                <a:latin typeface="Aptos" pitchFamily="34" charset="0"/>
                <a:ea typeface="Aptos" pitchFamily="34" charset="-122"/>
                <a:cs typeface="Aptos" pitchFamily="34" charset="-120"/>
              </a:rPr>
              <a:t>PRAKTIK DIGITAL</a:t>
            </a:r>
            <a:endParaRPr lang="en-US" sz="900" dirty="0"/>
          </a:p>
        </p:txBody>
      </p:sp>
      <p:sp>
        <p:nvSpPr>
          <p:cNvPr id="8" name="Text 6"/>
          <p:cNvSpPr/>
          <p:nvPr/>
        </p:nvSpPr>
        <p:spPr>
          <a:xfrm>
            <a:off x="6446520" y="2651760"/>
            <a:ext cx="4754880" cy="2194560"/>
          </a:xfrm>
          <a:prstGeom prst="rect">
            <a:avLst/>
          </a:prstGeom>
          <a:noFill/>
          <a:ln/>
        </p:spPr>
        <p:txBody>
          <a:bodyPr wrap="square" lIns="635" tIns="635" rIns="635" bIns="635" rtlCol="0" anchor="ctr">
            <a:normAutofit/>
          </a:bodyPr>
          <a:lstStyle/>
          <a:p>
            <a:pPr indent="0" marL="0">
              <a:buNone/>
            </a:pPr>
            <a:r>
              <a:rPr lang="en-US" sz="1400" dirty="0">
                <a:solidFill>
                  <a:srgbClr val="334155"/>
                </a:solidFill>
                <a:latin typeface="Aptos" pitchFamily="34" charset="0"/>
                <a:ea typeface="Aptos" pitchFamily="34" charset="-122"/>
                <a:cs typeface="Aptos" pitchFamily="34" charset="-120"/>
              </a:rPr>
              <a:t>• Mengelola pesan brand secara konsisten di banyak kanal.
</a:t>
            </a:r>
            <a:pPr indent="0" marL="0">
              <a:buNone/>
            </a:pPr>
            <a:r>
              <a:rPr lang="en-US" sz="1400" dirty="0">
                <a:solidFill>
                  <a:srgbClr val="334155"/>
                </a:solidFill>
                <a:latin typeface="Aptos" pitchFamily="34" charset="0"/>
                <a:ea typeface="Aptos" pitchFamily="34" charset="-122"/>
                <a:cs typeface="Aptos" pitchFamily="34" charset="-120"/>
              </a:rPr>
              <a:t>• Menciptakan pengalaman pengguna yang mudah dari konten sampai checkout.
</a:t>
            </a:r>
            <a:pPr indent="0" marL="0">
              <a:buNone/>
            </a:pPr>
            <a:r>
              <a:rPr lang="en-US" sz="1400" dirty="0">
                <a:solidFill>
                  <a:srgbClr val="334155"/>
                </a:solidFill>
                <a:latin typeface="Aptos" pitchFamily="34" charset="0"/>
                <a:ea typeface="Aptos" pitchFamily="34" charset="-122"/>
                <a:cs typeface="Aptos" pitchFamily="34" charset="-120"/>
              </a:rPr>
              <a:t>• Menggunakan data untuk segmentasi, personalisasi, dan evaluasi kampanye.
</a:t>
            </a:r>
            <a:pPr indent="0" marL="0">
              <a:buNone/>
            </a:pPr>
            <a:r>
              <a:rPr lang="en-US" sz="1400" dirty="0">
                <a:solidFill>
                  <a:srgbClr val="334155"/>
                </a:solidFill>
                <a:latin typeface="Aptos" pitchFamily="34" charset="0"/>
                <a:ea typeface="Aptos" pitchFamily="34" charset="-122"/>
                <a:cs typeface="Aptos" pitchFamily="34" charset="-120"/>
              </a:rPr>
              <a:t>• Mengoptimalkan biaya akuisisi dan nilai pelanggan jangka panjang.
</a:t>
            </a:r>
            <a:endParaRPr lang="en-US" sz="1400" dirty="0"/>
          </a:p>
        </p:txBody>
      </p:sp>
      <p:sp>
        <p:nvSpPr>
          <p:cNvPr id="9" name="Shape 7"/>
          <p:cNvSpPr/>
          <p:nvPr/>
        </p:nvSpPr>
        <p:spPr>
          <a:xfrm>
            <a:off x="6080760" y="2377440"/>
            <a:ext cx="0" cy="2834640"/>
          </a:xfrm>
          <a:prstGeom prst="line">
            <a:avLst/>
          </a:prstGeom>
          <a:noFill/>
          <a:ln w="12700">
            <a:solidFill>
              <a:srgbClr val="CBD5E1"/>
            </a:solidFill>
            <a:prstDash val="solid"/>
          </a:ln>
        </p:spPr>
      </p:sp>
      <p:sp>
        <p:nvSpPr>
          <p:cNvPr id="10" name="Shape 8"/>
          <p:cNvSpPr/>
          <p:nvPr/>
        </p:nvSpPr>
        <p:spPr>
          <a:xfrm>
            <a:off x="502920" y="6510528"/>
            <a:ext cx="11201400" cy="0"/>
          </a:xfrm>
          <a:prstGeom prst="line">
            <a:avLst/>
          </a:prstGeom>
          <a:noFill/>
          <a:ln w="6350">
            <a:solidFill>
              <a:srgbClr val="CBD5E1"/>
            </a:solidFill>
            <a:prstDash val="solid"/>
          </a:ln>
        </p:spPr>
      </p:sp>
      <p:sp>
        <p:nvSpPr>
          <p:cNvPr id="11" name="Text 9"/>
          <p:cNvSpPr/>
          <p:nvPr/>
        </p:nvSpPr>
        <p:spPr>
          <a:xfrm>
            <a:off x="548640" y="6565392"/>
            <a:ext cx="4663440" cy="164592"/>
          </a:xfrm>
          <a:prstGeom prst="rect">
            <a:avLst/>
          </a:prstGeom>
          <a:noFill/>
          <a:ln/>
        </p:spPr>
        <p:txBody>
          <a:bodyPr wrap="square" lIns="0" tIns="0" rIns="0" bIns="0" rtlCol="0" anchor="ctr"/>
          <a:lstStyle/>
          <a:p>
            <a:pPr indent="0" marL="0">
              <a:buNone/>
            </a:pPr>
            <a:r>
              <a:rPr lang="en-US" sz="750" dirty="0">
                <a:solidFill>
                  <a:srgbClr val="64748B"/>
                </a:solidFill>
                <a:latin typeface="Aptos" pitchFamily="34" charset="0"/>
                <a:ea typeface="Aptos" pitchFamily="34" charset="-122"/>
                <a:cs typeface="Aptos" pitchFamily="34" charset="-120"/>
              </a:rPr>
              <a:t>Business-to-Consumer Digital Marketing Practice</a:t>
            </a:r>
            <a:endParaRPr lang="en-US" sz="750" dirty="0"/>
          </a:p>
        </p:txBody>
      </p:sp>
      <p:sp>
        <p:nvSpPr>
          <p:cNvPr id="12" name="Text 10"/>
          <p:cNvSpPr/>
          <p:nvPr/>
        </p:nvSpPr>
        <p:spPr>
          <a:xfrm>
            <a:off x="11064240" y="6547104"/>
            <a:ext cx="594360" cy="182880"/>
          </a:xfrm>
          <a:prstGeom prst="rect">
            <a:avLst/>
          </a:prstGeom>
          <a:noFill/>
          <a:ln/>
        </p:spPr>
        <p:txBody>
          <a:bodyPr wrap="square" lIns="0" tIns="0" rIns="0" bIns="0" rtlCol="0" anchor="ctr"/>
          <a:lstStyle/>
          <a:p>
            <a:pPr algn="r" indent="0" marL="0">
              <a:buNone/>
            </a:pPr>
            <a:r>
              <a:rPr lang="en-US" sz="850" b="1" dirty="0">
                <a:solidFill>
                  <a:srgbClr val="2563EB"/>
                </a:solidFill>
                <a:latin typeface="Aptos" pitchFamily="34" charset="0"/>
                <a:ea typeface="Aptos" pitchFamily="34" charset="-122"/>
                <a:cs typeface="Aptos" pitchFamily="34" charset="-120"/>
              </a:rPr>
              <a:t>04</a:t>
            </a:r>
            <a:endParaRPr lang="en-US" sz="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94360" y="329184"/>
            <a:ext cx="4206240" cy="228600"/>
          </a:xfrm>
          <a:prstGeom prst="rect">
            <a:avLst/>
          </a:prstGeom>
          <a:noFill/>
          <a:ln/>
        </p:spPr>
        <p:txBody>
          <a:bodyPr wrap="square" lIns="0" tIns="0" rIns="0" bIns="0" rtlCol="0" anchor="ctr"/>
          <a:lstStyle/>
          <a:p>
            <a:pPr indent="0" marL="0">
              <a:buNone/>
            </a:pPr>
            <a:r>
              <a:rPr lang="en-US" sz="800" b="1" dirty="0">
                <a:solidFill>
                  <a:srgbClr val="F97316"/>
                </a:solidFill>
                <a:latin typeface="Aptos" pitchFamily="34" charset="0"/>
                <a:ea typeface="Aptos" pitchFamily="34" charset="-122"/>
                <a:cs typeface="Aptos" pitchFamily="34" charset="-120"/>
              </a:rPr>
              <a:t>ALUR PENGALAMAN</a:t>
            </a:r>
            <a:endParaRPr lang="en-US" sz="800" dirty="0"/>
          </a:p>
        </p:txBody>
      </p:sp>
      <p:sp>
        <p:nvSpPr>
          <p:cNvPr id="3" name="Text 1"/>
          <p:cNvSpPr/>
          <p:nvPr/>
        </p:nvSpPr>
        <p:spPr>
          <a:xfrm>
            <a:off x="594360" y="594360"/>
            <a:ext cx="10789920" cy="566928"/>
          </a:xfrm>
          <a:prstGeom prst="rect">
            <a:avLst/>
          </a:prstGeom>
          <a:noFill/>
          <a:ln/>
        </p:spPr>
        <p:txBody>
          <a:bodyPr wrap="square" lIns="0" tIns="0" rIns="0" bIns="0" rtlCol="0" anchor="ctr">
            <a:normAutofit/>
          </a:bodyPr>
          <a:lstStyle/>
          <a:p>
            <a:pPr indent="0" marL="0">
              <a:buNone/>
            </a:pPr>
            <a:r>
              <a:rPr lang="en-US" sz="2900" b="1" dirty="0">
                <a:solidFill>
                  <a:srgbClr val="0F172A"/>
                </a:solidFill>
                <a:latin typeface="Aptos Display" pitchFamily="34" charset="0"/>
                <a:ea typeface="Aptos Display" pitchFamily="34" charset="-122"/>
                <a:cs typeface="Aptos Display" pitchFamily="34" charset="-120"/>
              </a:rPr>
              <a:t>Customer Journey B2C Digital</a:t>
            </a:r>
            <a:endParaRPr lang="en-US" sz="2900" dirty="0"/>
          </a:p>
        </p:txBody>
      </p:sp>
      <p:pic>
        <p:nvPicPr>
          <p:cNvPr id="4" name="Image 0" descr="/mnt/data/wide_clean_marketing_tech_illustration_scene_of_a.png">    </p:cNvPr>
          <p:cNvPicPr>
            <a:picLocks noChangeAspect="1"/>
          </p:cNvPicPr>
          <p:nvPr/>
        </p:nvPicPr>
        <p:blipFill>
          <a:blip r:embed="rId1"/>
          <a:stretch>
            <a:fillRect/>
          </a:stretch>
        </p:blipFill>
        <p:spPr>
          <a:xfrm>
            <a:off x="3429000" y="1234440"/>
            <a:ext cx="5394960" cy="3035808"/>
          </a:xfrm>
          <a:prstGeom prst="rect">
            <a:avLst/>
          </a:prstGeom>
        </p:spPr>
      </p:pic>
      <p:sp>
        <p:nvSpPr>
          <p:cNvPr id="5" name="Shape 2"/>
          <p:cNvSpPr/>
          <p:nvPr/>
        </p:nvSpPr>
        <p:spPr>
          <a:xfrm>
            <a:off x="1005840" y="5440680"/>
            <a:ext cx="9829800" cy="0"/>
          </a:xfrm>
          <a:prstGeom prst="line">
            <a:avLst/>
          </a:prstGeom>
          <a:noFill/>
          <a:ln w="17780">
            <a:solidFill>
              <a:srgbClr val="2563EB"/>
            </a:solidFill>
            <a:prstDash val="solid"/>
            <a:headEnd type="none"/>
            <a:tailEnd type="triangle"/>
          </a:ln>
        </p:spPr>
      </p:sp>
      <p:sp>
        <p:nvSpPr>
          <p:cNvPr id="6" name="Text 3"/>
          <p:cNvSpPr/>
          <p:nvPr/>
        </p:nvSpPr>
        <p:spPr>
          <a:xfrm>
            <a:off x="914400" y="4572000"/>
            <a:ext cx="1600200" cy="256032"/>
          </a:xfrm>
          <a:prstGeom prst="rect">
            <a:avLst/>
          </a:prstGeom>
          <a:noFill/>
          <a:ln/>
        </p:spPr>
        <p:txBody>
          <a:bodyPr wrap="square" lIns="0" tIns="0" rIns="0" bIns="0" rtlCol="0" anchor="ctr"/>
          <a:lstStyle/>
          <a:p>
            <a:pPr algn="ctr" indent="0" marL="0">
              <a:buNone/>
            </a:pPr>
            <a:r>
              <a:rPr lang="en-US" sz="1400" b="1" dirty="0">
                <a:solidFill>
                  <a:srgbClr val="2563EB"/>
                </a:solidFill>
                <a:latin typeface="Aptos Display" pitchFamily="34" charset="0"/>
                <a:ea typeface="Aptos Display" pitchFamily="34" charset="-122"/>
                <a:cs typeface="Aptos Display" pitchFamily="34" charset="-120"/>
              </a:rPr>
              <a:t>01</a:t>
            </a:r>
            <a:endParaRPr lang="en-US" sz="1400" dirty="0"/>
          </a:p>
        </p:txBody>
      </p:sp>
      <p:sp>
        <p:nvSpPr>
          <p:cNvPr id="7" name="Text 4"/>
          <p:cNvSpPr/>
          <p:nvPr/>
        </p:nvSpPr>
        <p:spPr>
          <a:xfrm>
            <a:off x="914400" y="4882896"/>
            <a:ext cx="1600200" cy="228600"/>
          </a:xfrm>
          <a:prstGeom prst="rect">
            <a:avLst/>
          </a:prstGeom>
          <a:noFill/>
          <a:ln/>
        </p:spPr>
        <p:txBody>
          <a:bodyPr wrap="square" lIns="0" tIns="0" rIns="0" bIns="0" rtlCol="0" anchor="ctr">
            <a:normAutofit/>
          </a:bodyPr>
          <a:lstStyle/>
          <a:p>
            <a:pPr algn="ctr" indent="0" marL="0">
              <a:buNone/>
            </a:pPr>
            <a:r>
              <a:rPr lang="en-US" sz="1150" b="1" dirty="0">
                <a:solidFill>
                  <a:srgbClr val="0F172A"/>
                </a:solidFill>
                <a:latin typeface="Aptos" pitchFamily="34" charset="0"/>
                <a:ea typeface="Aptos" pitchFamily="34" charset="-122"/>
                <a:cs typeface="Aptos" pitchFamily="34" charset="-120"/>
              </a:rPr>
              <a:t>Awareness</a:t>
            </a:r>
            <a:endParaRPr lang="en-US" sz="1150" dirty="0"/>
          </a:p>
        </p:txBody>
      </p:sp>
      <p:sp>
        <p:nvSpPr>
          <p:cNvPr id="8" name="Text 5"/>
          <p:cNvSpPr/>
          <p:nvPr/>
        </p:nvSpPr>
        <p:spPr>
          <a:xfrm>
            <a:off x="914400" y="5212080"/>
            <a:ext cx="1600200" cy="475488"/>
          </a:xfrm>
          <a:prstGeom prst="rect">
            <a:avLst/>
          </a:prstGeom>
          <a:noFill/>
          <a:ln/>
        </p:spPr>
        <p:txBody>
          <a:bodyPr wrap="square" lIns="0" tIns="0" rIns="0" bIns="0" rtlCol="0" anchor="ctr">
            <a:normAutofit/>
          </a:bodyPr>
          <a:lstStyle/>
          <a:p>
            <a:pPr algn="ctr" indent="0" marL="0">
              <a:buNone/>
            </a:pPr>
            <a:r>
              <a:rPr lang="en-US" sz="920" dirty="0">
                <a:solidFill>
                  <a:srgbClr val="64748B"/>
                </a:solidFill>
                <a:latin typeface="Aptos" pitchFamily="34" charset="0"/>
                <a:ea typeface="Aptos" pitchFamily="34" charset="-122"/>
                <a:cs typeface="Aptos" pitchFamily="34" charset="-120"/>
              </a:rPr>
              <a:t>konsumen mengenal brand</a:t>
            </a:r>
            <a:endParaRPr lang="en-US" sz="920" dirty="0"/>
          </a:p>
        </p:txBody>
      </p:sp>
      <p:sp>
        <p:nvSpPr>
          <p:cNvPr id="9" name="Text 6"/>
          <p:cNvSpPr/>
          <p:nvPr/>
        </p:nvSpPr>
        <p:spPr>
          <a:xfrm>
            <a:off x="2971800" y="4572000"/>
            <a:ext cx="1600200" cy="256032"/>
          </a:xfrm>
          <a:prstGeom prst="rect">
            <a:avLst/>
          </a:prstGeom>
          <a:noFill/>
          <a:ln/>
        </p:spPr>
        <p:txBody>
          <a:bodyPr wrap="square" lIns="0" tIns="0" rIns="0" bIns="0" rtlCol="0" anchor="ctr"/>
          <a:lstStyle/>
          <a:p>
            <a:pPr algn="ctr" indent="0" marL="0">
              <a:buNone/>
            </a:pPr>
            <a:r>
              <a:rPr lang="en-US" sz="1400" b="1" dirty="0">
                <a:solidFill>
                  <a:srgbClr val="F97316"/>
                </a:solidFill>
                <a:latin typeface="Aptos Display" pitchFamily="34" charset="0"/>
                <a:ea typeface="Aptos Display" pitchFamily="34" charset="-122"/>
                <a:cs typeface="Aptos Display" pitchFamily="34" charset="-120"/>
              </a:rPr>
              <a:t>02</a:t>
            </a:r>
            <a:endParaRPr lang="en-US" sz="1400" dirty="0"/>
          </a:p>
        </p:txBody>
      </p:sp>
      <p:sp>
        <p:nvSpPr>
          <p:cNvPr id="10" name="Text 7"/>
          <p:cNvSpPr/>
          <p:nvPr/>
        </p:nvSpPr>
        <p:spPr>
          <a:xfrm>
            <a:off x="2971800" y="4882896"/>
            <a:ext cx="1600200" cy="228600"/>
          </a:xfrm>
          <a:prstGeom prst="rect">
            <a:avLst/>
          </a:prstGeom>
          <a:noFill/>
          <a:ln/>
        </p:spPr>
        <p:txBody>
          <a:bodyPr wrap="square" lIns="0" tIns="0" rIns="0" bIns="0" rtlCol="0" anchor="ctr">
            <a:normAutofit/>
          </a:bodyPr>
          <a:lstStyle/>
          <a:p>
            <a:pPr algn="ctr" indent="0" marL="0">
              <a:buNone/>
            </a:pPr>
            <a:r>
              <a:rPr lang="en-US" sz="1150" b="1" dirty="0">
                <a:solidFill>
                  <a:srgbClr val="0F172A"/>
                </a:solidFill>
                <a:latin typeface="Aptos" pitchFamily="34" charset="0"/>
                <a:ea typeface="Aptos" pitchFamily="34" charset="-122"/>
                <a:cs typeface="Aptos" pitchFamily="34" charset="-120"/>
              </a:rPr>
              <a:t>Consideration</a:t>
            </a:r>
            <a:endParaRPr lang="en-US" sz="1150" dirty="0"/>
          </a:p>
        </p:txBody>
      </p:sp>
      <p:sp>
        <p:nvSpPr>
          <p:cNvPr id="11" name="Text 8"/>
          <p:cNvSpPr/>
          <p:nvPr/>
        </p:nvSpPr>
        <p:spPr>
          <a:xfrm>
            <a:off x="2971800" y="5212080"/>
            <a:ext cx="1600200" cy="475488"/>
          </a:xfrm>
          <a:prstGeom prst="rect">
            <a:avLst/>
          </a:prstGeom>
          <a:noFill/>
          <a:ln/>
        </p:spPr>
        <p:txBody>
          <a:bodyPr wrap="square" lIns="0" tIns="0" rIns="0" bIns="0" rtlCol="0" anchor="ctr">
            <a:normAutofit/>
          </a:bodyPr>
          <a:lstStyle/>
          <a:p>
            <a:pPr algn="ctr" indent="0" marL="0">
              <a:buNone/>
            </a:pPr>
            <a:r>
              <a:rPr lang="en-US" sz="920" dirty="0">
                <a:solidFill>
                  <a:srgbClr val="64748B"/>
                </a:solidFill>
                <a:latin typeface="Aptos" pitchFamily="34" charset="0"/>
                <a:ea typeface="Aptos" pitchFamily="34" charset="-122"/>
                <a:cs typeface="Aptos" pitchFamily="34" charset="-120"/>
              </a:rPr>
              <a:t>membandingkan opsi</a:t>
            </a:r>
            <a:endParaRPr lang="en-US" sz="920" dirty="0"/>
          </a:p>
        </p:txBody>
      </p:sp>
      <p:sp>
        <p:nvSpPr>
          <p:cNvPr id="12" name="Text 9"/>
          <p:cNvSpPr/>
          <p:nvPr/>
        </p:nvSpPr>
        <p:spPr>
          <a:xfrm>
            <a:off x="5029200" y="4572000"/>
            <a:ext cx="1600200" cy="256032"/>
          </a:xfrm>
          <a:prstGeom prst="rect">
            <a:avLst/>
          </a:prstGeom>
          <a:noFill/>
          <a:ln/>
        </p:spPr>
        <p:txBody>
          <a:bodyPr wrap="square" lIns="0" tIns="0" rIns="0" bIns="0" rtlCol="0" anchor="ctr"/>
          <a:lstStyle/>
          <a:p>
            <a:pPr algn="ctr" indent="0" marL="0">
              <a:buNone/>
            </a:pPr>
            <a:r>
              <a:rPr lang="en-US" sz="1400" b="1" dirty="0">
                <a:solidFill>
                  <a:srgbClr val="10B981"/>
                </a:solidFill>
                <a:latin typeface="Aptos Display" pitchFamily="34" charset="0"/>
                <a:ea typeface="Aptos Display" pitchFamily="34" charset="-122"/>
                <a:cs typeface="Aptos Display" pitchFamily="34" charset="-120"/>
              </a:rPr>
              <a:t>03</a:t>
            </a:r>
            <a:endParaRPr lang="en-US" sz="1400" dirty="0"/>
          </a:p>
        </p:txBody>
      </p:sp>
      <p:sp>
        <p:nvSpPr>
          <p:cNvPr id="13" name="Text 10"/>
          <p:cNvSpPr/>
          <p:nvPr/>
        </p:nvSpPr>
        <p:spPr>
          <a:xfrm>
            <a:off x="5029200" y="4882896"/>
            <a:ext cx="1600200" cy="228600"/>
          </a:xfrm>
          <a:prstGeom prst="rect">
            <a:avLst/>
          </a:prstGeom>
          <a:noFill/>
          <a:ln/>
        </p:spPr>
        <p:txBody>
          <a:bodyPr wrap="square" lIns="0" tIns="0" rIns="0" bIns="0" rtlCol="0" anchor="ctr">
            <a:normAutofit/>
          </a:bodyPr>
          <a:lstStyle/>
          <a:p>
            <a:pPr algn="ctr" indent="0" marL="0">
              <a:buNone/>
            </a:pPr>
            <a:r>
              <a:rPr lang="en-US" sz="1150" b="1" dirty="0">
                <a:solidFill>
                  <a:srgbClr val="0F172A"/>
                </a:solidFill>
                <a:latin typeface="Aptos" pitchFamily="34" charset="0"/>
                <a:ea typeface="Aptos" pitchFamily="34" charset="-122"/>
                <a:cs typeface="Aptos" pitchFamily="34" charset="-120"/>
              </a:rPr>
              <a:t>Purchase</a:t>
            </a:r>
            <a:endParaRPr lang="en-US" sz="1150" dirty="0"/>
          </a:p>
        </p:txBody>
      </p:sp>
      <p:sp>
        <p:nvSpPr>
          <p:cNvPr id="14" name="Text 11"/>
          <p:cNvSpPr/>
          <p:nvPr/>
        </p:nvSpPr>
        <p:spPr>
          <a:xfrm>
            <a:off x="5029200" y="5212080"/>
            <a:ext cx="1600200" cy="475488"/>
          </a:xfrm>
          <a:prstGeom prst="rect">
            <a:avLst/>
          </a:prstGeom>
          <a:noFill/>
          <a:ln/>
        </p:spPr>
        <p:txBody>
          <a:bodyPr wrap="square" lIns="0" tIns="0" rIns="0" bIns="0" rtlCol="0" anchor="ctr">
            <a:normAutofit/>
          </a:bodyPr>
          <a:lstStyle/>
          <a:p>
            <a:pPr algn="ctr" indent="0" marL="0">
              <a:buNone/>
            </a:pPr>
            <a:r>
              <a:rPr lang="en-US" sz="920" dirty="0">
                <a:solidFill>
                  <a:srgbClr val="64748B"/>
                </a:solidFill>
                <a:latin typeface="Aptos" pitchFamily="34" charset="0"/>
                <a:ea typeface="Aptos" pitchFamily="34" charset="-122"/>
                <a:cs typeface="Aptos" pitchFamily="34" charset="-120"/>
              </a:rPr>
              <a:t>membeli produk</a:t>
            </a:r>
            <a:endParaRPr lang="en-US" sz="920" dirty="0"/>
          </a:p>
        </p:txBody>
      </p:sp>
      <p:sp>
        <p:nvSpPr>
          <p:cNvPr id="15" name="Text 12"/>
          <p:cNvSpPr/>
          <p:nvPr/>
        </p:nvSpPr>
        <p:spPr>
          <a:xfrm>
            <a:off x="7086600" y="4572000"/>
            <a:ext cx="1600200" cy="256032"/>
          </a:xfrm>
          <a:prstGeom prst="rect">
            <a:avLst/>
          </a:prstGeom>
          <a:noFill/>
          <a:ln/>
        </p:spPr>
        <p:txBody>
          <a:bodyPr wrap="square" lIns="0" tIns="0" rIns="0" bIns="0" rtlCol="0" anchor="ctr"/>
          <a:lstStyle/>
          <a:p>
            <a:pPr algn="ctr" indent="0" marL="0">
              <a:buNone/>
            </a:pPr>
            <a:r>
              <a:rPr lang="en-US" sz="1400" b="1" dirty="0">
                <a:solidFill>
                  <a:srgbClr val="06B6D4"/>
                </a:solidFill>
                <a:latin typeface="Aptos Display" pitchFamily="34" charset="0"/>
                <a:ea typeface="Aptos Display" pitchFamily="34" charset="-122"/>
                <a:cs typeface="Aptos Display" pitchFamily="34" charset="-120"/>
              </a:rPr>
              <a:t>04</a:t>
            </a:r>
            <a:endParaRPr lang="en-US" sz="1400" dirty="0"/>
          </a:p>
        </p:txBody>
      </p:sp>
      <p:sp>
        <p:nvSpPr>
          <p:cNvPr id="16" name="Text 13"/>
          <p:cNvSpPr/>
          <p:nvPr/>
        </p:nvSpPr>
        <p:spPr>
          <a:xfrm>
            <a:off x="7086600" y="4882896"/>
            <a:ext cx="1600200" cy="228600"/>
          </a:xfrm>
          <a:prstGeom prst="rect">
            <a:avLst/>
          </a:prstGeom>
          <a:noFill/>
          <a:ln/>
        </p:spPr>
        <p:txBody>
          <a:bodyPr wrap="square" lIns="0" tIns="0" rIns="0" bIns="0" rtlCol="0" anchor="ctr">
            <a:normAutofit/>
          </a:bodyPr>
          <a:lstStyle/>
          <a:p>
            <a:pPr algn="ctr" indent="0" marL="0">
              <a:buNone/>
            </a:pPr>
            <a:r>
              <a:rPr lang="en-US" sz="1150" b="1" dirty="0">
                <a:solidFill>
                  <a:srgbClr val="0F172A"/>
                </a:solidFill>
                <a:latin typeface="Aptos" pitchFamily="34" charset="0"/>
                <a:ea typeface="Aptos" pitchFamily="34" charset="-122"/>
                <a:cs typeface="Aptos" pitchFamily="34" charset="-120"/>
              </a:rPr>
              <a:t>Experience</a:t>
            </a:r>
            <a:endParaRPr lang="en-US" sz="1150" dirty="0"/>
          </a:p>
        </p:txBody>
      </p:sp>
      <p:sp>
        <p:nvSpPr>
          <p:cNvPr id="17" name="Text 14"/>
          <p:cNvSpPr/>
          <p:nvPr/>
        </p:nvSpPr>
        <p:spPr>
          <a:xfrm>
            <a:off x="7086600" y="5212080"/>
            <a:ext cx="1600200" cy="475488"/>
          </a:xfrm>
          <a:prstGeom prst="rect">
            <a:avLst/>
          </a:prstGeom>
          <a:noFill/>
          <a:ln/>
        </p:spPr>
        <p:txBody>
          <a:bodyPr wrap="square" lIns="0" tIns="0" rIns="0" bIns="0" rtlCol="0" anchor="ctr">
            <a:normAutofit/>
          </a:bodyPr>
          <a:lstStyle/>
          <a:p>
            <a:pPr algn="ctr" indent="0" marL="0">
              <a:buNone/>
            </a:pPr>
            <a:r>
              <a:rPr lang="en-US" sz="920" dirty="0">
                <a:solidFill>
                  <a:srgbClr val="64748B"/>
                </a:solidFill>
                <a:latin typeface="Aptos" pitchFamily="34" charset="0"/>
                <a:ea typeface="Aptos" pitchFamily="34" charset="-122"/>
                <a:cs typeface="Aptos" pitchFamily="34" charset="-120"/>
              </a:rPr>
              <a:t>memakai &amp; menilai</a:t>
            </a:r>
            <a:endParaRPr lang="en-US" sz="920" dirty="0"/>
          </a:p>
        </p:txBody>
      </p:sp>
      <p:sp>
        <p:nvSpPr>
          <p:cNvPr id="18" name="Text 15"/>
          <p:cNvSpPr/>
          <p:nvPr/>
        </p:nvSpPr>
        <p:spPr>
          <a:xfrm>
            <a:off x="9144000" y="4572000"/>
            <a:ext cx="1600200" cy="256032"/>
          </a:xfrm>
          <a:prstGeom prst="rect">
            <a:avLst/>
          </a:prstGeom>
          <a:noFill/>
          <a:ln/>
        </p:spPr>
        <p:txBody>
          <a:bodyPr wrap="square" lIns="0" tIns="0" rIns="0" bIns="0" rtlCol="0" anchor="ctr"/>
          <a:lstStyle/>
          <a:p>
            <a:pPr algn="ctr" indent="0" marL="0">
              <a:buNone/>
            </a:pPr>
            <a:r>
              <a:rPr lang="en-US" sz="1400" b="1" dirty="0">
                <a:solidFill>
                  <a:srgbClr val="8B5CF6"/>
                </a:solidFill>
                <a:latin typeface="Aptos Display" pitchFamily="34" charset="0"/>
                <a:ea typeface="Aptos Display" pitchFamily="34" charset="-122"/>
                <a:cs typeface="Aptos Display" pitchFamily="34" charset="-120"/>
              </a:rPr>
              <a:t>05</a:t>
            </a:r>
            <a:endParaRPr lang="en-US" sz="1400" dirty="0"/>
          </a:p>
        </p:txBody>
      </p:sp>
      <p:sp>
        <p:nvSpPr>
          <p:cNvPr id="19" name="Text 16"/>
          <p:cNvSpPr/>
          <p:nvPr/>
        </p:nvSpPr>
        <p:spPr>
          <a:xfrm>
            <a:off x="9144000" y="4882896"/>
            <a:ext cx="1600200" cy="228600"/>
          </a:xfrm>
          <a:prstGeom prst="rect">
            <a:avLst/>
          </a:prstGeom>
          <a:noFill/>
          <a:ln/>
        </p:spPr>
        <p:txBody>
          <a:bodyPr wrap="square" lIns="0" tIns="0" rIns="0" bIns="0" rtlCol="0" anchor="ctr">
            <a:normAutofit/>
          </a:bodyPr>
          <a:lstStyle/>
          <a:p>
            <a:pPr algn="ctr" indent="0" marL="0">
              <a:buNone/>
            </a:pPr>
            <a:r>
              <a:rPr lang="en-US" sz="1150" b="1" dirty="0">
                <a:solidFill>
                  <a:srgbClr val="0F172A"/>
                </a:solidFill>
                <a:latin typeface="Aptos" pitchFamily="34" charset="0"/>
                <a:ea typeface="Aptos" pitchFamily="34" charset="-122"/>
                <a:cs typeface="Aptos" pitchFamily="34" charset="-120"/>
              </a:rPr>
              <a:t>Loyalty</a:t>
            </a:r>
            <a:endParaRPr lang="en-US" sz="1150" dirty="0"/>
          </a:p>
        </p:txBody>
      </p:sp>
      <p:sp>
        <p:nvSpPr>
          <p:cNvPr id="20" name="Text 17"/>
          <p:cNvSpPr/>
          <p:nvPr/>
        </p:nvSpPr>
        <p:spPr>
          <a:xfrm>
            <a:off x="9144000" y="5212080"/>
            <a:ext cx="1600200" cy="475488"/>
          </a:xfrm>
          <a:prstGeom prst="rect">
            <a:avLst/>
          </a:prstGeom>
          <a:noFill/>
          <a:ln/>
        </p:spPr>
        <p:txBody>
          <a:bodyPr wrap="square" lIns="0" tIns="0" rIns="0" bIns="0" rtlCol="0" anchor="ctr">
            <a:normAutofit/>
          </a:bodyPr>
          <a:lstStyle/>
          <a:p>
            <a:pPr algn="ctr" indent="0" marL="0">
              <a:buNone/>
            </a:pPr>
            <a:r>
              <a:rPr lang="en-US" sz="920" dirty="0">
                <a:solidFill>
                  <a:srgbClr val="64748B"/>
                </a:solidFill>
                <a:latin typeface="Aptos" pitchFamily="34" charset="0"/>
                <a:ea typeface="Aptos" pitchFamily="34" charset="-122"/>
                <a:cs typeface="Aptos" pitchFamily="34" charset="-120"/>
              </a:rPr>
              <a:t>ulang beli &amp; rekomendasi</a:t>
            </a:r>
            <a:endParaRPr lang="en-US" sz="920" dirty="0"/>
          </a:p>
        </p:txBody>
      </p:sp>
      <p:sp>
        <p:nvSpPr>
          <p:cNvPr id="21" name="Shape 18"/>
          <p:cNvSpPr/>
          <p:nvPr/>
        </p:nvSpPr>
        <p:spPr>
          <a:xfrm>
            <a:off x="502920" y="6510528"/>
            <a:ext cx="11201400" cy="0"/>
          </a:xfrm>
          <a:prstGeom prst="line">
            <a:avLst/>
          </a:prstGeom>
          <a:noFill/>
          <a:ln w="6350">
            <a:solidFill>
              <a:srgbClr val="CBD5E1"/>
            </a:solidFill>
            <a:prstDash val="solid"/>
          </a:ln>
        </p:spPr>
      </p:sp>
      <p:sp>
        <p:nvSpPr>
          <p:cNvPr id="22" name="Text 19"/>
          <p:cNvSpPr/>
          <p:nvPr/>
        </p:nvSpPr>
        <p:spPr>
          <a:xfrm>
            <a:off x="548640" y="6565392"/>
            <a:ext cx="4663440" cy="164592"/>
          </a:xfrm>
          <a:prstGeom prst="rect">
            <a:avLst/>
          </a:prstGeom>
          <a:noFill/>
          <a:ln/>
        </p:spPr>
        <p:txBody>
          <a:bodyPr wrap="square" lIns="0" tIns="0" rIns="0" bIns="0" rtlCol="0" anchor="ctr"/>
          <a:lstStyle/>
          <a:p>
            <a:pPr indent="0" marL="0">
              <a:buNone/>
            </a:pPr>
            <a:r>
              <a:rPr lang="en-US" sz="750" dirty="0">
                <a:solidFill>
                  <a:srgbClr val="64748B"/>
                </a:solidFill>
                <a:latin typeface="Aptos" pitchFamily="34" charset="0"/>
                <a:ea typeface="Aptos" pitchFamily="34" charset="-122"/>
                <a:cs typeface="Aptos" pitchFamily="34" charset="-120"/>
              </a:rPr>
              <a:t>Business-to-Consumer Digital Marketing Practice</a:t>
            </a:r>
            <a:endParaRPr lang="en-US" sz="750" dirty="0"/>
          </a:p>
        </p:txBody>
      </p:sp>
      <p:sp>
        <p:nvSpPr>
          <p:cNvPr id="23" name="Text 20"/>
          <p:cNvSpPr/>
          <p:nvPr/>
        </p:nvSpPr>
        <p:spPr>
          <a:xfrm>
            <a:off x="11064240" y="6547104"/>
            <a:ext cx="594360" cy="182880"/>
          </a:xfrm>
          <a:prstGeom prst="rect">
            <a:avLst/>
          </a:prstGeom>
          <a:noFill/>
          <a:ln/>
        </p:spPr>
        <p:txBody>
          <a:bodyPr wrap="square" lIns="0" tIns="0" rIns="0" bIns="0" rtlCol="0" anchor="ctr"/>
          <a:lstStyle/>
          <a:p>
            <a:pPr algn="r" indent="0" marL="0">
              <a:buNone/>
            </a:pPr>
            <a:r>
              <a:rPr lang="en-US" sz="850" b="1" dirty="0">
                <a:solidFill>
                  <a:srgbClr val="2563EB"/>
                </a:solidFill>
                <a:latin typeface="Aptos" pitchFamily="34" charset="0"/>
                <a:ea typeface="Aptos" pitchFamily="34" charset="-122"/>
                <a:cs typeface="Aptos" pitchFamily="34" charset="-120"/>
              </a:rPr>
              <a:t>05</a:t>
            </a:r>
            <a:endParaRPr lang="en-US" sz="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94360" y="329184"/>
            <a:ext cx="4206240" cy="228600"/>
          </a:xfrm>
          <a:prstGeom prst="rect">
            <a:avLst/>
          </a:prstGeom>
          <a:noFill/>
          <a:ln/>
        </p:spPr>
        <p:txBody>
          <a:bodyPr wrap="square" lIns="0" tIns="0" rIns="0" bIns="0" rtlCol="0" anchor="ctr"/>
          <a:lstStyle/>
          <a:p>
            <a:pPr indent="0" marL="0">
              <a:buNone/>
            </a:pPr>
            <a:r>
              <a:rPr lang="en-US" sz="800" b="1" dirty="0">
                <a:solidFill>
                  <a:srgbClr val="F97316"/>
                </a:solidFill>
                <a:latin typeface="Aptos" pitchFamily="34" charset="0"/>
                <a:ea typeface="Aptos" pitchFamily="34" charset="-122"/>
                <a:cs typeface="Aptos" pitchFamily="34" charset="-120"/>
              </a:rPr>
              <a:t>TARGETING</a:t>
            </a:r>
            <a:endParaRPr lang="en-US" sz="800" dirty="0"/>
          </a:p>
        </p:txBody>
      </p:sp>
      <p:sp>
        <p:nvSpPr>
          <p:cNvPr id="3" name="Text 1"/>
          <p:cNvSpPr/>
          <p:nvPr/>
        </p:nvSpPr>
        <p:spPr>
          <a:xfrm>
            <a:off x="594360" y="594360"/>
            <a:ext cx="10789920" cy="566928"/>
          </a:xfrm>
          <a:prstGeom prst="rect">
            <a:avLst/>
          </a:prstGeom>
          <a:noFill/>
          <a:ln/>
        </p:spPr>
        <p:txBody>
          <a:bodyPr wrap="square" lIns="0" tIns="0" rIns="0" bIns="0" rtlCol="0" anchor="ctr">
            <a:normAutofit/>
          </a:bodyPr>
          <a:lstStyle/>
          <a:p>
            <a:pPr indent="0" marL="0">
              <a:buNone/>
            </a:pPr>
            <a:r>
              <a:rPr lang="en-US" sz="2900" b="1" dirty="0">
                <a:solidFill>
                  <a:srgbClr val="0F172A"/>
                </a:solidFill>
                <a:latin typeface="Aptos Display" pitchFamily="34" charset="0"/>
                <a:ea typeface="Aptos Display" pitchFamily="34" charset="-122"/>
                <a:cs typeface="Aptos Display" pitchFamily="34" charset="-120"/>
              </a:rPr>
              <a:t>Kenali Konsumen: Persona &amp; Segmentasi</a:t>
            </a:r>
            <a:endParaRPr lang="en-US" sz="2900" dirty="0"/>
          </a:p>
        </p:txBody>
      </p:sp>
      <p:sp>
        <p:nvSpPr>
          <p:cNvPr id="4" name="Text 2"/>
          <p:cNvSpPr/>
          <p:nvPr/>
        </p:nvSpPr>
        <p:spPr>
          <a:xfrm>
            <a:off x="640080" y="1325880"/>
            <a:ext cx="10698480" cy="438912"/>
          </a:xfrm>
          <a:prstGeom prst="rect">
            <a:avLst/>
          </a:prstGeom>
          <a:noFill/>
          <a:ln/>
        </p:spPr>
        <p:txBody>
          <a:bodyPr wrap="square" lIns="0" tIns="0" rIns="0" bIns="0" rtlCol="0" anchor="ctr"/>
          <a:lstStyle/>
          <a:p>
            <a:pPr algn="ctr" indent="0" marL="0">
              <a:buNone/>
            </a:pPr>
            <a:r>
              <a:rPr lang="en-US" sz="1500" dirty="0">
                <a:solidFill>
                  <a:srgbClr val="334155"/>
                </a:solidFill>
                <a:latin typeface="Aptos" pitchFamily="34" charset="0"/>
                <a:ea typeface="Aptos" pitchFamily="34" charset="-122"/>
                <a:cs typeface="Aptos" pitchFamily="34" charset="-120"/>
              </a:rPr>
              <a:t>Persona membantu pemasar memahami “siapa” yang dituju, masalah apa yang mereka alami, dan pesan apa yang paling relevan.</a:t>
            </a:r>
            <a:endParaRPr lang="en-US" sz="1500" dirty="0"/>
          </a:p>
        </p:txBody>
      </p:sp>
      <p:sp>
        <p:nvSpPr>
          <p:cNvPr id="5" name="Text 3"/>
          <p:cNvSpPr/>
          <p:nvPr/>
        </p:nvSpPr>
        <p:spPr>
          <a:xfrm>
            <a:off x="868680" y="2048256"/>
            <a:ext cx="2560320" cy="292608"/>
          </a:xfrm>
          <a:prstGeom prst="rect">
            <a:avLst/>
          </a:prstGeom>
          <a:noFill/>
          <a:ln/>
        </p:spPr>
        <p:txBody>
          <a:bodyPr wrap="square" lIns="0" tIns="0" rIns="0" bIns="0" rtlCol="0" anchor="ctr"/>
          <a:lstStyle/>
          <a:p>
            <a:pPr indent="0" marL="0">
              <a:buNone/>
            </a:pPr>
            <a:r>
              <a:rPr lang="en-US" sz="1700" b="1" dirty="0">
                <a:solidFill>
                  <a:srgbClr val="0F172A"/>
                </a:solidFill>
                <a:latin typeface="Aptos Display" pitchFamily="34" charset="0"/>
                <a:ea typeface="Aptos Display" pitchFamily="34" charset="-122"/>
                <a:cs typeface="Aptos Display" pitchFamily="34" charset="-120"/>
              </a:rPr>
              <a:t>Contoh Persona</a:t>
            </a:r>
            <a:endParaRPr lang="en-US" sz="1700" dirty="0"/>
          </a:p>
        </p:txBody>
      </p:sp>
      <p:sp>
        <p:nvSpPr>
          <p:cNvPr id="6" name="Text 4"/>
          <p:cNvSpPr/>
          <p:nvPr/>
        </p:nvSpPr>
        <p:spPr>
          <a:xfrm>
            <a:off x="868680" y="2468880"/>
            <a:ext cx="4114800" cy="1645920"/>
          </a:xfrm>
          <a:prstGeom prst="rect">
            <a:avLst/>
          </a:prstGeom>
          <a:noFill/>
          <a:ln/>
        </p:spPr>
        <p:txBody>
          <a:bodyPr wrap="square" lIns="635" tIns="635" rIns="635" bIns="635" rtlCol="0" anchor="ctr">
            <a:normAutofit/>
          </a:bodyPr>
          <a:lstStyle/>
          <a:p>
            <a:pPr indent="0" marL="0">
              <a:buNone/>
            </a:pPr>
            <a:r>
              <a:rPr lang="en-US" sz="1420" dirty="0">
                <a:solidFill>
                  <a:srgbClr val="334155"/>
                </a:solidFill>
                <a:latin typeface="Aptos" pitchFamily="34" charset="0"/>
                <a:ea typeface="Aptos" pitchFamily="34" charset="-122"/>
                <a:cs typeface="Aptos" pitchFamily="34" charset="-120"/>
              </a:rPr>
              <a:t>“Ayu, 24 tahun”</a:t>
            </a:r>
            <a:endParaRPr lang="en-US" sz="1420" dirty="0"/>
          </a:p>
          <a:p>
            <a:pPr indent="0" marL="0">
              <a:buNone/>
            </a:pPr>
            <a:r>
              <a:rPr lang="en-US" sz="1420" dirty="0">
                <a:solidFill>
                  <a:srgbClr val="334155"/>
                </a:solidFill>
                <a:latin typeface="Aptos" pitchFamily="34" charset="0"/>
                <a:ea typeface="Aptos" pitchFamily="34" charset="-122"/>
                <a:cs typeface="Aptos" pitchFamily="34" charset="-120"/>
              </a:rPr>
              <a:t>Mahasiswa/pekerja awal karier. Aktif di TikTok dan Instagram. Membeli skincare setelah melihat review, harga promo, testimoni, dan kemudahan checkout.</a:t>
            </a:r>
            <a:endParaRPr lang="en-US" sz="1420" dirty="0"/>
          </a:p>
        </p:txBody>
      </p:sp>
      <p:sp>
        <p:nvSpPr>
          <p:cNvPr id="7" name="Text 5"/>
          <p:cNvSpPr/>
          <p:nvPr/>
        </p:nvSpPr>
        <p:spPr>
          <a:xfrm>
            <a:off x="5577840" y="2048256"/>
            <a:ext cx="2926080" cy="256032"/>
          </a:xfrm>
          <a:prstGeom prst="rect">
            <a:avLst/>
          </a:prstGeom>
          <a:noFill/>
          <a:ln/>
        </p:spPr>
        <p:txBody>
          <a:bodyPr wrap="square" lIns="0" tIns="0" rIns="0" bIns="0" rtlCol="0" anchor="ctr">
            <a:normAutofit/>
          </a:bodyPr>
          <a:lstStyle/>
          <a:p>
            <a:pPr indent="0" marL="0">
              <a:buNone/>
            </a:pPr>
            <a:r>
              <a:rPr lang="en-US" sz="900" b="1" dirty="0">
                <a:solidFill>
                  <a:srgbClr val="F97316"/>
                </a:solidFill>
                <a:latin typeface="Aptos" pitchFamily="34" charset="0"/>
                <a:ea typeface="Aptos" pitchFamily="34" charset="-122"/>
                <a:cs typeface="Aptos" pitchFamily="34" charset="-120"/>
              </a:rPr>
              <a:t>SEGMENTASI PRAKTIS</a:t>
            </a:r>
            <a:endParaRPr lang="en-US" sz="900" dirty="0"/>
          </a:p>
        </p:txBody>
      </p:sp>
      <p:sp>
        <p:nvSpPr>
          <p:cNvPr id="8" name="Text 6"/>
          <p:cNvSpPr/>
          <p:nvPr/>
        </p:nvSpPr>
        <p:spPr>
          <a:xfrm>
            <a:off x="5577840" y="2468880"/>
            <a:ext cx="5394960" cy="2103120"/>
          </a:xfrm>
          <a:prstGeom prst="rect">
            <a:avLst/>
          </a:prstGeom>
          <a:noFill/>
          <a:ln/>
        </p:spPr>
        <p:txBody>
          <a:bodyPr wrap="square" lIns="635" tIns="635" rIns="635" bIns="635" rtlCol="0" anchor="ctr">
            <a:normAutofit/>
          </a:bodyPr>
          <a:lstStyle/>
          <a:p>
            <a:pPr indent="0" marL="0">
              <a:buNone/>
            </a:pPr>
            <a:r>
              <a:rPr lang="en-US" sz="1420" dirty="0">
                <a:solidFill>
                  <a:srgbClr val="334155"/>
                </a:solidFill>
                <a:latin typeface="Aptos" pitchFamily="34" charset="0"/>
                <a:ea typeface="Aptos" pitchFamily="34" charset="-122"/>
                <a:cs typeface="Aptos" pitchFamily="34" charset="-120"/>
              </a:rPr>
              <a:t>• Demografis: usia, wilayah, pendapatan, pekerjaan.
</a:t>
            </a:r>
            <a:pPr indent="0" marL="0">
              <a:buNone/>
            </a:pPr>
            <a:r>
              <a:rPr lang="en-US" sz="1420" dirty="0">
                <a:solidFill>
                  <a:srgbClr val="334155"/>
                </a:solidFill>
                <a:latin typeface="Aptos" pitchFamily="34" charset="0"/>
                <a:ea typeface="Aptos" pitchFamily="34" charset="-122"/>
                <a:cs typeface="Aptos" pitchFamily="34" charset="-120"/>
              </a:rPr>
              <a:t>• Psikografis: gaya hidup, nilai, minat, aspirasi.
</a:t>
            </a:r>
            <a:pPr indent="0" marL="0">
              <a:buNone/>
            </a:pPr>
            <a:r>
              <a:rPr lang="en-US" sz="1420" dirty="0">
                <a:solidFill>
                  <a:srgbClr val="334155"/>
                </a:solidFill>
                <a:latin typeface="Aptos" pitchFamily="34" charset="0"/>
                <a:ea typeface="Aptos" pitchFamily="34" charset="-122"/>
                <a:cs typeface="Aptos" pitchFamily="34" charset="-120"/>
              </a:rPr>
              <a:t>• Perilaku: frekuensi belanja, keranjang, preferensi promo.
</a:t>
            </a:r>
            <a:pPr indent="0" marL="0">
              <a:buNone/>
            </a:pPr>
            <a:r>
              <a:rPr lang="en-US" sz="1420" dirty="0">
                <a:solidFill>
                  <a:srgbClr val="334155"/>
                </a:solidFill>
                <a:latin typeface="Aptos" pitchFamily="34" charset="0"/>
                <a:ea typeface="Aptos" pitchFamily="34" charset="-122"/>
                <a:cs typeface="Aptos" pitchFamily="34" charset="-120"/>
              </a:rPr>
              <a:t>• Digital behaviour: platform aktif, jam online, format konten favorit.
</a:t>
            </a:r>
            <a:endParaRPr lang="en-US" sz="1420" dirty="0"/>
          </a:p>
        </p:txBody>
      </p:sp>
      <p:sp>
        <p:nvSpPr>
          <p:cNvPr id="9" name="Text 7"/>
          <p:cNvSpPr/>
          <p:nvPr/>
        </p:nvSpPr>
        <p:spPr>
          <a:xfrm>
            <a:off x="1097280" y="5166360"/>
            <a:ext cx="9966960" cy="411480"/>
          </a:xfrm>
          <a:prstGeom prst="rect">
            <a:avLst/>
          </a:prstGeom>
          <a:noFill/>
          <a:ln/>
        </p:spPr>
        <p:txBody>
          <a:bodyPr wrap="square" lIns="0" tIns="0" rIns="0" bIns="0" rtlCol="0" anchor="ctr">
            <a:normAutofit/>
          </a:bodyPr>
          <a:lstStyle/>
          <a:p>
            <a:pPr algn="ctr" indent="0" marL="0">
              <a:buNone/>
            </a:pPr>
            <a:r>
              <a:rPr lang="en-US" sz="2000" b="1" dirty="0">
                <a:solidFill>
                  <a:srgbClr val="2563EB"/>
                </a:solidFill>
                <a:latin typeface="Aptos Display" pitchFamily="34" charset="0"/>
                <a:ea typeface="Aptos Display" pitchFamily="34" charset="-122"/>
                <a:cs typeface="Aptos Display" pitchFamily="34" charset="-120"/>
              </a:rPr>
              <a:t>Pertanyaan kunci: konsumen sedang butuh edukasi, bukti sosial, penawaran, atau dorongan untuk membeli ulang?</a:t>
            </a:r>
            <a:endParaRPr lang="en-US" sz="2000" dirty="0"/>
          </a:p>
        </p:txBody>
      </p:sp>
      <p:sp>
        <p:nvSpPr>
          <p:cNvPr id="10" name="Shape 8"/>
          <p:cNvSpPr/>
          <p:nvPr/>
        </p:nvSpPr>
        <p:spPr>
          <a:xfrm>
            <a:off x="502920" y="6510528"/>
            <a:ext cx="11201400" cy="0"/>
          </a:xfrm>
          <a:prstGeom prst="line">
            <a:avLst/>
          </a:prstGeom>
          <a:noFill/>
          <a:ln w="6350">
            <a:solidFill>
              <a:srgbClr val="CBD5E1"/>
            </a:solidFill>
            <a:prstDash val="solid"/>
          </a:ln>
        </p:spPr>
      </p:sp>
      <p:sp>
        <p:nvSpPr>
          <p:cNvPr id="11" name="Text 9"/>
          <p:cNvSpPr/>
          <p:nvPr/>
        </p:nvSpPr>
        <p:spPr>
          <a:xfrm>
            <a:off x="548640" y="6565392"/>
            <a:ext cx="4663440" cy="164592"/>
          </a:xfrm>
          <a:prstGeom prst="rect">
            <a:avLst/>
          </a:prstGeom>
          <a:noFill/>
          <a:ln/>
        </p:spPr>
        <p:txBody>
          <a:bodyPr wrap="square" lIns="0" tIns="0" rIns="0" bIns="0" rtlCol="0" anchor="ctr"/>
          <a:lstStyle/>
          <a:p>
            <a:pPr indent="0" marL="0">
              <a:buNone/>
            </a:pPr>
            <a:r>
              <a:rPr lang="en-US" sz="750" dirty="0">
                <a:solidFill>
                  <a:srgbClr val="64748B"/>
                </a:solidFill>
                <a:latin typeface="Aptos" pitchFamily="34" charset="0"/>
                <a:ea typeface="Aptos" pitchFamily="34" charset="-122"/>
                <a:cs typeface="Aptos" pitchFamily="34" charset="-120"/>
              </a:rPr>
              <a:t>Business-to-Consumer Digital Marketing Practice</a:t>
            </a:r>
            <a:endParaRPr lang="en-US" sz="750" dirty="0"/>
          </a:p>
        </p:txBody>
      </p:sp>
      <p:sp>
        <p:nvSpPr>
          <p:cNvPr id="12" name="Text 10"/>
          <p:cNvSpPr/>
          <p:nvPr/>
        </p:nvSpPr>
        <p:spPr>
          <a:xfrm>
            <a:off x="11064240" y="6547104"/>
            <a:ext cx="594360" cy="182880"/>
          </a:xfrm>
          <a:prstGeom prst="rect">
            <a:avLst/>
          </a:prstGeom>
          <a:noFill/>
          <a:ln/>
        </p:spPr>
        <p:txBody>
          <a:bodyPr wrap="square" lIns="0" tIns="0" rIns="0" bIns="0" rtlCol="0" anchor="ctr"/>
          <a:lstStyle/>
          <a:p>
            <a:pPr algn="r" indent="0" marL="0">
              <a:buNone/>
            </a:pPr>
            <a:r>
              <a:rPr lang="en-US" sz="850" b="1" dirty="0">
                <a:solidFill>
                  <a:srgbClr val="2563EB"/>
                </a:solidFill>
                <a:latin typeface="Aptos" pitchFamily="34" charset="0"/>
                <a:ea typeface="Aptos" pitchFamily="34" charset="-122"/>
                <a:cs typeface="Aptos" pitchFamily="34" charset="-120"/>
              </a:rPr>
              <a:t>06</a:t>
            </a:r>
            <a:endParaRPr lang="en-US" sz="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94360" y="329184"/>
            <a:ext cx="4206240" cy="228600"/>
          </a:xfrm>
          <a:prstGeom prst="rect">
            <a:avLst/>
          </a:prstGeom>
          <a:noFill/>
          <a:ln/>
        </p:spPr>
        <p:txBody>
          <a:bodyPr wrap="square" lIns="0" tIns="0" rIns="0" bIns="0" rtlCol="0" anchor="ctr"/>
          <a:lstStyle/>
          <a:p>
            <a:pPr indent="0" marL="0">
              <a:buNone/>
            </a:pPr>
            <a:r>
              <a:rPr lang="en-US" sz="800" b="1" dirty="0">
                <a:solidFill>
                  <a:srgbClr val="F97316"/>
                </a:solidFill>
                <a:latin typeface="Aptos" pitchFamily="34" charset="0"/>
                <a:ea typeface="Aptos" pitchFamily="34" charset="-122"/>
                <a:cs typeface="Aptos" pitchFamily="34" charset="-120"/>
              </a:rPr>
              <a:t>KANAL MILIK BRAND</a:t>
            </a:r>
            <a:endParaRPr lang="en-US" sz="800" dirty="0"/>
          </a:p>
        </p:txBody>
      </p:sp>
      <p:sp>
        <p:nvSpPr>
          <p:cNvPr id="3" name="Text 1"/>
          <p:cNvSpPr/>
          <p:nvPr/>
        </p:nvSpPr>
        <p:spPr>
          <a:xfrm>
            <a:off x="594360" y="594360"/>
            <a:ext cx="10789920" cy="566928"/>
          </a:xfrm>
          <a:prstGeom prst="rect">
            <a:avLst/>
          </a:prstGeom>
          <a:noFill/>
          <a:ln/>
        </p:spPr>
        <p:txBody>
          <a:bodyPr wrap="square" lIns="0" tIns="0" rIns="0" bIns="0" rtlCol="0" anchor="ctr">
            <a:normAutofit/>
          </a:bodyPr>
          <a:lstStyle/>
          <a:p>
            <a:pPr indent="0" marL="0">
              <a:buNone/>
            </a:pPr>
            <a:r>
              <a:rPr lang="en-US" sz="2900" b="1" dirty="0">
                <a:solidFill>
                  <a:srgbClr val="0F172A"/>
                </a:solidFill>
                <a:latin typeface="Aptos Display" pitchFamily="34" charset="0"/>
                <a:ea typeface="Aptos Display" pitchFamily="34" charset="-122"/>
                <a:cs typeface="Aptos Display" pitchFamily="34" charset="-120"/>
              </a:rPr>
              <a:t>Owned Media: Website, Landing Page, Aplikasi</a:t>
            </a:r>
            <a:endParaRPr lang="en-US" sz="2900" dirty="0"/>
          </a:p>
        </p:txBody>
      </p:sp>
      <p:sp>
        <p:nvSpPr>
          <p:cNvPr id="4" name="Text 2"/>
          <p:cNvSpPr/>
          <p:nvPr/>
        </p:nvSpPr>
        <p:spPr>
          <a:xfrm>
            <a:off x="640080" y="1325880"/>
            <a:ext cx="10881360" cy="512064"/>
          </a:xfrm>
          <a:prstGeom prst="rect">
            <a:avLst/>
          </a:prstGeom>
          <a:noFill/>
          <a:ln/>
        </p:spPr>
        <p:txBody>
          <a:bodyPr wrap="square" lIns="0" tIns="0" rIns="0" bIns="0" rtlCol="0" anchor="ctr"/>
          <a:lstStyle/>
          <a:p>
            <a:pPr algn="ctr" indent="0" marL="0">
              <a:buNone/>
            </a:pPr>
            <a:r>
              <a:rPr lang="en-US" sz="1500" dirty="0">
                <a:solidFill>
                  <a:srgbClr val="334155"/>
                </a:solidFill>
                <a:latin typeface="Aptos" pitchFamily="34" charset="0"/>
                <a:ea typeface="Aptos" pitchFamily="34" charset="-122"/>
                <a:cs typeface="Aptos" pitchFamily="34" charset="-120"/>
              </a:rPr>
              <a:t>Owned media adalah aset digital yang dikendalikan brand. Fungsinya sebagai pusat informasi, transaksi, pengumpulan data, dan penguatan kepercayaan.</a:t>
            </a:r>
            <a:endParaRPr lang="en-US" sz="1500" dirty="0"/>
          </a:p>
        </p:txBody>
      </p:sp>
      <p:sp>
        <p:nvSpPr>
          <p:cNvPr id="5" name="Text 3"/>
          <p:cNvSpPr/>
          <p:nvPr/>
        </p:nvSpPr>
        <p:spPr>
          <a:xfrm>
            <a:off x="868680" y="2212848"/>
            <a:ext cx="3017520" cy="320040"/>
          </a:xfrm>
          <a:prstGeom prst="rect">
            <a:avLst/>
          </a:prstGeom>
          <a:noFill/>
          <a:ln/>
        </p:spPr>
        <p:txBody>
          <a:bodyPr wrap="square" lIns="0" tIns="0" rIns="0" bIns="0" rtlCol="0" anchor="ctr"/>
          <a:lstStyle/>
          <a:p>
            <a:pPr algn="ctr" indent="0" marL="0">
              <a:buNone/>
            </a:pPr>
            <a:r>
              <a:rPr lang="en-US" sz="1800" b="1" dirty="0">
                <a:solidFill>
                  <a:srgbClr val="2563EB"/>
                </a:solidFill>
                <a:latin typeface="Aptos Display" pitchFamily="34" charset="0"/>
                <a:ea typeface="Aptos Display" pitchFamily="34" charset="-122"/>
                <a:cs typeface="Aptos Display" pitchFamily="34" charset="-120"/>
              </a:rPr>
              <a:t>Website</a:t>
            </a:r>
            <a:endParaRPr lang="en-US" sz="1800" dirty="0"/>
          </a:p>
        </p:txBody>
      </p:sp>
      <p:sp>
        <p:nvSpPr>
          <p:cNvPr id="6" name="Text 4"/>
          <p:cNvSpPr/>
          <p:nvPr/>
        </p:nvSpPr>
        <p:spPr>
          <a:xfrm>
            <a:off x="868680" y="2697480"/>
            <a:ext cx="3017520" cy="914400"/>
          </a:xfrm>
          <a:prstGeom prst="rect">
            <a:avLst/>
          </a:prstGeom>
          <a:noFill/>
          <a:ln/>
        </p:spPr>
        <p:txBody>
          <a:bodyPr wrap="square" lIns="254" tIns="254" rIns="254" bIns="254" rtlCol="0" anchor="ctr">
            <a:normAutofit/>
          </a:bodyPr>
          <a:lstStyle/>
          <a:p>
            <a:pPr algn="ctr" indent="0" marL="0">
              <a:buNone/>
            </a:pPr>
            <a:r>
              <a:rPr lang="en-US" sz="1350" dirty="0">
                <a:solidFill>
                  <a:srgbClr val="334155"/>
                </a:solidFill>
                <a:latin typeface="Aptos" pitchFamily="34" charset="0"/>
                <a:ea typeface="Aptos" pitchFamily="34" charset="-122"/>
                <a:cs typeface="Aptos" pitchFamily="34" charset="-120"/>
              </a:rPr>
              <a:t>profil brand, katalog, artikel, FAQ, testimoni</a:t>
            </a:r>
            <a:endParaRPr lang="en-US" sz="1350" dirty="0"/>
          </a:p>
        </p:txBody>
      </p:sp>
      <p:sp>
        <p:nvSpPr>
          <p:cNvPr id="7" name="Shape 5"/>
          <p:cNvSpPr/>
          <p:nvPr/>
        </p:nvSpPr>
        <p:spPr>
          <a:xfrm>
            <a:off x="1097280" y="3840480"/>
            <a:ext cx="2560320" cy="0"/>
          </a:xfrm>
          <a:prstGeom prst="line">
            <a:avLst/>
          </a:prstGeom>
          <a:noFill/>
          <a:ln w="12700">
            <a:solidFill>
              <a:srgbClr val="CBD5E1"/>
            </a:solidFill>
            <a:prstDash val="solid"/>
          </a:ln>
        </p:spPr>
      </p:sp>
      <p:sp>
        <p:nvSpPr>
          <p:cNvPr id="8" name="Text 6"/>
          <p:cNvSpPr/>
          <p:nvPr/>
        </p:nvSpPr>
        <p:spPr>
          <a:xfrm>
            <a:off x="4617720" y="2212848"/>
            <a:ext cx="3017520" cy="320040"/>
          </a:xfrm>
          <a:prstGeom prst="rect">
            <a:avLst/>
          </a:prstGeom>
          <a:noFill/>
          <a:ln/>
        </p:spPr>
        <p:txBody>
          <a:bodyPr wrap="square" lIns="0" tIns="0" rIns="0" bIns="0" rtlCol="0" anchor="ctr"/>
          <a:lstStyle/>
          <a:p>
            <a:pPr algn="ctr" indent="0" marL="0">
              <a:buNone/>
            </a:pPr>
            <a:r>
              <a:rPr lang="en-US" sz="1800" b="1" dirty="0">
                <a:solidFill>
                  <a:srgbClr val="F97316"/>
                </a:solidFill>
                <a:latin typeface="Aptos Display" pitchFamily="34" charset="0"/>
                <a:ea typeface="Aptos Display" pitchFamily="34" charset="-122"/>
                <a:cs typeface="Aptos Display" pitchFamily="34" charset="-120"/>
              </a:rPr>
              <a:t>Landing Page</a:t>
            </a:r>
            <a:endParaRPr lang="en-US" sz="1800" dirty="0"/>
          </a:p>
        </p:txBody>
      </p:sp>
      <p:sp>
        <p:nvSpPr>
          <p:cNvPr id="9" name="Text 7"/>
          <p:cNvSpPr/>
          <p:nvPr/>
        </p:nvSpPr>
        <p:spPr>
          <a:xfrm>
            <a:off x="4617720" y="2697480"/>
            <a:ext cx="3017520" cy="914400"/>
          </a:xfrm>
          <a:prstGeom prst="rect">
            <a:avLst/>
          </a:prstGeom>
          <a:noFill/>
          <a:ln/>
        </p:spPr>
        <p:txBody>
          <a:bodyPr wrap="square" lIns="254" tIns="254" rIns="254" bIns="254" rtlCol="0" anchor="ctr">
            <a:normAutofit/>
          </a:bodyPr>
          <a:lstStyle/>
          <a:p>
            <a:pPr algn="ctr" indent="0" marL="0">
              <a:buNone/>
            </a:pPr>
            <a:r>
              <a:rPr lang="en-US" sz="1350" dirty="0">
                <a:solidFill>
                  <a:srgbClr val="334155"/>
                </a:solidFill>
                <a:latin typeface="Aptos" pitchFamily="34" charset="0"/>
                <a:ea typeface="Aptos" pitchFamily="34" charset="-122"/>
                <a:cs typeface="Aptos" pitchFamily="34" charset="-120"/>
              </a:rPr>
              <a:t>satu tujuan spesifik: daftar, beli, unduh, klaim promo</a:t>
            </a:r>
            <a:endParaRPr lang="en-US" sz="1350" dirty="0"/>
          </a:p>
        </p:txBody>
      </p:sp>
      <p:sp>
        <p:nvSpPr>
          <p:cNvPr id="10" name="Shape 8"/>
          <p:cNvSpPr/>
          <p:nvPr/>
        </p:nvSpPr>
        <p:spPr>
          <a:xfrm>
            <a:off x="4846320" y="3840480"/>
            <a:ext cx="2560320" cy="0"/>
          </a:xfrm>
          <a:prstGeom prst="line">
            <a:avLst/>
          </a:prstGeom>
          <a:noFill/>
          <a:ln w="12700">
            <a:solidFill>
              <a:srgbClr val="CBD5E1"/>
            </a:solidFill>
            <a:prstDash val="solid"/>
          </a:ln>
        </p:spPr>
      </p:sp>
      <p:sp>
        <p:nvSpPr>
          <p:cNvPr id="11" name="Text 9"/>
          <p:cNvSpPr/>
          <p:nvPr/>
        </p:nvSpPr>
        <p:spPr>
          <a:xfrm>
            <a:off x="8366760" y="2212848"/>
            <a:ext cx="3017520" cy="320040"/>
          </a:xfrm>
          <a:prstGeom prst="rect">
            <a:avLst/>
          </a:prstGeom>
          <a:noFill/>
          <a:ln/>
        </p:spPr>
        <p:txBody>
          <a:bodyPr wrap="square" lIns="0" tIns="0" rIns="0" bIns="0" rtlCol="0" anchor="ctr"/>
          <a:lstStyle/>
          <a:p>
            <a:pPr algn="ctr" indent="0" marL="0">
              <a:buNone/>
            </a:pPr>
            <a:r>
              <a:rPr lang="en-US" sz="1800" b="1" dirty="0">
                <a:solidFill>
                  <a:srgbClr val="10B981"/>
                </a:solidFill>
                <a:latin typeface="Aptos Display" pitchFamily="34" charset="0"/>
                <a:ea typeface="Aptos Display" pitchFamily="34" charset="-122"/>
                <a:cs typeface="Aptos Display" pitchFamily="34" charset="-120"/>
              </a:rPr>
              <a:t>Aplikasi</a:t>
            </a:r>
            <a:endParaRPr lang="en-US" sz="1800" dirty="0"/>
          </a:p>
        </p:txBody>
      </p:sp>
      <p:sp>
        <p:nvSpPr>
          <p:cNvPr id="12" name="Text 10"/>
          <p:cNvSpPr/>
          <p:nvPr/>
        </p:nvSpPr>
        <p:spPr>
          <a:xfrm>
            <a:off x="8366760" y="2697480"/>
            <a:ext cx="3017520" cy="914400"/>
          </a:xfrm>
          <a:prstGeom prst="rect">
            <a:avLst/>
          </a:prstGeom>
          <a:noFill/>
          <a:ln/>
        </p:spPr>
        <p:txBody>
          <a:bodyPr wrap="square" lIns="254" tIns="254" rIns="254" bIns="254" rtlCol="0" anchor="ctr">
            <a:normAutofit/>
          </a:bodyPr>
          <a:lstStyle/>
          <a:p>
            <a:pPr algn="ctr" indent="0" marL="0">
              <a:buNone/>
            </a:pPr>
            <a:r>
              <a:rPr lang="en-US" sz="1350" dirty="0">
                <a:solidFill>
                  <a:srgbClr val="334155"/>
                </a:solidFill>
                <a:latin typeface="Aptos" pitchFamily="34" charset="0"/>
                <a:ea typeface="Aptos" pitchFamily="34" charset="-122"/>
                <a:cs typeface="Aptos" pitchFamily="34" charset="-120"/>
              </a:rPr>
              <a:t>pengalaman personal, loyalitas, notifikasi, repeat purchase</a:t>
            </a:r>
            <a:endParaRPr lang="en-US" sz="1350" dirty="0"/>
          </a:p>
        </p:txBody>
      </p:sp>
      <p:sp>
        <p:nvSpPr>
          <p:cNvPr id="13" name="Shape 11"/>
          <p:cNvSpPr/>
          <p:nvPr/>
        </p:nvSpPr>
        <p:spPr>
          <a:xfrm>
            <a:off x="8595360" y="3840480"/>
            <a:ext cx="2560320" cy="0"/>
          </a:xfrm>
          <a:prstGeom prst="line">
            <a:avLst/>
          </a:prstGeom>
          <a:noFill/>
          <a:ln w="12700">
            <a:solidFill>
              <a:srgbClr val="CBD5E1"/>
            </a:solidFill>
            <a:prstDash val="solid"/>
          </a:ln>
        </p:spPr>
      </p:sp>
      <p:sp>
        <p:nvSpPr>
          <p:cNvPr id="14" name="Text 12"/>
          <p:cNvSpPr/>
          <p:nvPr/>
        </p:nvSpPr>
        <p:spPr>
          <a:xfrm>
            <a:off x="914400" y="4160520"/>
            <a:ext cx="2011680" cy="274320"/>
          </a:xfrm>
          <a:prstGeom prst="rect">
            <a:avLst/>
          </a:prstGeom>
          <a:noFill/>
          <a:ln/>
        </p:spPr>
        <p:txBody>
          <a:bodyPr wrap="square" lIns="0" tIns="0" rIns="0" bIns="0" rtlCol="0" anchor="ctr"/>
          <a:lstStyle/>
          <a:p>
            <a:pPr indent="0" marL="0">
              <a:buNone/>
            </a:pPr>
            <a:r>
              <a:rPr lang="en-US" sz="1300" b="1" dirty="0">
                <a:solidFill>
                  <a:srgbClr val="0F172A"/>
                </a:solidFill>
                <a:latin typeface="Aptos" pitchFamily="34" charset="0"/>
                <a:ea typeface="Aptos" pitchFamily="34" charset="-122"/>
                <a:cs typeface="Aptos" pitchFamily="34" charset="-120"/>
              </a:rPr>
              <a:t>Checklist praktik:</a:t>
            </a:r>
            <a:endParaRPr lang="en-US" sz="1300" dirty="0"/>
          </a:p>
        </p:txBody>
      </p:sp>
      <p:sp>
        <p:nvSpPr>
          <p:cNvPr id="15" name="Text 13"/>
          <p:cNvSpPr/>
          <p:nvPr/>
        </p:nvSpPr>
        <p:spPr>
          <a:xfrm>
            <a:off x="914400" y="4526280"/>
            <a:ext cx="9875520" cy="1143000"/>
          </a:xfrm>
          <a:prstGeom prst="rect">
            <a:avLst/>
          </a:prstGeom>
          <a:noFill/>
          <a:ln/>
        </p:spPr>
        <p:txBody>
          <a:bodyPr wrap="square" lIns="635" tIns="635" rIns="635" bIns="635" rtlCol="0" anchor="ctr">
            <a:normAutofit/>
          </a:bodyPr>
          <a:lstStyle/>
          <a:p>
            <a:pPr indent="0" marL="0">
              <a:buNone/>
            </a:pPr>
            <a:r>
              <a:rPr lang="en-US" sz="1350" dirty="0">
                <a:solidFill>
                  <a:srgbClr val="334155"/>
                </a:solidFill>
                <a:latin typeface="Aptos" pitchFamily="34" charset="0"/>
                <a:ea typeface="Aptos" pitchFamily="34" charset="-122"/>
                <a:cs typeface="Aptos" pitchFamily="34" charset="-120"/>
              </a:rPr>
              <a:t>• Pesan utama jelas dalam 5 detik pertama.
</a:t>
            </a:r>
            <a:pPr indent="0" marL="0">
              <a:buNone/>
            </a:pPr>
            <a:r>
              <a:rPr lang="en-US" sz="1350" dirty="0">
                <a:solidFill>
                  <a:srgbClr val="334155"/>
                </a:solidFill>
                <a:latin typeface="Aptos" pitchFamily="34" charset="0"/>
                <a:ea typeface="Aptos" pitchFamily="34" charset="-122"/>
                <a:cs typeface="Aptos" pitchFamily="34" charset="-120"/>
              </a:rPr>
              <a:t>• CTA terlihat: beli, chat admin, daftar, klaim promo.
</a:t>
            </a:r>
            <a:pPr indent="0" marL="0">
              <a:buNone/>
            </a:pPr>
            <a:r>
              <a:rPr lang="en-US" sz="1350" dirty="0">
                <a:solidFill>
                  <a:srgbClr val="334155"/>
                </a:solidFill>
                <a:latin typeface="Aptos" pitchFamily="34" charset="0"/>
                <a:ea typeface="Aptos" pitchFamily="34" charset="-122"/>
                <a:cs typeface="Aptos" pitchFamily="34" charset="-120"/>
              </a:rPr>
              <a:t>• Mobile responsive, cepat, dan mudah dipahami.
</a:t>
            </a:r>
            <a:pPr indent="0" marL="0">
              <a:buNone/>
            </a:pPr>
            <a:r>
              <a:rPr lang="en-US" sz="1350" dirty="0">
                <a:solidFill>
                  <a:srgbClr val="334155"/>
                </a:solidFill>
                <a:latin typeface="Aptos" pitchFamily="34" charset="0"/>
                <a:ea typeface="Aptos" pitchFamily="34" charset="-122"/>
                <a:cs typeface="Aptos" pitchFamily="34" charset="-120"/>
              </a:rPr>
              <a:t>• Terdapat bukti sosial: rating, review, sertifikasi, media coverage.
</a:t>
            </a:r>
            <a:endParaRPr lang="en-US" sz="1350" dirty="0"/>
          </a:p>
        </p:txBody>
      </p:sp>
      <p:sp>
        <p:nvSpPr>
          <p:cNvPr id="16" name="Shape 14"/>
          <p:cNvSpPr/>
          <p:nvPr/>
        </p:nvSpPr>
        <p:spPr>
          <a:xfrm>
            <a:off x="502920" y="6510528"/>
            <a:ext cx="11201400" cy="0"/>
          </a:xfrm>
          <a:prstGeom prst="line">
            <a:avLst/>
          </a:prstGeom>
          <a:noFill/>
          <a:ln w="6350">
            <a:solidFill>
              <a:srgbClr val="CBD5E1"/>
            </a:solidFill>
            <a:prstDash val="solid"/>
          </a:ln>
        </p:spPr>
      </p:sp>
      <p:sp>
        <p:nvSpPr>
          <p:cNvPr id="17" name="Text 15"/>
          <p:cNvSpPr/>
          <p:nvPr/>
        </p:nvSpPr>
        <p:spPr>
          <a:xfrm>
            <a:off x="548640" y="6565392"/>
            <a:ext cx="4663440" cy="164592"/>
          </a:xfrm>
          <a:prstGeom prst="rect">
            <a:avLst/>
          </a:prstGeom>
          <a:noFill/>
          <a:ln/>
        </p:spPr>
        <p:txBody>
          <a:bodyPr wrap="square" lIns="0" tIns="0" rIns="0" bIns="0" rtlCol="0" anchor="ctr"/>
          <a:lstStyle/>
          <a:p>
            <a:pPr indent="0" marL="0">
              <a:buNone/>
            </a:pPr>
            <a:r>
              <a:rPr lang="en-US" sz="750" dirty="0">
                <a:solidFill>
                  <a:srgbClr val="64748B"/>
                </a:solidFill>
                <a:latin typeface="Aptos" pitchFamily="34" charset="0"/>
                <a:ea typeface="Aptos" pitchFamily="34" charset="-122"/>
                <a:cs typeface="Aptos" pitchFamily="34" charset="-120"/>
              </a:rPr>
              <a:t>Business-to-Consumer Digital Marketing Practice</a:t>
            </a:r>
            <a:endParaRPr lang="en-US" sz="750" dirty="0"/>
          </a:p>
        </p:txBody>
      </p:sp>
      <p:sp>
        <p:nvSpPr>
          <p:cNvPr id="18" name="Text 16"/>
          <p:cNvSpPr/>
          <p:nvPr/>
        </p:nvSpPr>
        <p:spPr>
          <a:xfrm>
            <a:off x="11064240" y="6547104"/>
            <a:ext cx="594360" cy="182880"/>
          </a:xfrm>
          <a:prstGeom prst="rect">
            <a:avLst/>
          </a:prstGeom>
          <a:noFill/>
          <a:ln/>
        </p:spPr>
        <p:txBody>
          <a:bodyPr wrap="square" lIns="0" tIns="0" rIns="0" bIns="0" rtlCol="0" anchor="ctr"/>
          <a:lstStyle/>
          <a:p>
            <a:pPr algn="r" indent="0" marL="0">
              <a:buNone/>
            </a:pPr>
            <a:r>
              <a:rPr lang="en-US" sz="850" b="1" dirty="0">
                <a:solidFill>
                  <a:srgbClr val="2563EB"/>
                </a:solidFill>
                <a:latin typeface="Aptos" pitchFamily="34" charset="0"/>
                <a:ea typeface="Aptos" pitchFamily="34" charset="-122"/>
                <a:cs typeface="Aptos" pitchFamily="34" charset="-120"/>
              </a:rPr>
              <a:t>07</a:t>
            </a:r>
            <a:endParaRPr lang="en-US" sz="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94360" y="329184"/>
            <a:ext cx="4206240" cy="228600"/>
          </a:xfrm>
          <a:prstGeom prst="rect">
            <a:avLst/>
          </a:prstGeom>
          <a:noFill/>
          <a:ln/>
        </p:spPr>
        <p:txBody>
          <a:bodyPr wrap="square" lIns="0" tIns="0" rIns="0" bIns="0" rtlCol="0" anchor="ctr"/>
          <a:lstStyle/>
          <a:p>
            <a:pPr indent="0" marL="0">
              <a:buNone/>
            </a:pPr>
            <a:r>
              <a:rPr lang="en-US" sz="800" b="1" dirty="0">
                <a:solidFill>
                  <a:srgbClr val="F97316"/>
                </a:solidFill>
                <a:latin typeface="Aptos" pitchFamily="34" charset="0"/>
                <a:ea typeface="Aptos" pitchFamily="34" charset="-122"/>
                <a:cs typeface="Aptos" pitchFamily="34" charset="-120"/>
              </a:rPr>
              <a:t>ATTENTION TO ENGAGEMENT</a:t>
            </a:r>
            <a:endParaRPr lang="en-US" sz="800" dirty="0"/>
          </a:p>
        </p:txBody>
      </p:sp>
      <p:sp>
        <p:nvSpPr>
          <p:cNvPr id="3" name="Text 1"/>
          <p:cNvSpPr/>
          <p:nvPr/>
        </p:nvSpPr>
        <p:spPr>
          <a:xfrm>
            <a:off x="594360" y="594360"/>
            <a:ext cx="10789920" cy="566928"/>
          </a:xfrm>
          <a:prstGeom prst="rect">
            <a:avLst/>
          </a:prstGeom>
          <a:noFill/>
          <a:ln/>
        </p:spPr>
        <p:txBody>
          <a:bodyPr wrap="square" lIns="0" tIns="0" rIns="0" bIns="0" rtlCol="0" anchor="ctr">
            <a:normAutofit/>
          </a:bodyPr>
          <a:lstStyle/>
          <a:p>
            <a:pPr indent="0" marL="0">
              <a:buNone/>
            </a:pPr>
            <a:r>
              <a:rPr lang="en-US" sz="2900" b="1" dirty="0">
                <a:solidFill>
                  <a:srgbClr val="0F172A"/>
                </a:solidFill>
                <a:latin typeface="Aptos Display" pitchFamily="34" charset="0"/>
                <a:ea typeface="Aptos Display" pitchFamily="34" charset="-122"/>
                <a:cs typeface="Aptos Display" pitchFamily="34" charset="-120"/>
              </a:rPr>
              <a:t>Social Media &amp; Content Marketing</a:t>
            </a:r>
            <a:endParaRPr lang="en-US" sz="2900" dirty="0"/>
          </a:p>
        </p:txBody>
      </p:sp>
      <p:pic>
        <p:nvPicPr>
          <p:cNvPr id="4" name="Image 0" descr="/mnt/data/crop_social_tall.png">    </p:cNvPr>
          <p:cNvPicPr>
            <a:picLocks noChangeAspect="1"/>
          </p:cNvPicPr>
          <p:nvPr/>
        </p:nvPicPr>
        <p:blipFill>
          <a:blip r:embed="rId1"/>
          <a:stretch>
            <a:fillRect/>
          </a:stretch>
        </p:blipFill>
        <p:spPr>
          <a:xfrm>
            <a:off x="594360" y="1325880"/>
            <a:ext cx="4709160" cy="4315968"/>
          </a:xfrm>
          <a:prstGeom prst="rect">
            <a:avLst/>
          </a:prstGeom>
        </p:spPr>
      </p:pic>
      <p:sp>
        <p:nvSpPr>
          <p:cNvPr id="5" name="Text 2"/>
          <p:cNvSpPr/>
          <p:nvPr/>
        </p:nvSpPr>
        <p:spPr>
          <a:xfrm>
            <a:off x="5715000" y="1417320"/>
            <a:ext cx="2926080" cy="256032"/>
          </a:xfrm>
          <a:prstGeom prst="rect">
            <a:avLst/>
          </a:prstGeom>
          <a:noFill/>
          <a:ln/>
        </p:spPr>
        <p:txBody>
          <a:bodyPr wrap="square" lIns="0" tIns="0" rIns="0" bIns="0" rtlCol="0" anchor="ctr">
            <a:normAutofit/>
          </a:bodyPr>
          <a:lstStyle/>
          <a:p>
            <a:pPr indent="0" marL="0">
              <a:buNone/>
            </a:pPr>
            <a:r>
              <a:rPr lang="en-US" sz="900" b="1" dirty="0">
                <a:solidFill>
                  <a:srgbClr val="F97316"/>
                </a:solidFill>
                <a:latin typeface="Aptos" pitchFamily="34" charset="0"/>
                <a:ea typeface="Aptos" pitchFamily="34" charset="-122"/>
                <a:cs typeface="Aptos" pitchFamily="34" charset="-120"/>
              </a:rPr>
              <a:t>PRAKTIK KONTEN B2C</a:t>
            </a:r>
            <a:endParaRPr lang="en-US" sz="900" dirty="0"/>
          </a:p>
        </p:txBody>
      </p:sp>
      <p:sp>
        <p:nvSpPr>
          <p:cNvPr id="6" name="Text 3"/>
          <p:cNvSpPr/>
          <p:nvPr/>
        </p:nvSpPr>
        <p:spPr>
          <a:xfrm>
            <a:off x="5715000" y="1783080"/>
            <a:ext cx="5394960" cy="2651760"/>
          </a:xfrm>
          <a:prstGeom prst="rect">
            <a:avLst/>
          </a:prstGeom>
          <a:noFill/>
          <a:ln/>
        </p:spPr>
        <p:txBody>
          <a:bodyPr wrap="square" lIns="635" tIns="635" rIns="635" bIns="635" rtlCol="0" anchor="ctr">
            <a:normAutofit/>
          </a:bodyPr>
          <a:lstStyle/>
          <a:p>
            <a:pPr indent="0" marL="0">
              <a:buNone/>
            </a:pPr>
            <a:r>
              <a:rPr lang="en-US" sz="1420" dirty="0">
                <a:solidFill>
                  <a:srgbClr val="334155"/>
                </a:solidFill>
                <a:latin typeface="Aptos" pitchFamily="34" charset="0"/>
                <a:ea typeface="Aptos" pitchFamily="34" charset="-122"/>
                <a:cs typeface="Aptos" pitchFamily="34" charset="-120"/>
              </a:rPr>
              <a:t>• Edukasi: menjawab masalah konsumen sebelum mereka bertanya.
</a:t>
            </a:r>
            <a:pPr indent="0" marL="0">
              <a:buNone/>
            </a:pPr>
            <a:r>
              <a:rPr lang="en-US" sz="1420" dirty="0">
                <a:solidFill>
                  <a:srgbClr val="334155"/>
                </a:solidFill>
                <a:latin typeface="Aptos" pitchFamily="34" charset="0"/>
                <a:ea typeface="Aptos" pitchFamily="34" charset="-122"/>
                <a:cs typeface="Aptos" pitchFamily="34" charset="-120"/>
              </a:rPr>
              <a:t>• Entertainment: membuat brand mudah diingat dan dibagikan.
</a:t>
            </a:r>
            <a:pPr indent="0" marL="0">
              <a:buNone/>
            </a:pPr>
            <a:r>
              <a:rPr lang="en-US" sz="1420" dirty="0">
                <a:solidFill>
                  <a:srgbClr val="334155"/>
                </a:solidFill>
                <a:latin typeface="Aptos" pitchFamily="34" charset="0"/>
                <a:ea typeface="Aptos" pitchFamily="34" charset="-122"/>
                <a:cs typeface="Aptos" pitchFamily="34" charset="-120"/>
              </a:rPr>
              <a:t>• Evidence: review, testimoni, before-after, UGC, demo produk.
</a:t>
            </a:r>
            <a:pPr indent="0" marL="0">
              <a:buNone/>
            </a:pPr>
            <a:r>
              <a:rPr lang="en-US" sz="1420" dirty="0">
                <a:solidFill>
                  <a:srgbClr val="334155"/>
                </a:solidFill>
                <a:latin typeface="Aptos" pitchFamily="34" charset="0"/>
                <a:ea typeface="Aptos" pitchFamily="34" charset="-122"/>
                <a:cs typeface="Aptos" pitchFamily="34" charset="-120"/>
              </a:rPr>
              <a:t>• Offer: promo, bundling, live shopping, voucher, flash sale.
</a:t>
            </a:r>
            <a:pPr indent="0" marL="0">
              <a:buNone/>
            </a:pPr>
            <a:r>
              <a:rPr lang="en-US" sz="1420" dirty="0">
                <a:solidFill>
                  <a:srgbClr val="334155"/>
                </a:solidFill>
                <a:latin typeface="Aptos" pitchFamily="34" charset="0"/>
                <a:ea typeface="Aptos" pitchFamily="34" charset="-122"/>
                <a:cs typeface="Aptos" pitchFamily="34" charset="-120"/>
              </a:rPr>
              <a:t>• Community: komentar, polling, Q&amp;A, challenge, dan respons cepat.
</a:t>
            </a:r>
            <a:endParaRPr lang="en-US" sz="1420" dirty="0"/>
          </a:p>
        </p:txBody>
      </p:sp>
      <p:sp>
        <p:nvSpPr>
          <p:cNvPr id="7" name="Text 4"/>
          <p:cNvSpPr/>
          <p:nvPr/>
        </p:nvSpPr>
        <p:spPr>
          <a:xfrm>
            <a:off x="5715000" y="4892040"/>
            <a:ext cx="5303520" cy="411480"/>
          </a:xfrm>
          <a:prstGeom prst="rect">
            <a:avLst/>
          </a:prstGeom>
          <a:noFill/>
          <a:ln/>
        </p:spPr>
        <p:txBody>
          <a:bodyPr wrap="square" lIns="0" tIns="0" rIns="0" bIns="0" rtlCol="0" anchor="ctr">
            <a:normAutofit/>
          </a:bodyPr>
          <a:lstStyle/>
          <a:p>
            <a:pPr indent="0" marL="0">
              <a:buNone/>
            </a:pPr>
            <a:r>
              <a:rPr lang="en-US" sz="1900" b="1" dirty="0">
                <a:solidFill>
                  <a:srgbClr val="2563EB"/>
                </a:solidFill>
                <a:latin typeface="Aptos Display" pitchFamily="34" charset="0"/>
                <a:ea typeface="Aptos Display" pitchFamily="34" charset="-122"/>
                <a:cs typeface="Aptos Display" pitchFamily="34" charset="-120"/>
              </a:rPr>
              <a:t>Formula sederhana: HOOK → VALUE → PROOF → CTA</a:t>
            </a:r>
            <a:endParaRPr lang="en-US" sz="1900" dirty="0"/>
          </a:p>
        </p:txBody>
      </p:sp>
      <p:sp>
        <p:nvSpPr>
          <p:cNvPr id="8" name="Shape 5"/>
          <p:cNvSpPr/>
          <p:nvPr/>
        </p:nvSpPr>
        <p:spPr>
          <a:xfrm>
            <a:off x="502920" y="6510528"/>
            <a:ext cx="11201400" cy="0"/>
          </a:xfrm>
          <a:prstGeom prst="line">
            <a:avLst/>
          </a:prstGeom>
          <a:noFill/>
          <a:ln w="6350">
            <a:solidFill>
              <a:srgbClr val="CBD5E1"/>
            </a:solidFill>
            <a:prstDash val="solid"/>
          </a:ln>
        </p:spPr>
      </p:sp>
      <p:sp>
        <p:nvSpPr>
          <p:cNvPr id="9" name="Text 6"/>
          <p:cNvSpPr/>
          <p:nvPr/>
        </p:nvSpPr>
        <p:spPr>
          <a:xfrm>
            <a:off x="548640" y="6565392"/>
            <a:ext cx="4663440" cy="164592"/>
          </a:xfrm>
          <a:prstGeom prst="rect">
            <a:avLst/>
          </a:prstGeom>
          <a:noFill/>
          <a:ln/>
        </p:spPr>
        <p:txBody>
          <a:bodyPr wrap="square" lIns="0" tIns="0" rIns="0" bIns="0" rtlCol="0" anchor="ctr"/>
          <a:lstStyle/>
          <a:p>
            <a:pPr indent="0" marL="0">
              <a:buNone/>
            </a:pPr>
            <a:r>
              <a:rPr lang="en-US" sz="750" dirty="0">
                <a:solidFill>
                  <a:srgbClr val="64748B"/>
                </a:solidFill>
                <a:latin typeface="Aptos" pitchFamily="34" charset="0"/>
                <a:ea typeface="Aptos" pitchFamily="34" charset="-122"/>
                <a:cs typeface="Aptos" pitchFamily="34" charset="-120"/>
              </a:rPr>
              <a:t>Business-to-Consumer Digital Marketing Practice</a:t>
            </a:r>
            <a:endParaRPr lang="en-US" sz="750" dirty="0"/>
          </a:p>
        </p:txBody>
      </p:sp>
      <p:sp>
        <p:nvSpPr>
          <p:cNvPr id="10" name="Text 7"/>
          <p:cNvSpPr/>
          <p:nvPr/>
        </p:nvSpPr>
        <p:spPr>
          <a:xfrm>
            <a:off x="11064240" y="6547104"/>
            <a:ext cx="594360" cy="182880"/>
          </a:xfrm>
          <a:prstGeom prst="rect">
            <a:avLst/>
          </a:prstGeom>
          <a:noFill/>
          <a:ln/>
        </p:spPr>
        <p:txBody>
          <a:bodyPr wrap="square" lIns="0" tIns="0" rIns="0" bIns="0" rtlCol="0" anchor="ctr"/>
          <a:lstStyle/>
          <a:p>
            <a:pPr algn="r" indent="0" marL="0">
              <a:buNone/>
            </a:pPr>
            <a:r>
              <a:rPr lang="en-US" sz="850" b="1" dirty="0">
                <a:solidFill>
                  <a:srgbClr val="2563EB"/>
                </a:solidFill>
                <a:latin typeface="Aptos" pitchFamily="34" charset="0"/>
                <a:ea typeface="Aptos" pitchFamily="34" charset="-122"/>
                <a:cs typeface="Aptos" pitchFamily="34" charset="-120"/>
              </a:rPr>
              <a:t>08</a:t>
            </a:r>
            <a:endParaRPr lang="en-US" sz="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94360" y="329184"/>
            <a:ext cx="4206240" cy="228600"/>
          </a:xfrm>
          <a:prstGeom prst="rect">
            <a:avLst/>
          </a:prstGeom>
          <a:noFill/>
          <a:ln/>
        </p:spPr>
        <p:txBody>
          <a:bodyPr wrap="square" lIns="0" tIns="0" rIns="0" bIns="0" rtlCol="0" anchor="ctr"/>
          <a:lstStyle/>
          <a:p>
            <a:pPr indent="0" marL="0">
              <a:buNone/>
            </a:pPr>
            <a:r>
              <a:rPr lang="en-US" sz="800" b="1" dirty="0">
                <a:solidFill>
                  <a:srgbClr val="F97316"/>
                </a:solidFill>
                <a:latin typeface="Aptos" pitchFamily="34" charset="0"/>
                <a:ea typeface="Aptos" pitchFamily="34" charset="-122"/>
                <a:cs typeface="Aptos" pitchFamily="34" charset="-120"/>
              </a:rPr>
              <a:t>TRAFFIC BERBAYAR</a:t>
            </a:r>
            <a:endParaRPr lang="en-US" sz="800" dirty="0"/>
          </a:p>
        </p:txBody>
      </p:sp>
      <p:sp>
        <p:nvSpPr>
          <p:cNvPr id="3" name="Text 1"/>
          <p:cNvSpPr/>
          <p:nvPr/>
        </p:nvSpPr>
        <p:spPr>
          <a:xfrm>
            <a:off x="594360" y="594360"/>
            <a:ext cx="10789920" cy="566928"/>
          </a:xfrm>
          <a:prstGeom prst="rect">
            <a:avLst/>
          </a:prstGeom>
          <a:noFill/>
          <a:ln/>
        </p:spPr>
        <p:txBody>
          <a:bodyPr wrap="square" lIns="0" tIns="0" rIns="0" bIns="0" rtlCol="0" anchor="ctr">
            <a:normAutofit/>
          </a:bodyPr>
          <a:lstStyle/>
          <a:p>
            <a:pPr indent="0" marL="0">
              <a:buNone/>
            </a:pPr>
            <a:r>
              <a:rPr lang="en-US" sz="2900" b="1" dirty="0">
                <a:solidFill>
                  <a:srgbClr val="0F172A"/>
                </a:solidFill>
                <a:latin typeface="Aptos Display" pitchFamily="34" charset="0"/>
                <a:ea typeface="Aptos Display" pitchFamily="34" charset="-122"/>
                <a:cs typeface="Aptos Display" pitchFamily="34" charset="-120"/>
              </a:rPr>
              <a:t>Paid Ads: Meta, TikTok, Google</a:t>
            </a:r>
            <a:endParaRPr lang="en-US" sz="2900" dirty="0"/>
          </a:p>
        </p:txBody>
      </p:sp>
      <p:sp>
        <p:nvSpPr>
          <p:cNvPr id="4" name="Text 2"/>
          <p:cNvSpPr/>
          <p:nvPr/>
        </p:nvSpPr>
        <p:spPr>
          <a:xfrm>
            <a:off x="640080" y="1325880"/>
            <a:ext cx="10789920" cy="502920"/>
          </a:xfrm>
          <a:prstGeom prst="rect">
            <a:avLst/>
          </a:prstGeom>
          <a:noFill/>
          <a:ln/>
        </p:spPr>
        <p:txBody>
          <a:bodyPr wrap="square" lIns="0" tIns="0" rIns="0" bIns="0" rtlCol="0" anchor="ctr"/>
          <a:lstStyle/>
          <a:p>
            <a:pPr algn="ctr" indent="0" marL="0">
              <a:buNone/>
            </a:pPr>
            <a:r>
              <a:rPr lang="en-US" sz="1500" dirty="0">
                <a:solidFill>
                  <a:srgbClr val="334155"/>
                </a:solidFill>
                <a:latin typeface="Aptos" pitchFamily="34" charset="0"/>
                <a:ea typeface="Aptos" pitchFamily="34" charset="-122"/>
                <a:cs typeface="Aptos" pitchFamily="34" charset="-120"/>
              </a:rPr>
              <a:t>Iklan digital membantu brand menjangkau konsumen secara cepat, tetapi harus ditopang target yang jelas, materi kreatif yang relevan, dan landing page yang siap mengonversi.</a:t>
            </a:r>
            <a:endParaRPr lang="en-US" sz="1500" dirty="0"/>
          </a:p>
        </p:txBody>
      </p:sp>
      <p:sp>
        <p:nvSpPr>
          <p:cNvPr id="5" name="Text 3"/>
          <p:cNvSpPr/>
          <p:nvPr/>
        </p:nvSpPr>
        <p:spPr>
          <a:xfrm>
            <a:off x="777240" y="2212848"/>
            <a:ext cx="731520" cy="320040"/>
          </a:xfrm>
          <a:prstGeom prst="rect">
            <a:avLst/>
          </a:prstGeom>
          <a:noFill/>
          <a:ln/>
        </p:spPr>
        <p:txBody>
          <a:bodyPr wrap="square" lIns="0" tIns="0" rIns="0" bIns="0" rtlCol="0" anchor="ctr"/>
          <a:lstStyle/>
          <a:p>
            <a:pPr indent="0" marL="0">
              <a:buNone/>
            </a:pPr>
            <a:r>
              <a:rPr lang="en-US" sz="1800" b="1" dirty="0">
                <a:solidFill>
                  <a:srgbClr val="2563EB"/>
                </a:solidFill>
                <a:latin typeface="Aptos Display" pitchFamily="34" charset="0"/>
                <a:ea typeface="Aptos Display" pitchFamily="34" charset="-122"/>
                <a:cs typeface="Aptos Display" pitchFamily="34" charset="-120"/>
              </a:rPr>
              <a:t>01</a:t>
            </a:r>
            <a:endParaRPr lang="en-US" sz="1800" dirty="0"/>
          </a:p>
        </p:txBody>
      </p:sp>
      <p:sp>
        <p:nvSpPr>
          <p:cNvPr id="6" name="Text 4"/>
          <p:cNvSpPr/>
          <p:nvPr/>
        </p:nvSpPr>
        <p:spPr>
          <a:xfrm>
            <a:off x="777240" y="2697480"/>
            <a:ext cx="2331720" cy="274320"/>
          </a:xfrm>
          <a:prstGeom prst="rect">
            <a:avLst/>
          </a:prstGeom>
          <a:noFill/>
          <a:ln/>
        </p:spPr>
        <p:txBody>
          <a:bodyPr wrap="square" lIns="0" tIns="0" rIns="0" bIns="0" rtlCol="0" anchor="ctr"/>
          <a:lstStyle/>
          <a:p>
            <a:pPr indent="0" marL="0">
              <a:buNone/>
            </a:pPr>
            <a:r>
              <a:rPr lang="en-US" sz="1700" b="1" dirty="0">
                <a:solidFill>
                  <a:srgbClr val="0F172A"/>
                </a:solidFill>
                <a:latin typeface="Aptos Display" pitchFamily="34" charset="0"/>
                <a:ea typeface="Aptos Display" pitchFamily="34" charset="-122"/>
                <a:cs typeface="Aptos Display" pitchFamily="34" charset="-120"/>
              </a:rPr>
              <a:t>Objective</a:t>
            </a:r>
            <a:endParaRPr lang="en-US" sz="1700" dirty="0"/>
          </a:p>
        </p:txBody>
      </p:sp>
      <p:sp>
        <p:nvSpPr>
          <p:cNvPr id="7" name="Text 5"/>
          <p:cNvSpPr/>
          <p:nvPr/>
        </p:nvSpPr>
        <p:spPr>
          <a:xfrm>
            <a:off x="777240" y="3154680"/>
            <a:ext cx="2331720" cy="1097280"/>
          </a:xfrm>
          <a:prstGeom prst="rect">
            <a:avLst/>
          </a:prstGeom>
          <a:noFill/>
          <a:ln/>
        </p:spPr>
        <p:txBody>
          <a:bodyPr wrap="square" lIns="0" tIns="0" rIns="0" bIns="0" rtlCol="0" anchor="ctr">
            <a:normAutofit/>
          </a:bodyPr>
          <a:lstStyle/>
          <a:p>
            <a:pPr indent="0" marL="0">
              <a:buNone/>
            </a:pPr>
            <a:r>
              <a:rPr lang="en-US" sz="1300" dirty="0">
                <a:solidFill>
                  <a:srgbClr val="334155"/>
                </a:solidFill>
                <a:latin typeface="Aptos" pitchFamily="34" charset="0"/>
                <a:ea typeface="Aptos" pitchFamily="34" charset="-122"/>
                <a:cs typeface="Aptos" pitchFamily="34" charset="-120"/>
              </a:rPr>
              <a:t>Awareness, traffic, leads, sales, atau repeat purchase.</a:t>
            </a:r>
            <a:endParaRPr lang="en-US" sz="1300" dirty="0"/>
          </a:p>
        </p:txBody>
      </p:sp>
      <p:sp>
        <p:nvSpPr>
          <p:cNvPr id="8" name="Text 6"/>
          <p:cNvSpPr/>
          <p:nvPr/>
        </p:nvSpPr>
        <p:spPr>
          <a:xfrm>
            <a:off x="3566160" y="2212848"/>
            <a:ext cx="731520" cy="320040"/>
          </a:xfrm>
          <a:prstGeom prst="rect">
            <a:avLst/>
          </a:prstGeom>
          <a:noFill/>
          <a:ln/>
        </p:spPr>
        <p:txBody>
          <a:bodyPr wrap="square" lIns="0" tIns="0" rIns="0" bIns="0" rtlCol="0" anchor="ctr"/>
          <a:lstStyle/>
          <a:p>
            <a:pPr indent="0" marL="0">
              <a:buNone/>
            </a:pPr>
            <a:r>
              <a:rPr lang="en-US" sz="1800" b="1" dirty="0">
                <a:solidFill>
                  <a:srgbClr val="F97316"/>
                </a:solidFill>
                <a:latin typeface="Aptos Display" pitchFamily="34" charset="0"/>
                <a:ea typeface="Aptos Display" pitchFamily="34" charset="-122"/>
                <a:cs typeface="Aptos Display" pitchFamily="34" charset="-120"/>
              </a:rPr>
              <a:t>02</a:t>
            </a:r>
            <a:endParaRPr lang="en-US" sz="1800" dirty="0"/>
          </a:p>
        </p:txBody>
      </p:sp>
      <p:sp>
        <p:nvSpPr>
          <p:cNvPr id="9" name="Text 7"/>
          <p:cNvSpPr/>
          <p:nvPr/>
        </p:nvSpPr>
        <p:spPr>
          <a:xfrm>
            <a:off x="3566160" y="2697480"/>
            <a:ext cx="2331720" cy="274320"/>
          </a:xfrm>
          <a:prstGeom prst="rect">
            <a:avLst/>
          </a:prstGeom>
          <a:noFill/>
          <a:ln/>
        </p:spPr>
        <p:txBody>
          <a:bodyPr wrap="square" lIns="0" tIns="0" rIns="0" bIns="0" rtlCol="0" anchor="ctr"/>
          <a:lstStyle/>
          <a:p>
            <a:pPr indent="0" marL="0">
              <a:buNone/>
            </a:pPr>
            <a:r>
              <a:rPr lang="en-US" sz="1700" b="1" dirty="0">
                <a:solidFill>
                  <a:srgbClr val="0F172A"/>
                </a:solidFill>
                <a:latin typeface="Aptos Display" pitchFamily="34" charset="0"/>
                <a:ea typeface="Aptos Display" pitchFamily="34" charset="-122"/>
                <a:cs typeface="Aptos Display" pitchFamily="34" charset="-120"/>
              </a:rPr>
              <a:t>Audience</a:t>
            </a:r>
            <a:endParaRPr lang="en-US" sz="1700" dirty="0"/>
          </a:p>
        </p:txBody>
      </p:sp>
      <p:sp>
        <p:nvSpPr>
          <p:cNvPr id="10" name="Text 8"/>
          <p:cNvSpPr/>
          <p:nvPr/>
        </p:nvSpPr>
        <p:spPr>
          <a:xfrm>
            <a:off x="3566160" y="3154680"/>
            <a:ext cx="2331720" cy="1097280"/>
          </a:xfrm>
          <a:prstGeom prst="rect">
            <a:avLst/>
          </a:prstGeom>
          <a:noFill/>
          <a:ln/>
        </p:spPr>
        <p:txBody>
          <a:bodyPr wrap="square" lIns="0" tIns="0" rIns="0" bIns="0" rtlCol="0" anchor="ctr">
            <a:normAutofit/>
          </a:bodyPr>
          <a:lstStyle/>
          <a:p>
            <a:pPr indent="0" marL="0">
              <a:buNone/>
            </a:pPr>
            <a:r>
              <a:rPr lang="en-US" sz="1300" dirty="0">
                <a:solidFill>
                  <a:srgbClr val="334155"/>
                </a:solidFill>
                <a:latin typeface="Aptos" pitchFamily="34" charset="0"/>
                <a:ea typeface="Aptos" pitchFamily="34" charset="-122"/>
                <a:cs typeface="Aptos" pitchFamily="34" charset="-120"/>
              </a:rPr>
              <a:t>Interest, behavior, custom audience, lookalike, retargeting.</a:t>
            </a:r>
            <a:endParaRPr lang="en-US" sz="1300" dirty="0"/>
          </a:p>
        </p:txBody>
      </p:sp>
      <p:sp>
        <p:nvSpPr>
          <p:cNvPr id="11" name="Text 9"/>
          <p:cNvSpPr/>
          <p:nvPr/>
        </p:nvSpPr>
        <p:spPr>
          <a:xfrm>
            <a:off x="6355080" y="2212848"/>
            <a:ext cx="731520" cy="320040"/>
          </a:xfrm>
          <a:prstGeom prst="rect">
            <a:avLst/>
          </a:prstGeom>
          <a:noFill/>
          <a:ln/>
        </p:spPr>
        <p:txBody>
          <a:bodyPr wrap="square" lIns="0" tIns="0" rIns="0" bIns="0" rtlCol="0" anchor="ctr"/>
          <a:lstStyle/>
          <a:p>
            <a:pPr indent="0" marL="0">
              <a:buNone/>
            </a:pPr>
            <a:r>
              <a:rPr lang="en-US" sz="1800" b="1" dirty="0">
                <a:solidFill>
                  <a:srgbClr val="10B981"/>
                </a:solidFill>
                <a:latin typeface="Aptos Display" pitchFamily="34" charset="0"/>
                <a:ea typeface="Aptos Display" pitchFamily="34" charset="-122"/>
                <a:cs typeface="Aptos Display" pitchFamily="34" charset="-120"/>
              </a:rPr>
              <a:t>03</a:t>
            </a:r>
            <a:endParaRPr lang="en-US" sz="1800" dirty="0"/>
          </a:p>
        </p:txBody>
      </p:sp>
      <p:sp>
        <p:nvSpPr>
          <p:cNvPr id="12" name="Text 10"/>
          <p:cNvSpPr/>
          <p:nvPr/>
        </p:nvSpPr>
        <p:spPr>
          <a:xfrm>
            <a:off x="6355080" y="2697480"/>
            <a:ext cx="2331720" cy="274320"/>
          </a:xfrm>
          <a:prstGeom prst="rect">
            <a:avLst/>
          </a:prstGeom>
          <a:noFill/>
          <a:ln/>
        </p:spPr>
        <p:txBody>
          <a:bodyPr wrap="square" lIns="0" tIns="0" rIns="0" bIns="0" rtlCol="0" anchor="ctr"/>
          <a:lstStyle/>
          <a:p>
            <a:pPr indent="0" marL="0">
              <a:buNone/>
            </a:pPr>
            <a:r>
              <a:rPr lang="en-US" sz="1700" b="1" dirty="0">
                <a:solidFill>
                  <a:srgbClr val="0F172A"/>
                </a:solidFill>
                <a:latin typeface="Aptos Display" pitchFamily="34" charset="0"/>
                <a:ea typeface="Aptos Display" pitchFamily="34" charset="-122"/>
                <a:cs typeface="Aptos Display" pitchFamily="34" charset="-120"/>
              </a:rPr>
              <a:t>Creative</a:t>
            </a:r>
            <a:endParaRPr lang="en-US" sz="1700" dirty="0"/>
          </a:p>
        </p:txBody>
      </p:sp>
      <p:sp>
        <p:nvSpPr>
          <p:cNvPr id="13" name="Text 11"/>
          <p:cNvSpPr/>
          <p:nvPr/>
        </p:nvSpPr>
        <p:spPr>
          <a:xfrm>
            <a:off x="6355080" y="3154680"/>
            <a:ext cx="2331720" cy="1097280"/>
          </a:xfrm>
          <a:prstGeom prst="rect">
            <a:avLst/>
          </a:prstGeom>
          <a:noFill/>
          <a:ln/>
        </p:spPr>
        <p:txBody>
          <a:bodyPr wrap="square" lIns="0" tIns="0" rIns="0" bIns="0" rtlCol="0" anchor="ctr">
            <a:normAutofit/>
          </a:bodyPr>
          <a:lstStyle/>
          <a:p>
            <a:pPr indent="0" marL="0">
              <a:buNone/>
            </a:pPr>
            <a:r>
              <a:rPr lang="en-US" sz="1300" dirty="0">
                <a:solidFill>
                  <a:srgbClr val="334155"/>
                </a:solidFill>
                <a:latin typeface="Aptos" pitchFamily="34" charset="0"/>
                <a:ea typeface="Aptos" pitchFamily="34" charset="-122"/>
                <a:cs typeface="Aptos" pitchFamily="34" charset="-120"/>
              </a:rPr>
              <a:t>Visual, copy, penawaran, bukti sosial, CTA.</a:t>
            </a:r>
            <a:endParaRPr lang="en-US" sz="1300" dirty="0"/>
          </a:p>
        </p:txBody>
      </p:sp>
      <p:sp>
        <p:nvSpPr>
          <p:cNvPr id="14" name="Text 12"/>
          <p:cNvSpPr/>
          <p:nvPr/>
        </p:nvSpPr>
        <p:spPr>
          <a:xfrm>
            <a:off x="9144000" y="2212848"/>
            <a:ext cx="731520" cy="320040"/>
          </a:xfrm>
          <a:prstGeom prst="rect">
            <a:avLst/>
          </a:prstGeom>
          <a:noFill/>
          <a:ln/>
        </p:spPr>
        <p:txBody>
          <a:bodyPr wrap="square" lIns="0" tIns="0" rIns="0" bIns="0" rtlCol="0" anchor="ctr"/>
          <a:lstStyle/>
          <a:p>
            <a:pPr indent="0" marL="0">
              <a:buNone/>
            </a:pPr>
            <a:r>
              <a:rPr lang="en-US" sz="1800" b="1" dirty="0">
                <a:solidFill>
                  <a:srgbClr val="06B6D4"/>
                </a:solidFill>
                <a:latin typeface="Aptos Display" pitchFamily="34" charset="0"/>
                <a:ea typeface="Aptos Display" pitchFamily="34" charset="-122"/>
                <a:cs typeface="Aptos Display" pitchFamily="34" charset="-120"/>
              </a:rPr>
              <a:t>04</a:t>
            </a:r>
            <a:endParaRPr lang="en-US" sz="1800" dirty="0"/>
          </a:p>
        </p:txBody>
      </p:sp>
      <p:sp>
        <p:nvSpPr>
          <p:cNvPr id="15" name="Text 13"/>
          <p:cNvSpPr/>
          <p:nvPr/>
        </p:nvSpPr>
        <p:spPr>
          <a:xfrm>
            <a:off x="9144000" y="2697480"/>
            <a:ext cx="2331720" cy="274320"/>
          </a:xfrm>
          <a:prstGeom prst="rect">
            <a:avLst/>
          </a:prstGeom>
          <a:noFill/>
          <a:ln/>
        </p:spPr>
        <p:txBody>
          <a:bodyPr wrap="square" lIns="0" tIns="0" rIns="0" bIns="0" rtlCol="0" anchor="ctr"/>
          <a:lstStyle/>
          <a:p>
            <a:pPr indent="0" marL="0">
              <a:buNone/>
            </a:pPr>
            <a:r>
              <a:rPr lang="en-US" sz="1700" b="1" dirty="0">
                <a:solidFill>
                  <a:srgbClr val="0F172A"/>
                </a:solidFill>
                <a:latin typeface="Aptos Display" pitchFamily="34" charset="0"/>
                <a:ea typeface="Aptos Display" pitchFamily="34" charset="-122"/>
                <a:cs typeface="Aptos Display" pitchFamily="34" charset="-120"/>
              </a:rPr>
              <a:t>Optimize</a:t>
            </a:r>
            <a:endParaRPr lang="en-US" sz="1700" dirty="0"/>
          </a:p>
        </p:txBody>
      </p:sp>
      <p:sp>
        <p:nvSpPr>
          <p:cNvPr id="16" name="Text 14"/>
          <p:cNvSpPr/>
          <p:nvPr/>
        </p:nvSpPr>
        <p:spPr>
          <a:xfrm>
            <a:off x="9144000" y="3154680"/>
            <a:ext cx="2331720" cy="1097280"/>
          </a:xfrm>
          <a:prstGeom prst="rect">
            <a:avLst/>
          </a:prstGeom>
          <a:noFill/>
          <a:ln/>
        </p:spPr>
        <p:txBody>
          <a:bodyPr wrap="square" lIns="0" tIns="0" rIns="0" bIns="0" rtlCol="0" anchor="ctr">
            <a:normAutofit/>
          </a:bodyPr>
          <a:lstStyle/>
          <a:p>
            <a:pPr indent="0" marL="0">
              <a:buNone/>
            </a:pPr>
            <a:r>
              <a:rPr lang="en-US" sz="1300" dirty="0">
                <a:solidFill>
                  <a:srgbClr val="334155"/>
                </a:solidFill>
                <a:latin typeface="Aptos" pitchFamily="34" charset="0"/>
                <a:ea typeface="Aptos" pitchFamily="34" charset="-122"/>
                <a:cs typeface="Aptos" pitchFamily="34" charset="-120"/>
              </a:rPr>
              <a:t>Pantau CTR, CPC, CPA, ROAS, dan konversi.</a:t>
            </a:r>
            <a:endParaRPr lang="en-US" sz="1300" dirty="0"/>
          </a:p>
        </p:txBody>
      </p:sp>
      <p:sp>
        <p:nvSpPr>
          <p:cNvPr id="17" name="Shape 15"/>
          <p:cNvSpPr/>
          <p:nvPr/>
        </p:nvSpPr>
        <p:spPr>
          <a:xfrm>
            <a:off x="1005840" y="4709160"/>
            <a:ext cx="9966960" cy="0"/>
          </a:xfrm>
          <a:prstGeom prst="line">
            <a:avLst/>
          </a:prstGeom>
          <a:noFill/>
          <a:ln w="15240">
            <a:solidFill>
              <a:srgbClr val="2563EB"/>
            </a:solidFill>
            <a:prstDash val="solid"/>
            <a:headEnd type="none"/>
            <a:tailEnd type="triangle"/>
          </a:ln>
        </p:spPr>
      </p:sp>
      <p:sp>
        <p:nvSpPr>
          <p:cNvPr id="18" name="Text 16"/>
          <p:cNvSpPr/>
          <p:nvPr/>
        </p:nvSpPr>
        <p:spPr>
          <a:xfrm>
            <a:off x="914400" y="5166360"/>
            <a:ext cx="10332720" cy="411480"/>
          </a:xfrm>
          <a:prstGeom prst="rect">
            <a:avLst/>
          </a:prstGeom>
          <a:noFill/>
          <a:ln/>
        </p:spPr>
        <p:txBody>
          <a:bodyPr wrap="square" lIns="0" tIns="0" rIns="0" bIns="0" rtlCol="0" anchor="ctr">
            <a:normAutofit/>
          </a:bodyPr>
          <a:lstStyle/>
          <a:p>
            <a:pPr algn="ctr" indent="0" marL="0">
              <a:buNone/>
            </a:pPr>
            <a:r>
              <a:rPr lang="en-US" sz="1800" b="1" dirty="0">
                <a:solidFill>
                  <a:srgbClr val="0F172A"/>
                </a:solidFill>
                <a:latin typeface="Aptos Display" pitchFamily="34" charset="0"/>
                <a:ea typeface="Aptos Display" pitchFamily="34" charset="-122"/>
                <a:cs typeface="Aptos Display" pitchFamily="34" charset="-120"/>
              </a:rPr>
              <a:t>Prinsip: iklan bukan hanya “boost post”; iklan adalah eksperimen terukur untuk menemukan pesan, audiens, dan penawaran paling efektif.</a:t>
            </a:r>
            <a:endParaRPr lang="en-US" sz="1800" dirty="0"/>
          </a:p>
        </p:txBody>
      </p:sp>
      <p:sp>
        <p:nvSpPr>
          <p:cNvPr id="19" name="Shape 17"/>
          <p:cNvSpPr/>
          <p:nvPr/>
        </p:nvSpPr>
        <p:spPr>
          <a:xfrm>
            <a:off x="502920" y="6510528"/>
            <a:ext cx="11201400" cy="0"/>
          </a:xfrm>
          <a:prstGeom prst="line">
            <a:avLst/>
          </a:prstGeom>
          <a:noFill/>
          <a:ln w="6350">
            <a:solidFill>
              <a:srgbClr val="CBD5E1"/>
            </a:solidFill>
            <a:prstDash val="solid"/>
          </a:ln>
        </p:spPr>
      </p:sp>
      <p:sp>
        <p:nvSpPr>
          <p:cNvPr id="20" name="Text 18"/>
          <p:cNvSpPr/>
          <p:nvPr/>
        </p:nvSpPr>
        <p:spPr>
          <a:xfrm>
            <a:off x="548640" y="6565392"/>
            <a:ext cx="4663440" cy="164592"/>
          </a:xfrm>
          <a:prstGeom prst="rect">
            <a:avLst/>
          </a:prstGeom>
          <a:noFill/>
          <a:ln/>
        </p:spPr>
        <p:txBody>
          <a:bodyPr wrap="square" lIns="0" tIns="0" rIns="0" bIns="0" rtlCol="0" anchor="ctr"/>
          <a:lstStyle/>
          <a:p>
            <a:pPr indent="0" marL="0">
              <a:buNone/>
            </a:pPr>
            <a:r>
              <a:rPr lang="en-US" sz="750" dirty="0">
                <a:solidFill>
                  <a:srgbClr val="64748B"/>
                </a:solidFill>
                <a:latin typeface="Aptos" pitchFamily="34" charset="0"/>
                <a:ea typeface="Aptos" pitchFamily="34" charset="-122"/>
                <a:cs typeface="Aptos" pitchFamily="34" charset="-120"/>
              </a:rPr>
              <a:t>Business-to-Consumer Digital Marketing Practice</a:t>
            </a:r>
            <a:endParaRPr lang="en-US" sz="750" dirty="0"/>
          </a:p>
        </p:txBody>
      </p:sp>
      <p:sp>
        <p:nvSpPr>
          <p:cNvPr id="21" name="Text 19"/>
          <p:cNvSpPr/>
          <p:nvPr/>
        </p:nvSpPr>
        <p:spPr>
          <a:xfrm>
            <a:off x="11064240" y="6547104"/>
            <a:ext cx="594360" cy="182880"/>
          </a:xfrm>
          <a:prstGeom prst="rect">
            <a:avLst/>
          </a:prstGeom>
          <a:noFill/>
          <a:ln/>
        </p:spPr>
        <p:txBody>
          <a:bodyPr wrap="square" lIns="0" tIns="0" rIns="0" bIns="0" rtlCol="0" anchor="ctr"/>
          <a:lstStyle/>
          <a:p>
            <a:pPr algn="r" indent="0" marL="0">
              <a:buNone/>
            </a:pPr>
            <a:r>
              <a:rPr lang="en-US" sz="850" b="1" dirty="0">
                <a:solidFill>
                  <a:srgbClr val="2563EB"/>
                </a:solidFill>
                <a:latin typeface="Aptos" pitchFamily="34" charset="0"/>
                <a:ea typeface="Aptos" pitchFamily="34" charset="-122"/>
                <a:cs typeface="Aptos" pitchFamily="34" charset="-120"/>
              </a:rPr>
              <a:t>09</a:t>
            </a:r>
            <a:endParaRPr lang="en-US" sz="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IIB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Business-to-Consumer Digital Marketing Practice</dc:title>
  <dc:subject>Business-to-consumer digital marketing practice</dc:subject>
  <dc:creator>OpenAI</dc:creator>
  <cp:lastModifiedBy>OpenAI</cp:lastModifiedBy>
  <cp:revision>1</cp:revision>
  <dcterms:created xsi:type="dcterms:W3CDTF">2026-05-29T04:11:58Z</dcterms:created>
  <dcterms:modified xsi:type="dcterms:W3CDTF">2026-05-29T04:11:58Z</dcterms:modified>
</cp:coreProperties>
</file>