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Pembuka materi: tekankan bahwa keputusan strategis pariwisata harus dimulai dari pembacaan lingkungan, bukan dari asumsi semata.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Hindari SWOT terlalu umum seperti “promosi kurang”. Ubah menjadi spesifik: “akun Instagram tidak konsisten, hanya 2 unggahan/bulan, engagement rendah”.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TOWS adalah jembatan dari analisis ke rekomendasi. Dosen bisa meminta setiap kelompok membuat minimal 4 strategi.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Contoh dapat diganti sesuai konteks kampus atau daerah mahasiswa.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Tekankan isu strategis harus diprioritaskan, tidak semuanya bisa diselesaikan sekaligus.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Tabel bisa dipakai sebagai instrumen tugas kelompok. Mahasiswa diminta mengambil bukti berupa foto, review, atau data pendukung.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Diskusi dapat dilakukan secara kelompok kecil 10 menit, kemudian presentasi singkat 2 menit per kelompok.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Tutup dengan penekanan bahwa analisis lingkungan bukan sekadar teori, tetapi alat praktis untuk membuat keputusan destinasi.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Sumber rujukan sebaiknya diperbarui sesuai konteks daerah dan tahun pengambilan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Dosen dapat meminta mahasiswa menyebutkan satu destinasi yang akan dipakai sebagai contoh sepanjang perkuliahan.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Hubungkan dengan contoh: destinasi pantai bisa terdampak cuaca ekstrem, sampah, tren media sosial, akses transportasi, dan review online.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Tekankan hubungan: analisis eksternal menjawab “apa yang terjadi?”, internal menjawab “kita mampu apa?”, strategi menjawab “kita harus melakukan apa?”.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Gunakan PESTEL untuk mencari peluang dan ancaman. Minta mahasiswa memberikan contoh masing-masing faktor untuk destinasi lokal.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Pendekatan ini dapat dipakai untuk melihat tekanan kompetitif: siapa pesaing, siapa mitra, dan siapa yang memengaruhi harga/permintaan.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Angka global menunjukkan pasar pariwisata kembali kuat, tetapi destinasi harus lebih cermat karena isu iklim, digitalisasi, dan daya dukung semakin penting.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Gunakan konsep 5A/6A: Attraction, Accessibility, Amenities, Activities, Ancillary services, Available packages.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Arahkan mahasiswa membuat lembar observasi sederhana untuk destinasi yang dipilih.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30352" y="6446520"/>
            <a:ext cx="11155680" cy="0"/>
          </a:xfrm>
          <a:prstGeom prst="line">
            <a:avLst/>
          </a:prstGeom>
          <a:noFill/>
          <a:ln w="8890">
            <a:solidFill>
              <a:srgbClr val="8FAE7D">
                <a:alpha val="55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6510528"/>
            <a:ext cx="50292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C7B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Lingkungan Pariwisata</a:t>
            </a:r>
            <a:endParaRPr lang="en-US" sz="700" dirty="0"/>
          </a:p>
        </p:txBody>
      </p:sp>
      <p:sp>
        <p:nvSpPr>
          <p:cNvPr id="4" name="Text 2"/>
          <p:cNvSpPr/>
          <p:nvPr/>
        </p:nvSpPr>
        <p:spPr>
          <a:xfrm>
            <a:off x="7589520" y="6510528"/>
            <a:ext cx="3977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6C7B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Faktor eksternal &amp; internal industri pariwisata</a:t>
            </a:r>
            <a:endParaRPr lang="en-US" sz="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4F6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wide_cinematic_landscape_travel_composite_scene_batch_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3520" y="914400"/>
            <a:ext cx="6217920" cy="34975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1042416"/>
            <a:ext cx="4251960" cy="2057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3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Analisis</a:t>
            </a:r>
            <a:endParaRPr lang="en-US" sz="3400" dirty="0"/>
          </a:p>
          <a:p>
            <a:pPr indent="0" marL="0">
              <a:buNone/>
            </a:pPr>
            <a:r>
              <a:rPr lang="en-US" sz="3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Lingkungan</a:t>
            </a:r>
            <a:endParaRPr lang="en-US" sz="3400" dirty="0"/>
          </a:p>
          <a:p>
            <a:pPr indent="0" marL="0">
              <a:buNone/>
            </a:pPr>
            <a:r>
              <a:rPr lang="en-US" sz="3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Pariwisata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713232" y="3401568"/>
            <a:ext cx="1005840" cy="0"/>
          </a:xfrm>
          <a:prstGeom prst="line">
            <a:avLst/>
          </a:prstGeom>
          <a:noFill/>
          <a:ln w="50800">
            <a:solidFill>
              <a:srgbClr val="E4A63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13232" y="3712464"/>
            <a:ext cx="3977640" cy="51206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1D6B64"/>
                </a:solidFill>
              </a:rPr>
              <a:t>Faktor eksternal dan internal industri pariwisata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713232" y="4343400"/>
            <a:ext cx="3840480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B7280"/>
                </a:solidFill>
              </a:rPr>
              <a:t>Materi perkuliahan / diskusi strategis destinasi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713232" y="4956048"/>
            <a:ext cx="3520440" cy="310896"/>
          </a:xfrm>
          <a:prstGeom prst="roundRect">
            <a:avLst>
              <a:gd name="adj" fmla="val 35294"/>
            </a:avLst>
          </a:prstGeom>
          <a:solidFill>
            <a:srgbClr val="173B35">
              <a:alpha val="95000"/>
            </a:srgbClr>
          </a:solidFill>
          <a:ln w="12700">
            <a:solidFill>
              <a:srgbClr val="173B35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8096" y="5024628"/>
            <a:ext cx="3410712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760" b="1" dirty="0">
                <a:solidFill>
                  <a:srgbClr val="FFFFFF"/>
                </a:solidFill>
              </a:rPr>
              <a:t>PESTEL • Industri • Internal • SWOT/TOWS</a:t>
            </a:r>
            <a:endParaRPr lang="en-US" sz="76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27080" y="45720"/>
            <a:ext cx="1005840" cy="594360"/>
          </a:xfrm>
          <a:prstGeom prst="arc">
            <a:avLst/>
          </a:prstGeom>
          <a:solidFill>
            <a:srgbClr val="F8E8C1">
              <a:alpha val="85000"/>
            </a:srgbClr>
          </a:solidFill>
          <a:ln w="12700">
            <a:solidFill>
              <a:srgbClr val="E4A63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84048"/>
            <a:ext cx="7863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SWOT: Mengubah Data Menjadi Peta Isu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21792" y="850392"/>
            <a:ext cx="768096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SWOT mengelompokkan kondisi internal dan eksternal agar mudah diterjemahkan menjadi strategi.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731520" y="1298448"/>
            <a:ext cx="498348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5240">
            <a:solidFill>
              <a:srgbClr val="6A994E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31520" y="1298448"/>
            <a:ext cx="164592" cy="1417320"/>
          </a:xfrm>
          <a:prstGeom prst="rect">
            <a:avLst/>
          </a:prstGeom>
          <a:solidFill>
            <a:srgbClr val="6A994E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78992" y="1481328"/>
            <a:ext cx="182880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6A994E"/>
                </a:solidFill>
              </a:rPr>
              <a:t>Strengths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971800" y="1499616"/>
            <a:ext cx="228600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</a:rPr>
              <a:t>Kekuatan internal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078992" y="1956816"/>
            <a:ext cx="4251960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173B35"/>
                </a:solidFill>
              </a:rPr>
              <a:t>keunikan atraksi, SDM ramah, komunitas aktif, brand kuat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6217920" y="1298448"/>
            <a:ext cx="498348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5240">
            <a:solidFill>
              <a:srgbClr val="C96E45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217920" y="1298448"/>
            <a:ext cx="164592" cy="1417320"/>
          </a:xfrm>
          <a:prstGeom prst="rect">
            <a:avLst/>
          </a:prstGeom>
          <a:solidFill>
            <a:srgbClr val="C96E45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565392" y="1481328"/>
            <a:ext cx="182880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C96E45"/>
                </a:solidFill>
              </a:rPr>
              <a:t>Weaknesses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8458200" y="1499616"/>
            <a:ext cx="228600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</a:rPr>
              <a:t>Kelemahan internal</a:t>
            </a:r>
            <a:endParaRPr lang="en-US" sz="950" dirty="0"/>
          </a:p>
        </p:txBody>
      </p:sp>
      <p:sp>
        <p:nvSpPr>
          <p:cNvPr id="14" name="Text 12"/>
          <p:cNvSpPr/>
          <p:nvPr/>
        </p:nvSpPr>
        <p:spPr>
          <a:xfrm>
            <a:off x="6565392" y="1956816"/>
            <a:ext cx="4251960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173B35"/>
                </a:solidFill>
              </a:rPr>
              <a:t>akses sulit, fasilitas kurang, promosi lemah, SOP belum jelas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731520" y="3172968"/>
            <a:ext cx="498348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5240">
            <a:solidFill>
              <a:srgbClr val="1D6B6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31520" y="3172968"/>
            <a:ext cx="164592" cy="1417320"/>
          </a:xfrm>
          <a:prstGeom prst="rect">
            <a:avLst/>
          </a:prstGeom>
          <a:solidFill>
            <a:srgbClr val="1D6B64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078992" y="3355848"/>
            <a:ext cx="182880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D6B64"/>
                </a:solidFill>
              </a:rPr>
              <a:t>Opportunities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2971800" y="3374136"/>
            <a:ext cx="228600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</a:rPr>
              <a:t>Peluang eksternal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1078992" y="3831336"/>
            <a:ext cx="4251960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173B35"/>
                </a:solidFill>
              </a:rPr>
              <a:t>tren wisata alam, dukungan pemerintah, pasar digital, event regional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6217920" y="3172968"/>
            <a:ext cx="498348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5240">
            <a:solidFill>
              <a:srgbClr val="E4A63A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217920" y="3172968"/>
            <a:ext cx="164592" cy="1417320"/>
          </a:xfrm>
          <a:prstGeom prst="rect">
            <a:avLst/>
          </a:prstGeom>
          <a:solidFill>
            <a:srgbClr val="E4A63A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565392" y="3355848"/>
            <a:ext cx="182880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4A63A"/>
                </a:solidFill>
              </a:rPr>
              <a:t>Threats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8458200" y="3374136"/>
            <a:ext cx="228600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</a:rPr>
              <a:t>Ancaman eksternal</a:t>
            </a:r>
            <a:endParaRPr lang="en-US" sz="950" dirty="0"/>
          </a:p>
        </p:txBody>
      </p:sp>
      <p:sp>
        <p:nvSpPr>
          <p:cNvPr id="24" name="Text 22"/>
          <p:cNvSpPr/>
          <p:nvPr/>
        </p:nvSpPr>
        <p:spPr>
          <a:xfrm>
            <a:off x="6565392" y="3831336"/>
            <a:ext cx="4251960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173B35"/>
                </a:solidFill>
              </a:rPr>
              <a:t>pesaing, bencana, isu keamanan, perubahan regulasi, overtourism</a:t>
            </a:r>
            <a:endParaRPr lang="en-US" sz="950" dirty="0"/>
          </a:p>
        </p:txBody>
      </p:sp>
      <p:sp>
        <p:nvSpPr>
          <p:cNvPr id="25" name="Text 23"/>
          <p:cNvSpPr/>
          <p:nvPr/>
        </p:nvSpPr>
        <p:spPr>
          <a:xfrm>
            <a:off x="1188720" y="5394960"/>
            <a:ext cx="9784080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173B35"/>
                </a:solidFill>
              </a:rPr>
              <a:t>Kunci SWOT: tulis isu spesifik, berbasis data, dan relevan dengan strategi.</a:t>
            </a:r>
            <a:endParaRPr lang="en-US" sz="13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27080" y="45720"/>
            <a:ext cx="1005840" cy="594360"/>
          </a:xfrm>
          <a:prstGeom prst="arc">
            <a:avLst/>
          </a:prstGeom>
          <a:solidFill>
            <a:srgbClr val="F8E8C1">
              <a:alpha val="85000"/>
            </a:srgbClr>
          </a:solidFill>
          <a:ln w="12700">
            <a:solidFill>
              <a:srgbClr val="E4A63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84048"/>
            <a:ext cx="7863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TOWS: Dari SWOT Menuju Strategi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21792" y="850392"/>
            <a:ext cx="768096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TOWS membantu mengubah daftar isu menjadi tindakan strategis.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868680" y="1444752"/>
            <a:ext cx="461772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D6E4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1097280" y="1746504"/>
            <a:ext cx="594360" cy="594360"/>
          </a:xfrm>
          <a:prstGeom prst="ellipse">
            <a:avLst/>
          </a:prstGeom>
          <a:solidFill>
            <a:srgbClr val="6A994E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261872" y="1892808"/>
            <a:ext cx="256032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SO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1828800" y="1673352"/>
            <a:ext cx="324612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6A994E"/>
                </a:solidFill>
              </a:rPr>
              <a:t>Gunakan kekuatan untuk mengambil peluang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1828800" y="2048256"/>
            <a:ext cx="333756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173B35"/>
                </a:solidFill>
              </a:rPr>
              <a:t>Contoh: budaya lokal kuat + tren wisata autentik → paket storytelling desa wisata.</a:t>
            </a:r>
            <a:endParaRPr lang="en-US" sz="920" dirty="0"/>
          </a:p>
        </p:txBody>
      </p:sp>
      <p:sp>
        <p:nvSpPr>
          <p:cNvPr id="10" name="Shape 8"/>
          <p:cNvSpPr/>
          <p:nvPr/>
        </p:nvSpPr>
        <p:spPr>
          <a:xfrm>
            <a:off x="6126480" y="1444752"/>
            <a:ext cx="461772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D6E4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355080" y="1746504"/>
            <a:ext cx="594360" cy="594360"/>
          </a:xfrm>
          <a:prstGeom prst="ellipse">
            <a:avLst/>
          </a:prstGeom>
          <a:solidFill>
            <a:srgbClr val="1D6B64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519672" y="1892808"/>
            <a:ext cx="256032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WO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7086600" y="1673352"/>
            <a:ext cx="324612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1D6B64"/>
                </a:solidFill>
              </a:rPr>
              <a:t>Kurangi kelemahan dengan peluang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7086600" y="2048256"/>
            <a:ext cx="333756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173B35"/>
                </a:solidFill>
              </a:rPr>
              <a:t>Contoh: promosi lemah + dukungan pelatihan → pelatihan konten digital bagi pengelola.</a:t>
            </a:r>
            <a:endParaRPr lang="en-US" sz="920" dirty="0"/>
          </a:p>
        </p:txBody>
      </p:sp>
      <p:sp>
        <p:nvSpPr>
          <p:cNvPr id="15" name="Shape 13"/>
          <p:cNvSpPr/>
          <p:nvPr/>
        </p:nvSpPr>
        <p:spPr>
          <a:xfrm>
            <a:off x="868680" y="3319272"/>
            <a:ext cx="461772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D6E4DC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1097280" y="3621024"/>
            <a:ext cx="594360" cy="594360"/>
          </a:xfrm>
          <a:prstGeom prst="ellipse">
            <a:avLst/>
          </a:prstGeom>
          <a:solidFill>
            <a:srgbClr val="E4A63A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261872" y="3767328"/>
            <a:ext cx="256032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ST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1828800" y="3547872"/>
            <a:ext cx="324612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E4A63A"/>
                </a:solidFill>
              </a:rPr>
              <a:t>Gunakan kekuatan untuk menghadapi ancaman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1828800" y="3922776"/>
            <a:ext cx="333756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173B35"/>
                </a:solidFill>
              </a:rPr>
              <a:t>Contoh: komunitas solid + ancaman sampah → program wisata bersih berbasis warga.</a:t>
            </a:r>
            <a:endParaRPr lang="en-US" sz="920" dirty="0"/>
          </a:p>
        </p:txBody>
      </p:sp>
      <p:sp>
        <p:nvSpPr>
          <p:cNvPr id="20" name="Shape 18"/>
          <p:cNvSpPr/>
          <p:nvPr/>
        </p:nvSpPr>
        <p:spPr>
          <a:xfrm>
            <a:off x="6126480" y="3319272"/>
            <a:ext cx="461772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D6E4DC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355080" y="3621024"/>
            <a:ext cx="594360" cy="594360"/>
          </a:xfrm>
          <a:prstGeom prst="ellipse">
            <a:avLst/>
          </a:prstGeom>
          <a:solidFill>
            <a:srgbClr val="C96E45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519672" y="3767328"/>
            <a:ext cx="256032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WT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7086600" y="3547872"/>
            <a:ext cx="324612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C96E45"/>
                </a:solidFill>
              </a:rPr>
              <a:t>Minimalkan kelemahan dan hindari ancaman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7086600" y="3922776"/>
            <a:ext cx="333756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173B35"/>
                </a:solidFill>
              </a:rPr>
              <a:t>Contoh: akses rawan + musim hujan → SOP keselamatan dan informasi rute alternatif.</a:t>
            </a:r>
            <a:endParaRPr lang="en-US" sz="92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27080" y="45720"/>
            <a:ext cx="1005840" cy="594360"/>
          </a:xfrm>
          <a:prstGeom prst="arc">
            <a:avLst/>
          </a:prstGeom>
          <a:solidFill>
            <a:srgbClr val="F8E8C1">
              <a:alpha val="85000"/>
            </a:srgbClr>
          </a:solidFill>
          <a:ln w="12700">
            <a:solidFill>
              <a:srgbClr val="E4A63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84048"/>
            <a:ext cx="7863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Contoh Mini: Desa Wisata Pesisir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21792" y="850392"/>
            <a:ext cx="768096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Ilustrasi sederhana penerapan analisis lingkungan pada destinasi lokal.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822960" y="1389888"/>
            <a:ext cx="5074920" cy="3566160"/>
          </a:xfrm>
          <a:prstGeom prst="roundRect">
            <a:avLst>
              <a:gd name="adj" fmla="val 2051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  <a:effectLst>
            <a:outerShdw sx="100000" sy="100000" kx="0" ky="0" algn="bl" rotWithShape="0" blurRad="12700" dist="50800" dir="2700000">
              <a:srgbClr val="9AA6A1">
                <a:alpha val="13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024128" y="1563624"/>
            <a:ext cx="41148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000000"/>
                </a:solidFill>
              </a:rPr>
              <a:t>🏝️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508760" y="1554480"/>
            <a:ext cx="420624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1D6B64"/>
                </a:solidFill>
              </a:rPr>
              <a:t>Internal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1051560" y="1956816"/>
            <a:ext cx="4617720" cy="2816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• Atraksi utama: pantai, kuliner laut, budaya nelayan, sunrise/sunset.</a:t>
            </a:r>
            <a:endParaRPr lang="en-US" sz="980" dirty="0"/>
          </a:p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• Kekuatan: komunitas aktif dan pengalaman autentik.</a:t>
            </a:r>
            <a:endParaRPr lang="en-US" sz="980" dirty="0"/>
          </a:p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• Kelemahan: toilet terbatas, parkir belum tertata, promosi digital belum konsisten.</a:t>
            </a:r>
            <a:endParaRPr lang="en-US" sz="980" dirty="0"/>
          </a:p>
        </p:txBody>
      </p:sp>
      <p:sp>
        <p:nvSpPr>
          <p:cNvPr id="9" name="Shape 7"/>
          <p:cNvSpPr/>
          <p:nvPr/>
        </p:nvSpPr>
        <p:spPr>
          <a:xfrm>
            <a:off x="6309360" y="1389888"/>
            <a:ext cx="5074920" cy="3566160"/>
          </a:xfrm>
          <a:prstGeom prst="roundRect">
            <a:avLst>
              <a:gd name="adj" fmla="val 2051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  <a:effectLst>
            <a:outerShdw sx="100000" sy="100000" kx="0" ky="0" algn="bl" rotWithShape="0" blurRad="12700" dist="50800" dir="2700000">
              <a:srgbClr val="9AA6A1">
                <a:alpha val="13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6510528" y="1563624"/>
            <a:ext cx="41148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000000"/>
                </a:solidFill>
              </a:rPr>
              <a:t>🌊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6995160" y="1554480"/>
            <a:ext cx="420624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4A63A"/>
                </a:solidFill>
              </a:rPr>
              <a:t>Eksternal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6537960" y="1956816"/>
            <a:ext cx="4617720" cy="2816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• Peluang: tren wisata alam, edukasi ekowisata, konten video pendek.</a:t>
            </a:r>
            <a:endParaRPr lang="en-US" sz="980" dirty="0"/>
          </a:p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• Ancaman: abrasi, sampah laut, cuaca ekstrem, destinasi pesaing lebih siap.</a:t>
            </a:r>
            <a:endParaRPr lang="en-US" sz="980" dirty="0"/>
          </a:p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• Strategi awal: paket wisata edukasi nelayan + SOP kebersihan + kalender konten.</a:t>
            </a:r>
            <a:endParaRPr lang="en-US" sz="980" dirty="0"/>
          </a:p>
        </p:txBody>
      </p:sp>
      <p:sp>
        <p:nvSpPr>
          <p:cNvPr id="13" name="Text 11"/>
          <p:cNvSpPr/>
          <p:nvPr/>
        </p:nvSpPr>
        <p:spPr>
          <a:xfrm>
            <a:off x="1051560" y="5376672"/>
            <a:ext cx="10149840" cy="31089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73B35"/>
                </a:solidFill>
              </a:rPr>
              <a:t>Pertanyaan diskusi: Apakah strategi yang dipilih sudah seimbang antara pertumbuhan ekonomi dan keberlanjutan?</a:t>
            </a:r>
            <a:endParaRPr lang="en-US" sz="12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27080" y="45720"/>
            <a:ext cx="1005840" cy="594360"/>
          </a:xfrm>
          <a:prstGeom prst="arc">
            <a:avLst/>
          </a:prstGeom>
          <a:solidFill>
            <a:srgbClr val="F8E8C1">
              <a:alpha val="85000"/>
            </a:srgbClr>
          </a:solidFill>
          <a:ln w="12700">
            <a:solidFill>
              <a:srgbClr val="E4A63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84048"/>
            <a:ext cx="7863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Isu Strategis yang Sering Muncul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21792" y="850392"/>
            <a:ext cx="768096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Hasil analisis biasanya mengarah pada beberapa isu prioritas yang harus ditangani.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822960" y="1417320"/>
            <a:ext cx="3154680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822960" y="1417320"/>
            <a:ext cx="3154680" cy="201168"/>
          </a:xfrm>
          <a:prstGeom prst="rect">
            <a:avLst/>
          </a:prstGeom>
          <a:solidFill>
            <a:srgbClr val="C96E45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51560" y="1874520"/>
            <a:ext cx="265176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6E45"/>
                </a:solidFill>
              </a:rPr>
              <a:t>Daya dukung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1143000" y="2240280"/>
            <a:ext cx="251460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890" dirty="0">
                <a:solidFill>
                  <a:srgbClr val="6B7280"/>
                </a:solidFill>
              </a:rPr>
              <a:t>jumlah pengunjung melebihi kapasitas lokasi</a:t>
            </a:r>
            <a:endParaRPr lang="en-US" sz="890" dirty="0"/>
          </a:p>
        </p:txBody>
      </p:sp>
      <p:sp>
        <p:nvSpPr>
          <p:cNvPr id="9" name="Shape 7"/>
          <p:cNvSpPr/>
          <p:nvPr/>
        </p:nvSpPr>
        <p:spPr>
          <a:xfrm>
            <a:off x="4572000" y="1417320"/>
            <a:ext cx="3154680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572000" y="1417320"/>
            <a:ext cx="3154680" cy="201168"/>
          </a:xfrm>
          <a:prstGeom prst="rect">
            <a:avLst/>
          </a:prstGeom>
          <a:solidFill>
            <a:srgbClr val="E4A63A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800600" y="1874520"/>
            <a:ext cx="265176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4A63A"/>
                </a:solidFill>
              </a:rPr>
              <a:t>Kualitas layanan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892040" y="2240280"/>
            <a:ext cx="251460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890" dirty="0">
                <a:solidFill>
                  <a:srgbClr val="6B7280"/>
                </a:solidFill>
              </a:rPr>
              <a:t>pengalaman wisatawan tidak konsisten</a:t>
            </a:r>
            <a:endParaRPr lang="en-US" sz="890" dirty="0"/>
          </a:p>
        </p:txBody>
      </p:sp>
      <p:sp>
        <p:nvSpPr>
          <p:cNvPr id="13" name="Shape 11"/>
          <p:cNvSpPr/>
          <p:nvPr/>
        </p:nvSpPr>
        <p:spPr>
          <a:xfrm>
            <a:off x="8321040" y="1417320"/>
            <a:ext cx="3154680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321040" y="1417320"/>
            <a:ext cx="3154680" cy="201168"/>
          </a:xfrm>
          <a:prstGeom prst="rect">
            <a:avLst/>
          </a:prstGeom>
          <a:solidFill>
            <a:srgbClr val="1D6B64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549640" y="1874520"/>
            <a:ext cx="265176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D6B64"/>
                </a:solidFill>
              </a:rPr>
              <a:t>Digital presence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8641080" y="2240280"/>
            <a:ext cx="251460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890" dirty="0">
                <a:solidFill>
                  <a:srgbClr val="6B7280"/>
                </a:solidFill>
              </a:rPr>
              <a:t>destinasi tidak terlihat di platform digital</a:t>
            </a:r>
            <a:endParaRPr lang="en-US" sz="890" dirty="0"/>
          </a:p>
        </p:txBody>
      </p:sp>
      <p:sp>
        <p:nvSpPr>
          <p:cNvPr id="17" name="Shape 15"/>
          <p:cNvSpPr/>
          <p:nvPr/>
        </p:nvSpPr>
        <p:spPr>
          <a:xfrm>
            <a:off x="822960" y="3337560"/>
            <a:ext cx="3154680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822960" y="3337560"/>
            <a:ext cx="3154680" cy="201168"/>
          </a:xfrm>
          <a:prstGeom prst="rect">
            <a:avLst/>
          </a:prstGeom>
          <a:solidFill>
            <a:srgbClr val="6A994E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051560" y="3794760"/>
            <a:ext cx="265176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6A994E"/>
                </a:solidFill>
              </a:rPr>
              <a:t>Kemitraan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1143000" y="4160520"/>
            <a:ext cx="251460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890" dirty="0">
                <a:solidFill>
                  <a:srgbClr val="6B7280"/>
                </a:solidFill>
              </a:rPr>
              <a:t>pelaku usaha berjalan sendiri-sendiri</a:t>
            </a:r>
            <a:endParaRPr lang="en-US" sz="890" dirty="0"/>
          </a:p>
        </p:txBody>
      </p:sp>
      <p:sp>
        <p:nvSpPr>
          <p:cNvPr id="21" name="Shape 19"/>
          <p:cNvSpPr/>
          <p:nvPr/>
        </p:nvSpPr>
        <p:spPr>
          <a:xfrm>
            <a:off x="4572000" y="3337560"/>
            <a:ext cx="3154680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4572000" y="3337560"/>
            <a:ext cx="3154680" cy="201168"/>
          </a:xfrm>
          <a:prstGeom prst="rect">
            <a:avLst/>
          </a:prstGeom>
          <a:solidFill>
            <a:srgbClr val="3176A4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800600" y="3794760"/>
            <a:ext cx="265176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3176A4"/>
                </a:solidFill>
              </a:rPr>
              <a:t>Keamanan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4892040" y="4160520"/>
            <a:ext cx="251460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890" dirty="0">
                <a:solidFill>
                  <a:srgbClr val="6B7280"/>
                </a:solidFill>
              </a:rPr>
              <a:t>risiko kecelakaan, bencana, konflik, atau penipuan</a:t>
            </a:r>
            <a:endParaRPr lang="en-US" sz="890" dirty="0"/>
          </a:p>
        </p:txBody>
      </p:sp>
      <p:sp>
        <p:nvSpPr>
          <p:cNvPr id="25" name="Shape 23"/>
          <p:cNvSpPr/>
          <p:nvPr/>
        </p:nvSpPr>
        <p:spPr>
          <a:xfrm>
            <a:off x="8321040" y="3337560"/>
            <a:ext cx="3154680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8321040" y="3337560"/>
            <a:ext cx="3154680" cy="201168"/>
          </a:xfrm>
          <a:prstGeom prst="rect">
            <a:avLst/>
          </a:prstGeom>
          <a:solidFill>
            <a:srgbClr val="173B35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8549640" y="3794760"/>
            <a:ext cx="265176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73B35"/>
                </a:solidFill>
              </a:rPr>
              <a:t>Keberlanjutan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8641080" y="4160520"/>
            <a:ext cx="251460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890" dirty="0">
                <a:solidFill>
                  <a:srgbClr val="6B7280"/>
                </a:solidFill>
              </a:rPr>
              <a:t>sampah, emisi, air bersih, dan konservasi</a:t>
            </a:r>
            <a:endParaRPr lang="en-US" sz="89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27080" y="45720"/>
            <a:ext cx="1005840" cy="594360"/>
          </a:xfrm>
          <a:prstGeom prst="arc">
            <a:avLst/>
          </a:prstGeom>
          <a:solidFill>
            <a:srgbClr val="F8E8C1">
              <a:alpha val="85000"/>
            </a:srgbClr>
          </a:solidFill>
          <a:ln w="12700">
            <a:solidFill>
              <a:srgbClr val="E4A63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84048"/>
            <a:ext cx="7863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Template Analisis untuk Tugas Kelompok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21792" y="850392"/>
            <a:ext cx="768096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Gunakan format ini untuk menganalisis satu destinasi/usaha pariwisata.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685800" y="1417320"/>
            <a:ext cx="2011680" cy="621792"/>
          </a:xfrm>
          <a:prstGeom prst="rect">
            <a:avLst/>
          </a:prstGeom>
          <a:solidFill>
            <a:srgbClr val="1D6B64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31520" y="1618488"/>
            <a:ext cx="1920240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880" b="1" dirty="0">
                <a:solidFill>
                  <a:srgbClr val="FFFFFF"/>
                </a:solidFill>
              </a:rPr>
              <a:t>Komponen</a:t>
            </a:r>
            <a:endParaRPr lang="en-US" sz="880" dirty="0"/>
          </a:p>
        </p:txBody>
      </p:sp>
      <p:sp>
        <p:nvSpPr>
          <p:cNvPr id="7" name="Shape 5"/>
          <p:cNvSpPr/>
          <p:nvPr/>
        </p:nvSpPr>
        <p:spPr>
          <a:xfrm>
            <a:off x="2697480" y="1417320"/>
            <a:ext cx="4023360" cy="621792"/>
          </a:xfrm>
          <a:prstGeom prst="rect">
            <a:avLst/>
          </a:prstGeom>
          <a:solidFill>
            <a:srgbClr val="1D6B64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743200" y="1618488"/>
            <a:ext cx="3931920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880" b="1" dirty="0">
                <a:solidFill>
                  <a:srgbClr val="FFFFFF"/>
                </a:solidFill>
              </a:rPr>
              <a:t>Temuan utama</a:t>
            </a:r>
            <a:endParaRPr lang="en-US" sz="880" dirty="0"/>
          </a:p>
        </p:txBody>
      </p:sp>
      <p:sp>
        <p:nvSpPr>
          <p:cNvPr id="9" name="Shape 7"/>
          <p:cNvSpPr/>
          <p:nvPr/>
        </p:nvSpPr>
        <p:spPr>
          <a:xfrm>
            <a:off x="6720840" y="1417320"/>
            <a:ext cx="2743200" cy="621792"/>
          </a:xfrm>
          <a:prstGeom prst="rect">
            <a:avLst/>
          </a:prstGeom>
          <a:solidFill>
            <a:srgbClr val="1D6B64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766560" y="1618488"/>
            <a:ext cx="2651760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880" b="1" dirty="0">
                <a:solidFill>
                  <a:srgbClr val="FFFFFF"/>
                </a:solidFill>
              </a:rPr>
              <a:t>Dampak</a:t>
            </a:r>
            <a:endParaRPr lang="en-US" sz="880" dirty="0"/>
          </a:p>
        </p:txBody>
      </p:sp>
      <p:sp>
        <p:nvSpPr>
          <p:cNvPr id="11" name="Shape 9"/>
          <p:cNvSpPr/>
          <p:nvPr/>
        </p:nvSpPr>
        <p:spPr>
          <a:xfrm>
            <a:off x="9464040" y="1417320"/>
            <a:ext cx="2057400" cy="621792"/>
          </a:xfrm>
          <a:prstGeom prst="rect">
            <a:avLst/>
          </a:prstGeom>
          <a:solidFill>
            <a:srgbClr val="1D6B64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509760" y="1618488"/>
            <a:ext cx="1965960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880" b="1" dirty="0">
                <a:solidFill>
                  <a:srgbClr val="FFFFFF"/>
                </a:solidFill>
              </a:rPr>
              <a:t>Prioritas</a:t>
            </a:r>
            <a:endParaRPr lang="en-US" sz="880" dirty="0"/>
          </a:p>
        </p:txBody>
      </p:sp>
      <p:sp>
        <p:nvSpPr>
          <p:cNvPr id="13" name="Shape 11"/>
          <p:cNvSpPr/>
          <p:nvPr/>
        </p:nvSpPr>
        <p:spPr>
          <a:xfrm>
            <a:off x="685800" y="2039112"/>
            <a:ext cx="2011680" cy="621792"/>
          </a:xfrm>
          <a:prstGeom prst="rect">
            <a:avLst/>
          </a:prstGeom>
          <a:solidFill>
            <a:srgbClr val="FFFFFF"/>
          </a:solidFill>
          <a:ln w="6350">
            <a:solidFill>
              <a:srgbClr val="CFDED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58952" y="2176272"/>
            <a:ext cx="1865376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l" indent="0" marL="0">
              <a:buNone/>
            </a:pPr>
            <a:r>
              <a:rPr lang="en-US" sz="840" dirty="0">
                <a:solidFill>
                  <a:srgbClr val="173B35"/>
                </a:solidFill>
              </a:rPr>
              <a:t>Eksternal makro</a:t>
            </a:r>
            <a:endParaRPr lang="en-US" sz="840" dirty="0"/>
          </a:p>
        </p:txBody>
      </p:sp>
      <p:sp>
        <p:nvSpPr>
          <p:cNvPr id="15" name="Shape 13"/>
          <p:cNvSpPr/>
          <p:nvPr/>
        </p:nvSpPr>
        <p:spPr>
          <a:xfrm>
            <a:off x="2697480" y="2039112"/>
            <a:ext cx="4023360" cy="621792"/>
          </a:xfrm>
          <a:prstGeom prst="rect">
            <a:avLst/>
          </a:prstGeom>
          <a:solidFill>
            <a:srgbClr val="FFFFFF"/>
          </a:solidFill>
          <a:ln w="6350">
            <a:solidFill>
              <a:srgbClr val="CFDED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770632" y="2176272"/>
            <a:ext cx="3877056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l" indent="0" marL="0">
              <a:buNone/>
            </a:pPr>
            <a:r>
              <a:rPr lang="en-US" sz="840" dirty="0">
                <a:solidFill>
                  <a:srgbClr val="173B35"/>
                </a:solidFill>
              </a:rPr>
              <a:t>contoh: tren wisata alam naik</a:t>
            </a:r>
            <a:endParaRPr lang="en-US" sz="840" dirty="0"/>
          </a:p>
        </p:txBody>
      </p:sp>
      <p:sp>
        <p:nvSpPr>
          <p:cNvPr id="17" name="Shape 15"/>
          <p:cNvSpPr/>
          <p:nvPr/>
        </p:nvSpPr>
        <p:spPr>
          <a:xfrm>
            <a:off x="6720840" y="2039112"/>
            <a:ext cx="2743200" cy="621792"/>
          </a:xfrm>
          <a:prstGeom prst="rect">
            <a:avLst/>
          </a:prstGeom>
          <a:solidFill>
            <a:srgbClr val="FFFFFF"/>
          </a:solidFill>
          <a:ln w="6350">
            <a:solidFill>
              <a:srgbClr val="CFDED6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793992" y="2176272"/>
            <a:ext cx="2596896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l" indent="0" marL="0">
              <a:buNone/>
            </a:pPr>
            <a:r>
              <a:rPr lang="en-US" sz="840" dirty="0">
                <a:solidFill>
                  <a:srgbClr val="173B35"/>
                </a:solidFill>
              </a:rPr>
              <a:t>permintaan meningkat</a:t>
            </a:r>
            <a:endParaRPr lang="en-US" sz="840" dirty="0"/>
          </a:p>
        </p:txBody>
      </p:sp>
      <p:sp>
        <p:nvSpPr>
          <p:cNvPr id="19" name="Shape 17"/>
          <p:cNvSpPr/>
          <p:nvPr/>
        </p:nvSpPr>
        <p:spPr>
          <a:xfrm>
            <a:off x="9464040" y="2039112"/>
            <a:ext cx="2057400" cy="621792"/>
          </a:xfrm>
          <a:prstGeom prst="rect">
            <a:avLst/>
          </a:prstGeom>
          <a:solidFill>
            <a:srgbClr val="FFFFFF"/>
          </a:solidFill>
          <a:ln w="6350">
            <a:solidFill>
              <a:srgbClr val="CFDED6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9537192" y="2176272"/>
            <a:ext cx="1911096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840" dirty="0">
                <a:solidFill>
                  <a:srgbClr val="173B35"/>
                </a:solidFill>
              </a:rPr>
              <a:t>tinggi</a:t>
            </a:r>
            <a:endParaRPr lang="en-US" sz="840" dirty="0"/>
          </a:p>
        </p:txBody>
      </p:sp>
      <p:sp>
        <p:nvSpPr>
          <p:cNvPr id="21" name="Shape 19"/>
          <p:cNvSpPr/>
          <p:nvPr/>
        </p:nvSpPr>
        <p:spPr>
          <a:xfrm>
            <a:off x="685800" y="2660904"/>
            <a:ext cx="2011680" cy="621792"/>
          </a:xfrm>
          <a:prstGeom prst="rect">
            <a:avLst/>
          </a:prstGeom>
          <a:solidFill>
            <a:srgbClr val="F7FBF8"/>
          </a:solidFill>
          <a:ln w="6350">
            <a:solidFill>
              <a:srgbClr val="CFDED6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58952" y="2798064"/>
            <a:ext cx="1865376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l" indent="0" marL="0">
              <a:buNone/>
            </a:pPr>
            <a:r>
              <a:rPr lang="en-US" sz="840" dirty="0">
                <a:solidFill>
                  <a:srgbClr val="173B35"/>
                </a:solidFill>
              </a:rPr>
              <a:t>Eksternal industri</a:t>
            </a:r>
            <a:endParaRPr lang="en-US" sz="840" dirty="0"/>
          </a:p>
        </p:txBody>
      </p:sp>
      <p:sp>
        <p:nvSpPr>
          <p:cNvPr id="23" name="Shape 21"/>
          <p:cNvSpPr/>
          <p:nvPr/>
        </p:nvSpPr>
        <p:spPr>
          <a:xfrm>
            <a:off x="2697480" y="2660904"/>
            <a:ext cx="4023360" cy="621792"/>
          </a:xfrm>
          <a:prstGeom prst="rect">
            <a:avLst/>
          </a:prstGeom>
          <a:solidFill>
            <a:srgbClr val="F7FBF8"/>
          </a:solidFill>
          <a:ln w="6350">
            <a:solidFill>
              <a:srgbClr val="CFDED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2770632" y="2798064"/>
            <a:ext cx="3877056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l" indent="0" marL="0">
              <a:buNone/>
            </a:pPr>
            <a:r>
              <a:rPr lang="en-US" sz="840" dirty="0">
                <a:solidFill>
                  <a:srgbClr val="173B35"/>
                </a:solidFill>
              </a:rPr>
              <a:t>contoh: pesaing menawarkan paket digital</a:t>
            </a:r>
            <a:endParaRPr lang="en-US" sz="840" dirty="0"/>
          </a:p>
        </p:txBody>
      </p:sp>
      <p:sp>
        <p:nvSpPr>
          <p:cNvPr id="25" name="Shape 23"/>
          <p:cNvSpPr/>
          <p:nvPr/>
        </p:nvSpPr>
        <p:spPr>
          <a:xfrm>
            <a:off x="6720840" y="2660904"/>
            <a:ext cx="2743200" cy="621792"/>
          </a:xfrm>
          <a:prstGeom prst="rect">
            <a:avLst/>
          </a:prstGeom>
          <a:solidFill>
            <a:srgbClr val="F7FBF8"/>
          </a:solidFill>
          <a:ln w="6350">
            <a:solidFill>
              <a:srgbClr val="CFDED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793992" y="2798064"/>
            <a:ext cx="2596896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l" indent="0" marL="0">
              <a:buNone/>
            </a:pPr>
            <a:r>
              <a:rPr lang="en-US" sz="840" dirty="0">
                <a:solidFill>
                  <a:srgbClr val="173B35"/>
                </a:solidFill>
              </a:rPr>
              <a:t>tekanan harga/promosi</a:t>
            </a:r>
            <a:endParaRPr lang="en-US" sz="840" dirty="0"/>
          </a:p>
        </p:txBody>
      </p:sp>
      <p:sp>
        <p:nvSpPr>
          <p:cNvPr id="27" name="Shape 25"/>
          <p:cNvSpPr/>
          <p:nvPr/>
        </p:nvSpPr>
        <p:spPr>
          <a:xfrm>
            <a:off x="9464040" y="2660904"/>
            <a:ext cx="2057400" cy="621792"/>
          </a:xfrm>
          <a:prstGeom prst="rect">
            <a:avLst/>
          </a:prstGeom>
          <a:solidFill>
            <a:srgbClr val="F7FBF8"/>
          </a:solidFill>
          <a:ln w="6350">
            <a:solidFill>
              <a:srgbClr val="CFDED6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9537192" y="2798064"/>
            <a:ext cx="1911096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840" dirty="0">
                <a:solidFill>
                  <a:srgbClr val="173B35"/>
                </a:solidFill>
              </a:rPr>
              <a:t>sedang</a:t>
            </a:r>
            <a:endParaRPr lang="en-US" sz="840" dirty="0"/>
          </a:p>
        </p:txBody>
      </p:sp>
      <p:sp>
        <p:nvSpPr>
          <p:cNvPr id="29" name="Shape 27"/>
          <p:cNvSpPr/>
          <p:nvPr/>
        </p:nvSpPr>
        <p:spPr>
          <a:xfrm>
            <a:off x="685800" y="3282696"/>
            <a:ext cx="2011680" cy="621792"/>
          </a:xfrm>
          <a:prstGeom prst="rect">
            <a:avLst/>
          </a:prstGeom>
          <a:solidFill>
            <a:srgbClr val="FFFFFF"/>
          </a:solidFill>
          <a:ln w="6350">
            <a:solidFill>
              <a:srgbClr val="CFDED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758952" y="3419856"/>
            <a:ext cx="1865376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l" indent="0" marL="0">
              <a:buNone/>
            </a:pPr>
            <a:r>
              <a:rPr lang="en-US" sz="840" dirty="0">
                <a:solidFill>
                  <a:srgbClr val="173B35"/>
                </a:solidFill>
              </a:rPr>
              <a:t>Internal</a:t>
            </a:r>
            <a:endParaRPr lang="en-US" sz="840" dirty="0"/>
          </a:p>
        </p:txBody>
      </p:sp>
      <p:sp>
        <p:nvSpPr>
          <p:cNvPr id="31" name="Shape 29"/>
          <p:cNvSpPr/>
          <p:nvPr/>
        </p:nvSpPr>
        <p:spPr>
          <a:xfrm>
            <a:off x="2697480" y="3282696"/>
            <a:ext cx="4023360" cy="621792"/>
          </a:xfrm>
          <a:prstGeom prst="rect">
            <a:avLst/>
          </a:prstGeom>
          <a:solidFill>
            <a:srgbClr val="FFFFFF"/>
          </a:solidFill>
          <a:ln w="6350">
            <a:solidFill>
              <a:srgbClr val="CFDED6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2770632" y="3419856"/>
            <a:ext cx="3877056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l" indent="0" marL="0">
              <a:buNone/>
            </a:pPr>
            <a:r>
              <a:rPr lang="en-US" sz="840" dirty="0">
                <a:solidFill>
                  <a:srgbClr val="173B35"/>
                </a:solidFill>
              </a:rPr>
              <a:t>contoh: fasilitas toilet kurang</a:t>
            </a:r>
            <a:endParaRPr lang="en-US" sz="840" dirty="0"/>
          </a:p>
        </p:txBody>
      </p:sp>
      <p:sp>
        <p:nvSpPr>
          <p:cNvPr id="33" name="Shape 31"/>
          <p:cNvSpPr/>
          <p:nvPr/>
        </p:nvSpPr>
        <p:spPr>
          <a:xfrm>
            <a:off x="6720840" y="3282696"/>
            <a:ext cx="2743200" cy="621792"/>
          </a:xfrm>
          <a:prstGeom prst="rect">
            <a:avLst/>
          </a:prstGeom>
          <a:solidFill>
            <a:srgbClr val="FFFFFF"/>
          </a:solidFill>
          <a:ln w="6350">
            <a:solidFill>
              <a:srgbClr val="CFDED6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6793992" y="3419856"/>
            <a:ext cx="2596896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l" indent="0" marL="0">
              <a:buNone/>
            </a:pPr>
            <a:r>
              <a:rPr lang="en-US" sz="840" dirty="0">
                <a:solidFill>
                  <a:srgbClr val="173B35"/>
                </a:solidFill>
              </a:rPr>
              <a:t>kepuasan turun</a:t>
            </a:r>
            <a:endParaRPr lang="en-US" sz="840" dirty="0"/>
          </a:p>
        </p:txBody>
      </p:sp>
      <p:sp>
        <p:nvSpPr>
          <p:cNvPr id="35" name="Shape 33"/>
          <p:cNvSpPr/>
          <p:nvPr/>
        </p:nvSpPr>
        <p:spPr>
          <a:xfrm>
            <a:off x="9464040" y="3282696"/>
            <a:ext cx="2057400" cy="621792"/>
          </a:xfrm>
          <a:prstGeom prst="rect">
            <a:avLst/>
          </a:prstGeom>
          <a:solidFill>
            <a:srgbClr val="FFFFFF"/>
          </a:solidFill>
          <a:ln w="6350">
            <a:solidFill>
              <a:srgbClr val="CFDED6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9537192" y="3419856"/>
            <a:ext cx="1911096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840" dirty="0">
                <a:solidFill>
                  <a:srgbClr val="173B35"/>
                </a:solidFill>
              </a:rPr>
              <a:t>tinggi</a:t>
            </a:r>
            <a:endParaRPr lang="en-US" sz="840" dirty="0"/>
          </a:p>
        </p:txBody>
      </p:sp>
      <p:sp>
        <p:nvSpPr>
          <p:cNvPr id="37" name="Shape 35"/>
          <p:cNvSpPr/>
          <p:nvPr/>
        </p:nvSpPr>
        <p:spPr>
          <a:xfrm>
            <a:off x="685800" y="3904488"/>
            <a:ext cx="2011680" cy="621792"/>
          </a:xfrm>
          <a:prstGeom prst="rect">
            <a:avLst/>
          </a:prstGeom>
          <a:solidFill>
            <a:srgbClr val="F7FBF8"/>
          </a:solidFill>
          <a:ln w="6350">
            <a:solidFill>
              <a:srgbClr val="CFDED6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758952" y="4041648"/>
            <a:ext cx="1865376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l" indent="0" marL="0">
              <a:buNone/>
            </a:pPr>
            <a:r>
              <a:rPr lang="en-US" sz="840" dirty="0">
                <a:solidFill>
                  <a:srgbClr val="173B35"/>
                </a:solidFill>
              </a:rPr>
              <a:t>Strategi</a:t>
            </a:r>
            <a:endParaRPr lang="en-US" sz="840" dirty="0"/>
          </a:p>
        </p:txBody>
      </p:sp>
      <p:sp>
        <p:nvSpPr>
          <p:cNvPr id="39" name="Shape 37"/>
          <p:cNvSpPr/>
          <p:nvPr/>
        </p:nvSpPr>
        <p:spPr>
          <a:xfrm>
            <a:off x="2697480" y="3904488"/>
            <a:ext cx="4023360" cy="621792"/>
          </a:xfrm>
          <a:prstGeom prst="rect">
            <a:avLst/>
          </a:prstGeom>
          <a:solidFill>
            <a:srgbClr val="F7FBF8"/>
          </a:solidFill>
          <a:ln w="6350">
            <a:solidFill>
              <a:srgbClr val="CFDED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2770632" y="4041648"/>
            <a:ext cx="3877056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l" indent="0" marL="0">
              <a:buNone/>
            </a:pPr>
            <a:r>
              <a:rPr lang="en-US" sz="840" dirty="0">
                <a:solidFill>
                  <a:srgbClr val="173B35"/>
                </a:solidFill>
              </a:rPr>
              <a:t>contoh: paket edukasi + perbaikan amenitas</a:t>
            </a:r>
            <a:endParaRPr lang="en-US" sz="840" dirty="0"/>
          </a:p>
        </p:txBody>
      </p:sp>
      <p:sp>
        <p:nvSpPr>
          <p:cNvPr id="41" name="Shape 39"/>
          <p:cNvSpPr/>
          <p:nvPr/>
        </p:nvSpPr>
        <p:spPr>
          <a:xfrm>
            <a:off x="6720840" y="3904488"/>
            <a:ext cx="2743200" cy="621792"/>
          </a:xfrm>
          <a:prstGeom prst="rect">
            <a:avLst/>
          </a:prstGeom>
          <a:solidFill>
            <a:srgbClr val="F7FBF8"/>
          </a:solidFill>
          <a:ln w="6350">
            <a:solidFill>
              <a:srgbClr val="CFDED6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6793992" y="4041648"/>
            <a:ext cx="2596896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l" indent="0" marL="0">
              <a:buNone/>
            </a:pPr>
            <a:r>
              <a:rPr lang="en-US" sz="840" dirty="0">
                <a:solidFill>
                  <a:srgbClr val="173B35"/>
                </a:solidFill>
              </a:rPr>
              <a:t>nilai tambah destinasi</a:t>
            </a:r>
            <a:endParaRPr lang="en-US" sz="840" dirty="0"/>
          </a:p>
        </p:txBody>
      </p:sp>
      <p:sp>
        <p:nvSpPr>
          <p:cNvPr id="43" name="Shape 41"/>
          <p:cNvSpPr/>
          <p:nvPr/>
        </p:nvSpPr>
        <p:spPr>
          <a:xfrm>
            <a:off x="9464040" y="3904488"/>
            <a:ext cx="2057400" cy="621792"/>
          </a:xfrm>
          <a:prstGeom prst="rect">
            <a:avLst/>
          </a:prstGeom>
          <a:solidFill>
            <a:srgbClr val="F7FBF8"/>
          </a:solidFill>
          <a:ln w="6350">
            <a:solidFill>
              <a:srgbClr val="CFDED6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9537192" y="4041648"/>
            <a:ext cx="1911096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840" dirty="0">
                <a:solidFill>
                  <a:srgbClr val="173B35"/>
                </a:solidFill>
              </a:rPr>
              <a:t>tinggi</a:t>
            </a:r>
            <a:endParaRPr lang="en-US" sz="840" dirty="0"/>
          </a:p>
        </p:txBody>
      </p:sp>
      <p:sp>
        <p:nvSpPr>
          <p:cNvPr id="45" name="Shape 43"/>
          <p:cNvSpPr/>
          <p:nvPr/>
        </p:nvSpPr>
        <p:spPr>
          <a:xfrm>
            <a:off x="960120" y="5166360"/>
            <a:ext cx="10287000" cy="502920"/>
          </a:xfrm>
          <a:prstGeom prst="roundRect">
            <a:avLst>
              <a:gd name="adj" fmla="val 14545"/>
            </a:avLst>
          </a:prstGeom>
          <a:solidFill>
            <a:srgbClr val="E9F3EE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1234440" y="5330952"/>
            <a:ext cx="973836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173B35"/>
                </a:solidFill>
              </a:rPr>
              <a:t>Output tugas: 1 halaman analisis + matriks SWOT/TOWS + 3 rekomendasi program prioritas.</a:t>
            </a:r>
            <a:endParaRPr lang="en-US" sz="11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27080" y="45720"/>
            <a:ext cx="1005840" cy="594360"/>
          </a:xfrm>
          <a:prstGeom prst="arc">
            <a:avLst/>
          </a:prstGeom>
          <a:solidFill>
            <a:srgbClr val="F8E8C1">
              <a:alpha val="85000"/>
            </a:srgbClr>
          </a:solidFill>
          <a:ln w="12700">
            <a:solidFill>
              <a:srgbClr val="E4A63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84048"/>
            <a:ext cx="7863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Pertanyaan Diskusi Kelas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21792" y="850392"/>
            <a:ext cx="768096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Gunakan pertanyaan berikut untuk memperdalam pemahaman.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1005840" y="1325880"/>
            <a:ext cx="1014984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D6E4D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252728" y="1499616"/>
            <a:ext cx="274320" cy="182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D6B64"/>
                </a:solidFill>
              </a:rPr>
              <a:t>1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1783080" y="1517904"/>
            <a:ext cx="896112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10" dirty="0">
                <a:solidFill>
                  <a:srgbClr val="173B35"/>
                </a:solidFill>
              </a:rPr>
              <a:t>Faktor eksternal apa yang paling berpengaruh terhadap destinasi di daerah Anda saat ini?</a:t>
            </a:r>
            <a:endParaRPr lang="en-US" sz="1210" dirty="0"/>
          </a:p>
        </p:txBody>
      </p:sp>
      <p:sp>
        <p:nvSpPr>
          <p:cNvPr id="8" name="Shape 6"/>
          <p:cNvSpPr/>
          <p:nvPr/>
        </p:nvSpPr>
        <p:spPr>
          <a:xfrm>
            <a:off x="1005840" y="2404872"/>
            <a:ext cx="1014984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D6E4D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252728" y="2578608"/>
            <a:ext cx="274320" cy="182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E4A63A"/>
                </a:solidFill>
              </a:rPr>
              <a:t>2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783080" y="2596896"/>
            <a:ext cx="896112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10" dirty="0">
                <a:solidFill>
                  <a:srgbClr val="173B35"/>
                </a:solidFill>
              </a:rPr>
              <a:t>Apa kekuatan internal yang bisa menjadi pembeda destinasi tersebut?</a:t>
            </a:r>
            <a:endParaRPr lang="en-US" sz="1210" dirty="0"/>
          </a:p>
        </p:txBody>
      </p:sp>
      <p:sp>
        <p:nvSpPr>
          <p:cNvPr id="11" name="Shape 9"/>
          <p:cNvSpPr/>
          <p:nvPr/>
        </p:nvSpPr>
        <p:spPr>
          <a:xfrm>
            <a:off x="1005840" y="3483864"/>
            <a:ext cx="1014984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D6E4D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252728" y="3657600"/>
            <a:ext cx="274320" cy="182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6A994E"/>
                </a:solidFill>
              </a:rPr>
              <a:t>3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783080" y="3675888"/>
            <a:ext cx="896112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10" dirty="0">
                <a:solidFill>
                  <a:srgbClr val="173B35"/>
                </a:solidFill>
              </a:rPr>
              <a:t>Apakah kelemahan internal lebih mendesak dibanding ancaman eksternal? Jelaskan.</a:t>
            </a:r>
            <a:endParaRPr lang="en-US" sz="1210" dirty="0"/>
          </a:p>
        </p:txBody>
      </p:sp>
      <p:sp>
        <p:nvSpPr>
          <p:cNvPr id="14" name="Shape 12"/>
          <p:cNvSpPr/>
          <p:nvPr/>
        </p:nvSpPr>
        <p:spPr>
          <a:xfrm>
            <a:off x="1005840" y="4562856"/>
            <a:ext cx="1014984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D6E4D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252728" y="4736592"/>
            <a:ext cx="274320" cy="182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6E45"/>
                </a:solidFill>
              </a:rPr>
              <a:t>4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1783080" y="4754880"/>
            <a:ext cx="896112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10" dirty="0">
                <a:solidFill>
                  <a:srgbClr val="173B35"/>
                </a:solidFill>
              </a:rPr>
              <a:t>Strategi apa yang paling realistis dilakukan dalam 6 bulan ke depan?</a:t>
            </a:r>
            <a:endParaRPr lang="en-US" sz="121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27080" y="45720"/>
            <a:ext cx="1005840" cy="594360"/>
          </a:xfrm>
          <a:prstGeom prst="arc">
            <a:avLst/>
          </a:prstGeom>
          <a:solidFill>
            <a:srgbClr val="F8E8C1">
              <a:alpha val="85000"/>
            </a:srgbClr>
          </a:solidFill>
          <a:ln w="12700">
            <a:solidFill>
              <a:srgbClr val="E4A63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84048"/>
            <a:ext cx="7863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Ringkasan Materi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21792" y="850392"/>
            <a:ext cx="768096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lingkungan adalah fondasi strategi pariwisata yang adaptif dan berkelanjutan.</a:t>
            </a:r>
            <a:endParaRPr lang="en-US" sz="950" dirty="0"/>
          </a:p>
        </p:txBody>
      </p:sp>
      <p:pic>
        <p:nvPicPr>
          <p:cNvPr id="5" name="Image 0" descr="/mnt/data/a_wide_cinematic_landscape_travel_composite_scene_batch_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06640" y="1508760"/>
            <a:ext cx="4069080" cy="2286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68680" y="1417320"/>
            <a:ext cx="5989320" cy="251460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1D6B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● </a:t>
            </a:r>
            <a:pPr indent="0" marL="0">
              <a:buNone/>
            </a:pPr>
            <a:r>
              <a:rPr lang="en-US" sz="1300" dirty="0">
                <a:solidFill>
                  <a:srgbClr val="173B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Lingkungan eksternal menciptakan peluang dan ancaman bagi industri pariwisata.
</a:t>
            </a:r>
            <a:pPr indent="0" marL="0">
              <a:buNone/>
            </a:pPr>
            <a:r>
              <a:rPr lang="en-US" sz="1300" b="1" dirty="0">
                <a:solidFill>
                  <a:srgbClr val="1D6B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● </a:t>
            </a:r>
            <a:pPr indent="0" marL="0">
              <a:buNone/>
            </a:pPr>
            <a:r>
              <a:rPr lang="en-US" sz="1300" dirty="0">
                <a:solidFill>
                  <a:srgbClr val="173B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Lingkungan internal menunjukkan kekuatan dan kelemahan yang dapat dikelola.
</a:t>
            </a:r>
            <a:pPr indent="0" marL="0">
              <a:buNone/>
            </a:pPr>
            <a:r>
              <a:rPr lang="en-US" sz="1300" b="1" dirty="0">
                <a:solidFill>
                  <a:srgbClr val="1D6B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● </a:t>
            </a:r>
            <a:pPr indent="0" marL="0">
              <a:buNone/>
            </a:pPr>
            <a:r>
              <a:rPr lang="en-US" sz="1300" dirty="0">
                <a:solidFill>
                  <a:srgbClr val="173B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PESTEL, analisis industri, SWOT, dan TOWS membantu menyusun strategi berbasis data.
</a:t>
            </a:r>
            <a:pPr indent="0" marL="0">
              <a:buNone/>
            </a:pPr>
            <a:r>
              <a:rPr lang="en-US" sz="1300" b="1" dirty="0">
                <a:solidFill>
                  <a:srgbClr val="1D6B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● </a:t>
            </a:r>
            <a:pPr indent="0" marL="0">
              <a:buNone/>
            </a:pPr>
            <a:r>
              <a:rPr lang="en-US" sz="1300" dirty="0">
                <a:solidFill>
                  <a:srgbClr val="173B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Strategi pariwisata harus menyeimbangkan daya tarik ekonomi, kualitas pengalaman, dan keberlanjutan.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960120" y="4663440"/>
            <a:ext cx="5806440" cy="640080"/>
          </a:xfrm>
          <a:prstGeom prst="roundRect">
            <a:avLst>
              <a:gd name="adj" fmla="val 11429"/>
            </a:avLst>
          </a:prstGeom>
          <a:solidFill>
            <a:srgbClr val="173B35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88720" y="4882896"/>
            <a:ext cx="5349240" cy="17373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FFFF"/>
                </a:solidFill>
              </a:rPr>
              <a:t>Dari analisis yang tajam lahir strategi destinasi yang tepat.</a:t>
            </a:r>
            <a:endParaRPr lang="en-US" sz="11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27080" y="45720"/>
            <a:ext cx="1005840" cy="594360"/>
          </a:xfrm>
          <a:prstGeom prst="arc">
            <a:avLst/>
          </a:prstGeom>
          <a:solidFill>
            <a:srgbClr val="F8E8C1">
              <a:alpha val="85000"/>
            </a:srgbClr>
          </a:solidFill>
          <a:ln w="12700">
            <a:solidFill>
              <a:srgbClr val="E4A63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84048"/>
            <a:ext cx="7863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Referensi Singkat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21792" y="850392"/>
            <a:ext cx="768096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Sumber yang dapat digunakan untuk memperkuat materi dan tugas mahasiswa.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822960" y="1417320"/>
            <a:ext cx="10652760" cy="30632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indent="0" marL="0">
              <a:buNone/>
            </a:pPr>
            <a:r>
              <a:rPr lang="en-US" sz="1200" b="1" dirty="0">
                <a:solidFill>
                  <a:srgbClr val="1D6B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● </a:t>
            </a:r>
            <a:pPr indent="0" marL="0">
              <a:buNone/>
            </a:pPr>
            <a:r>
              <a:rPr lang="en-US" sz="1200" dirty="0">
                <a:solidFill>
                  <a:srgbClr val="173B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Badan Pusat Statistik. Statistik Pariwisata Indonesia dan siaran pers kunjungan wisatawan mancanegara.
</a:t>
            </a:r>
            <a:pPr indent="0" marL="0">
              <a:buNone/>
            </a:pPr>
            <a:r>
              <a:rPr lang="en-US" sz="1200" b="1" dirty="0">
                <a:solidFill>
                  <a:srgbClr val="1D6B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● </a:t>
            </a:r>
            <a:pPr indent="0" marL="0">
              <a:buNone/>
            </a:pPr>
            <a:r>
              <a:rPr lang="en-US" sz="1200" dirty="0">
                <a:solidFill>
                  <a:srgbClr val="173B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Kementerian Pariwisata Republik Indonesia. Outlook Pariwisata dan Ekonomi Kreatif Indonesia 2024/2025.
</a:t>
            </a:r>
            <a:pPr indent="0" marL="0">
              <a:buNone/>
            </a:pPr>
            <a:r>
              <a:rPr lang="en-US" sz="1200" b="1" dirty="0">
                <a:solidFill>
                  <a:srgbClr val="1D6B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● </a:t>
            </a:r>
            <a:pPr indent="0" marL="0">
              <a:buNone/>
            </a:pPr>
            <a:r>
              <a:rPr lang="en-US" sz="1200" dirty="0">
                <a:solidFill>
                  <a:srgbClr val="173B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 Tourism. World Tourism Barometer Data dan berita pemulihan pariwisata internasional 2025.
</a:t>
            </a:r>
            <a:pPr indent="0" marL="0">
              <a:buNone/>
            </a:pPr>
            <a:r>
              <a:rPr lang="en-US" sz="1200" b="1" dirty="0">
                <a:solidFill>
                  <a:srgbClr val="1D6B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● </a:t>
            </a:r>
            <a:pPr indent="0" marL="0">
              <a:buNone/>
            </a:pPr>
            <a:r>
              <a:rPr lang="en-US" sz="1200" dirty="0">
                <a:solidFill>
                  <a:srgbClr val="173B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Kotler, Bowen, Makens &amp; Baloglu. Marketing for Hospitality and Tourism.
</a:t>
            </a:r>
            <a:pPr indent="0" marL="0">
              <a:buNone/>
            </a:pPr>
            <a:r>
              <a:rPr lang="en-US" sz="1200" b="1" dirty="0">
                <a:solidFill>
                  <a:srgbClr val="1D6B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● </a:t>
            </a:r>
            <a:pPr indent="0" marL="0">
              <a:buNone/>
            </a:pPr>
            <a:r>
              <a:rPr lang="en-US" sz="1200" dirty="0">
                <a:solidFill>
                  <a:srgbClr val="173B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Ritchie &amp; Crouch. The Competitive Destination: A Sustainable Tourism Perspective.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868680" y="5074920"/>
            <a:ext cx="10424160" cy="3474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80" dirty="0">
                <a:solidFill>
                  <a:srgbClr val="6B7280"/>
                </a:solidFill>
              </a:rPr>
              <a:t>Catatan: untuk tugas, mahasiswa disarankan memakai data resmi daerah, BPS, dinas pariwisata, observasi lapangan, dan review digital.</a:t>
            </a:r>
            <a:endParaRPr lang="en-US" sz="10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27080" y="45720"/>
            <a:ext cx="1005840" cy="594360"/>
          </a:xfrm>
          <a:prstGeom prst="arc">
            <a:avLst/>
          </a:prstGeom>
          <a:solidFill>
            <a:srgbClr val="F8E8C1">
              <a:alpha val="85000"/>
            </a:srgbClr>
          </a:solidFill>
          <a:ln w="12700">
            <a:solidFill>
              <a:srgbClr val="E4A63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84048"/>
            <a:ext cx="7863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Tujuan Pembelajaran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21792" y="850392"/>
            <a:ext cx="768096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Setelah pertemuan ini, mahasiswa mampu membaca posisi destinasi/usaha pariwisata secara sistematis.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822960" y="1417320"/>
            <a:ext cx="530352" cy="530352"/>
          </a:xfrm>
          <a:prstGeom prst="ellipse">
            <a:avLst/>
          </a:prstGeom>
          <a:solidFill>
            <a:srgbClr val="1D6B64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78408" y="1536192"/>
            <a:ext cx="219456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1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1591056" y="1453896"/>
            <a:ext cx="96012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173B35"/>
                </a:solidFill>
              </a:rPr>
              <a:t>Memahami </a:t>
            </a:r>
            <a:pPr indent="0" marL="0">
              <a:buNone/>
            </a:pPr>
            <a:r>
              <a:rPr lang="en-US" sz="1300" dirty="0">
                <a:solidFill>
                  <a:srgbClr val="6B7280"/>
                </a:solidFill>
              </a:rPr>
              <a:t>konsep analisis lingkungan dalam industri pariwisata.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822960" y="2441448"/>
            <a:ext cx="530352" cy="530352"/>
          </a:xfrm>
          <a:prstGeom prst="ellipse">
            <a:avLst/>
          </a:prstGeom>
          <a:solidFill>
            <a:srgbClr val="E4A63A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78408" y="2560320"/>
            <a:ext cx="219456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2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1591056" y="2478024"/>
            <a:ext cx="96012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173B35"/>
                </a:solidFill>
              </a:rPr>
              <a:t>Mengidentifikasi </a:t>
            </a:r>
            <a:pPr indent="0" marL="0">
              <a:buNone/>
            </a:pPr>
            <a:r>
              <a:rPr lang="en-US" sz="1300" dirty="0">
                <a:solidFill>
                  <a:srgbClr val="6B7280"/>
                </a:solidFill>
              </a:rPr>
              <a:t>faktor eksternal: makro, pasar, pesaing, regulasi, dan teknologi.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822960" y="3465576"/>
            <a:ext cx="530352" cy="530352"/>
          </a:xfrm>
          <a:prstGeom prst="ellipse">
            <a:avLst/>
          </a:prstGeom>
          <a:solidFill>
            <a:srgbClr val="6A994E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8408" y="3584448"/>
            <a:ext cx="219456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3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1591056" y="3502152"/>
            <a:ext cx="96012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173B35"/>
                </a:solidFill>
              </a:rPr>
              <a:t>Menganalisis </a:t>
            </a:r>
            <a:pPr indent="0" marL="0">
              <a:buNone/>
            </a:pPr>
            <a:r>
              <a:rPr lang="en-US" sz="1300" dirty="0">
                <a:solidFill>
                  <a:srgbClr val="6B7280"/>
                </a:solidFill>
              </a:rPr>
              <a:t>faktor internal: sumber daya, layanan, SDM, keuangan, dan tata kelola.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822960" y="4489704"/>
            <a:ext cx="530352" cy="530352"/>
          </a:xfrm>
          <a:prstGeom prst="ellipse">
            <a:avLst/>
          </a:prstGeom>
          <a:solidFill>
            <a:srgbClr val="C96E45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78408" y="4608576"/>
            <a:ext cx="219456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4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1591056" y="4526280"/>
            <a:ext cx="96012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173B35"/>
                </a:solidFill>
              </a:rPr>
              <a:t>Menyusun </a:t>
            </a:r>
            <a:pPr indent="0" marL="0">
              <a:buNone/>
            </a:pPr>
            <a:r>
              <a:rPr lang="en-US" sz="1300" dirty="0">
                <a:solidFill>
                  <a:srgbClr val="6B7280"/>
                </a:solidFill>
              </a:rPr>
              <a:t>peta SWOT/TOWS untuk merumuskan strategi destinasi.</a:t>
            </a:r>
            <a:endParaRPr lang="en-US" sz="13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27080" y="45720"/>
            <a:ext cx="1005840" cy="594360"/>
          </a:xfrm>
          <a:prstGeom prst="arc">
            <a:avLst/>
          </a:prstGeom>
          <a:solidFill>
            <a:srgbClr val="F8E8C1">
              <a:alpha val="85000"/>
            </a:srgbClr>
          </a:solidFill>
          <a:ln w="12700">
            <a:solidFill>
              <a:srgbClr val="E4A63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84048"/>
            <a:ext cx="7863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Mengapa Analisis Lingkungan Penting?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21792" y="850392"/>
            <a:ext cx="768096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Pariwisata adalah industri yang sangat peka terhadap perubahan tren, regulasi, mobilitas, dan persepsi wisatawan.</a:t>
            </a:r>
            <a:endParaRPr lang="en-US" sz="950" dirty="0"/>
          </a:p>
        </p:txBody>
      </p:sp>
      <p:pic>
        <p:nvPicPr>
          <p:cNvPr id="5" name="Image 0" descr="/mnt/data/a_realistic_modern_office_conference_room_interio_batch_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6520" y="1481328"/>
            <a:ext cx="4937760" cy="2779776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85800" y="1325880"/>
            <a:ext cx="5166360" cy="9144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  <a:effectLst>
            <a:outerShdw sx="100000" sy="100000" kx="0" ky="0" algn="bl" rotWithShape="0" blurRad="12700" dist="50800" dir="2700000">
              <a:srgbClr val="9AA6A1">
                <a:alpha val="13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886968" y="1499616"/>
            <a:ext cx="41148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000000"/>
                </a:solidFill>
              </a:rPr>
              <a:t>🎯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1371600" y="1490472"/>
            <a:ext cx="429768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1D6B64"/>
                </a:solidFill>
              </a:rPr>
              <a:t>Dasar pengambilan keputusan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914400" y="1892808"/>
            <a:ext cx="470916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Membantu pengelola menentukan arah produk, pasar, investasi, dan prioritas promosi.</a:t>
            </a:r>
            <a:endParaRPr lang="en-US" sz="980" dirty="0"/>
          </a:p>
        </p:txBody>
      </p:sp>
      <p:sp>
        <p:nvSpPr>
          <p:cNvPr id="10" name="Shape 7"/>
          <p:cNvSpPr/>
          <p:nvPr/>
        </p:nvSpPr>
        <p:spPr>
          <a:xfrm>
            <a:off x="685800" y="2487168"/>
            <a:ext cx="5166360" cy="9144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  <a:effectLst>
            <a:outerShdw sx="100000" sy="100000" kx="0" ky="0" algn="bl" rotWithShape="0" blurRad="12700" dist="50800" dir="2700000">
              <a:srgbClr val="9AA6A1">
                <a:alpha val="13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886968" y="2660904"/>
            <a:ext cx="41148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000000"/>
                </a:solidFill>
              </a:rPr>
              <a:t>⚠️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1371600" y="2651760"/>
            <a:ext cx="429768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C96E45"/>
                </a:solidFill>
              </a:rPr>
              <a:t>Mengurangi risiko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914400" y="3054096"/>
            <a:ext cx="470916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Memetakan ancaman sejak awal: konflik sosial, bencana, inflasi, perubahan regulasi, atau isu reputasi.</a:t>
            </a:r>
            <a:endParaRPr lang="en-US" sz="980" dirty="0"/>
          </a:p>
        </p:txBody>
      </p:sp>
      <p:sp>
        <p:nvSpPr>
          <p:cNvPr id="14" name="Shape 11"/>
          <p:cNvSpPr/>
          <p:nvPr/>
        </p:nvSpPr>
        <p:spPr>
          <a:xfrm>
            <a:off x="685800" y="3648456"/>
            <a:ext cx="5166360" cy="9144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  <a:effectLst>
            <a:outerShdw sx="100000" sy="100000" kx="0" ky="0" algn="bl" rotWithShape="0" blurRad="12700" dist="50800" dir="2700000">
              <a:srgbClr val="9AA6A1">
                <a:alpha val="13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886968" y="3822192"/>
            <a:ext cx="41148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000000"/>
                </a:solidFill>
              </a:rPr>
              <a:t>🌱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1371600" y="3813048"/>
            <a:ext cx="429768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6A994E"/>
                </a:solidFill>
              </a:rPr>
              <a:t>Menemukan peluang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914400" y="4215384"/>
            <a:ext cx="470916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Membaca perubahan gaya perjalanan, digitalisasi, minat wisata minat khusus, dan kebutuhan keberlanjutan.</a:t>
            </a:r>
            <a:endParaRPr lang="en-US" sz="980" dirty="0"/>
          </a:p>
        </p:txBody>
      </p:sp>
      <p:sp>
        <p:nvSpPr>
          <p:cNvPr id="18" name="Text 15"/>
          <p:cNvSpPr/>
          <p:nvPr/>
        </p:nvSpPr>
        <p:spPr>
          <a:xfrm>
            <a:off x="914400" y="4983480"/>
            <a:ext cx="4800600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173B35"/>
                </a:solidFill>
              </a:rPr>
              <a:t>Inti: destinasi yang kuat bukan hanya indah, tetapi adaptif.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27080" y="45720"/>
            <a:ext cx="1005840" cy="594360"/>
          </a:xfrm>
          <a:prstGeom prst="arc">
            <a:avLst/>
          </a:prstGeom>
          <a:solidFill>
            <a:srgbClr val="F8E8C1">
              <a:alpha val="85000"/>
            </a:srgbClr>
          </a:solidFill>
          <a:ln w="12700">
            <a:solidFill>
              <a:srgbClr val="E4A63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84048"/>
            <a:ext cx="7863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Kerangka Besar Analisis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21792" y="850392"/>
            <a:ext cx="768096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lingkungan menghubungkan kondisi luar organisasi dengan kemampuan internal destinasi/usaha.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3474720" y="3035808"/>
            <a:ext cx="1325880" cy="0"/>
          </a:xfrm>
          <a:prstGeom prst="line">
            <a:avLst/>
          </a:prstGeom>
          <a:noFill/>
          <a:ln w="25400">
            <a:solidFill>
              <a:srgbClr val="1D6B64"/>
            </a:solidFill>
            <a:prstDash val="solid"/>
            <a:headEnd type="none"/>
            <a:tailEnd type="triangle"/>
          </a:ln>
        </p:spPr>
      </p:sp>
      <p:sp>
        <p:nvSpPr>
          <p:cNvPr id="6" name="Shape 4"/>
          <p:cNvSpPr/>
          <p:nvPr/>
        </p:nvSpPr>
        <p:spPr>
          <a:xfrm>
            <a:off x="7406640" y="3035808"/>
            <a:ext cx="1325880" cy="0"/>
          </a:xfrm>
          <a:prstGeom prst="line">
            <a:avLst/>
          </a:prstGeom>
          <a:noFill/>
          <a:ln w="25400">
            <a:solidFill>
              <a:srgbClr val="1D6B64"/>
            </a:solidFill>
            <a:prstDash val="solid"/>
            <a:headEnd type="none"/>
            <a:tailEnd type="triangle"/>
          </a:ln>
        </p:spPr>
      </p:sp>
      <p:sp>
        <p:nvSpPr>
          <p:cNvPr id="7" name="Shape 5"/>
          <p:cNvSpPr/>
          <p:nvPr/>
        </p:nvSpPr>
        <p:spPr>
          <a:xfrm>
            <a:off x="658368" y="2084832"/>
            <a:ext cx="2907792" cy="192024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  <a:effectLst>
            <a:outerShdw sx="100000" sy="100000" kx="0" ky="0" algn="bl" rotWithShape="0" blurRad="12700" dist="50800" dir="2700000">
              <a:srgbClr val="9AA6A1">
                <a:alpha val="13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859536" y="2258568"/>
            <a:ext cx="41148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000000"/>
                </a:solidFill>
              </a:rPr>
              <a:t>🌍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344168" y="2249424"/>
            <a:ext cx="2039112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1D6B64"/>
                </a:solidFill>
              </a:rPr>
              <a:t>Eksternal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886968" y="2651760"/>
            <a:ext cx="2450592" cy="11704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Faktor di luar kendali langsung: pasar, kompetitor, ekonomi, sosial, teknologi, lingkungan, hukum.</a:t>
            </a:r>
            <a:endParaRPr lang="en-US" sz="980" dirty="0"/>
          </a:p>
        </p:txBody>
      </p:sp>
      <p:sp>
        <p:nvSpPr>
          <p:cNvPr id="11" name="Shape 9"/>
          <p:cNvSpPr/>
          <p:nvPr/>
        </p:nvSpPr>
        <p:spPr>
          <a:xfrm>
            <a:off x="4709160" y="2084832"/>
            <a:ext cx="2907792" cy="192024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  <a:effectLst>
            <a:outerShdw sx="100000" sy="100000" kx="0" ky="0" algn="bl" rotWithShape="0" blurRad="12700" dist="50800" dir="2700000">
              <a:srgbClr val="9AA6A1">
                <a:alpha val="13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910328" y="2258568"/>
            <a:ext cx="41148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000000"/>
                </a:solidFill>
              </a:rPr>
              <a:t>🏨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5394960" y="2249424"/>
            <a:ext cx="2039112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4A63A"/>
                </a:solidFill>
              </a:rPr>
              <a:t>Internal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4937760" y="2651760"/>
            <a:ext cx="2450592" cy="11704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Faktor yang dapat dikelola: SDM, atraksi, layanan, biaya, promosi, tata kelola, kemitraan.</a:t>
            </a:r>
            <a:endParaRPr lang="en-US" sz="980" dirty="0"/>
          </a:p>
        </p:txBody>
      </p:sp>
      <p:sp>
        <p:nvSpPr>
          <p:cNvPr id="15" name="Shape 13"/>
          <p:cNvSpPr/>
          <p:nvPr/>
        </p:nvSpPr>
        <p:spPr>
          <a:xfrm>
            <a:off x="8732520" y="2084832"/>
            <a:ext cx="2788920" cy="192024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  <a:effectLst>
            <a:outerShdw sx="100000" sy="100000" kx="0" ky="0" algn="bl" rotWithShape="0" blurRad="12700" dist="50800" dir="2700000">
              <a:srgbClr val="9AA6A1">
                <a:alpha val="13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8933688" y="2258568"/>
            <a:ext cx="41148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000000"/>
                </a:solidFill>
              </a:rPr>
              <a:t>🧭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9418320" y="2249424"/>
            <a:ext cx="192024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6A994E"/>
                </a:solidFill>
              </a:rPr>
              <a:t>Strategi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961120" y="2651760"/>
            <a:ext cx="2331720" cy="11704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Arah tindakan: diferensiasi, pengembangan produk, manajemen risiko, dan positioning pasar.</a:t>
            </a:r>
            <a:endParaRPr lang="en-US" sz="980" dirty="0"/>
          </a:p>
        </p:txBody>
      </p:sp>
      <p:sp>
        <p:nvSpPr>
          <p:cNvPr id="19" name="Text 17"/>
          <p:cNvSpPr/>
          <p:nvPr/>
        </p:nvSpPr>
        <p:spPr>
          <a:xfrm>
            <a:off x="1874520" y="4800600"/>
            <a:ext cx="845820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73B35"/>
                </a:solidFill>
              </a:rPr>
              <a:t>Output utama: peta isu → pilihan strategi → program kerja</a:t>
            </a:r>
            <a:endParaRPr lang="en-US" sz="15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27080" y="45720"/>
            <a:ext cx="1005840" cy="594360"/>
          </a:xfrm>
          <a:prstGeom prst="arc">
            <a:avLst/>
          </a:prstGeom>
          <a:solidFill>
            <a:srgbClr val="F8E8C1">
              <a:alpha val="85000"/>
            </a:srgbClr>
          </a:solidFill>
          <a:ln w="12700">
            <a:solidFill>
              <a:srgbClr val="E4A63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84048"/>
            <a:ext cx="7863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Faktor Eksternal Makro: PESTEL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21792" y="850392"/>
            <a:ext cx="768096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PESTEL membantu membaca perubahan besar yang memengaruhi permintaan dan operasional pariwisata.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713232" y="1298448"/>
            <a:ext cx="324612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14400" y="1517904"/>
            <a:ext cx="548640" cy="548640"/>
          </a:xfrm>
          <a:prstGeom prst="ellipse">
            <a:avLst/>
          </a:prstGeom>
          <a:solidFill>
            <a:srgbClr val="1D6B64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78992" y="1636776"/>
            <a:ext cx="201168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P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1591056" y="1517904"/>
            <a:ext cx="192024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D6B64"/>
                </a:solidFill>
              </a:rPr>
              <a:t>Politik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1591056" y="1837944"/>
            <a:ext cx="2103120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60" dirty="0">
                <a:solidFill>
                  <a:srgbClr val="173B35"/>
                </a:solidFill>
              </a:rPr>
              <a:t>stabilitas, keamanan, prioritas pemerintah, promosi destinasi</a:t>
            </a:r>
            <a:endParaRPr lang="en-US" sz="860" dirty="0"/>
          </a:p>
        </p:txBody>
      </p:sp>
      <p:sp>
        <p:nvSpPr>
          <p:cNvPr id="10" name="Shape 8"/>
          <p:cNvSpPr/>
          <p:nvPr/>
        </p:nvSpPr>
        <p:spPr>
          <a:xfrm>
            <a:off x="4507992" y="1298448"/>
            <a:ext cx="324612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709160" y="1517904"/>
            <a:ext cx="548640" cy="548640"/>
          </a:xfrm>
          <a:prstGeom prst="ellipse">
            <a:avLst/>
          </a:prstGeom>
          <a:solidFill>
            <a:srgbClr val="E4A63A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873752" y="1636776"/>
            <a:ext cx="201168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E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385816" y="1517904"/>
            <a:ext cx="192024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4A63A"/>
                </a:solidFill>
              </a:rPr>
              <a:t>Ekonomi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385816" y="1837944"/>
            <a:ext cx="2103120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60" dirty="0">
                <a:solidFill>
                  <a:srgbClr val="173B35"/>
                </a:solidFill>
              </a:rPr>
              <a:t>inflasi, daya beli, kurs, biaya transportasi, investasi</a:t>
            </a:r>
            <a:endParaRPr lang="en-US" sz="860" dirty="0"/>
          </a:p>
        </p:txBody>
      </p:sp>
      <p:sp>
        <p:nvSpPr>
          <p:cNvPr id="15" name="Shape 13"/>
          <p:cNvSpPr/>
          <p:nvPr/>
        </p:nvSpPr>
        <p:spPr>
          <a:xfrm>
            <a:off x="8302752" y="1298448"/>
            <a:ext cx="324612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8503920" y="1517904"/>
            <a:ext cx="548640" cy="548640"/>
          </a:xfrm>
          <a:prstGeom prst="ellipse">
            <a:avLst/>
          </a:prstGeom>
          <a:solidFill>
            <a:srgbClr val="6A994E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8668512" y="1636776"/>
            <a:ext cx="201168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9180576" y="1517904"/>
            <a:ext cx="192024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6A994E"/>
                </a:solidFill>
              </a:rPr>
              <a:t>Sosial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9180576" y="1837944"/>
            <a:ext cx="2103120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60" dirty="0">
                <a:solidFill>
                  <a:srgbClr val="173B35"/>
                </a:solidFill>
              </a:rPr>
              <a:t>gaya hidup, demografi, budaya, preferensi wisatawan</a:t>
            </a:r>
            <a:endParaRPr lang="en-US" sz="860" dirty="0"/>
          </a:p>
        </p:txBody>
      </p:sp>
      <p:sp>
        <p:nvSpPr>
          <p:cNvPr id="20" name="Shape 18"/>
          <p:cNvSpPr/>
          <p:nvPr/>
        </p:nvSpPr>
        <p:spPr>
          <a:xfrm>
            <a:off x="713232" y="3337560"/>
            <a:ext cx="324612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914400" y="3557016"/>
            <a:ext cx="548640" cy="548640"/>
          </a:xfrm>
          <a:prstGeom prst="ellipse">
            <a:avLst/>
          </a:prstGeom>
          <a:solidFill>
            <a:srgbClr val="3176A4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078992" y="3675888"/>
            <a:ext cx="201168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T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1591056" y="3557016"/>
            <a:ext cx="192024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3176A4"/>
                </a:solidFill>
              </a:rPr>
              <a:t>Teknologi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1591056" y="3877056"/>
            <a:ext cx="2103120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60" dirty="0">
                <a:solidFill>
                  <a:srgbClr val="173B35"/>
                </a:solidFill>
              </a:rPr>
              <a:t>OTA, media sosial, AI, big data, pembayaran digital</a:t>
            </a:r>
            <a:endParaRPr lang="en-US" sz="860" dirty="0"/>
          </a:p>
        </p:txBody>
      </p:sp>
      <p:sp>
        <p:nvSpPr>
          <p:cNvPr id="25" name="Shape 23"/>
          <p:cNvSpPr/>
          <p:nvPr/>
        </p:nvSpPr>
        <p:spPr>
          <a:xfrm>
            <a:off x="4507992" y="3337560"/>
            <a:ext cx="324612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4709160" y="3557016"/>
            <a:ext cx="548640" cy="548640"/>
          </a:xfrm>
          <a:prstGeom prst="ellipse">
            <a:avLst/>
          </a:prstGeom>
          <a:solidFill>
            <a:srgbClr val="C96E45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873752" y="3675888"/>
            <a:ext cx="201168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E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5385816" y="3557016"/>
            <a:ext cx="192024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C96E45"/>
                </a:solidFill>
              </a:rPr>
              <a:t>Ekologi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5385816" y="3877056"/>
            <a:ext cx="2103120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60" dirty="0">
                <a:solidFill>
                  <a:srgbClr val="173B35"/>
                </a:solidFill>
              </a:rPr>
              <a:t>iklim, bencana, konservasi, daya dukung, sampah</a:t>
            </a:r>
            <a:endParaRPr lang="en-US" sz="860" dirty="0"/>
          </a:p>
        </p:txBody>
      </p:sp>
      <p:sp>
        <p:nvSpPr>
          <p:cNvPr id="30" name="Shape 28"/>
          <p:cNvSpPr/>
          <p:nvPr/>
        </p:nvSpPr>
        <p:spPr>
          <a:xfrm>
            <a:off x="8302752" y="3337560"/>
            <a:ext cx="324612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8503920" y="3557016"/>
            <a:ext cx="548640" cy="548640"/>
          </a:xfrm>
          <a:prstGeom prst="ellipse">
            <a:avLst/>
          </a:prstGeom>
          <a:solidFill>
            <a:srgbClr val="173B35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8668512" y="3675888"/>
            <a:ext cx="201168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L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9180576" y="3557016"/>
            <a:ext cx="192024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73B35"/>
                </a:solidFill>
              </a:rPr>
              <a:t>Legal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9180576" y="3877056"/>
            <a:ext cx="2103120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60" dirty="0">
                <a:solidFill>
                  <a:srgbClr val="173B35"/>
                </a:solidFill>
              </a:rPr>
              <a:t>perizinan, standar CHSE, pajak, perlindungan konsumen</a:t>
            </a:r>
            <a:endParaRPr lang="en-US" sz="86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27080" y="45720"/>
            <a:ext cx="1005840" cy="594360"/>
          </a:xfrm>
          <a:prstGeom prst="arc">
            <a:avLst/>
          </a:prstGeom>
          <a:solidFill>
            <a:srgbClr val="F8E8C1">
              <a:alpha val="85000"/>
            </a:srgbClr>
          </a:solidFill>
          <a:ln w="12700">
            <a:solidFill>
              <a:srgbClr val="E4A63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84048"/>
            <a:ext cx="7863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Faktor Eksternal Industri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21792" y="850392"/>
            <a:ext cx="768096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Selain makro, pariwisata perlu dibaca dari struktur industri dan perilaku pasar.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4983480" y="1143000"/>
            <a:ext cx="2194560" cy="713232"/>
          </a:xfrm>
          <a:prstGeom prst="roundRect">
            <a:avLst>
              <a:gd name="adj" fmla="val 10256"/>
            </a:avLst>
          </a:prstGeom>
          <a:solidFill>
            <a:srgbClr val="1D6B64">
              <a:alpha val="95000"/>
            </a:srgbClr>
          </a:solidFill>
          <a:ln w="12700">
            <a:solidFill>
              <a:srgbClr val="1D6B64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74920" y="1307592"/>
            <a:ext cx="201168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</a:rPr>
              <a:t>Persaingan destinasi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868680" y="2907792"/>
            <a:ext cx="2286000" cy="713232"/>
          </a:xfrm>
          <a:prstGeom prst="roundRect">
            <a:avLst>
              <a:gd name="adj" fmla="val 10256"/>
            </a:avLst>
          </a:prstGeom>
          <a:solidFill>
            <a:srgbClr val="E4A63A">
              <a:alpha val="95000"/>
            </a:srgbClr>
          </a:solidFill>
          <a:ln w="12700">
            <a:solidFill>
              <a:srgbClr val="E4A63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072384"/>
            <a:ext cx="210312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</a:rPr>
              <a:t>Kekuatan wisatawan</a:t>
            </a:r>
            <a:endParaRPr lang="en-US" sz="950" dirty="0"/>
          </a:p>
        </p:txBody>
      </p:sp>
      <p:sp>
        <p:nvSpPr>
          <p:cNvPr id="9" name="Shape 7"/>
          <p:cNvSpPr/>
          <p:nvPr/>
        </p:nvSpPr>
        <p:spPr>
          <a:xfrm>
            <a:off x="9052560" y="2907792"/>
            <a:ext cx="2286000" cy="713232"/>
          </a:xfrm>
          <a:prstGeom prst="roundRect">
            <a:avLst>
              <a:gd name="adj" fmla="val 10256"/>
            </a:avLst>
          </a:prstGeom>
          <a:solidFill>
            <a:srgbClr val="6A994E">
              <a:alpha val="95000"/>
            </a:srgbClr>
          </a:solidFill>
          <a:ln w="12700">
            <a:solidFill>
              <a:srgbClr val="6A994E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144000" y="3072384"/>
            <a:ext cx="210312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</a:rPr>
              <a:t>Kekuatan pemasok</a:t>
            </a:r>
            <a:endParaRPr lang="en-US" sz="950" dirty="0"/>
          </a:p>
        </p:txBody>
      </p:sp>
      <p:sp>
        <p:nvSpPr>
          <p:cNvPr id="11" name="Shape 9"/>
          <p:cNvSpPr/>
          <p:nvPr/>
        </p:nvSpPr>
        <p:spPr>
          <a:xfrm>
            <a:off x="2057400" y="4736592"/>
            <a:ext cx="2331720" cy="713232"/>
          </a:xfrm>
          <a:prstGeom prst="roundRect">
            <a:avLst>
              <a:gd name="adj" fmla="val 10256"/>
            </a:avLst>
          </a:prstGeom>
          <a:solidFill>
            <a:srgbClr val="C96E45">
              <a:alpha val="95000"/>
            </a:srgbClr>
          </a:solidFill>
          <a:ln w="12700">
            <a:solidFill>
              <a:srgbClr val="C96E4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148840" y="4901184"/>
            <a:ext cx="214884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</a:rPr>
              <a:t>Ancaman substitusi</a:t>
            </a:r>
            <a:endParaRPr lang="en-US" sz="950" dirty="0"/>
          </a:p>
        </p:txBody>
      </p:sp>
      <p:sp>
        <p:nvSpPr>
          <p:cNvPr id="13" name="Shape 11"/>
          <p:cNvSpPr/>
          <p:nvPr/>
        </p:nvSpPr>
        <p:spPr>
          <a:xfrm>
            <a:off x="8001000" y="4736592"/>
            <a:ext cx="2331720" cy="713232"/>
          </a:xfrm>
          <a:prstGeom prst="roundRect">
            <a:avLst>
              <a:gd name="adj" fmla="val 10256"/>
            </a:avLst>
          </a:prstGeom>
          <a:solidFill>
            <a:srgbClr val="3176A4">
              <a:alpha val="95000"/>
            </a:srgbClr>
          </a:solidFill>
          <a:ln w="12700">
            <a:solidFill>
              <a:srgbClr val="3176A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092440" y="4901184"/>
            <a:ext cx="214884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</a:rPr>
              <a:t>Pendatang baru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4956048" y="2514600"/>
            <a:ext cx="2240280" cy="1417320"/>
          </a:xfrm>
          <a:prstGeom prst="ellipse">
            <a:avLst/>
          </a:prstGeom>
          <a:solidFill>
            <a:srgbClr val="173B35"/>
          </a:solidFill>
          <a:ln w="12700">
            <a:solidFill>
              <a:srgbClr val="173B3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349240" y="2880360"/>
            <a:ext cx="141732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Daya tarik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industri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960120" y="5806440"/>
            <a:ext cx="1024128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020" dirty="0">
                <a:solidFill>
                  <a:srgbClr val="6B7280"/>
                </a:solidFill>
              </a:rPr>
              <a:t>Contoh: hotel, travel agent, desa wisata, atraksi buatan, MICE, kuliner, dan platform digital.</a:t>
            </a:r>
            <a:endParaRPr lang="en-US" sz="102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27080" y="45720"/>
            <a:ext cx="1005840" cy="594360"/>
          </a:xfrm>
          <a:prstGeom prst="arc">
            <a:avLst/>
          </a:prstGeom>
          <a:solidFill>
            <a:srgbClr val="F8E8C1">
              <a:alpha val="85000"/>
            </a:srgbClr>
          </a:solidFill>
          <a:ln w="12700">
            <a:solidFill>
              <a:srgbClr val="E4A63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84048"/>
            <a:ext cx="7863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Tren Eksternal 2025–2026 yang Perlu Dicermati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21792" y="850392"/>
            <a:ext cx="768096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Pariwisata bergerak menuju pemulihan, pengalaman bermakna, digitalisasi, dan keberlanjutan.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731520" y="1325880"/>
            <a:ext cx="3291840" cy="1463040"/>
          </a:xfrm>
          <a:prstGeom prst="roundRect">
            <a:avLst>
              <a:gd name="adj" fmla="val 5000"/>
            </a:avLst>
          </a:prstGeom>
          <a:solidFill>
            <a:srgbClr val="1D6B64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0120" y="1645920"/>
            <a:ext cx="2834640" cy="3474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2500" b="1" dirty="0">
                <a:solidFill>
                  <a:srgbClr val="FFFFFF"/>
                </a:solidFill>
              </a:rPr>
              <a:t>1,52 Miliar</a:t>
            </a:r>
            <a:endParaRPr lang="en-US" sz="2500" dirty="0"/>
          </a:p>
        </p:txBody>
      </p:sp>
      <p:sp>
        <p:nvSpPr>
          <p:cNvPr id="7" name="Text 5"/>
          <p:cNvSpPr/>
          <p:nvPr/>
        </p:nvSpPr>
        <p:spPr>
          <a:xfrm>
            <a:off x="960120" y="2066544"/>
            <a:ext cx="283464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840" dirty="0">
                <a:solidFill>
                  <a:srgbClr val="E6FFFB"/>
                </a:solidFill>
              </a:rPr>
              <a:t>perkiraan kedatangan wisatawan internasional dunia pada 2025</a:t>
            </a:r>
            <a:endParaRPr lang="en-US" sz="840" dirty="0"/>
          </a:p>
        </p:txBody>
      </p:sp>
      <p:sp>
        <p:nvSpPr>
          <p:cNvPr id="8" name="Shape 6"/>
          <p:cNvSpPr/>
          <p:nvPr/>
        </p:nvSpPr>
        <p:spPr>
          <a:xfrm>
            <a:off x="4434840" y="1325880"/>
            <a:ext cx="3291840" cy="1463040"/>
          </a:xfrm>
          <a:prstGeom prst="roundRect">
            <a:avLst>
              <a:gd name="adj" fmla="val 5000"/>
            </a:avLst>
          </a:prstGeom>
          <a:solidFill>
            <a:srgbClr val="E4A63A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663440" y="1645920"/>
            <a:ext cx="2834640" cy="3474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2500" b="1" dirty="0">
                <a:solidFill>
                  <a:srgbClr val="FFFFFF"/>
                </a:solidFill>
              </a:rPr>
              <a:t>+14,43%</a:t>
            </a:r>
            <a:endParaRPr lang="en-US" sz="2500" dirty="0"/>
          </a:p>
        </p:txBody>
      </p:sp>
      <p:sp>
        <p:nvSpPr>
          <p:cNvPr id="10" name="Text 8"/>
          <p:cNvSpPr/>
          <p:nvPr/>
        </p:nvSpPr>
        <p:spPr>
          <a:xfrm>
            <a:off x="4663440" y="2066544"/>
            <a:ext cx="283464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840" dirty="0">
                <a:solidFill>
                  <a:srgbClr val="FFF7E0"/>
                </a:solidFill>
              </a:rPr>
              <a:t>pertumbuhan kunjungan wisman Indonesia Desember 2025 secara tahunan</a:t>
            </a:r>
            <a:endParaRPr lang="en-US" sz="840" dirty="0"/>
          </a:p>
        </p:txBody>
      </p:sp>
      <p:sp>
        <p:nvSpPr>
          <p:cNvPr id="11" name="Shape 9"/>
          <p:cNvSpPr/>
          <p:nvPr/>
        </p:nvSpPr>
        <p:spPr>
          <a:xfrm>
            <a:off x="8138160" y="1325880"/>
            <a:ext cx="3291840" cy="1463040"/>
          </a:xfrm>
          <a:prstGeom prst="roundRect">
            <a:avLst>
              <a:gd name="adj" fmla="val 5000"/>
            </a:avLst>
          </a:prstGeom>
          <a:solidFill>
            <a:srgbClr val="6A994E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366760" y="1682496"/>
            <a:ext cx="283464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FFFFFF"/>
                </a:solidFill>
              </a:rPr>
              <a:t>AI &amp; Iklim</a:t>
            </a:r>
            <a:endParaRPr lang="en-US" sz="2300" dirty="0"/>
          </a:p>
        </p:txBody>
      </p:sp>
      <p:sp>
        <p:nvSpPr>
          <p:cNvPr id="13" name="Text 11"/>
          <p:cNvSpPr/>
          <p:nvPr/>
        </p:nvSpPr>
        <p:spPr>
          <a:xfrm>
            <a:off x="8366760" y="2075688"/>
            <a:ext cx="283464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840" dirty="0">
                <a:solidFill>
                  <a:srgbClr val="EFFFE8"/>
                </a:solidFill>
              </a:rPr>
              <a:t>isu strategis dalam Outlook Pariwisata dan Ekonomi Kreatif 2024/2025</a:t>
            </a:r>
            <a:endParaRPr lang="en-US" sz="840" dirty="0"/>
          </a:p>
        </p:txBody>
      </p:sp>
      <p:sp>
        <p:nvSpPr>
          <p:cNvPr id="14" name="Text 12"/>
          <p:cNvSpPr/>
          <p:nvPr/>
        </p:nvSpPr>
        <p:spPr>
          <a:xfrm>
            <a:off x="960120" y="3429000"/>
            <a:ext cx="10241280" cy="11887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D6B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● </a:t>
            </a:r>
            <a:pPr indent="0" marL="0">
              <a:buNone/>
            </a:pPr>
            <a:r>
              <a:rPr lang="en-US" sz="1250" dirty="0">
                <a:solidFill>
                  <a:srgbClr val="173B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Wisatawan semakin mencari pengalaman autentik, aman, mudah dipesan, dan layak dibagikan di media sosial.
</a:t>
            </a:r>
            <a:pPr indent="0" marL="0">
              <a:buNone/>
            </a:pPr>
            <a:r>
              <a:rPr lang="en-US" sz="1250" b="1" dirty="0">
                <a:solidFill>
                  <a:srgbClr val="1D6B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● </a:t>
            </a:r>
            <a:pPr indent="0" marL="0">
              <a:buNone/>
            </a:pPr>
            <a:r>
              <a:rPr lang="en-US" sz="1250" dirty="0">
                <a:solidFill>
                  <a:srgbClr val="173B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Destinasi perlu menyeimbangkan target kunjungan dengan daya dukung lingkungan dan kenyamanan masyarakat lokal.
</a:t>
            </a:r>
            <a:pPr indent="0" marL="0">
              <a:buNone/>
            </a:pPr>
            <a:r>
              <a:rPr lang="en-US" sz="1250" b="1" dirty="0">
                <a:solidFill>
                  <a:srgbClr val="1D6B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● </a:t>
            </a:r>
            <a:pPr indent="0" marL="0">
              <a:buNone/>
            </a:pPr>
            <a:r>
              <a:rPr lang="en-US" sz="1250" dirty="0">
                <a:solidFill>
                  <a:srgbClr val="173B3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Teknologi mempercepat promosi, personalisasi, manajemen review, dan pengambilan keputusan berbasis data.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594360" y="6153912"/>
            <a:ext cx="7680960" cy="182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650" i="1" dirty="0">
                <a:solidFill>
                  <a:srgbClr val="7C857A"/>
                </a:solidFill>
              </a:rPr>
              <a:t>Sumber: UN Tourism World Tourism Barometer Data; BPS Indonesia; Kemenpar Outlook Pariwisata dan Ekonomi Kreatif 2024/2025.</a:t>
            </a:r>
            <a:endParaRPr lang="en-US" sz="6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27080" y="45720"/>
            <a:ext cx="1005840" cy="594360"/>
          </a:xfrm>
          <a:prstGeom prst="arc">
            <a:avLst/>
          </a:prstGeom>
          <a:solidFill>
            <a:srgbClr val="F8E8C1">
              <a:alpha val="85000"/>
            </a:srgbClr>
          </a:solidFill>
          <a:ln w="12700">
            <a:solidFill>
              <a:srgbClr val="E4A63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84048"/>
            <a:ext cx="7863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Faktor Internal Destinasi/Usaha Pariwisata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21792" y="850392"/>
            <a:ext cx="768096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Faktor internal menunjukkan kemampuan aktual destinasi/usaha dalam menciptakan nilai bagi wisatawan.</a:t>
            </a:r>
            <a:endParaRPr lang="en-US" sz="950" dirty="0"/>
          </a:p>
        </p:txBody>
      </p:sp>
      <p:pic>
        <p:nvPicPr>
          <p:cNvPr id="5" name="Image 0" descr="/mnt/data/a_clean_modern_infographic_illustration_no_reada_batch_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1481328"/>
            <a:ext cx="4800600" cy="269748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31520" y="1243584"/>
            <a:ext cx="2542032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  <a:effectLst>
            <a:outerShdw sx="100000" sy="100000" kx="0" ky="0" algn="bl" rotWithShape="0" blurRad="12700" dist="50800" dir="2700000">
              <a:srgbClr val="9AA6A1">
                <a:alpha val="13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932688" y="1417320"/>
            <a:ext cx="41148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000000"/>
                </a:solidFill>
              </a:rPr>
              <a:t>✨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1417320" y="1408176"/>
            <a:ext cx="1673352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1D6B64"/>
                </a:solidFill>
              </a:rPr>
              <a:t>Atraksi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960120" y="1810512"/>
            <a:ext cx="2084832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keunikan alam, budaya, event, kuliner, aktivitas</a:t>
            </a:r>
            <a:endParaRPr lang="en-US" sz="980" dirty="0"/>
          </a:p>
        </p:txBody>
      </p:sp>
      <p:sp>
        <p:nvSpPr>
          <p:cNvPr id="10" name="Shape 7"/>
          <p:cNvSpPr/>
          <p:nvPr/>
        </p:nvSpPr>
        <p:spPr>
          <a:xfrm>
            <a:off x="3547872" y="1243584"/>
            <a:ext cx="2542032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  <a:effectLst>
            <a:outerShdw sx="100000" sy="100000" kx="0" ky="0" algn="bl" rotWithShape="0" blurRad="12700" dist="50800" dir="2700000">
              <a:srgbClr val="9AA6A1">
                <a:alpha val="13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3749040" y="1417320"/>
            <a:ext cx="41148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000000"/>
                </a:solidFill>
              </a:rPr>
              <a:t>🚗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4233672" y="1408176"/>
            <a:ext cx="1673352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4A63A"/>
                </a:solidFill>
              </a:rPr>
              <a:t>Aksesibilitas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3776472" y="1810512"/>
            <a:ext cx="2084832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transportasi, petunjuk arah, konektivitas digital</a:t>
            </a:r>
            <a:endParaRPr lang="en-US" sz="980" dirty="0"/>
          </a:p>
        </p:txBody>
      </p:sp>
      <p:sp>
        <p:nvSpPr>
          <p:cNvPr id="14" name="Shape 11"/>
          <p:cNvSpPr/>
          <p:nvPr/>
        </p:nvSpPr>
        <p:spPr>
          <a:xfrm>
            <a:off x="731520" y="2615184"/>
            <a:ext cx="2542032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  <a:effectLst>
            <a:outerShdw sx="100000" sy="100000" kx="0" ky="0" algn="bl" rotWithShape="0" blurRad="12700" dist="50800" dir="2700000">
              <a:srgbClr val="9AA6A1">
                <a:alpha val="13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932688" y="2788920"/>
            <a:ext cx="41148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000000"/>
                </a:solidFill>
              </a:rPr>
              <a:t>🏨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1417320" y="2779776"/>
            <a:ext cx="1673352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6A994E"/>
                </a:solidFill>
              </a:rPr>
              <a:t>Amenitas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960120" y="3182112"/>
            <a:ext cx="2084832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akomodasi, toilet, parkir, restoran, fasilitas umum</a:t>
            </a:r>
            <a:endParaRPr lang="en-US" sz="980" dirty="0"/>
          </a:p>
        </p:txBody>
      </p:sp>
      <p:sp>
        <p:nvSpPr>
          <p:cNvPr id="18" name="Shape 15"/>
          <p:cNvSpPr/>
          <p:nvPr/>
        </p:nvSpPr>
        <p:spPr>
          <a:xfrm>
            <a:off x="3547872" y="2615184"/>
            <a:ext cx="2542032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  <a:effectLst>
            <a:outerShdw sx="100000" sy="100000" kx="0" ky="0" algn="bl" rotWithShape="0" blurRad="12700" dist="50800" dir="2700000">
              <a:srgbClr val="9AA6A1">
                <a:alpha val="13000"/>
              </a:srgbClr>
            </a:outerShdw>
          </a:effectLst>
        </p:spPr>
      </p:sp>
      <p:sp>
        <p:nvSpPr>
          <p:cNvPr id="19" name="Text 16"/>
          <p:cNvSpPr/>
          <p:nvPr/>
        </p:nvSpPr>
        <p:spPr>
          <a:xfrm>
            <a:off x="3749040" y="2788920"/>
            <a:ext cx="41148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000000"/>
                </a:solidFill>
              </a:rPr>
              <a:t>🤝</a:t>
            </a:r>
            <a:endParaRPr lang="en-US" sz="1800" dirty="0"/>
          </a:p>
        </p:txBody>
      </p:sp>
      <p:sp>
        <p:nvSpPr>
          <p:cNvPr id="20" name="Text 17"/>
          <p:cNvSpPr/>
          <p:nvPr/>
        </p:nvSpPr>
        <p:spPr>
          <a:xfrm>
            <a:off x="4233672" y="2779776"/>
            <a:ext cx="1673352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C96E45"/>
                </a:solidFill>
              </a:rPr>
              <a:t>SDM &amp; layanan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3776472" y="3182112"/>
            <a:ext cx="2084832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keramahan, kompetensi, bahasa, pelayanan cepat</a:t>
            </a:r>
            <a:endParaRPr lang="en-US" sz="980" dirty="0"/>
          </a:p>
        </p:txBody>
      </p:sp>
      <p:sp>
        <p:nvSpPr>
          <p:cNvPr id="22" name="Shape 19"/>
          <p:cNvSpPr/>
          <p:nvPr/>
        </p:nvSpPr>
        <p:spPr>
          <a:xfrm>
            <a:off x="731520" y="3986784"/>
            <a:ext cx="2542032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  <a:effectLst>
            <a:outerShdw sx="100000" sy="100000" kx="0" ky="0" algn="bl" rotWithShape="0" blurRad="12700" dist="50800" dir="2700000">
              <a:srgbClr val="9AA6A1">
                <a:alpha val="13000"/>
              </a:srgbClr>
            </a:outerShdw>
          </a:effectLst>
        </p:spPr>
      </p:sp>
      <p:sp>
        <p:nvSpPr>
          <p:cNvPr id="23" name="Text 20"/>
          <p:cNvSpPr/>
          <p:nvPr/>
        </p:nvSpPr>
        <p:spPr>
          <a:xfrm>
            <a:off x="932688" y="4160520"/>
            <a:ext cx="41148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000000"/>
                </a:solidFill>
              </a:rPr>
              <a:t>📋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1417320" y="4151376"/>
            <a:ext cx="1673352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3176A4"/>
                </a:solidFill>
              </a:rPr>
              <a:t>Manajemen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960120" y="4553712"/>
            <a:ext cx="2084832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organisasi, SOP, keuangan, promosi, kemitraan</a:t>
            </a:r>
            <a:endParaRPr lang="en-US" sz="980" dirty="0"/>
          </a:p>
        </p:txBody>
      </p:sp>
      <p:sp>
        <p:nvSpPr>
          <p:cNvPr id="26" name="Shape 23"/>
          <p:cNvSpPr/>
          <p:nvPr/>
        </p:nvSpPr>
        <p:spPr>
          <a:xfrm>
            <a:off x="3547872" y="3986784"/>
            <a:ext cx="2542032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DCE8E3"/>
            </a:solidFill>
            <a:prstDash val="solid"/>
          </a:ln>
          <a:effectLst>
            <a:outerShdw sx="100000" sy="100000" kx="0" ky="0" algn="bl" rotWithShape="0" blurRad="12700" dist="50800" dir="2700000">
              <a:srgbClr val="9AA6A1">
                <a:alpha val="13000"/>
              </a:srgbClr>
            </a:outerShdw>
          </a:effectLst>
        </p:spPr>
      </p:sp>
      <p:sp>
        <p:nvSpPr>
          <p:cNvPr id="27" name="Text 24"/>
          <p:cNvSpPr/>
          <p:nvPr/>
        </p:nvSpPr>
        <p:spPr>
          <a:xfrm>
            <a:off x="3749040" y="4160520"/>
            <a:ext cx="41148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000000"/>
                </a:solidFill>
              </a:rPr>
              <a:t>⭐</a:t>
            </a:r>
            <a:endParaRPr lang="en-US" sz="1800" dirty="0"/>
          </a:p>
        </p:txBody>
      </p:sp>
      <p:sp>
        <p:nvSpPr>
          <p:cNvPr id="28" name="Text 25"/>
          <p:cNvSpPr/>
          <p:nvPr/>
        </p:nvSpPr>
        <p:spPr>
          <a:xfrm>
            <a:off x="4233672" y="4151376"/>
            <a:ext cx="1673352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173B35"/>
                </a:solidFill>
              </a:rPr>
              <a:t>Citra &amp; reputasi</a:t>
            </a:r>
            <a:endParaRPr lang="en-US" sz="1300" dirty="0"/>
          </a:p>
        </p:txBody>
      </p:sp>
      <p:sp>
        <p:nvSpPr>
          <p:cNvPr id="29" name="Text 26"/>
          <p:cNvSpPr/>
          <p:nvPr/>
        </p:nvSpPr>
        <p:spPr>
          <a:xfrm>
            <a:off x="3776472" y="4553712"/>
            <a:ext cx="2084832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980" dirty="0">
                <a:solidFill>
                  <a:srgbClr val="173B35"/>
                </a:solidFill>
              </a:rPr>
              <a:t>review, media sosial, keamanan, brand destinasi</a:t>
            </a:r>
            <a:endParaRPr lang="en-US" sz="9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9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27080" y="45720"/>
            <a:ext cx="1005840" cy="594360"/>
          </a:xfrm>
          <a:prstGeom prst="arc">
            <a:avLst/>
          </a:prstGeom>
          <a:solidFill>
            <a:srgbClr val="F8E8C1">
              <a:alpha val="85000"/>
            </a:srgbClr>
          </a:solidFill>
          <a:ln w="12700">
            <a:solidFill>
              <a:srgbClr val="E4A63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384048"/>
            <a:ext cx="78638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73B3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Cara Mengumpulkan Data Lingkungan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21792" y="850392"/>
            <a:ext cx="768096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 yang baik memerlukan bukti: data, observasi, wawancara, dokumen, dan pengalaman langsung.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822960" y="1709928"/>
            <a:ext cx="685800" cy="685800"/>
          </a:xfrm>
          <a:prstGeom prst="ellipse">
            <a:avLst/>
          </a:prstGeom>
          <a:solidFill>
            <a:srgbClr val="1D6B64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51560" y="1874520"/>
            <a:ext cx="219456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1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94360" y="2670048"/>
            <a:ext cx="141732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40" b="1" dirty="0">
                <a:solidFill>
                  <a:srgbClr val="173B35"/>
                </a:solidFill>
              </a:rPr>
              <a:t>Observasi lapangan</a:t>
            </a:r>
            <a:endParaRPr lang="en-US" sz="1040" dirty="0"/>
          </a:p>
        </p:txBody>
      </p:sp>
      <p:sp>
        <p:nvSpPr>
          <p:cNvPr id="8" name="Text 6"/>
          <p:cNvSpPr/>
          <p:nvPr/>
        </p:nvSpPr>
        <p:spPr>
          <a:xfrm>
            <a:off x="521208" y="3017520"/>
            <a:ext cx="1572768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6B7280"/>
                </a:solidFill>
              </a:rPr>
              <a:t>akses, kebersihan, antrean, fasilitas, perilaku pengunjung</a:t>
            </a:r>
            <a:endParaRPr lang="en-US" sz="820" dirty="0"/>
          </a:p>
        </p:txBody>
      </p:sp>
      <p:sp>
        <p:nvSpPr>
          <p:cNvPr id="9" name="Shape 7"/>
          <p:cNvSpPr/>
          <p:nvPr/>
        </p:nvSpPr>
        <p:spPr>
          <a:xfrm>
            <a:off x="3035808" y="1709928"/>
            <a:ext cx="685800" cy="685800"/>
          </a:xfrm>
          <a:prstGeom prst="ellipse">
            <a:avLst/>
          </a:prstGeom>
          <a:solidFill>
            <a:srgbClr val="E4A63A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64408" y="1874520"/>
            <a:ext cx="219456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2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2807208" y="2670048"/>
            <a:ext cx="141732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40" b="1" dirty="0">
                <a:solidFill>
                  <a:srgbClr val="173B35"/>
                </a:solidFill>
              </a:rPr>
              <a:t>Wawancara</a:t>
            </a:r>
            <a:endParaRPr lang="en-US" sz="1040" dirty="0"/>
          </a:p>
        </p:txBody>
      </p:sp>
      <p:sp>
        <p:nvSpPr>
          <p:cNvPr id="12" name="Text 10"/>
          <p:cNvSpPr/>
          <p:nvPr/>
        </p:nvSpPr>
        <p:spPr>
          <a:xfrm>
            <a:off x="2734056" y="3017520"/>
            <a:ext cx="1572768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6B7280"/>
                </a:solidFill>
              </a:rPr>
              <a:t>pengelola, pelaku usaha, masyarakat, wisatawan, pemerintah</a:t>
            </a:r>
            <a:endParaRPr lang="en-US" sz="820" dirty="0"/>
          </a:p>
        </p:txBody>
      </p:sp>
      <p:sp>
        <p:nvSpPr>
          <p:cNvPr id="13" name="Shape 11"/>
          <p:cNvSpPr/>
          <p:nvPr/>
        </p:nvSpPr>
        <p:spPr>
          <a:xfrm>
            <a:off x="5248656" y="1709928"/>
            <a:ext cx="685800" cy="685800"/>
          </a:xfrm>
          <a:prstGeom prst="ellipse">
            <a:avLst/>
          </a:prstGeom>
          <a:solidFill>
            <a:srgbClr val="6A994E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477256" y="1874520"/>
            <a:ext cx="219456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3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5020056" y="2670048"/>
            <a:ext cx="141732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40" b="1" dirty="0">
                <a:solidFill>
                  <a:srgbClr val="173B35"/>
                </a:solidFill>
              </a:rPr>
              <a:t>Data digital</a:t>
            </a:r>
            <a:endParaRPr lang="en-US" sz="1040" dirty="0"/>
          </a:p>
        </p:txBody>
      </p:sp>
      <p:sp>
        <p:nvSpPr>
          <p:cNvPr id="16" name="Text 14"/>
          <p:cNvSpPr/>
          <p:nvPr/>
        </p:nvSpPr>
        <p:spPr>
          <a:xfrm>
            <a:off x="4946904" y="3017520"/>
            <a:ext cx="1572768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6B7280"/>
                </a:solidFill>
              </a:rPr>
              <a:t>review Google, OTA, media sosial, tren pencarian, konten UGC</a:t>
            </a:r>
            <a:endParaRPr lang="en-US" sz="820" dirty="0"/>
          </a:p>
        </p:txBody>
      </p:sp>
      <p:sp>
        <p:nvSpPr>
          <p:cNvPr id="17" name="Shape 15"/>
          <p:cNvSpPr/>
          <p:nvPr/>
        </p:nvSpPr>
        <p:spPr>
          <a:xfrm>
            <a:off x="7461504" y="1709928"/>
            <a:ext cx="685800" cy="685800"/>
          </a:xfrm>
          <a:prstGeom prst="ellipse">
            <a:avLst/>
          </a:prstGeom>
          <a:solidFill>
            <a:srgbClr val="3176A4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690104" y="1874520"/>
            <a:ext cx="219456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4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7232904" y="2670048"/>
            <a:ext cx="141732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40" b="1" dirty="0">
                <a:solidFill>
                  <a:srgbClr val="173B35"/>
                </a:solidFill>
              </a:rPr>
              <a:t>Dokumen</a:t>
            </a:r>
            <a:endParaRPr lang="en-US" sz="1040" dirty="0"/>
          </a:p>
        </p:txBody>
      </p:sp>
      <p:sp>
        <p:nvSpPr>
          <p:cNvPr id="20" name="Text 18"/>
          <p:cNvSpPr/>
          <p:nvPr/>
        </p:nvSpPr>
        <p:spPr>
          <a:xfrm>
            <a:off x="7159752" y="3017520"/>
            <a:ext cx="1572768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6B7280"/>
                </a:solidFill>
              </a:rPr>
              <a:t>RTRW, kebijakan, statistik kunjungan, laporan keuangan, SOP</a:t>
            </a:r>
            <a:endParaRPr lang="en-US" sz="820" dirty="0"/>
          </a:p>
        </p:txBody>
      </p:sp>
      <p:sp>
        <p:nvSpPr>
          <p:cNvPr id="21" name="Shape 19"/>
          <p:cNvSpPr/>
          <p:nvPr/>
        </p:nvSpPr>
        <p:spPr>
          <a:xfrm>
            <a:off x="9674352" y="1709928"/>
            <a:ext cx="685800" cy="685800"/>
          </a:xfrm>
          <a:prstGeom prst="ellipse">
            <a:avLst/>
          </a:prstGeom>
          <a:solidFill>
            <a:srgbClr val="C96E45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9902952" y="1874520"/>
            <a:ext cx="219456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5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9445752" y="2670048"/>
            <a:ext cx="141732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40" b="1" dirty="0">
                <a:solidFill>
                  <a:srgbClr val="173B35"/>
                </a:solidFill>
              </a:rPr>
              <a:t>Benchmarking</a:t>
            </a:r>
            <a:endParaRPr lang="en-US" sz="1040" dirty="0"/>
          </a:p>
        </p:txBody>
      </p:sp>
      <p:sp>
        <p:nvSpPr>
          <p:cNvPr id="24" name="Text 22"/>
          <p:cNvSpPr/>
          <p:nvPr/>
        </p:nvSpPr>
        <p:spPr>
          <a:xfrm>
            <a:off x="9372600" y="3017520"/>
            <a:ext cx="1572768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6B7280"/>
                </a:solidFill>
              </a:rPr>
              <a:t>membandingkan layanan, harga, paket, positioning pesaing</a:t>
            </a:r>
            <a:endParaRPr lang="en-US" sz="820" dirty="0"/>
          </a:p>
        </p:txBody>
      </p:sp>
      <p:sp>
        <p:nvSpPr>
          <p:cNvPr id="25" name="Shape 23"/>
          <p:cNvSpPr/>
          <p:nvPr/>
        </p:nvSpPr>
        <p:spPr>
          <a:xfrm>
            <a:off x="1188720" y="4736592"/>
            <a:ext cx="9784080" cy="777240"/>
          </a:xfrm>
          <a:prstGeom prst="roundRect">
            <a:avLst>
              <a:gd name="adj" fmla="val 9412"/>
            </a:avLst>
          </a:prstGeom>
          <a:solidFill>
            <a:srgbClr val="E9F3EE"/>
          </a:solidFill>
          <a:ln w="12700">
            <a:solidFill>
              <a:srgbClr val="CADFD7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1417320" y="4992624"/>
            <a:ext cx="932688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73B35"/>
                </a:solidFill>
              </a:rPr>
              <a:t>Prinsip: triangulasi data → jangan hanya mengandalkan opini satu pihak.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7395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C7B5A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ChatGPT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Lingkungan Pariwisata: Faktor Eksternal dan Internal Industri Pariwisata</dc:title>
  <dc:subject>Analisis Lingkungan Pariwisata</dc:subject>
  <dc:creator>OpenAI</dc:creator>
  <cp:lastModifiedBy>OpenAI</cp:lastModifiedBy>
  <cp:revision>1</cp:revision>
  <dcterms:created xsi:type="dcterms:W3CDTF">2026-06-02T02:51:47Z</dcterms:created>
  <dcterms:modified xsi:type="dcterms:W3CDTF">2026-06-02T02:51:47Z</dcterms:modified>
</cp:coreProperties>
</file>