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notesMasterIdLst>
    <p:notesMasterId r:id="rId20"/>
  </p:notesMasterIdLst>
  <p:sldSz cx="12191695" cy="6858000"/>
  <p:notesSz cx="6858000" cy="12191695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notesMaster" Target="notesMasters/notes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">
    <p:bg>
      <p:bgPr>
        <a:solidFill>
          <a:srgbClr val="F7FB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wide_cinematic_landscape_image_with_a_tourism_stra.png">    </p:cNvPr>
          <p:cNvPicPr>
            <a:picLocks noChangeAspect="1"/>
          </p:cNvPicPr>
          <p:nvPr/>
        </p:nvPicPr>
        <p:blipFill>
          <a:blip r:embed="rId1"/>
          <a:srcRect l="0" r="0"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4360" y="1508760"/>
            <a:ext cx="5303520" cy="1170432"/>
          </a:xfrm>
          <a:prstGeom prst="rect">
            <a:avLst/>
          </a:prstGeom>
          <a:noFill/>
          <a:ln/>
          <a:effectLst>
            <a:outerShdw sx="100000" sy="100000" kx="0" ky="0" algn="bl" rotWithShape="0" blurRad="38100" dist="50800" dir="2700000">
              <a:srgbClr val="000000">
                <a:alpha val="45000"/>
              </a:srgbClr>
            </a:outerShdw>
          </a:effectLst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40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SWOT DALAM</a:t>
            </a:r>
            <a:endParaRPr lang="en-US" sz="4000" dirty="0"/>
          </a:p>
          <a:p>
            <a:pPr indent="0" marL="0">
              <a:buNone/>
            </a:pPr>
            <a:r>
              <a:rPr lang="en-US" sz="40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PARIWISATA</a:t>
            </a:r>
            <a:endParaRPr lang="en-US" sz="4000" dirty="0"/>
          </a:p>
        </p:txBody>
      </p:sp>
      <p:sp>
        <p:nvSpPr>
          <p:cNvPr id="4" name="Text 1"/>
          <p:cNvSpPr/>
          <p:nvPr/>
        </p:nvSpPr>
        <p:spPr>
          <a:xfrm>
            <a:off x="621792" y="2944368"/>
            <a:ext cx="4572000" cy="566928"/>
          </a:xfrm>
          <a:prstGeom prst="rect">
            <a:avLst/>
          </a:prstGeom>
          <a:noFill/>
          <a:ln/>
          <a:effectLst>
            <a:outerShdw sx="100000" sy="100000" kx="0" ky="0" algn="bl" rotWithShape="0" blurRad="25400" dist="50800" dir="2700000">
              <a:srgbClr val="000000">
                <a:alpha val="35000"/>
              </a:srgbClr>
            </a:outerShdw>
          </a:effectLst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700" dirty="0">
                <a:solidFill>
                  <a:srgbClr val="E6FFFA"/>
                </a:solidFill>
              </a:rPr>
              <a:t>Menganalisis kekuatan, kelemahan, peluang, dan ancaman untuk menyusun strategi destinasi wisata.</a:t>
            </a:r>
            <a:endParaRPr lang="en-US" sz="1700" dirty="0"/>
          </a:p>
        </p:txBody>
      </p:sp>
      <p:sp>
        <p:nvSpPr>
          <p:cNvPr id="5" name="Shape 2"/>
          <p:cNvSpPr/>
          <p:nvPr/>
        </p:nvSpPr>
        <p:spPr>
          <a:xfrm>
            <a:off x="621792" y="3822192"/>
            <a:ext cx="1298448" cy="283464"/>
          </a:xfrm>
          <a:prstGeom prst="roundRect">
            <a:avLst>
              <a:gd name="adj" fmla="val 22581"/>
            </a:avLst>
          </a:prstGeom>
          <a:solidFill>
            <a:srgbClr val="0C6B6F"/>
          </a:solidFill>
          <a:ln w="12700">
            <a:solidFill>
              <a:srgbClr val="0C6B6F">
                <a:alpha val="0"/>
              </a:srgbClr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694944" y="3877056"/>
            <a:ext cx="1152144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780" b="1" dirty="0">
                <a:solidFill>
                  <a:srgbClr val="FFFFFF"/>
                </a:solidFill>
              </a:rPr>
              <a:t>Manajemen Strategik Pariwisata</a:t>
            </a:r>
            <a:endParaRPr lang="en-US" sz="780" dirty="0"/>
          </a:p>
        </p:txBody>
      </p:sp>
      <p:sp>
        <p:nvSpPr>
          <p:cNvPr id="7" name="Text 4"/>
          <p:cNvSpPr/>
          <p:nvPr/>
        </p:nvSpPr>
        <p:spPr>
          <a:xfrm>
            <a:off x="640080" y="6163056"/>
            <a:ext cx="29260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00" dirty="0">
                <a:solidFill>
                  <a:srgbClr val="CBE6E2"/>
                </a:solidFill>
              </a:rPr>
              <a:t>Materi Perkuliahan</a:t>
            </a:r>
            <a:endParaRPr lang="en-US" sz="11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D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66928" y="384048"/>
            <a:ext cx="75438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600" b="1" dirty="0">
                <a:solidFill>
                  <a:srgbClr val="0C2D2E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Threats: Ancaman Pariwisata</a:t>
            </a:r>
            <a:endParaRPr lang="en-US" sz="2600" dirty="0"/>
          </a:p>
        </p:txBody>
      </p:sp>
      <p:sp>
        <p:nvSpPr>
          <p:cNvPr id="3" name="Text 1"/>
          <p:cNvSpPr/>
          <p:nvPr/>
        </p:nvSpPr>
        <p:spPr>
          <a:xfrm>
            <a:off x="594360" y="804672"/>
            <a:ext cx="960120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dirty="0">
                <a:solidFill>
                  <a:srgbClr val="4A5568"/>
                </a:solidFill>
              </a:rPr>
              <a:t>Faktor eksternal yang dapat mengganggu keberlanjutan destinasi.</a:t>
            </a:r>
            <a:endParaRPr lang="en-US" sz="1050" dirty="0"/>
          </a:p>
        </p:txBody>
      </p:sp>
      <p:pic>
        <p:nvPicPr>
          <p:cNvPr id="4" name="Image 0" descr="/mnt/data/threat_crop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88352" y="1244874"/>
            <a:ext cx="4133088" cy="4093932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388352" y="1389888"/>
            <a:ext cx="960120" cy="960120"/>
          </a:xfrm>
          <a:prstGeom prst="roundRect">
            <a:avLst>
              <a:gd name="adj" fmla="val 11429"/>
            </a:avLst>
          </a:prstGeom>
          <a:solidFill>
            <a:srgbClr val="E6A23C">
              <a:alpha val="90000"/>
            </a:srgbClr>
          </a:solidFill>
          <a:ln w="12700">
            <a:solidFill>
              <a:srgbClr val="E6A23C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07808" y="1581912"/>
            <a:ext cx="5029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3200" b="1" dirty="0">
                <a:solidFill>
                  <a:srgbClr val="FFFFFF"/>
                </a:solidFill>
              </a:rPr>
              <a:t>T</a:t>
            </a:r>
            <a:endParaRPr lang="en-US" sz="3200" dirty="0"/>
          </a:p>
        </p:txBody>
      </p:sp>
      <p:sp>
        <p:nvSpPr>
          <p:cNvPr id="7" name="Shape 4"/>
          <p:cNvSpPr/>
          <p:nvPr/>
        </p:nvSpPr>
        <p:spPr>
          <a:xfrm>
            <a:off x="713232" y="1490472"/>
            <a:ext cx="82296" cy="82296"/>
          </a:xfrm>
          <a:prstGeom prst="ellipse">
            <a:avLst/>
          </a:prstGeom>
          <a:solidFill>
            <a:srgbClr val="E6A23C"/>
          </a:solidFill>
          <a:ln w="12700">
            <a:solidFill>
              <a:srgbClr val="E6A23C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877824" y="1417320"/>
            <a:ext cx="598932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70" dirty="0">
                <a:solidFill>
                  <a:srgbClr val="0C2D2E"/>
                </a:solidFill>
              </a:rPr>
              <a:t>Bencana alam, cuaca ekstrem, dan perubahan iklim.</a:t>
            </a:r>
            <a:endParaRPr lang="en-US" sz="1570" dirty="0"/>
          </a:p>
        </p:txBody>
      </p:sp>
      <p:sp>
        <p:nvSpPr>
          <p:cNvPr id="9" name="Shape 6"/>
          <p:cNvSpPr/>
          <p:nvPr/>
        </p:nvSpPr>
        <p:spPr>
          <a:xfrm>
            <a:off x="713232" y="1984248"/>
            <a:ext cx="82296" cy="82296"/>
          </a:xfrm>
          <a:prstGeom prst="ellipse">
            <a:avLst/>
          </a:prstGeom>
          <a:solidFill>
            <a:srgbClr val="E6A23C"/>
          </a:solidFill>
          <a:ln w="12700">
            <a:solidFill>
              <a:srgbClr val="E6A23C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877824" y="1911096"/>
            <a:ext cx="598932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70" dirty="0">
                <a:solidFill>
                  <a:srgbClr val="0C2D2E"/>
                </a:solidFill>
              </a:rPr>
              <a:t>Persaingan destinasi lain dengan akses dan promosi lebih kuat.</a:t>
            </a:r>
            <a:endParaRPr lang="en-US" sz="1570" dirty="0"/>
          </a:p>
        </p:txBody>
      </p:sp>
      <p:sp>
        <p:nvSpPr>
          <p:cNvPr id="11" name="Shape 8"/>
          <p:cNvSpPr/>
          <p:nvPr/>
        </p:nvSpPr>
        <p:spPr>
          <a:xfrm>
            <a:off x="713232" y="2478024"/>
            <a:ext cx="82296" cy="82296"/>
          </a:xfrm>
          <a:prstGeom prst="ellipse">
            <a:avLst/>
          </a:prstGeom>
          <a:solidFill>
            <a:srgbClr val="E6A23C"/>
          </a:solidFill>
          <a:ln w="12700">
            <a:solidFill>
              <a:srgbClr val="E6A23C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877824" y="2404872"/>
            <a:ext cx="598932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70" dirty="0">
                <a:solidFill>
                  <a:srgbClr val="0C2D2E"/>
                </a:solidFill>
              </a:rPr>
              <a:t>Overtourism yang merusak lingkungan dan kenyamanan wisatawan.</a:t>
            </a:r>
            <a:endParaRPr lang="en-US" sz="1570" dirty="0"/>
          </a:p>
        </p:txBody>
      </p:sp>
      <p:sp>
        <p:nvSpPr>
          <p:cNvPr id="13" name="Shape 10"/>
          <p:cNvSpPr/>
          <p:nvPr/>
        </p:nvSpPr>
        <p:spPr>
          <a:xfrm>
            <a:off x="713232" y="2971800"/>
            <a:ext cx="82296" cy="82296"/>
          </a:xfrm>
          <a:prstGeom prst="ellipse">
            <a:avLst/>
          </a:prstGeom>
          <a:solidFill>
            <a:srgbClr val="E6A23C"/>
          </a:solidFill>
          <a:ln w="12700">
            <a:solidFill>
              <a:srgbClr val="E6A23C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877824" y="2898648"/>
            <a:ext cx="598932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70" dirty="0">
                <a:solidFill>
                  <a:srgbClr val="0C2D2E"/>
                </a:solidFill>
              </a:rPr>
              <a:t>Fluktuasi harga transportasi, inflasi, dan daya beli wisatawan.</a:t>
            </a:r>
            <a:endParaRPr lang="en-US" sz="1570" dirty="0"/>
          </a:p>
        </p:txBody>
      </p:sp>
      <p:sp>
        <p:nvSpPr>
          <p:cNvPr id="15" name="Shape 12"/>
          <p:cNvSpPr/>
          <p:nvPr/>
        </p:nvSpPr>
        <p:spPr>
          <a:xfrm>
            <a:off x="713232" y="3465576"/>
            <a:ext cx="82296" cy="82296"/>
          </a:xfrm>
          <a:prstGeom prst="ellipse">
            <a:avLst/>
          </a:prstGeom>
          <a:solidFill>
            <a:srgbClr val="E6A23C"/>
          </a:solidFill>
          <a:ln w="12700">
            <a:solidFill>
              <a:srgbClr val="E6A23C"/>
            </a:solidFill>
            <a:prstDash val="solid"/>
          </a:ln>
        </p:spPr>
      </p:sp>
      <p:sp>
        <p:nvSpPr>
          <p:cNvPr id="16" name="Text 13"/>
          <p:cNvSpPr/>
          <p:nvPr/>
        </p:nvSpPr>
        <p:spPr>
          <a:xfrm>
            <a:off x="877824" y="3392424"/>
            <a:ext cx="598932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70" dirty="0">
                <a:solidFill>
                  <a:srgbClr val="0C2D2E"/>
                </a:solidFill>
              </a:rPr>
              <a:t>Krisis kesehatan, keamanan, atau ketidakpastian politik.</a:t>
            </a:r>
            <a:endParaRPr lang="en-US" sz="1570" dirty="0"/>
          </a:p>
        </p:txBody>
      </p:sp>
      <p:sp>
        <p:nvSpPr>
          <p:cNvPr id="17" name="Shape 14"/>
          <p:cNvSpPr/>
          <p:nvPr/>
        </p:nvSpPr>
        <p:spPr>
          <a:xfrm>
            <a:off x="713232" y="3959352"/>
            <a:ext cx="82296" cy="82296"/>
          </a:xfrm>
          <a:prstGeom prst="ellipse">
            <a:avLst/>
          </a:prstGeom>
          <a:solidFill>
            <a:srgbClr val="E6A23C"/>
          </a:solidFill>
          <a:ln w="12700">
            <a:solidFill>
              <a:srgbClr val="E6A23C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877824" y="3886200"/>
            <a:ext cx="598932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70" dirty="0">
                <a:solidFill>
                  <a:srgbClr val="0C2D2E"/>
                </a:solidFill>
              </a:rPr>
              <a:t>Komplain viral dan reputasi negatif di platform digital.</a:t>
            </a:r>
            <a:endParaRPr lang="en-US" sz="1570" dirty="0"/>
          </a:p>
        </p:txBody>
      </p:sp>
      <p:sp>
        <p:nvSpPr>
          <p:cNvPr id="19" name="Shape 16"/>
          <p:cNvSpPr/>
          <p:nvPr/>
        </p:nvSpPr>
        <p:spPr>
          <a:xfrm>
            <a:off x="868680" y="5440680"/>
            <a:ext cx="5989320" cy="429768"/>
          </a:xfrm>
          <a:prstGeom prst="roundRect">
            <a:avLst>
              <a:gd name="adj" fmla="val 17021"/>
            </a:avLst>
          </a:prstGeom>
          <a:solidFill>
            <a:srgbClr val="FFF2CF"/>
          </a:solidFill>
          <a:ln w="12700">
            <a:solidFill>
              <a:srgbClr val="EBCB79"/>
            </a:solidFill>
            <a:prstDash val="solid"/>
          </a:ln>
        </p:spPr>
      </p:sp>
      <p:sp>
        <p:nvSpPr>
          <p:cNvPr id="20" name="Text 17"/>
          <p:cNvSpPr/>
          <p:nvPr/>
        </p:nvSpPr>
        <p:spPr>
          <a:xfrm>
            <a:off x="1051560" y="5559552"/>
            <a:ext cx="56235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180" b="1" dirty="0">
                <a:solidFill>
                  <a:srgbClr val="9A6B00"/>
                </a:solidFill>
              </a:rPr>
              <a:t>Ancaman perlu direspons dengan mitigasi risiko dan komunikasi krisis.</a:t>
            </a:r>
            <a:endParaRPr lang="en-US" sz="1180" dirty="0"/>
          </a:p>
        </p:txBody>
      </p:sp>
      <p:sp>
        <p:nvSpPr>
          <p:cNvPr id="21" name="Shape 18"/>
          <p:cNvSpPr/>
          <p:nvPr/>
        </p:nvSpPr>
        <p:spPr>
          <a:xfrm>
            <a:off x="411480" y="6473952"/>
            <a:ext cx="11384280" cy="0"/>
          </a:xfrm>
          <a:prstGeom prst="line">
            <a:avLst/>
          </a:prstGeom>
          <a:noFill/>
          <a:ln w="12700">
            <a:solidFill>
              <a:srgbClr val="C7DAD7"/>
            </a:solidFill>
            <a:prstDash val="solid"/>
          </a:ln>
        </p:spPr>
      </p:sp>
      <p:sp>
        <p:nvSpPr>
          <p:cNvPr id="22" name="Text 19"/>
          <p:cNvSpPr/>
          <p:nvPr/>
        </p:nvSpPr>
        <p:spPr>
          <a:xfrm>
            <a:off x="530352" y="6519672"/>
            <a:ext cx="996696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80" dirty="0">
                <a:solidFill>
                  <a:srgbClr val="61706E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Catatan dosen: Berikan contoh ancaman: cuaca ekstrem menghambat wisata bahari atau pendakian.</a:t>
            </a:r>
            <a:endParaRPr lang="en-US" sz="78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7FB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66928" y="384048"/>
            <a:ext cx="75438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600" b="1" dirty="0">
                <a:solidFill>
                  <a:srgbClr val="0C2D2E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Matriks SWOT Pariwisata</a:t>
            </a:r>
            <a:endParaRPr lang="en-US" sz="2600" dirty="0"/>
          </a:p>
        </p:txBody>
      </p:sp>
      <p:sp>
        <p:nvSpPr>
          <p:cNvPr id="3" name="Text 1"/>
          <p:cNvSpPr/>
          <p:nvPr/>
        </p:nvSpPr>
        <p:spPr>
          <a:xfrm>
            <a:off x="594360" y="804672"/>
            <a:ext cx="960120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dirty="0">
                <a:solidFill>
                  <a:srgbClr val="4A5568"/>
                </a:solidFill>
              </a:rPr>
              <a:t>Gunakan pertanyaan pemantik agar faktor SWOT lebih tajam.</a:t>
            </a:r>
            <a:endParaRPr lang="en-US" sz="1050" dirty="0"/>
          </a:p>
        </p:txBody>
      </p:sp>
      <p:sp>
        <p:nvSpPr>
          <p:cNvPr id="4" name="Shape 2"/>
          <p:cNvSpPr/>
          <p:nvPr/>
        </p:nvSpPr>
        <p:spPr>
          <a:xfrm>
            <a:off x="685800" y="1353312"/>
            <a:ext cx="5303520" cy="1828800"/>
          </a:xfrm>
          <a:prstGeom prst="roundRect">
            <a:avLst>
              <a:gd name="adj" fmla="val 5000"/>
            </a:avLst>
          </a:prstGeom>
          <a:solidFill>
            <a:srgbClr val="ECF7ED"/>
          </a:solidFill>
          <a:ln w="15240">
            <a:solidFill>
              <a:srgbClr val="2E7D32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850392" y="1490472"/>
            <a:ext cx="429768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200" b="1" dirty="0">
                <a:solidFill>
                  <a:srgbClr val="2E7D32"/>
                </a:solidFill>
              </a:rPr>
              <a:t>S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344168" y="1517904"/>
            <a:ext cx="448056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0C2D2E"/>
                </a:solidFill>
              </a:rPr>
              <a:t>Kekuatan</a:t>
            </a:r>
            <a:endParaRPr lang="en-US" sz="1500" dirty="0"/>
          </a:p>
        </p:txBody>
      </p:sp>
      <p:sp>
        <p:nvSpPr>
          <p:cNvPr id="7" name="Text 5"/>
          <p:cNvSpPr/>
          <p:nvPr/>
        </p:nvSpPr>
        <p:spPr>
          <a:xfrm>
            <a:off x="914400" y="1975104"/>
            <a:ext cx="4846320" cy="10515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070" dirty="0">
                <a:solidFill>
                  <a:srgbClr val="0C2D2E"/>
                </a:solidFill>
              </a:rPr>
              <a:t>Apa aset paling unik?</a:t>
            </a:r>
            <a:endParaRPr lang="en-US" sz="1070" dirty="0"/>
          </a:p>
          <a:p>
            <a:pPr indent="0" marL="0">
              <a:buNone/>
            </a:pPr>
            <a:r>
              <a:rPr lang="en-US" sz="1070" dirty="0">
                <a:solidFill>
                  <a:srgbClr val="0C2D2E"/>
                </a:solidFill>
              </a:rPr>
              <a:t>Apa pengalaman terbaik menurut wisatawan?</a:t>
            </a:r>
            <a:endParaRPr lang="en-US" sz="1070" dirty="0"/>
          </a:p>
          <a:p>
            <a:pPr indent="0" marL="0">
              <a:buNone/>
            </a:pPr>
            <a:r>
              <a:rPr lang="en-US" sz="1070" dirty="0">
                <a:solidFill>
                  <a:srgbClr val="0C2D2E"/>
                </a:solidFill>
              </a:rPr>
              <a:t>Apa yang sulit ditiru kompetitor?</a:t>
            </a:r>
            <a:endParaRPr lang="en-US" sz="1070" dirty="0"/>
          </a:p>
        </p:txBody>
      </p:sp>
      <p:sp>
        <p:nvSpPr>
          <p:cNvPr id="8" name="Shape 6"/>
          <p:cNvSpPr/>
          <p:nvPr/>
        </p:nvSpPr>
        <p:spPr>
          <a:xfrm>
            <a:off x="6263640" y="1353312"/>
            <a:ext cx="5303520" cy="1828800"/>
          </a:xfrm>
          <a:prstGeom prst="roundRect">
            <a:avLst>
              <a:gd name="adj" fmla="val 5000"/>
            </a:avLst>
          </a:prstGeom>
          <a:solidFill>
            <a:srgbClr val="FFF0EA"/>
          </a:solidFill>
          <a:ln w="15240">
            <a:solidFill>
              <a:srgbClr val="C84B31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6428232" y="1490472"/>
            <a:ext cx="429768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200" b="1" dirty="0">
                <a:solidFill>
                  <a:srgbClr val="C84B31"/>
                </a:solidFill>
              </a:rPr>
              <a:t>W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6922008" y="1517904"/>
            <a:ext cx="448056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0C2D2E"/>
                </a:solidFill>
              </a:rPr>
              <a:t>Kelemahan</a:t>
            </a:r>
            <a:endParaRPr lang="en-US" sz="1500" dirty="0"/>
          </a:p>
        </p:txBody>
      </p:sp>
      <p:sp>
        <p:nvSpPr>
          <p:cNvPr id="11" name="Text 9"/>
          <p:cNvSpPr/>
          <p:nvPr/>
        </p:nvSpPr>
        <p:spPr>
          <a:xfrm>
            <a:off x="6492240" y="1975104"/>
            <a:ext cx="4846320" cy="10515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070" dirty="0">
                <a:solidFill>
                  <a:srgbClr val="0C2D2E"/>
                </a:solidFill>
              </a:rPr>
              <a:t>Apa keluhan utama wisatawan?</a:t>
            </a:r>
            <a:endParaRPr lang="en-US" sz="1070" dirty="0"/>
          </a:p>
          <a:p>
            <a:pPr indent="0" marL="0">
              <a:buNone/>
            </a:pPr>
            <a:r>
              <a:rPr lang="en-US" sz="1070" dirty="0">
                <a:solidFill>
                  <a:srgbClr val="0C2D2E"/>
                </a:solidFill>
              </a:rPr>
              <a:t>Fasilitas apa yang belum layak?</a:t>
            </a:r>
            <a:endParaRPr lang="en-US" sz="1070" dirty="0"/>
          </a:p>
          <a:p>
            <a:pPr indent="0" marL="0">
              <a:buNone/>
            </a:pPr>
            <a:r>
              <a:rPr lang="en-US" sz="1070" dirty="0">
                <a:solidFill>
                  <a:srgbClr val="0C2D2E"/>
                </a:solidFill>
              </a:rPr>
              <a:t>Proses apa yang belum tertata?</a:t>
            </a:r>
            <a:endParaRPr lang="en-US" sz="1070" dirty="0"/>
          </a:p>
        </p:txBody>
      </p:sp>
      <p:sp>
        <p:nvSpPr>
          <p:cNvPr id="12" name="Shape 10"/>
          <p:cNvSpPr/>
          <p:nvPr/>
        </p:nvSpPr>
        <p:spPr>
          <a:xfrm>
            <a:off x="685800" y="3529584"/>
            <a:ext cx="5303520" cy="1828800"/>
          </a:xfrm>
          <a:prstGeom prst="roundRect">
            <a:avLst>
              <a:gd name="adj" fmla="val 5000"/>
            </a:avLst>
          </a:prstGeom>
          <a:solidFill>
            <a:srgbClr val="EAF3FF"/>
          </a:solidFill>
          <a:ln w="15240">
            <a:solidFill>
              <a:srgbClr val="2B6CB0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850392" y="3666744"/>
            <a:ext cx="429768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200" b="1" dirty="0">
                <a:solidFill>
                  <a:srgbClr val="2B6CB0"/>
                </a:solidFill>
              </a:rPr>
              <a:t>O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1344168" y="3694176"/>
            <a:ext cx="448056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0C2D2E"/>
                </a:solidFill>
              </a:rPr>
              <a:t>Peluang</a:t>
            </a:r>
            <a:endParaRPr lang="en-US" sz="1500" dirty="0"/>
          </a:p>
        </p:txBody>
      </p:sp>
      <p:sp>
        <p:nvSpPr>
          <p:cNvPr id="15" name="Text 13"/>
          <p:cNvSpPr/>
          <p:nvPr/>
        </p:nvSpPr>
        <p:spPr>
          <a:xfrm>
            <a:off x="914400" y="4151376"/>
            <a:ext cx="4846320" cy="10515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070" dirty="0">
                <a:solidFill>
                  <a:srgbClr val="0C2D2E"/>
                </a:solidFill>
              </a:rPr>
              <a:t>Tren pasar apa yang bisa dimanfaatkan?</a:t>
            </a:r>
            <a:endParaRPr lang="en-US" sz="1070" dirty="0"/>
          </a:p>
          <a:p>
            <a:pPr indent="0" marL="0">
              <a:buNone/>
            </a:pPr>
            <a:r>
              <a:rPr lang="en-US" sz="1070" dirty="0">
                <a:solidFill>
                  <a:srgbClr val="0C2D2E"/>
                </a:solidFill>
              </a:rPr>
              <a:t>Mitra apa yang bisa diajak?</a:t>
            </a:r>
            <a:endParaRPr lang="en-US" sz="1070" dirty="0"/>
          </a:p>
          <a:p>
            <a:pPr indent="0" marL="0">
              <a:buNone/>
            </a:pPr>
            <a:r>
              <a:rPr lang="en-US" sz="1070" dirty="0">
                <a:solidFill>
                  <a:srgbClr val="0C2D2E"/>
                </a:solidFill>
              </a:rPr>
              <a:t>Kebijakan/program apa yang mendukung?</a:t>
            </a:r>
            <a:endParaRPr lang="en-US" sz="1070" dirty="0"/>
          </a:p>
        </p:txBody>
      </p:sp>
      <p:sp>
        <p:nvSpPr>
          <p:cNvPr id="16" name="Shape 14"/>
          <p:cNvSpPr/>
          <p:nvPr/>
        </p:nvSpPr>
        <p:spPr>
          <a:xfrm>
            <a:off x="6263640" y="3529584"/>
            <a:ext cx="5303520" cy="1828800"/>
          </a:xfrm>
          <a:prstGeom prst="roundRect">
            <a:avLst>
              <a:gd name="adj" fmla="val 5000"/>
            </a:avLst>
          </a:prstGeom>
          <a:solidFill>
            <a:srgbClr val="FFF7E0"/>
          </a:solidFill>
          <a:ln w="15240">
            <a:solidFill>
              <a:srgbClr val="E6A23C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6428232" y="3666744"/>
            <a:ext cx="429768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200" b="1" dirty="0">
                <a:solidFill>
                  <a:srgbClr val="E6A23C"/>
                </a:solidFill>
              </a:rPr>
              <a:t>T</a:t>
            </a:r>
            <a:endParaRPr lang="en-US" sz="2200" dirty="0"/>
          </a:p>
        </p:txBody>
      </p:sp>
      <p:sp>
        <p:nvSpPr>
          <p:cNvPr id="18" name="Text 16"/>
          <p:cNvSpPr/>
          <p:nvPr/>
        </p:nvSpPr>
        <p:spPr>
          <a:xfrm>
            <a:off x="6922008" y="3694176"/>
            <a:ext cx="448056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0C2D2E"/>
                </a:solidFill>
              </a:rPr>
              <a:t>Ancaman</a:t>
            </a:r>
            <a:endParaRPr lang="en-US" sz="1500" dirty="0"/>
          </a:p>
        </p:txBody>
      </p:sp>
      <p:sp>
        <p:nvSpPr>
          <p:cNvPr id="19" name="Text 17"/>
          <p:cNvSpPr/>
          <p:nvPr/>
        </p:nvSpPr>
        <p:spPr>
          <a:xfrm>
            <a:off x="6492240" y="4151376"/>
            <a:ext cx="4846320" cy="10515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070" dirty="0">
                <a:solidFill>
                  <a:srgbClr val="0C2D2E"/>
                </a:solidFill>
              </a:rPr>
              <a:t>Risiko eksternal apa yang mungkin terjadi?</a:t>
            </a:r>
            <a:endParaRPr lang="en-US" sz="1070" dirty="0"/>
          </a:p>
          <a:p>
            <a:pPr indent="0" marL="0">
              <a:buNone/>
            </a:pPr>
            <a:r>
              <a:rPr lang="en-US" sz="1070" dirty="0">
                <a:solidFill>
                  <a:srgbClr val="0C2D2E"/>
                </a:solidFill>
              </a:rPr>
              <a:t>Siapa pesaing utama?</a:t>
            </a:r>
            <a:endParaRPr lang="en-US" sz="1070" dirty="0"/>
          </a:p>
          <a:p>
            <a:pPr indent="0" marL="0">
              <a:buNone/>
            </a:pPr>
            <a:r>
              <a:rPr lang="en-US" sz="1070" dirty="0">
                <a:solidFill>
                  <a:srgbClr val="0C2D2E"/>
                </a:solidFill>
              </a:rPr>
              <a:t>Apa isu lingkungan dan sosial yang muncul?</a:t>
            </a:r>
            <a:endParaRPr lang="en-US" sz="1070" dirty="0"/>
          </a:p>
        </p:txBody>
      </p:sp>
      <p:sp>
        <p:nvSpPr>
          <p:cNvPr id="20" name="Shape 18"/>
          <p:cNvSpPr/>
          <p:nvPr/>
        </p:nvSpPr>
        <p:spPr>
          <a:xfrm>
            <a:off x="411480" y="6473952"/>
            <a:ext cx="11384280" cy="0"/>
          </a:xfrm>
          <a:prstGeom prst="line">
            <a:avLst/>
          </a:prstGeom>
          <a:noFill/>
          <a:ln w="12700">
            <a:solidFill>
              <a:srgbClr val="C7DAD7"/>
            </a:solidFill>
            <a:prstDash val="solid"/>
          </a:ln>
        </p:spPr>
      </p:sp>
      <p:sp>
        <p:nvSpPr>
          <p:cNvPr id="21" name="Text 19"/>
          <p:cNvSpPr/>
          <p:nvPr/>
        </p:nvSpPr>
        <p:spPr>
          <a:xfrm>
            <a:off x="530352" y="6519672"/>
            <a:ext cx="996696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80" dirty="0">
                <a:solidFill>
                  <a:srgbClr val="61706E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Catatan dosen: Instruksikan mahasiswa mengisi matriks untuk satu destinasi nyata di daerahnya.</a:t>
            </a:r>
            <a:endParaRPr lang="en-US" sz="78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6FB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66928" y="384048"/>
            <a:ext cx="75438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600" b="1" dirty="0">
                <a:solidFill>
                  <a:srgbClr val="0C2D2E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Menyusun Skor IFAS dan EFAS</a:t>
            </a:r>
            <a:endParaRPr lang="en-US" sz="2600" dirty="0"/>
          </a:p>
        </p:txBody>
      </p:sp>
      <p:sp>
        <p:nvSpPr>
          <p:cNvPr id="3" name="Text 1"/>
          <p:cNvSpPr/>
          <p:nvPr/>
        </p:nvSpPr>
        <p:spPr>
          <a:xfrm>
            <a:off x="594360" y="804672"/>
            <a:ext cx="960120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dirty="0">
                <a:solidFill>
                  <a:srgbClr val="4A5568"/>
                </a:solidFill>
              </a:rPr>
              <a:t>SWOT dapat dibuat lebih objektif dengan bobot, rating, dan skor.</a:t>
            </a:r>
            <a:endParaRPr lang="en-US" sz="1050" dirty="0"/>
          </a:p>
        </p:txBody>
      </p:sp>
      <p:sp>
        <p:nvSpPr>
          <p:cNvPr id="4" name="Text 2"/>
          <p:cNvSpPr/>
          <p:nvPr/>
        </p:nvSpPr>
        <p:spPr>
          <a:xfrm>
            <a:off x="777240" y="1234440"/>
            <a:ext cx="47548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0C6B6F"/>
                </a:solidFill>
              </a:rPr>
              <a:t>Rumus sederhana: Skor = Bobot × Rating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795528" y="1700784"/>
            <a:ext cx="539496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400" dirty="0">
                <a:solidFill>
                  <a:srgbClr val="4A5568"/>
                </a:solidFill>
              </a:rPr>
              <a:t>Bobot menunjukkan tingkat penting faktor. Rating menunjukkan kondisi/respons destinasi.</a:t>
            </a:r>
            <a:endParaRPr lang="en-US" sz="1400" dirty="0"/>
          </a:p>
        </p:txBody>
      </p:sp>
      <p:sp>
        <p:nvSpPr>
          <p:cNvPr id="6" name="Shape 4"/>
          <p:cNvSpPr/>
          <p:nvPr/>
        </p:nvSpPr>
        <p:spPr>
          <a:xfrm>
            <a:off x="777240" y="2240280"/>
            <a:ext cx="3383280" cy="411480"/>
          </a:xfrm>
          <a:prstGeom prst="rect">
            <a:avLst/>
          </a:prstGeom>
          <a:solidFill>
            <a:srgbClr val="0C6B6F"/>
          </a:solidFill>
          <a:ln w="7620">
            <a:solidFill>
              <a:srgbClr val="FFFFFF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841248" y="2359152"/>
            <a:ext cx="3255264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100" b="1" dirty="0">
                <a:solidFill>
                  <a:srgbClr val="FFFFFF"/>
                </a:solidFill>
              </a:rPr>
              <a:t>Faktor Strategis</a:t>
            </a:r>
            <a:endParaRPr lang="en-US" sz="1100" dirty="0"/>
          </a:p>
        </p:txBody>
      </p:sp>
      <p:sp>
        <p:nvSpPr>
          <p:cNvPr id="8" name="Shape 6"/>
          <p:cNvSpPr/>
          <p:nvPr/>
        </p:nvSpPr>
        <p:spPr>
          <a:xfrm>
            <a:off x="4160520" y="2240280"/>
            <a:ext cx="1005840" cy="411480"/>
          </a:xfrm>
          <a:prstGeom prst="rect">
            <a:avLst/>
          </a:prstGeom>
          <a:solidFill>
            <a:srgbClr val="0C6B6F"/>
          </a:solidFill>
          <a:ln w="7620">
            <a:solidFill>
              <a:srgbClr val="FFFFFF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4224528" y="2359152"/>
            <a:ext cx="877824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</a:rPr>
              <a:t>Bobot</a:t>
            </a:r>
            <a:endParaRPr lang="en-US" sz="1100" dirty="0"/>
          </a:p>
        </p:txBody>
      </p:sp>
      <p:sp>
        <p:nvSpPr>
          <p:cNvPr id="10" name="Shape 8"/>
          <p:cNvSpPr/>
          <p:nvPr/>
        </p:nvSpPr>
        <p:spPr>
          <a:xfrm>
            <a:off x="5166360" y="2240280"/>
            <a:ext cx="1005840" cy="411480"/>
          </a:xfrm>
          <a:prstGeom prst="rect">
            <a:avLst/>
          </a:prstGeom>
          <a:solidFill>
            <a:srgbClr val="0C6B6F"/>
          </a:solidFill>
          <a:ln w="7620">
            <a:solidFill>
              <a:srgbClr val="FFFFFF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5230368" y="2359152"/>
            <a:ext cx="877824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</a:rPr>
              <a:t>Rating</a:t>
            </a:r>
            <a:endParaRPr lang="en-US" sz="1100" dirty="0"/>
          </a:p>
        </p:txBody>
      </p:sp>
      <p:sp>
        <p:nvSpPr>
          <p:cNvPr id="12" name="Shape 10"/>
          <p:cNvSpPr/>
          <p:nvPr/>
        </p:nvSpPr>
        <p:spPr>
          <a:xfrm>
            <a:off x="6172200" y="2240280"/>
            <a:ext cx="1005840" cy="411480"/>
          </a:xfrm>
          <a:prstGeom prst="rect">
            <a:avLst/>
          </a:prstGeom>
          <a:solidFill>
            <a:srgbClr val="0C6B6F"/>
          </a:solidFill>
          <a:ln w="7620">
            <a:solidFill>
              <a:srgbClr val="FFFFFF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6236208" y="2359152"/>
            <a:ext cx="877824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</a:rPr>
              <a:t>Skor</a:t>
            </a:r>
            <a:endParaRPr lang="en-US" sz="1100" dirty="0"/>
          </a:p>
        </p:txBody>
      </p:sp>
      <p:sp>
        <p:nvSpPr>
          <p:cNvPr id="14" name="Shape 12"/>
          <p:cNvSpPr/>
          <p:nvPr/>
        </p:nvSpPr>
        <p:spPr>
          <a:xfrm>
            <a:off x="777240" y="2651760"/>
            <a:ext cx="3383280" cy="475488"/>
          </a:xfrm>
          <a:prstGeom prst="rect">
            <a:avLst/>
          </a:prstGeom>
          <a:solidFill>
            <a:srgbClr val="EAF7F3"/>
          </a:solidFill>
          <a:ln w="6350">
            <a:solidFill>
              <a:srgbClr val="D2E5E2"/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841248" y="2798064"/>
            <a:ext cx="3255264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080" dirty="0">
                <a:solidFill>
                  <a:srgbClr val="0C2D2E"/>
                </a:solidFill>
              </a:rPr>
              <a:t>Pantai bersih dan unik</a:t>
            </a:r>
            <a:endParaRPr lang="en-US" sz="1080" dirty="0"/>
          </a:p>
        </p:txBody>
      </p:sp>
      <p:sp>
        <p:nvSpPr>
          <p:cNvPr id="16" name="Shape 14"/>
          <p:cNvSpPr/>
          <p:nvPr/>
        </p:nvSpPr>
        <p:spPr>
          <a:xfrm>
            <a:off x="4160520" y="2651760"/>
            <a:ext cx="1005840" cy="475488"/>
          </a:xfrm>
          <a:prstGeom prst="rect">
            <a:avLst/>
          </a:prstGeom>
          <a:solidFill>
            <a:srgbClr val="EAF7F3"/>
          </a:solidFill>
          <a:ln w="6350">
            <a:solidFill>
              <a:srgbClr val="D2E5E2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4224528" y="2798064"/>
            <a:ext cx="877824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80" dirty="0">
                <a:solidFill>
                  <a:srgbClr val="0C2D2E"/>
                </a:solidFill>
              </a:rPr>
              <a:t>0,20</a:t>
            </a:r>
            <a:endParaRPr lang="en-US" sz="1080" dirty="0"/>
          </a:p>
        </p:txBody>
      </p:sp>
      <p:sp>
        <p:nvSpPr>
          <p:cNvPr id="18" name="Shape 16"/>
          <p:cNvSpPr/>
          <p:nvPr/>
        </p:nvSpPr>
        <p:spPr>
          <a:xfrm>
            <a:off x="5166360" y="2651760"/>
            <a:ext cx="1005840" cy="475488"/>
          </a:xfrm>
          <a:prstGeom prst="rect">
            <a:avLst/>
          </a:prstGeom>
          <a:solidFill>
            <a:srgbClr val="EAF7F3"/>
          </a:solidFill>
          <a:ln w="6350">
            <a:solidFill>
              <a:srgbClr val="D2E5E2"/>
            </a:solidFill>
            <a:prstDash val="solid"/>
          </a:ln>
        </p:spPr>
      </p:sp>
      <p:sp>
        <p:nvSpPr>
          <p:cNvPr id="19" name="Text 17"/>
          <p:cNvSpPr/>
          <p:nvPr/>
        </p:nvSpPr>
        <p:spPr>
          <a:xfrm>
            <a:off x="5230368" y="2798064"/>
            <a:ext cx="877824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80" dirty="0">
                <a:solidFill>
                  <a:srgbClr val="0C2D2E"/>
                </a:solidFill>
              </a:rPr>
              <a:t>4</a:t>
            </a:r>
            <a:endParaRPr lang="en-US" sz="1080" dirty="0"/>
          </a:p>
        </p:txBody>
      </p:sp>
      <p:sp>
        <p:nvSpPr>
          <p:cNvPr id="20" name="Shape 18"/>
          <p:cNvSpPr/>
          <p:nvPr/>
        </p:nvSpPr>
        <p:spPr>
          <a:xfrm>
            <a:off x="6172200" y="2651760"/>
            <a:ext cx="1005840" cy="475488"/>
          </a:xfrm>
          <a:prstGeom prst="rect">
            <a:avLst/>
          </a:prstGeom>
          <a:solidFill>
            <a:srgbClr val="EAF7F3"/>
          </a:solidFill>
          <a:ln w="6350">
            <a:solidFill>
              <a:srgbClr val="D2E5E2"/>
            </a:solidFill>
            <a:prstDash val="solid"/>
          </a:ln>
        </p:spPr>
      </p:sp>
      <p:sp>
        <p:nvSpPr>
          <p:cNvPr id="21" name="Text 19"/>
          <p:cNvSpPr/>
          <p:nvPr/>
        </p:nvSpPr>
        <p:spPr>
          <a:xfrm>
            <a:off x="6236208" y="2798064"/>
            <a:ext cx="877824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80" dirty="0">
                <a:solidFill>
                  <a:srgbClr val="0C2D2E"/>
                </a:solidFill>
              </a:rPr>
              <a:t>0,80</a:t>
            </a:r>
            <a:endParaRPr lang="en-US" sz="1080" dirty="0"/>
          </a:p>
        </p:txBody>
      </p:sp>
      <p:sp>
        <p:nvSpPr>
          <p:cNvPr id="22" name="Shape 20"/>
          <p:cNvSpPr/>
          <p:nvPr/>
        </p:nvSpPr>
        <p:spPr>
          <a:xfrm>
            <a:off x="777240" y="3127248"/>
            <a:ext cx="3383280" cy="475488"/>
          </a:xfrm>
          <a:prstGeom prst="rect">
            <a:avLst/>
          </a:prstGeom>
          <a:solidFill>
            <a:srgbClr val="FFFFFF"/>
          </a:solidFill>
          <a:ln w="6350">
            <a:solidFill>
              <a:srgbClr val="D2E5E2"/>
            </a:solidFill>
            <a:prstDash val="solid"/>
          </a:ln>
        </p:spPr>
      </p:sp>
      <p:sp>
        <p:nvSpPr>
          <p:cNvPr id="23" name="Text 21"/>
          <p:cNvSpPr/>
          <p:nvPr/>
        </p:nvSpPr>
        <p:spPr>
          <a:xfrm>
            <a:off x="841248" y="3273552"/>
            <a:ext cx="3255264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080" dirty="0">
                <a:solidFill>
                  <a:srgbClr val="0C2D2E"/>
                </a:solidFill>
              </a:rPr>
              <a:t>Promosi digital lemah</a:t>
            </a:r>
            <a:endParaRPr lang="en-US" sz="1080" dirty="0"/>
          </a:p>
        </p:txBody>
      </p:sp>
      <p:sp>
        <p:nvSpPr>
          <p:cNvPr id="24" name="Shape 22"/>
          <p:cNvSpPr/>
          <p:nvPr/>
        </p:nvSpPr>
        <p:spPr>
          <a:xfrm>
            <a:off x="4160520" y="3127248"/>
            <a:ext cx="1005840" cy="475488"/>
          </a:xfrm>
          <a:prstGeom prst="rect">
            <a:avLst/>
          </a:prstGeom>
          <a:solidFill>
            <a:srgbClr val="FFFFFF"/>
          </a:solidFill>
          <a:ln w="6350">
            <a:solidFill>
              <a:srgbClr val="D2E5E2"/>
            </a:solidFill>
            <a:prstDash val="solid"/>
          </a:ln>
        </p:spPr>
      </p:sp>
      <p:sp>
        <p:nvSpPr>
          <p:cNvPr id="25" name="Text 23"/>
          <p:cNvSpPr/>
          <p:nvPr/>
        </p:nvSpPr>
        <p:spPr>
          <a:xfrm>
            <a:off x="4224528" y="3273552"/>
            <a:ext cx="877824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80" dirty="0">
                <a:solidFill>
                  <a:srgbClr val="0C2D2E"/>
                </a:solidFill>
              </a:rPr>
              <a:t>0,15</a:t>
            </a:r>
            <a:endParaRPr lang="en-US" sz="1080" dirty="0"/>
          </a:p>
        </p:txBody>
      </p:sp>
      <p:sp>
        <p:nvSpPr>
          <p:cNvPr id="26" name="Shape 24"/>
          <p:cNvSpPr/>
          <p:nvPr/>
        </p:nvSpPr>
        <p:spPr>
          <a:xfrm>
            <a:off x="5166360" y="3127248"/>
            <a:ext cx="1005840" cy="475488"/>
          </a:xfrm>
          <a:prstGeom prst="rect">
            <a:avLst/>
          </a:prstGeom>
          <a:solidFill>
            <a:srgbClr val="FFFFFF"/>
          </a:solidFill>
          <a:ln w="6350">
            <a:solidFill>
              <a:srgbClr val="D2E5E2"/>
            </a:solidFill>
            <a:prstDash val="solid"/>
          </a:ln>
        </p:spPr>
      </p:sp>
      <p:sp>
        <p:nvSpPr>
          <p:cNvPr id="27" name="Text 25"/>
          <p:cNvSpPr/>
          <p:nvPr/>
        </p:nvSpPr>
        <p:spPr>
          <a:xfrm>
            <a:off x="5230368" y="3273552"/>
            <a:ext cx="877824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80" dirty="0">
                <a:solidFill>
                  <a:srgbClr val="0C2D2E"/>
                </a:solidFill>
              </a:rPr>
              <a:t>2</a:t>
            </a:r>
            <a:endParaRPr lang="en-US" sz="1080" dirty="0"/>
          </a:p>
        </p:txBody>
      </p:sp>
      <p:sp>
        <p:nvSpPr>
          <p:cNvPr id="28" name="Shape 26"/>
          <p:cNvSpPr/>
          <p:nvPr/>
        </p:nvSpPr>
        <p:spPr>
          <a:xfrm>
            <a:off x="6172200" y="3127248"/>
            <a:ext cx="1005840" cy="475488"/>
          </a:xfrm>
          <a:prstGeom prst="rect">
            <a:avLst/>
          </a:prstGeom>
          <a:solidFill>
            <a:srgbClr val="FFFFFF"/>
          </a:solidFill>
          <a:ln w="6350">
            <a:solidFill>
              <a:srgbClr val="D2E5E2"/>
            </a:solidFill>
            <a:prstDash val="solid"/>
          </a:ln>
        </p:spPr>
      </p:sp>
      <p:sp>
        <p:nvSpPr>
          <p:cNvPr id="29" name="Text 27"/>
          <p:cNvSpPr/>
          <p:nvPr/>
        </p:nvSpPr>
        <p:spPr>
          <a:xfrm>
            <a:off x="6236208" y="3273552"/>
            <a:ext cx="877824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80" dirty="0">
                <a:solidFill>
                  <a:srgbClr val="0C2D2E"/>
                </a:solidFill>
              </a:rPr>
              <a:t>0,30</a:t>
            </a:r>
            <a:endParaRPr lang="en-US" sz="1080" dirty="0"/>
          </a:p>
        </p:txBody>
      </p:sp>
      <p:sp>
        <p:nvSpPr>
          <p:cNvPr id="30" name="Shape 28"/>
          <p:cNvSpPr/>
          <p:nvPr/>
        </p:nvSpPr>
        <p:spPr>
          <a:xfrm>
            <a:off x="777240" y="3602736"/>
            <a:ext cx="3383280" cy="475488"/>
          </a:xfrm>
          <a:prstGeom prst="rect">
            <a:avLst/>
          </a:prstGeom>
          <a:solidFill>
            <a:srgbClr val="EAF7F3"/>
          </a:solidFill>
          <a:ln w="6350">
            <a:solidFill>
              <a:srgbClr val="D2E5E2"/>
            </a:solidFill>
            <a:prstDash val="solid"/>
          </a:ln>
        </p:spPr>
      </p:sp>
      <p:sp>
        <p:nvSpPr>
          <p:cNvPr id="31" name="Text 29"/>
          <p:cNvSpPr/>
          <p:nvPr/>
        </p:nvSpPr>
        <p:spPr>
          <a:xfrm>
            <a:off x="841248" y="3749040"/>
            <a:ext cx="3255264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080" dirty="0">
                <a:solidFill>
                  <a:srgbClr val="0C2D2E"/>
                </a:solidFill>
              </a:rPr>
              <a:t>Tren wisata alam meningkat</a:t>
            </a:r>
            <a:endParaRPr lang="en-US" sz="1080" dirty="0"/>
          </a:p>
        </p:txBody>
      </p:sp>
      <p:sp>
        <p:nvSpPr>
          <p:cNvPr id="32" name="Shape 30"/>
          <p:cNvSpPr/>
          <p:nvPr/>
        </p:nvSpPr>
        <p:spPr>
          <a:xfrm>
            <a:off x="4160520" y="3602736"/>
            <a:ext cx="1005840" cy="475488"/>
          </a:xfrm>
          <a:prstGeom prst="rect">
            <a:avLst/>
          </a:prstGeom>
          <a:solidFill>
            <a:srgbClr val="EAF7F3"/>
          </a:solidFill>
          <a:ln w="6350">
            <a:solidFill>
              <a:srgbClr val="D2E5E2"/>
            </a:solidFill>
            <a:prstDash val="solid"/>
          </a:ln>
        </p:spPr>
      </p:sp>
      <p:sp>
        <p:nvSpPr>
          <p:cNvPr id="33" name="Text 31"/>
          <p:cNvSpPr/>
          <p:nvPr/>
        </p:nvSpPr>
        <p:spPr>
          <a:xfrm>
            <a:off x="4224528" y="3749040"/>
            <a:ext cx="877824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80" dirty="0">
                <a:solidFill>
                  <a:srgbClr val="0C2D2E"/>
                </a:solidFill>
              </a:rPr>
              <a:t>0,25</a:t>
            </a:r>
            <a:endParaRPr lang="en-US" sz="1080" dirty="0"/>
          </a:p>
        </p:txBody>
      </p:sp>
      <p:sp>
        <p:nvSpPr>
          <p:cNvPr id="34" name="Shape 32"/>
          <p:cNvSpPr/>
          <p:nvPr/>
        </p:nvSpPr>
        <p:spPr>
          <a:xfrm>
            <a:off x="5166360" y="3602736"/>
            <a:ext cx="1005840" cy="475488"/>
          </a:xfrm>
          <a:prstGeom prst="rect">
            <a:avLst/>
          </a:prstGeom>
          <a:solidFill>
            <a:srgbClr val="EAF7F3"/>
          </a:solidFill>
          <a:ln w="6350">
            <a:solidFill>
              <a:srgbClr val="D2E5E2"/>
            </a:solidFill>
            <a:prstDash val="solid"/>
          </a:ln>
        </p:spPr>
      </p:sp>
      <p:sp>
        <p:nvSpPr>
          <p:cNvPr id="35" name="Text 33"/>
          <p:cNvSpPr/>
          <p:nvPr/>
        </p:nvSpPr>
        <p:spPr>
          <a:xfrm>
            <a:off x="5230368" y="3749040"/>
            <a:ext cx="877824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80" dirty="0">
                <a:solidFill>
                  <a:srgbClr val="0C2D2E"/>
                </a:solidFill>
              </a:rPr>
              <a:t>4</a:t>
            </a:r>
            <a:endParaRPr lang="en-US" sz="1080" dirty="0"/>
          </a:p>
        </p:txBody>
      </p:sp>
      <p:sp>
        <p:nvSpPr>
          <p:cNvPr id="36" name="Shape 34"/>
          <p:cNvSpPr/>
          <p:nvPr/>
        </p:nvSpPr>
        <p:spPr>
          <a:xfrm>
            <a:off x="6172200" y="3602736"/>
            <a:ext cx="1005840" cy="475488"/>
          </a:xfrm>
          <a:prstGeom prst="rect">
            <a:avLst/>
          </a:prstGeom>
          <a:solidFill>
            <a:srgbClr val="EAF7F3"/>
          </a:solidFill>
          <a:ln w="6350">
            <a:solidFill>
              <a:srgbClr val="D2E5E2"/>
            </a:solidFill>
            <a:prstDash val="solid"/>
          </a:ln>
        </p:spPr>
      </p:sp>
      <p:sp>
        <p:nvSpPr>
          <p:cNvPr id="37" name="Text 35"/>
          <p:cNvSpPr/>
          <p:nvPr/>
        </p:nvSpPr>
        <p:spPr>
          <a:xfrm>
            <a:off x="6236208" y="3749040"/>
            <a:ext cx="877824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80" dirty="0">
                <a:solidFill>
                  <a:srgbClr val="0C2D2E"/>
                </a:solidFill>
              </a:rPr>
              <a:t>1,00</a:t>
            </a:r>
            <a:endParaRPr lang="en-US" sz="1080" dirty="0"/>
          </a:p>
        </p:txBody>
      </p:sp>
      <p:sp>
        <p:nvSpPr>
          <p:cNvPr id="38" name="Shape 36"/>
          <p:cNvSpPr/>
          <p:nvPr/>
        </p:nvSpPr>
        <p:spPr>
          <a:xfrm>
            <a:off x="777240" y="4078224"/>
            <a:ext cx="3383280" cy="475488"/>
          </a:xfrm>
          <a:prstGeom prst="rect">
            <a:avLst/>
          </a:prstGeom>
          <a:solidFill>
            <a:srgbClr val="FFFFFF"/>
          </a:solidFill>
          <a:ln w="6350">
            <a:solidFill>
              <a:srgbClr val="D2E5E2"/>
            </a:solidFill>
            <a:prstDash val="solid"/>
          </a:ln>
        </p:spPr>
      </p:sp>
      <p:sp>
        <p:nvSpPr>
          <p:cNvPr id="39" name="Text 37"/>
          <p:cNvSpPr/>
          <p:nvPr/>
        </p:nvSpPr>
        <p:spPr>
          <a:xfrm>
            <a:off x="841248" y="4224528"/>
            <a:ext cx="3255264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080" dirty="0">
                <a:solidFill>
                  <a:srgbClr val="0C2D2E"/>
                </a:solidFill>
              </a:rPr>
              <a:t>Cuaca ekstrem musiman</a:t>
            </a:r>
            <a:endParaRPr lang="en-US" sz="1080" dirty="0"/>
          </a:p>
        </p:txBody>
      </p:sp>
      <p:sp>
        <p:nvSpPr>
          <p:cNvPr id="40" name="Shape 38"/>
          <p:cNvSpPr/>
          <p:nvPr/>
        </p:nvSpPr>
        <p:spPr>
          <a:xfrm>
            <a:off x="4160520" y="4078224"/>
            <a:ext cx="1005840" cy="475488"/>
          </a:xfrm>
          <a:prstGeom prst="rect">
            <a:avLst/>
          </a:prstGeom>
          <a:solidFill>
            <a:srgbClr val="FFFFFF"/>
          </a:solidFill>
          <a:ln w="6350">
            <a:solidFill>
              <a:srgbClr val="D2E5E2"/>
            </a:solidFill>
            <a:prstDash val="solid"/>
          </a:ln>
        </p:spPr>
      </p:sp>
      <p:sp>
        <p:nvSpPr>
          <p:cNvPr id="41" name="Text 39"/>
          <p:cNvSpPr/>
          <p:nvPr/>
        </p:nvSpPr>
        <p:spPr>
          <a:xfrm>
            <a:off x="4224528" y="4224528"/>
            <a:ext cx="877824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80" dirty="0">
                <a:solidFill>
                  <a:srgbClr val="0C2D2E"/>
                </a:solidFill>
              </a:rPr>
              <a:t>0,20</a:t>
            </a:r>
            <a:endParaRPr lang="en-US" sz="1080" dirty="0"/>
          </a:p>
        </p:txBody>
      </p:sp>
      <p:sp>
        <p:nvSpPr>
          <p:cNvPr id="42" name="Shape 40"/>
          <p:cNvSpPr/>
          <p:nvPr/>
        </p:nvSpPr>
        <p:spPr>
          <a:xfrm>
            <a:off x="5166360" y="4078224"/>
            <a:ext cx="1005840" cy="475488"/>
          </a:xfrm>
          <a:prstGeom prst="rect">
            <a:avLst/>
          </a:prstGeom>
          <a:solidFill>
            <a:srgbClr val="FFFFFF"/>
          </a:solidFill>
          <a:ln w="6350">
            <a:solidFill>
              <a:srgbClr val="D2E5E2"/>
            </a:solidFill>
            <a:prstDash val="solid"/>
          </a:ln>
        </p:spPr>
      </p:sp>
      <p:sp>
        <p:nvSpPr>
          <p:cNvPr id="43" name="Text 41"/>
          <p:cNvSpPr/>
          <p:nvPr/>
        </p:nvSpPr>
        <p:spPr>
          <a:xfrm>
            <a:off x="5230368" y="4224528"/>
            <a:ext cx="877824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80" dirty="0">
                <a:solidFill>
                  <a:srgbClr val="0C2D2E"/>
                </a:solidFill>
              </a:rPr>
              <a:t>2</a:t>
            </a:r>
            <a:endParaRPr lang="en-US" sz="1080" dirty="0"/>
          </a:p>
        </p:txBody>
      </p:sp>
      <p:sp>
        <p:nvSpPr>
          <p:cNvPr id="44" name="Shape 42"/>
          <p:cNvSpPr/>
          <p:nvPr/>
        </p:nvSpPr>
        <p:spPr>
          <a:xfrm>
            <a:off x="6172200" y="4078224"/>
            <a:ext cx="1005840" cy="475488"/>
          </a:xfrm>
          <a:prstGeom prst="rect">
            <a:avLst/>
          </a:prstGeom>
          <a:solidFill>
            <a:srgbClr val="FFFFFF"/>
          </a:solidFill>
          <a:ln w="6350">
            <a:solidFill>
              <a:srgbClr val="D2E5E2"/>
            </a:solidFill>
            <a:prstDash val="solid"/>
          </a:ln>
        </p:spPr>
      </p:sp>
      <p:sp>
        <p:nvSpPr>
          <p:cNvPr id="45" name="Text 43"/>
          <p:cNvSpPr/>
          <p:nvPr/>
        </p:nvSpPr>
        <p:spPr>
          <a:xfrm>
            <a:off x="6236208" y="4224528"/>
            <a:ext cx="877824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80" dirty="0">
                <a:solidFill>
                  <a:srgbClr val="0C2D2E"/>
                </a:solidFill>
              </a:rPr>
              <a:t>0,40</a:t>
            </a:r>
            <a:endParaRPr lang="en-US" sz="1080" dirty="0"/>
          </a:p>
        </p:txBody>
      </p:sp>
      <p:sp>
        <p:nvSpPr>
          <p:cNvPr id="46" name="Shape 44"/>
          <p:cNvSpPr/>
          <p:nvPr/>
        </p:nvSpPr>
        <p:spPr>
          <a:xfrm>
            <a:off x="7315200" y="2011680"/>
            <a:ext cx="3840480" cy="1280160"/>
          </a:xfrm>
          <a:prstGeom prst="roundRect">
            <a:avLst>
              <a:gd name="adj" fmla="val 8571"/>
            </a:avLst>
          </a:prstGeom>
          <a:solidFill>
            <a:srgbClr val="FFFFFF"/>
          </a:solidFill>
          <a:ln w="15240">
            <a:solidFill>
              <a:srgbClr val="2B6CB0"/>
            </a:solidFill>
            <a:prstDash val="solid"/>
          </a:ln>
        </p:spPr>
      </p:sp>
      <p:sp>
        <p:nvSpPr>
          <p:cNvPr id="47" name="Text 45"/>
          <p:cNvSpPr/>
          <p:nvPr/>
        </p:nvSpPr>
        <p:spPr>
          <a:xfrm>
            <a:off x="7543800" y="2176272"/>
            <a:ext cx="33832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2B6CB0"/>
                </a:solidFill>
              </a:rPr>
              <a:t>Interpretasi</a:t>
            </a:r>
            <a:endParaRPr lang="en-US" sz="1700" dirty="0"/>
          </a:p>
        </p:txBody>
      </p:sp>
      <p:sp>
        <p:nvSpPr>
          <p:cNvPr id="48" name="Text 46"/>
          <p:cNvSpPr/>
          <p:nvPr/>
        </p:nvSpPr>
        <p:spPr>
          <a:xfrm>
            <a:off x="7543800" y="2532888"/>
            <a:ext cx="3383280" cy="62179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80" dirty="0">
                <a:solidFill>
                  <a:srgbClr val="0C2D2E"/>
                </a:solidFill>
              </a:rPr>
              <a:t>Faktor dengan skor tinggi harus menjadi prioritas strategi. Faktor dengan bobot tinggi tetapi rating rendah perlu segera diperbaiki.</a:t>
            </a:r>
            <a:endParaRPr lang="en-US" sz="1180" dirty="0"/>
          </a:p>
        </p:txBody>
      </p:sp>
      <p:sp>
        <p:nvSpPr>
          <p:cNvPr id="49" name="Shape 47"/>
          <p:cNvSpPr/>
          <p:nvPr/>
        </p:nvSpPr>
        <p:spPr>
          <a:xfrm>
            <a:off x="7315200" y="3794760"/>
            <a:ext cx="3840480" cy="1143000"/>
          </a:xfrm>
          <a:prstGeom prst="roundRect">
            <a:avLst>
              <a:gd name="adj" fmla="val 9600"/>
            </a:avLst>
          </a:prstGeom>
          <a:solidFill>
            <a:srgbClr val="FFFFFF"/>
          </a:solidFill>
          <a:ln w="15240">
            <a:solidFill>
              <a:srgbClr val="E6A23C"/>
            </a:solidFill>
            <a:prstDash val="solid"/>
          </a:ln>
        </p:spPr>
      </p:sp>
      <p:sp>
        <p:nvSpPr>
          <p:cNvPr id="50" name="Text 48"/>
          <p:cNvSpPr/>
          <p:nvPr/>
        </p:nvSpPr>
        <p:spPr>
          <a:xfrm>
            <a:off x="7543800" y="3959352"/>
            <a:ext cx="33832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E6A23C"/>
                </a:solidFill>
              </a:rPr>
              <a:t>Tips Dosen</a:t>
            </a:r>
            <a:endParaRPr lang="en-US" sz="1700" dirty="0"/>
          </a:p>
        </p:txBody>
      </p:sp>
      <p:sp>
        <p:nvSpPr>
          <p:cNvPr id="51" name="Text 49"/>
          <p:cNvSpPr/>
          <p:nvPr/>
        </p:nvSpPr>
        <p:spPr>
          <a:xfrm>
            <a:off x="7543800" y="4315968"/>
            <a:ext cx="3383280" cy="4846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80" dirty="0">
                <a:solidFill>
                  <a:srgbClr val="0C2D2E"/>
                </a:solidFill>
              </a:rPr>
              <a:t>Gunakan skala rating 1–4 agar mudah: 1 = sangat lemah/respons buruk, 4 = sangat kuat/respons baik.</a:t>
            </a:r>
            <a:endParaRPr lang="en-US" sz="1180" dirty="0"/>
          </a:p>
        </p:txBody>
      </p:sp>
      <p:sp>
        <p:nvSpPr>
          <p:cNvPr id="52" name="Shape 50"/>
          <p:cNvSpPr/>
          <p:nvPr/>
        </p:nvSpPr>
        <p:spPr>
          <a:xfrm>
            <a:off x="411480" y="6473952"/>
            <a:ext cx="11384280" cy="0"/>
          </a:xfrm>
          <a:prstGeom prst="line">
            <a:avLst/>
          </a:prstGeom>
          <a:noFill/>
          <a:ln w="12700">
            <a:solidFill>
              <a:srgbClr val="C7DAD7"/>
            </a:solidFill>
            <a:prstDash val="solid"/>
          </a:ln>
        </p:spPr>
      </p:sp>
      <p:sp>
        <p:nvSpPr>
          <p:cNvPr id="53" name="Text 51"/>
          <p:cNvSpPr/>
          <p:nvPr/>
        </p:nvSpPr>
        <p:spPr>
          <a:xfrm>
            <a:off x="530352" y="6519672"/>
            <a:ext cx="996696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80" dirty="0">
                <a:solidFill>
                  <a:srgbClr val="61706E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Catatan dosen: IFAS = internal factor analysis summary; EFAS = external factor analysis summary.</a:t>
            </a:r>
            <a:endParaRPr lang="en-US" sz="78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8FB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66928" y="384048"/>
            <a:ext cx="75438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600" b="1" dirty="0">
                <a:solidFill>
                  <a:srgbClr val="0C2D2E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Dari SWOT ke TOWS: Merumuskan Strategi</a:t>
            </a:r>
            <a:endParaRPr lang="en-US" sz="2600" dirty="0"/>
          </a:p>
        </p:txBody>
      </p:sp>
      <p:sp>
        <p:nvSpPr>
          <p:cNvPr id="3" name="Text 1"/>
          <p:cNvSpPr/>
          <p:nvPr/>
        </p:nvSpPr>
        <p:spPr>
          <a:xfrm>
            <a:off x="594360" y="804672"/>
            <a:ext cx="960120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dirty="0">
                <a:solidFill>
                  <a:srgbClr val="4A5568"/>
                </a:solidFill>
              </a:rPr>
              <a:t>TOWS memasangkan faktor SWOT untuk menghasilkan pilihan strategi.</a:t>
            </a:r>
            <a:endParaRPr lang="en-US" sz="1050" dirty="0"/>
          </a:p>
        </p:txBody>
      </p:sp>
      <p:sp>
        <p:nvSpPr>
          <p:cNvPr id="4" name="Shape 2"/>
          <p:cNvSpPr/>
          <p:nvPr/>
        </p:nvSpPr>
        <p:spPr>
          <a:xfrm>
            <a:off x="2788920" y="2770632"/>
            <a:ext cx="6675120" cy="0"/>
          </a:xfrm>
          <a:prstGeom prst="line">
            <a:avLst/>
          </a:prstGeom>
          <a:noFill/>
          <a:ln w="21590">
            <a:solidFill>
              <a:srgbClr val="B0C8C4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6126480" y="1444752"/>
            <a:ext cx="0" cy="2651760"/>
          </a:xfrm>
          <a:prstGeom prst="line">
            <a:avLst/>
          </a:prstGeom>
          <a:noFill/>
          <a:ln w="21590">
            <a:solidFill>
              <a:srgbClr val="B0C8C4"/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777240" y="1298448"/>
            <a:ext cx="3749040" cy="1143000"/>
          </a:xfrm>
          <a:prstGeom prst="roundRect">
            <a:avLst>
              <a:gd name="adj" fmla="val 9600"/>
            </a:avLst>
          </a:prstGeom>
          <a:solidFill>
            <a:srgbClr val="ECF7ED"/>
          </a:solidFill>
          <a:ln w="15240">
            <a:solidFill>
              <a:srgbClr val="2E7D32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1005840" y="1463040"/>
            <a:ext cx="32918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2E7D32"/>
                </a:solidFill>
              </a:rPr>
              <a:t>SO</a:t>
            </a:r>
            <a:endParaRPr lang="en-US" sz="1700" dirty="0"/>
          </a:p>
        </p:txBody>
      </p:sp>
      <p:sp>
        <p:nvSpPr>
          <p:cNvPr id="8" name="Text 6"/>
          <p:cNvSpPr/>
          <p:nvPr/>
        </p:nvSpPr>
        <p:spPr>
          <a:xfrm>
            <a:off x="1005840" y="1819656"/>
            <a:ext cx="3291840" cy="4846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80" dirty="0">
                <a:solidFill>
                  <a:srgbClr val="0C2D2E"/>
                </a:solidFill>
              </a:rPr>
              <a:t>Memakai kekuatan untuk menangkap peluang.</a:t>
            </a:r>
            <a:endParaRPr lang="en-US" sz="1180" dirty="0"/>
          </a:p>
          <a:p>
            <a:pPr indent="0" marL="0">
              <a:buNone/>
            </a:pPr>
            <a:r>
              <a:rPr lang="en-US" sz="1180" dirty="0">
                <a:solidFill>
                  <a:srgbClr val="0C2D2E"/>
                </a:solidFill>
              </a:rPr>
              <a:t>Contoh: paket budaya + promosi digital.</a:t>
            </a:r>
            <a:endParaRPr lang="en-US" sz="1180" dirty="0"/>
          </a:p>
        </p:txBody>
      </p:sp>
      <p:sp>
        <p:nvSpPr>
          <p:cNvPr id="9" name="Shape 7"/>
          <p:cNvSpPr/>
          <p:nvPr/>
        </p:nvSpPr>
        <p:spPr>
          <a:xfrm>
            <a:off x="7635240" y="1298448"/>
            <a:ext cx="3749040" cy="1143000"/>
          </a:xfrm>
          <a:prstGeom prst="roundRect">
            <a:avLst>
              <a:gd name="adj" fmla="val 9600"/>
            </a:avLst>
          </a:prstGeom>
          <a:solidFill>
            <a:srgbClr val="EAF3FF"/>
          </a:solidFill>
          <a:ln w="15240">
            <a:solidFill>
              <a:srgbClr val="2B6CB0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7863840" y="1463040"/>
            <a:ext cx="32918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2B6CB0"/>
                </a:solidFill>
              </a:rPr>
              <a:t>WO</a:t>
            </a:r>
            <a:endParaRPr lang="en-US" sz="1700" dirty="0"/>
          </a:p>
        </p:txBody>
      </p:sp>
      <p:sp>
        <p:nvSpPr>
          <p:cNvPr id="11" name="Text 9"/>
          <p:cNvSpPr/>
          <p:nvPr/>
        </p:nvSpPr>
        <p:spPr>
          <a:xfrm>
            <a:off x="7863840" y="1819656"/>
            <a:ext cx="3291840" cy="4846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80" dirty="0">
                <a:solidFill>
                  <a:srgbClr val="0C2D2E"/>
                </a:solidFill>
              </a:rPr>
              <a:t>Mengurangi kelemahan agar peluang bisa dimanfaatkan.</a:t>
            </a:r>
            <a:endParaRPr lang="en-US" sz="1180" dirty="0"/>
          </a:p>
          <a:p>
            <a:pPr indent="0" marL="0">
              <a:buNone/>
            </a:pPr>
            <a:r>
              <a:rPr lang="en-US" sz="1180" dirty="0">
                <a:solidFill>
                  <a:srgbClr val="0C2D2E"/>
                </a:solidFill>
              </a:rPr>
              <a:t>Contoh: pelatihan SDM untuk event wisata.</a:t>
            </a:r>
            <a:endParaRPr lang="en-US" sz="1180" dirty="0"/>
          </a:p>
        </p:txBody>
      </p:sp>
      <p:sp>
        <p:nvSpPr>
          <p:cNvPr id="12" name="Shape 10"/>
          <p:cNvSpPr/>
          <p:nvPr/>
        </p:nvSpPr>
        <p:spPr>
          <a:xfrm>
            <a:off x="777240" y="3657600"/>
            <a:ext cx="3749040" cy="1143000"/>
          </a:xfrm>
          <a:prstGeom prst="roundRect">
            <a:avLst>
              <a:gd name="adj" fmla="val 9600"/>
            </a:avLst>
          </a:prstGeom>
          <a:solidFill>
            <a:srgbClr val="FFF7E0"/>
          </a:solidFill>
          <a:ln w="15240">
            <a:solidFill>
              <a:srgbClr val="E6A23C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1005840" y="3822192"/>
            <a:ext cx="32918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E6A23C"/>
                </a:solidFill>
              </a:rPr>
              <a:t>ST</a:t>
            </a:r>
            <a:endParaRPr lang="en-US" sz="1700" dirty="0"/>
          </a:p>
        </p:txBody>
      </p:sp>
      <p:sp>
        <p:nvSpPr>
          <p:cNvPr id="14" name="Text 12"/>
          <p:cNvSpPr/>
          <p:nvPr/>
        </p:nvSpPr>
        <p:spPr>
          <a:xfrm>
            <a:off x="1005840" y="4178808"/>
            <a:ext cx="3291840" cy="4846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80" dirty="0">
                <a:solidFill>
                  <a:srgbClr val="0C2D2E"/>
                </a:solidFill>
              </a:rPr>
              <a:t>Memakai kekuatan untuk menghadapi ancaman.</a:t>
            </a:r>
            <a:endParaRPr lang="en-US" sz="1180" dirty="0"/>
          </a:p>
          <a:p>
            <a:pPr indent="0" marL="0">
              <a:buNone/>
            </a:pPr>
            <a:r>
              <a:rPr lang="en-US" sz="1180" dirty="0">
                <a:solidFill>
                  <a:srgbClr val="0C2D2E"/>
                </a:solidFill>
              </a:rPr>
              <a:t>Contoh: brand lokal untuk melawan kompetitor.</a:t>
            </a:r>
            <a:endParaRPr lang="en-US" sz="1180" dirty="0"/>
          </a:p>
        </p:txBody>
      </p:sp>
      <p:sp>
        <p:nvSpPr>
          <p:cNvPr id="15" name="Shape 13"/>
          <p:cNvSpPr/>
          <p:nvPr/>
        </p:nvSpPr>
        <p:spPr>
          <a:xfrm>
            <a:off x="7635240" y="3657600"/>
            <a:ext cx="3749040" cy="1143000"/>
          </a:xfrm>
          <a:prstGeom prst="roundRect">
            <a:avLst>
              <a:gd name="adj" fmla="val 9600"/>
            </a:avLst>
          </a:prstGeom>
          <a:solidFill>
            <a:srgbClr val="FFF0EA"/>
          </a:solidFill>
          <a:ln w="15240">
            <a:solidFill>
              <a:srgbClr val="C84B31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7863840" y="3822192"/>
            <a:ext cx="32918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C84B31"/>
                </a:solidFill>
              </a:rPr>
              <a:t>WT</a:t>
            </a:r>
            <a:endParaRPr lang="en-US" sz="1700" dirty="0"/>
          </a:p>
        </p:txBody>
      </p:sp>
      <p:sp>
        <p:nvSpPr>
          <p:cNvPr id="17" name="Text 15"/>
          <p:cNvSpPr/>
          <p:nvPr/>
        </p:nvSpPr>
        <p:spPr>
          <a:xfrm>
            <a:off x="7863840" y="4178808"/>
            <a:ext cx="3291840" cy="4846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80" dirty="0">
                <a:solidFill>
                  <a:srgbClr val="0C2D2E"/>
                </a:solidFill>
              </a:rPr>
              <a:t>Strategi defensif untuk mengurangi kelemahan dan ancaman.</a:t>
            </a:r>
            <a:endParaRPr lang="en-US" sz="1180" dirty="0"/>
          </a:p>
          <a:p>
            <a:pPr indent="0" marL="0">
              <a:buNone/>
            </a:pPr>
            <a:r>
              <a:rPr lang="en-US" sz="1180" dirty="0">
                <a:solidFill>
                  <a:srgbClr val="0C2D2E"/>
                </a:solidFill>
              </a:rPr>
              <a:t>Contoh: SOP krisis dan perbaikan fasilitas dasar.</a:t>
            </a:r>
            <a:endParaRPr lang="en-US" sz="1180" dirty="0"/>
          </a:p>
        </p:txBody>
      </p:sp>
      <p:sp>
        <p:nvSpPr>
          <p:cNvPr id="18" name="Shape 16"/>
          <p:cNvSpPr/>
          <p:nvPr/>
        </p:nvSpPr>
        <p:spPr>
          <a:xfrm>
            <a:off x="4873752" y="2057400"/>
            <a:ext cx="2514600" cy="1874520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C6B6F"/>
            </a:solidFill>
            <a:prstDash val="solid"/>
          </a:ln>
        </p:spPr>
      </p:sp>
      <p:sp>
        <p:nvSpPr>
          <p:cNvPr id="19" name="Text 17"/>
          <p:cNvSpPr/>
          <p:nvPr/>
        </p:nvSpPr>
        <p:spPr>
          <a:xfrm>
            <a:off x="5193792" y="2578608"/>
            <a:ext cx="1874520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2000" b="1" dirty="0">
                <a:solidFill>
                  <a:srgbClr val="0C6B6F"/>
                </a:solidFill>
              </a:rPr>
              <a:t>Strategi</a:t>
            </a:r>
            <a:endParaRPr lang="en-US" sz="2000" dirty="0"/>
          </a:p>
          <a:p>
            <a:pPr algn="ctr" indent="0" marL="0">
              <a:buNone/>
            </a:pPr>
            <a:r>
              <a:rPr lang="en-US" sz="2000" b="1" dirty="0">
                <a:solidFill>
                  <a:srgbClr val="0C6B6F"/>
                </a:solidFill>
              </a:rPr>
              <a:t>Destinasi</a:t>
            </a:r>
            <a:endParaRPr lang="en-US" sz="2000" dirty="0"/>
          </a:p>
        </p:txBody>
      </p:sp>
      <p:sp>
        <p:nvSpPr>
          <p:cNvPr id="20" name="Shape 18"/>
          <p:cNvSpPr/>
          <p:nvPr/>
        </p:nvSpPr>
        <p:spPr>
          <a:xfrm>
            <a:off x="411480" y="6473952"/>
            <a:ext cx="11384280" cy="0"/>
          </a:xfrm>
          <a:prstGeom prst="line">
            <a:avLst/>
          </a:prstGeom>
          <a:noFill/>
          <a:ln w="12700">
            <a:solidFill>
              <a:srgbClr val="C7DAD7"/>
            </a:solidFill>
            <a:prstDash val="solid"/>
          </a:ln>
        </p:spPr>
      </p:sp>
      <p:sp>
        <p:nvSpPr>
          <p:cNvPr id="21" name="Text 19"/>
          <p:cNvSpPr/>
          <p:nvPr/>
        </p:nvSpPr>
        <p:spPr>
          <a:xfrm>
            <a:off x="530352" y="6519672"/>
            <a:ext cx="996696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80" dirty="0">
                <a:solidFill>
                  <a:srgbClr val="61706E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Catatan dosen: TOWS membuat SWOT menjadi rencana, bukan daftar pasif.</a:t>
            </a:r>
            <a:endParaRPr lang="en-US" sz="78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7FB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66928" y="384048"/>
            <a:ext cx="75438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600" b="1" dirty="0">
                <a:solidFill>
                  <a:srgbClr val="0C2D2E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Contoh Kasus: Destinasi Pantai &amp; Budaya “Teluk Nusantara”</a:t>
            </a:r>
            <a:endParaRPr lang="en-US" sz="2600" dirty="0"/>
          </a:p>
        </p:txBody>
      </p:sp>
      <p:sp>
        <p:nvSpPr>
          <p:cNvPr id="3" name="Text 1"/>
          <p:cNvSpPr/>
          <p:nvPr/>
        </p:nvSpPr>
        <p:spPr>
          <a:xfrm>
            <a:off x="594360" y="804672"/>
            <a:ext cx="960120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dirty="0">
                <a:solidFill>
                  <a:srgbClr val="4A5568"/>
                </a:solidFill>
              </a:rPr>
              <a:t>Simulasi sederhana untuk melatih pembacaan SWOT.</a:t>
            </a:r>
            <a:endParaRPr lang="en-US" sz="1050" dirty="0"/>
          </a:p>
        </p:txBody>
      </p:sp>
      <p:sp>
        <p:nvSpPr>
          <p:cNvPr id="4" name="Shape 2"/>
          <p:cNvSpPr/>
          <p:nvPr/>
        </p:nvSpPr>
        <p:spPr>
          <a:xfrm>
            <a:off x="594360" y="1234440"/>
            <a:ext cx="2834640" cy="1600200"/>
          </a:xfrm>
          <a:prstGeom prst="roundRect">
            <a:avLst>
              <a:gd name="adj" fmla="val 5714"/>
            </a:avLst>
          </a:prstGeom>
          <a:solidFill>
            <a:srgbClr val="ECF7ED"/>
          </a:solidFill>
          <a:ln w="15240">
            <a:solidFill>
              <a:srgbClr val="2E7D32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758952" y="1371600"/>
            <a:ext cx="429768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200" b="1" dirty="0">
                <a:solidFill>
                  <a:srgbClr val="2E7D32"/>
                </a:solidFill>
              </a:rPr>
              <a:t>S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252728" y="1399032"/>
            <a:ext cx="201168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0C2D2E"/>
                </a:solidFill>
              </a:rPr>
              <a:t>Kekuatan</a:t>
            </a:r>
            <a:endParaRPr lang="en-US" sz="1500" dirty="0"/>
          </a:p>
        </p:txBody>
      </p:sp>
      <p:sp>
        <p:nvSpPr>
          <p:cNvPr id="7" name="Text 5"/>
          <p:cNvSpPr/>
          <p:nvPr/>
        </p:nvSpPr>
        <p:spPr>
          <a:xfrm>
            <a:off x="822960" y="1856232"/>
            <a:ext cx="2377440" cy="8229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070" dirty="0">
                <a:solidFill>
                  <a:srgbClr val="0C2D2E"/>
                </a:solidFill>
              </a:rPr>
              <a:t>Pantai indah, kuliner lokal, komunitas seni aktif, lokasi dekat kota.</a:t>
            </a:r>
            <a:endParaRPr lang="en-US" sz="1070" dirty="0"/>
          </a:p>
        </p:txBody>
      </p:sp>
      <p:sp>
        <p:nvSpPr>
          <p:cNvPr id="8" name="Shape 6"/>
          <p:cNvSpPr/>
          <p:nvPr/>
        </p:nvSpPr>
        <p:spPr>
          <a:xfrm>
            <a:off x="3611880" y="1234440"/>
            <a:ext cx="2834640" cy="1600200"/>
          </a:xfrm>
          <a:prstGeom prst="roundRect">
            <a:avLst>
              <a:gd name="adj" fmla="val 5714"/>
            </a:avLst>
          </a:prstGeom>
          <a:solidFill>
            <a:srgbClr val="FFF0EA"/>
          </a:solidFill>
          <a:ln w="15240">
            <a:solidFill>
              <a:srgbClr val="C84B31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3776472" y="1371600"/>
            <a:ext cx="429768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200" b="1" dirty="0">
                <a:solidFill>
                  <a:srgbClr val="C84B31"/>
                </a:solidFill>
              </a:rPr>
              <a:t>W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4270248" y="1399032"/>
            <a:ext cx="201168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0C2D2E"/>
                </a:solidFill>
              </a:rPr>
              <a:t>Kelemahan</a:t>
            </a:r>
            <a:endParaRPr lang="en-US" sz="1500" dirty="0"/>
          </a:p>
        </p:txBody>
      </p:sp>
      <p:sp>
        <p:nvSpPr>
          <p:cNvPr id="11" name="Text 9"/>
          <p:cNvSpPr/>
          <p:nvPr/>
        </p:nvSpPr>
        <p:spPr>
          <a:xfrm>
            <a:off x="3840480" y="1856232"/>
            <a:ext cx="2377440" cy="8229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070" dirty="0">
                <a:solidFill>
                  <a:srgbClr val="0C2D2E"/>
                </a:solidFill>
              </a:rPr>
              <a:t>Toilet kurang, parkir semrawut, konten promosi belum konsisten.</a:t>
            </a:r>
            <a:endParaRPr lang="en-US" sz="1070" dirty="0"/>
          </a:p>
        </p:txBody>
      </p:sp>
      <p:sp>
        <p:nvSpPr>
          <p:cNvPr id="12" name="Shape 10"/>
          <p:cNvSpPr/>
          <p:nvPr/>
        </p:nvSpPr>
        <p:spPr>
          <a:xfrm>
            <a:off x="594360" y="3154680"/>
            <a:ext cx="2834640" cy="1600200"/>
          </a:xfrm>
          <a:prstGeom prst="roundRect">
            <a:avLst>
              <a:gd name="adj" fmla="val 5714"/>
            </a:avLst>
          </a:prstGeom>
          <a:solidFill>
            <a:srgbClr val="EAF3FF"/>
          </a:solidFill>
          <a:ln w="15240">
            <a:solidFill>
              <a:srgbClr val="2B6CB0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758952" y="3291840"/>
            <a:ext cx="429768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200" b="1" dirty="0">
                <a:solidFill>
                  <a:srgbClr val="2B6CB0"/>
                </a:solidFill>
              </a:rPr>
              <a:t>O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1252728" y="3319272"/>
            <a:ext cx="201168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0C2D2E"/>
                </a:solidFill>
              </a:rPr>
              <a:t>Peluang</a:t>
            </a:r>
            <a:endParaRPr lang="en-US" sz="1500" dirty="0"/>
          </a:p>
        </p:txBody>
      </p:sp>
      <p:sp>
        <p:nvSpPr>
          <p:cNvPr id="15" name="Text 13"/>
          <p:cNvSpPr/>
          <p:nvPr/>
        </p:nvSpPr>
        <p:spPr>
          <a:xfrm>
            <a:off x="822960" y="3776472"/>
            <a:ext cx="2377440" cy="8229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070" dirty="0">
                <a:solidFill>
                  <a:srgbClr val="0C2D2E"/>
                </a:solidFill>
              </a:rPr>
              <a:t>Tren wisata lokal, dukungan UMKM, festival budaya, pembayaran digital.</a:t>
            </a:r>
            <a:endParaRPr lang="en-US" sz="1070" dirty="0"/>
          </a:p>
        </p:txBody>
      </p:sp>
      <p:sp>
        <p:nvSpPr>
          <p:cNvPr id="16" name="Shape 14"/>
          <p:cNvSpPr/>
          <p:nvPr/>
        </p:nvSpPr>
        <p:spPr>
          <a:xfrm>
            <a:off x="3611880" y="3154680"/>
            <a:ext cx="2834640" cy="1600200"/>
          </a:xfrm>
          <a:prstGeom prst="roundRect">
            <a:avLst>
              <a:gd name="adj" fmla="val 5714"/>
            </a:avLst>
          </a:prstGeom>
          <a:solidFill>
            <a:srgbClr val="FFF7E0"/>
          </a:solidFill>
          <a:ln w="15240">
            <a:solidFill>
              <a:srgbClr val="E6A23C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3776472" y="3291840"/>
            <a:ext cx="429768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200" b="1" dirty="0">
                <a:solidFill>
                  <a:srgbClr val="E6A23C"/>
                </a:solidFill>
              </a:rPr>
              <a:t>T</a:t>
            </a:r>
            <a:endParaRPr lang="en-US" sz="2200" dirty="0"/>
          </a:p>
        </p:txBody>
      </p:sp>
      <p:sp>
        <p:nvSpPr>
          <p:cNvPr id="18" name="Text 16"/>
          <p:cNvSpPr/>
          <p:nvPr/>
        </p:nvSpPr>
        <p:spPr>
          <a:xfrm>
            <a:off x="4270248" y="3319272"/>
            <a:ext cx="201168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0C2D2E"/>
                </a:solidFill>
              </a:rPr>
              <a:t>Ancaman</a:t>
            </a:r>
            <a:endParaRPr lang="en-US" sz="1500" dirty="0"/>
          </a:p>
        </p:txBody>
      </p:sp>
      <p:sp>
        <p:nvSpPr>
          <p:cNvPr id="19" name="Text 17"/>
          <p:cNvSpPr/>
          <p:nvPr/>
        </p:nvSpPr>
        <p:spPr>
          <a:xfrm>
            <a:off x="3840480" y="3776472"/>
            <a:ext cx="2377440" cy="8229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070" dirty="0">
                <a:solidFill>
                  <a:srgbClr val="0C2D2E"/>
                </a:solidFill>
              </a:rPr>
              <a:t>Abrasi pantai, pesaing destinasi baru, ulasan negatif, cuaca ekstrem.</a:t>
            </a:r>
            <a:endParaRPr lang="en-US" sz="1070" dirty="0"/>
          </a:p>
        </p:txBody>
      </p:sp>
      <p:pic>
        <p:nvPicPr>
          <p:cNvPr id="20" name="Image 0" descr="/mnt/data/wide_cinematic_landscape_image_with_a_tourism_stra.png">    </p:cNvPr>
          <p:cNvPicPr>
            <a:picLocks noChangeAspect="1"/>
          </p:cNvPicPr>
          <p:nvPr/>
        </p:nvPicPr>
        <p:blipFill>
          <a:blip r:embed="rId1"/>
          <a:srcRect l="0" r="25156" t="0" b="10000"/>
          <a:stretch/>
        </p:blipFill>
        <p:spPr>
          <a:xfrm>
            <a:off x="6812280" y="1234440"/>
            <a:ext cx="4526280" cy="3063240"/>
          </a:xfrm>
          <a:prstGeom prst="rect">
            <a:avLst/>
          </a:prstGeom>
        </p:spPr>
      </p:pic>
      <p:sp>
        <p:nvSpPr>
          <p:cNvPr id="21" name="Shape 18"/>
          <p:cNvSpPr/>
          <p:nvPr/>
        </p:nvSpPr>
        <p:spPr>
          <a:xfrm>
            <a:off x="6812280" y="4617720"/>
            <a:ext cx="4526280" cy="841248"/>
          </a:xfrm>
          <a:prstGeom prst="roundRect">
            <a:avLst>
              <a:gd name="adj" fmla="val 10870"/>
            </a:avLst>
          </a:prstGeom>
          <a:solidFill>
            <a:srgbClr val="EAF7F3"/>
          </a:solidFill>
          <a:ln w="12700">
            <a:solidFill>
              <a:srgbClr val="AACFC9"/>
            </a:solidFill>
            <a:prstDash val="solid"/>
          </a:ln>
        </p:spPr>
      </p:sp>
      <p:sp>
        <p:nvSpPr>
          <p:cNvPr id="22" name="Text 19"/>
          <p:cNvSpPr/>
          <p:nvPr/>
        </p:nvSpPr>
        <p:spPr>
          <a:xfrm>
            <a:off x="7040880" y="4800600"/>
            <a:ext cx="406908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170" b="1" dirty="0">
                <a:solidFill>
                  <a:srgbClr val="0C6B6F"/>
                </a:solidFill>
              </a:rPr>
              <a:t>Strategi awal: benahi fasilitas dasar, bentuk paket wisata pantai–kuliner–budaya, dan jalankan promosi digital berbasis cerita lokal.</a:t>
            </a:r>
            <a:endParaRPr lang="en-US" sz="1170" dirty="0"/>
          </a:p>
        </p:txBody>
      </p:sp>
      <p:sp>
        <p:nvSpPr>
          <p:cNvPr id="23" name="Shape 20"/>
          <p:cNvSpPr/>
          <p:nvPr/>
        </p:nvSpPr>
        <p:spPr>
          <a:xfrm>
            <a:off x="411480" y="6473952"/>
            <a:ext cx="11384280" cy="0"/>
          </a:xfrm>
          <a:prstGeom prst="line">
            <a:avLst/>
          </a:prstGeom>
          <a:noFill/>
          <a:ln w="12700">
            <a:solidFill>
              <a:srgbClr val="C7DAD7"/>
            </a:solidFill>
            <a:prstDash val="solid"/>
          </a:ln>
        </p:spPr>
      </p:sp>
      <p:sp>
        <p:nvSpPr>
          <p:cNvPr id="24" name="Text 21"/>
          <p:cNvSpPr/>
          <p:nvPr/>
        </p:nvSpPr>
        <p:spPr>
          <a:xfrm>
            <a:off x="530352" y="6519672"/>
            <a:ext cx="996696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80" dirty="0">
                <a:solidFill>
                  <a:srgbClr val="61706E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Catatan dosen: Ubah nama destinasi sesuai konteks daerah mahasiswa agar diskusi lebih dekat.</a:t>
            </a:r>
            <a:endParaRPr lang="en-US" sz="78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7FA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66928" y="384048"/>
            <a:ext cx="75438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600" b="1" dirty="0">
                <a:solidFill>
                  <a:srgbClr val="0C2D2E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Menerjemahkan SWOT Menjadi Rencana Aksi</a:t>
            </a:r>
            <a:endParaRPr lang="en-US" sz="2600" dirty="0"/>
          </a:p>
        </p:txBody>
      </p:sp>
      <p:sp>
        <p:nvSpPr>
          <p:cNvPr id="3" name="Text 1"/>
          <p:cNvSpPr/>
          <p:nvPr/>
        </p:nvSpPr>
        <p:spPr>
          <a:xfrm>
            <a:off x="594360" y="804672"/>
            <a:ext cx="960120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dirty="0">
                <a:solidFill>
                  <a:srgbClr val="4A5568"/>
                </a:solidFill>
              </a:rPr>
              <a:t>Strategi harus masuk ke program, indikator, penanggung jawab, dan waktu.</a:t>
            </a:r>
            <a:endParaRPr lang="en-US" sz="1050" dirty="0"/>
          </a:p>
        </p:txBody>
      </p:sp>
      <p:sp>
        <p:nvSpPr>
          <p:cNvPr id="4" name="Shape 2"/>
          <p:cNvSpPr/>
          <p:nvPr/>
        </p:nvSpPr>
        <p:spPr>
          <a:xfrm>
            <a:off x="777240" y="1600200"/>
            <a:ext cx="3246120" cy="3429000"/>
          </a:xfrm>
          <a:prstGeom prst="roundRect">
            <a:avLst>
              <a:gd name="adj" fmla="val 4507"/>
            </a:avLst>
          </a:prstGeom>
          <a:solidFill>
            <a:srgbClr val="EAF7F3"/>
          </a:solidFill>
          <a:ln w="19050">
            <a:solidFill>
              <a:srgbClr val="0C6B6F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1005840" y="1874520"/>
            <a:ext cx="27889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200" b="1" dirty="0">
                <a:solidFill>
                  <a:srgbClr val="0C6B6F"/>
                </a:solidFill>
              </a:rPr>
              <a:t>0–3 Bulan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005840" y="2340864"/>
            <a:ext cx="27889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0C2D2E"/>
                </a:solidFill>
              </a:rPr>
              <a:t>Quick Wins</a:t>
            </a:r>
            <a:endParaRPr lang="en-US" sz="1500" dirty="0"/>
          </a:p>
        </p:txBody>
      </p:sp>
      <p:sp>
        <p:nvSpPr>
          <p:cNvPr id="7" name="Text 5"/>
          <p:cNvSpPr/>
          <p:nvPr/>
        </p:nvSpPr>
        <p:spPr>
          <a:xfrm>
            <a:off x="1124712" y="2926080"/>
            <a:ext cx="2560320" cy="123444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algn="ctr" indent="0" marL="0">
              <a:buNone/>
            </a:pPr>
            <a:r>
              <a:rPr lang="en-US" sz="1360" dirty="0">
                <a:solidFill>
                  <a:srgbClr val="0C2D2E"/>
                </a:solidFill>
              </a:rPr>
              <a:t>Kebersihan, signage, data ulasan, konten promosi awal.</a:t>
            </a:r>
            <a:endParaRPr lang="en-US" sz="1360" dirty="0"/>
          </a:p>
        </p:txBody>
      </p:sp>
      <p:sp>
        <p:nvSpPr>
          <p:cNvPr id="8" name="Shape 6"/>
          <p:cNvSpPr/>
          <p:nvPr/>
        </p:nvSpPr>
        <p:spPr>
          <a:xfrm>
            <a:off x="4572000" y="1600200"/>
            <a:ext cx="3246120" cy="3429000"/>
          </a:xfrm>
          <a:prstGeom prst="roundRect">
            <a:avLst>
              <a:gd name="adj" fmla="val 4507"/>
            </a:avLst>
          </a:prstGeom>
          <a:solidFill>
            <a:srgbClr val="FFF7E0"/>
          </a:solidFill>
          <a:ln w="19050">
            <a:solidFill>
              <a:srgbClr val="E6A23C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4800600" y="1874520"/>
            <a:ext cx="27889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200" b="1" dirty="0">
                <a:solidFill>
                  <a:srgbClr val="E6A23C"/>
                </a:solidFill>
              </a:rPr>
              <a:t>4–12 Bulan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4800600" y="2340864"/>
            <a:ext cx="27889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0C2D2E"/>
                </a:solidFill>
              </a:rPr>
              <a:t>Penguatan Sistem</a:t>
            </a:r>
            <a:endParaRPr lang="en-US" sz="1500" dirty="0"/>
          </a:p>
        </p:txBody>
      </p:sp>
      <p:sp>
        <p:nvSpPr>
          <p:cNvPr id="11" name="Text 9"/>
          <p:cNvSpPr/>
          <p:nvPr/>
        </p:nvSpPr>
        <p:spPr>
          <a:xfrm>
            <a:off x="4919472" y="2926080"/>
            <a:ext cx="2560320" cy="123444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algn="ctr" indent="0" marL="0">
              <a:buNone/>
            </a:pPr>
            <a:r>
              <a:rPr lang="en-US" sz="1360" dirty="0">
                <a:solidFill>
                  <a:srgbClr val="0C2D2E"/>
                </a:solidFill>
              </a:rPr>
              <a:t>Pelatihan SDM, paket wisata, kalender event, kemitraan UMKM.</a:t>
            </a:r>
            <a:endParaRPr lang="en-US" sz="1360" dirty="0"/>
          </a:p>
        </p:txBody>
      </p:sp>
      <p:sp>
        <p:nvSpPr>
          <p:cNvPr id="12" name="Shape 10"/>
          <p:cNvSpPr/>
          <p:nvPr/>
        </p:nvSpPr>
        <p:spPr>
          <a:xfrm>
            <a:off x="8366760" y="1600200"/>
            <a:ext cx="3246120" cy="3429000"/>
          </a:xfrm>
          <a:prstGeom prst="roundRect">
            <a:avLst>
              <a:gd name="adj" fmla="val 4507"/>
            </a:avLst>
          </a:prstGeom>
          <a:solidFill>
            <a:srgbClr val="ECF7ED"/>
          </a:solidFill>
          <a:ln w="19050">
            <a:solidFill>
              <a:srgbClr val="2E7D32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8595360" y="1874520"/>
            <a:ext cx="27889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200" b="1" dirty="0">
                <a:solidFill>
                  <a:srgbClr val="2E7D32"/>
                </a:solidFill>
              </a:rPr>
              <a:t>1–3 Tahun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8595360" y="2340864"/>
            <a:ext cx="27889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0C2D2E"/>
                </a:solidFill>
              </a:rPr>
              <a:t>Pengembangan Berkelanjutan</a:t>
            </a:r>
            <a:endParaRPr lang="en-US" sz="1500" dirty="0"/>
          </a:p>
        </p:txBody>
      </p:sp>
      <p:sp>
        <p:nvSpPr>
          <p:cNvPr id="15" name="Text 13"/>
          <p:cNvSpPr/>
          <p:nvPr/>
        </p:nvSpPr>
        <p:spPr>
          <a:xfrm>
            <a:off x="8714232" y="2926080"/>
            <a:ext cx="2560320" cy="123444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algn="ctr" indent="0" marL="0">
              <a:buNone/>
            </a:pPr>
            <a:r>
              <a:rPr lang="en-US" sz="1360" dirty="0">
                <a:solidFill>
                  <a:srgbClr val="0C2D2E"/>
                </a:solidFill>
              </a:rPr>
              <a:t>Investasi amenitas, manajemen risiko, brand destinasi, carrying capacity.</a:t>
            </a:r>
            <a:endParaRPr lang="en-US" sz="1360" dirty="0"/>
          </a:p>
        </p:txBody>
      </p:sp>
      <p:sp>
        <p:nvSpPr>
          <p:cNvPr id="16" name="Text 14"/>
          <p:cNvSpPr/>
          <p:nvPr/>
        </p:nvSpPr>
        <p:spPr>
          <a:xfrm>
            <a:off x="960120" y="5440680"/>
            <a:ext cx="100584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800" b="1" dirty="0">
                <a:solidFill>
                  <a:srgbClr val="0C6B6F"/>
                </a:solidFill>
              </a:rPr>
              <a:t>Prioritas dipilih berdasarkan: dampak, urgensi, biaya, dan kesiapan pengelola.</a:t>
            </a:r>
            <a:endParaRPr lang="en-US" sz="1800" dirty="0"/>
          </a:p>
        </p:txBody>
      </p:sp>
      <p:sp>
        <p:nvSpPr>
          <p:cNvPr id="17" name="Shape 15"/>
          <p:cNvSpPr/>
          <p:nvPr/>
        </p:nvSpPr>
        <p:spPr>
          <a:xfrm>
            <a:off x="411480" y="6473952"/>
            <a:ext cx="11384280" cy="0"/>
          </a:xfrm>
          <a:prstGeom prst="line">
            <a:avLst/>
          </a:prstGeom>
          <a:noFill/>
          <a:ln w="12700">
            <a:solidFill>
              <a:srgbClr val="C7DAD7"/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530352" y="6519672"/>
            <a:ext cx="996696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80" dirty="0">
                <a:solidFill>
                  <a:srgbClr val="61706E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Catatan dosen: Arahkan mahasiswa membuat action plan yang realistis dengan indikator keberhasilan.</a:t>
            </a:r>
            <a:endParaRPr lang="en-US" sz="78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FFD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66928" y="384048"/>
            <a:ext cx="75438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600" b="1" dirty="0">
                <a:solidFill>
                  <a:srgbClr val="0C2D2E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Kesalahan Umum dalam SWOT Pariwisata</a:t>
            </a:r>
            <a:endParaRPr lang="en-US" sz="2600" dirty="0"/>
          </a:p>
        </p:txBody>
      </p:sp>
      <p:sp>
        <p:nvSpPr>
          <p:cNvPr id="3" name="Text 1"/>
          <p:cNvSpPr/>
          <p:nvPr/>
        </p:nvSpPr>
        <p:spPr>
          <a:xfrm>
            <a:off x="594360" y="804672"/>
            <a:ext cx="960120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dirty="0">
                <a:solidFill>
                  <a:srgbClr val="4A5568"/>
                </a:solidFill>
              </a:rPr>
              <a:t>Hindari SWOT yang terlalu umum, tidak berbasis data, dan tidak menghasilkan strategi.</a:t>
            </a:r>
            <a:endParaRPr lang="en-US" sz="1050" dirty="0"/>
          </a:p>
        </p:txBody>
      </p:sp>
      <p:sp>
        <p:nvSpPr>
          <p:cNvPr id="4" name="Shape 2"/>
          <p:cNvSpPr/>
          <p:nvPr/>
        </p:nvSpPr>
        <p:spPr>
          <a:xfrm>
            <a:off x="685800" y="1325880"/>
            <a:ext cx="5212080" cy="914400"/>
          </a:xfrm>
          <a:prstGeom prst="roundRect">
            <a:avLst>
              <a:gd name="adj" fmla="val 12000"/>
            </a:avLst>
          </a:prstGeom>
          <a:solidFill>
            <a:srgbClr val="FFFFFF"/>
          </a:solidFill>
          <a:ln w="15240">
            <a:solidFill>
              <a:srgbClr val="C84B31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914400" y="1490472"/>
            <a:ext cx="47548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C84B31"/>
                </a:solidFill>
              </a:rPr>
              <a:t>Terlalu umum</a:t>
            </a:r>
            <a:endParaRPr lang="en-US" sz="1700" dirty="0"/>
          </a:p>
        </p:txBody>
      </p:sp>
      <p:sp>
        <p:nvSpPr>
          <p:cNvPr id="6" name="Text 4"/>
          <p:cNvSpPr/>
          <p:nvPr/>
        </p:nvSpPr>
        <p:spPr>
          <a:xfrm>
            <a:off x="914400" y="1847088"/>
            <a:ext cx="4754880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80" dirty="0">
                <a:solidFill>
                  <a:srgbClr val="0C2D2E"/>
                </a:solidFill>
              </a:rPr>
              <a:t>Contoh kurang tepat: “alam bagus”. Buat spesifik: “memiliki 3 spot sunrise yang mudah diakses”.</a:t>
            </a:r>
            <a:endParaRPr lang="en-US" sz="1180" dirty="0"/>
          </a:p>
        </p:txBody>
      </p:sp>
      <p:sp>
        <p:nvSpPr>
          <p:cNvPr id="7" name="Shape 5"/>
          <p:cNvSpPr/>
          <p:nvPr/>
        </p:nvSpPr>
        <p:spPr>
          <a:xfrm>
            <a:off x="6309360" y="1325880"/>
            <a:ext cx="5212080" cy="914400"/>
          </a:xfrm>
          <a:prstGeom prst="roundRect">
            <a:avLst>
              <a:gd name="adj" fmla="val 12000"/>
            </a:avLst>
          </a:prstGeom>
          <a:solidFill>
            <a:srgbClr val="FFFFFF"/>
          </a:solidFill>
          <a:ln w="15240">
            <a:solidFill>
              <a:srgbClr val="E6A23C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6537960" y="1490472"/>
            <a:ext cx="47548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E6A23C"/>
                </a:solidFill>
              </a:rPr>
              <a:t>Salah posisi faktor</a:t>
            </a:r>
            <a:endParaRPr lang="en-US" sz="1700" dirty="0"/>
          </a:p>
        </p:txBody>
      </p:sp>
      <p:sp>
        <p:nvSpPr>
          <p:cNvPr id="9" name="Text 7"/>
          <p:cNvSpPr/>
          <p:nvPr/>
        </p:nvSpPr>
        <p:spPr>
          <a:xfrm>
            <a:off x="6537960" y="1847088"/>
            <a:ext cx="4754880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80" dirty="0">
                <a:solidFill>
                  <a:srgbClr val="0C2D2E"/>
                </a:solidFill>
              </a:rPr>
              <a:t>Contoh: “regulasi pemerintah” adalah eksternal, bukan kelemahan internal.</a:t>
            </a:r>
            <a:endParaRPr lang="en-US" sz="1180" dirty="0"/>
          </a:p>
        </p:txBody>
      </p:sp>
      <p:sp>
        <p:nvSpPr>
          <p:cNvPr id="10" name="Shape 8"/>
          <p:cNvSpPr/>
          <p:nvPr/>
        </p:nvSpPr>
        <p:spPr>
          <a:xfrm>
            <a:off x="685800" y="2606040"/>
            <a:ext cx="5212080" cy="914400"/>
          </a:xfrm>
          <a:prstGeom prst="roundRect">
            <a:avLst>
              <a:gd name="adj" fmla="val 12000"/>
            </a:avLst>
          </a:prstGeom>
          <a:solidFill>
            <a:srgbClr val="FFFFFF"/>
          </a:solidFill>
          <a:ln w="15240">
            <a:solidFill>
              <a:srgbClr val="2B6CB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914400" y="2770632"/>
            <a:ext cx="47548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2B6CB0"/>
                </a:solidFill>
              </a:rPr>
              <a:t>Tidak ada bukti</a:t>
            </a:r>
            <a:endParaRPr lang="en-US" sz="1700" dirty="0"/>
          </a:p>
        </p:txBody>
      </p:sp>
      <p:sp>
        <p:nvSpPr>
          <p:cNvPr id="12" name="Text 10"/>
          <p:cNvSpPr/>
          <p:nvPr/>
        </p:nvSpPr>
        <p:spPr>
          <a:xfrm>
            <a:off x="914400" y="3127248"/>
            <a:ext cx="4754880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80" dirty="0">
                <a:solidFill>
                  <a:srgbClr val="0C2D2E"/>
                </a:solidFill>
              </a:rPr>
              <a:t>SWOT perlu didukung observasi, data kunjungan, wawancara, review, atau dokumen kebijakan.</a:t>
            </a:r>
            <a:endParaRPr lang="en-US" sz="1180" dirty="0"/>
          </a:p>
        </p:txBody>
      </p:sp>
      <p:sp>
        <p:nvSpPr>
          <p:cNvPr id="13" name="Shape 11"/>
          <p:cNvSpPr/>
          <p:nvPr/>
        </p:nvSpPr>
        <p:spPr>
          <a:xfrm>
            <a:off x="6309360" y="2606040"/>
            <a:ext cx="5212080" cy="914400"/>
          </a:xfrm>
          <a:prstGeom prst="roundRect">
            <a:avLst>
              <a:gd name="adj" fmla="val 12000"/>
            </a:avLst>
          </a:prstGeom>
          <a:solidFill>
            <a:srgbClr val="FFFFFF"/>
          </a:solidFill>
          <a:ln w="15240">
            <a:solidFill>
              <a:srgbClr val="0C6B6F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6537960" y="2770632"/>
            <a:ext cx="47548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0C6B6F"/>
                </a:solidFill>
              </a:rPr>
              <a:t>Tidak menjadi strategi</a:t>
            </a:r>
            <a:endParaRPr lang="en-US" sz="1700" dirty="0"/>
          </a:p>
        </p:txBody>
      </p:sp>
      <p:sp>
        <p:nvSpPr>
          <p:cNvPr id="15" name="Text 13"/>
          <p:cNvSpPr/>
          <p:nvPr/>
        </p:nvSpPr>
        <p:spPr>
          <a:xfrm>
            <a:off x="6537960" y="3127248"/>
            <a:ext cx="4754880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80" dirty="0">
                <a:solidFill>
                  <a:srgbClr val="0C2D2E"/>
                </a:solidFill>
              </a:rPr>
              <a:t>Daftar SWOT harus dilanjutkan menjadi SO, WO, ST, WT dan rencana aksi.</a:t>
            </a:r>
            <a:endParaRPr lang="en-US" sz="1180" dirty="0"/>
          </a:p>
        </p:txBody>
      </p:sp>
      <p:sp>
        <p:nvSpPr>
          <p:cNvPr id="16" name="Shape 14"/>
          <p:cNvSpPr/>
          <p:nvPr/>
        </p:nvSpPr>
        <p:spPr>
          <a:xfrm>
            <a:off x="1005840" y="4800600"/>
            <a:ext cx="10149840" cy="685800"/>
          </a:xfrm>
          <a:prstGeom prst="roundRect">
            <a:avLst>
              <a:gd name="adj" fmla="val 16000"/>
            </a:avLst>
          </a:prstGeom>
          <a:solidFill>
            <a:srgbClr val="EAF7F3"/>
          </a:solidFill>
          <a:ln w="12700">
            <a:solidFill>
              <a:srgbClr val="B6DAD4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1143000" y="5047488"/>
            <a:ext cx="98755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800" b="1" dirty="0">
                <a:solidFill>
                  <a:srgbClr val="0C6B6F"/>
                </a:solidFill>
              </a:rPr>
              <a:t>Prinsip: singkat, spesifik, berbasis data, dan langsung mengarah ke keputusan.</a:t>
            </a:r>
            <a:endParaRPr lang="en-US" sz="1800" dirty="0"/>
          </a:p>
        </p:txBody>
      </p:sp>
      <p:sp>
        <p:nvSpPr>
          <p:cNvPr id="18" name="Shape 16"/>
          <p:cNvSpPr/>
          <p:nvPr/>
        </p:nvSpPr>
        <p:spPr>
          <a:xfrm>
            <a:off x="411480" y="6473952"/>
            <a:ext cx="11384280" cy="0"/>
          </a:xfrm>
          <a:prstGeom prst="line">
            <a:avLst/>
          </a:prstGeom>
          <a:noFill/>
          <a:ln w="12700">
            <a:solidFill>
              <a:srgbClr val="C7DAD7"/>
            </a:solidFill>
            <a:prstDash val="solid"/>
          </a:ln>
        </p:spPr>
      </p:sp>
      <p:sp>
        <p:nvSpPr>
          <p:cNvPr id="19" name="Text 17"/>
          <p:cNvSpPr/>
          <p:nvPr/>
        </p:nvSpPr>
        <p:spPr>
          <a:xfrm>
            <a:off x="530352" y="6519672"/>
            <a:ext cx="996696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80" dirty="0">
                <a:solidFill>
                  <a:srgbClr val="61706E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Catatan dosen: Gunakan slide ini sebagai rubrik penilaian tugas kelompok.</a:t>
            </a:r>
            <a:endParaRPr lang="en-US" sz="78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4FA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66928" y="384048"/>
            <a:ext cx="75438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600" b="1" dirty="0">
                <a:solidFill>
                  <a:srgbClr val="0C2D2E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Tugas Kelompok: SWOT Destinasi Lokal</a:t>
            </a:r>
            <a:endParaRPr lang="en-US" sz="2600" dirty="0"/>
          </a:p>
        </p:txBody>
      </p:sp>
      <p:sp>
        <p:nvSpPr>
          <p:cNvPr id="3" name="Text 1"/>
          <p:cNvSpPr/>
          <p:nvPr/>
        </p:nvSpPr>
        <p:spPr>
          <a:xfrm>
            <a:off x="594360" y="804672"/>
            <a:ext cx="960120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dirty="0">
                <a:solidFill>
                  <a:srgbClr val="4A5568"/>
                </a:solidFill>
              </a:rPr>
              <a:t>Latihan penerapan pada destinasi wisata nyata.</a:t>
            </a:r>
            <a:endParaRPr lang="en-US" sz="1050" dirty="0"/>
          </a:p>
        </p:txBody>
      </p:sp>
      <p:pic>
        <p:nvPicPr>
          <p:cNvPr id="4" name="Image 0" descr="/mnt/data/a_clean_vector_infographic_illustration_on_white_b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60920" y="2241114"/>
            <a:ext cx="3977640" cy="2238612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13232" y="1399032"/>
            <a:ext cx="82296" cy="82296"/>
          </a:xfrm>
          <a:prstGeom prst="ellipse">
            <a:avLst/>
          </a:prstGeom>
          <a:solidFill>
            <a:srgbClr val="0C6B6F"/>
          </a:solidFill>
          <a:ln w="12700">
            <a:solidFill>
              <a:srgbClr val="0C6B6F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877824" y="1325880"/>
            <a:ext cx="626364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60" dirty="0">
                <a:solidFill>
                  <a:srgbClr val="0C2D2E"/>
                </a:solidFill>
              </a:rPr>
              <a:t>Pilih satu destinasi wisata lokal: alam, budaya, kuliner, desa wisata, atau event.</a:t>
            </a:r>
            <a:endParaRPr lang="en-US" sz="1560" dirty="0"/>
          </a:p>
        </p:txBody>
      </p:sp>
      <p:sp>
        <p:nvSpPr>
          <p:cNvPr id="7" name="Shape 4"/>
          <p:cNvSpPr/>
          <p:nvPr/>
        </p:nvSpPr>
        <p:spPr>
          <a:xfrm>
            <a:off x="713232" y="1911096"/>
            <a:ext cx="82296" cy="82296"/>
          </a:xfrm>
          <a:prstGeom prst="ellipse">
            <a:avLst/>
          </a:prstGeom>
          <a:solidFill>
            <a:srgbClr val="0C6B6F"/>
          </a:solidFill>
          <a:ln w="12700">
            <a:solidFill>
              <a:srgbClr val="0C6B6F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877824" y="1837944"/>
            <a:ext cx="626364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60" dirty="0">
                <a:solidFill>
                  <a:srgbClr val="0C2D2E"/>
                </a:solidFill>
              </a:rPr>
              <a:t>Kumpulkan data singkat: observasi, wawancara, review online, dan dokumen pendukung.</a:t>
            </a:r>
            <a:endParaRPr lang="en-US" sz="1560" dirty="0"/>
          </a:p>
        </p:txBody>
      </p:sp>
      <p:sp>
        <p:nvSpPr>
          <p:cNvPr id="9" name="Shape 6"/>
          <p:cNvSpPr/>
          <p:nvPr/>
        </p:nvSpPr>
        <p:spPr>
          <a:xfrm>
            <a:off x="713232" y="2423160"/>
            <a:ext cx="82296" cy="82296"/>
          </a:xfrm>
          <a:prstGeom prst="ellipse">
            <a:avLst/>
          </a:prstGeom>
          <a:solidFill>
            <a:srgbClr val="0C6B6F"/>
          </a:solidFill>
          <a:ln w="12700">
            <a:solidFill>
              <a:srgbClr val="0C6B6F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877824" y="2350008"/>
            <a:ext cx="626364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60" dirty="0">
                <a:solidFill>
                  <a:srgbClr val="0C2D2E"/>
                </a:solidFill>
              </a:rPr>
              <a:t>Susun matriks SWOT minimal 4 faktor pada setiap kuadran.</a:t>
            </a:r>
            <a:endParaRPr lang="en-US" sz="1560" dirty="0"/>
          </a:p>
        </p:txBody>
      </p:sp>
      <p:sp>
        <p:nvSpPr>
          <p:cNvPr id="11" name="Shape 8"/>
          <p:cNvSpPr/>
          <p:nvPr/>
        </p:nvSpPr>
        <p:spPr>
          <a:xfrm>
            <a:off x="713232" y="2935224"/>
            <a:ext cx="82296" cy="82296"/>
          </a:xfrm>
          <a:prstGeom prst="ellipse">
            <a:avLst/>
          </a:prstGeom>
          <a:solidFill>
            <a:srgbClr val="0C6B6F"/>
          </a:solidFill>
          <a:ln w="12700">
            <a:solidFill>
              <a:srgbClr val="0C6B6F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877824" y="2862072"/>
            <a:ext cx="626364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60" dirty="0">
                <a:solidFill>
                  <a:srgbClr val="0C2D2E"/>
                </a:solidFill>
              </a:rPr>
              <a:t>Buat 4 strategi: SO, WO, ST, dan WT.</a:t>
            </a:r>
            <a:endParaRPr lang="en-US" sz="1560" dirty="0"/>
          </a:p>
        </p:txBody>
      </p:sp>
      <p:sp>
        <p:nvSpPr>
          <p:cNvPr id="13" name="Shape 10"/>
          <p:cNvSpPr/>
          <p:nvPr/>
        </p:nvSpPr>
        <p:spPr>
          <a:xfrm>
            <a:off x="713232" y="3447288"/>
            <a:ext cx="82296" cy="82296"/>
          </a:xfrm>
          <a:prstGeom prst="ellipse">
            <a:avLst/>
          </a:prstGeom>
          <a:solidFill>
            <a:srgbClr val="0C6B6F"/>
          </a:solidFill>
          <a:ln w="12700">
            <a:solidFill>
              <a:srgbClr val="0C6B6F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877824" y="3374136"/>
            <a:ext cx="626364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60" dirty="0">
                <a:solidFill>
                  <a:srgbClr val="0C2D2E"/>
                </a:solidFill>
              </a:rPr>
              <a:t>Pilih 3 prioritas program disertai indikator keberhasilan.</a:t>
            </a:r>
            <a:endParaRPr lang="en-US" sz="1560" dirty="0"/>
          </a:p>
        </p:txBody>
      </p:sp>
      <p:sp>
        <p:nvSpPr>
          <p:cNvPr id="15" name="Shape 12"/>
          <p:cNvSpPr/>
          <p:nvPr/>
        </p:nvSpPr>
        <p:spPr>
          <a:xfrm>
            <a:off x="868680" y="5257800"/>
            <a:ext cx="5989320" cy="530352"/>
          </a:xfrm>
          <a:prstGeom prst="roundRect">
            <a:avLst>
              <a:gd name="adj" fmla="val 13793"/>
            </a:avLst>
          </a:prstGeom>
          <a:solidFill>
            <a:srgbClr val="FFFFFF"/>
          </a:solidFill>
          <a:ln w="12700">
            <a:solidFill>
              <a:srgbClr val="C7DAD7"/>
            </a:solidFill>
            <a:prstDash val="solid"/>
          </a:ln>
        </p:spPr>
      </p:sp>
      <p:sp>
        <p:nvSpPr>
          <p:cNvPr id="16" name="Text 13"/>
          <p:cNvSpPr/>
          <p:nvPr/>
        </p:nvSpPr>
        <p:spPr>
          <a:xfrm>
            <a:off x="1051560" y="5431536"/>
            <a:ext cx="56235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350" b="1" dirty="0">
                <a:solidFill>
                  <a:srgbClr val="0C6B6F"/>
                </a:solidFill>
              </a:rPr>
              <a:t>Output: 5–7 slide presentasi kelompok + 1 halaman ringkasan strategi.</a:t>
            </a:r>
            <a:endParaRPr lang="en-US" sz="1350" dirty="0"/>
          </a:p>
        </p:txBody>
      </p:sp>
      <p:sp>
        <p:nvSpPr>
          <p:cNvPr id="17" name="Shape 14"/>
          <p:cNvSpPr/>
          <p:nvPr/>
        </p:nvSpPr>
        <p:spPr>
          <a:xfrm>
            <a:off x="411480" y="6473952"/>
            <a:ext cx="11384280" cy="0"/>
          </a:xfrm>
          <a:prstGeom prst="line">
            <a:avLst/>
          </a:prstGeom>
          <a:noFill/>
          <a:ln w="12700">
            <a:solidFill>
              <a:srgbClr val="C7DAD7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530352" y="6519672"/>
            <a:ext cx="996696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80" dirty="0">
                <a:solidFill>
                  <a:srgbClr val="61706E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Catatan dosen: Penilaian dapat mencakup ketepatan faktor, kualitas data, logika strategi, dan kelayakan program.</a:t>
            </a:r>
            <a:endParaRPr lang="en-US" sz="78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0C2D2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5800" y="566928"/>
            <a:ext cx="68580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3000" b="1" dirty="0">
                <a:solidFill>
                  <a:srgbClr val="FFFFFF"/>
                </a:solidFill>
              </a:rPr>
              <a:t>Referensi Singkat</a:t>
            </a:r>
            <a:endParaRPr lang="en-US" sz="3000" dirty="0"/>
          </a:p>
        </p:txBody>
      </p:sp>
      <p:sp>
        <p:nvSpPr>
          <p:cNvPr id="3" name="Shape 1"/>
          <p:cNvSpPr/>
          <p:nvPr/>
        </p:nvSpPr>
        <p:spPr>
          <a:xfrm>
            <a:off x="822960" y="1490472"/>
            <a:ext cx="82296" cy="82296"/>
          </a:xfrm>
          <a:prstGeom prst="ellipse">
            <a:avLst/>
          </a:prstGeom>
          <a:solidFill>
            <a:srgbClr val="E6A23C"/>
          </a:solidFill>
          <a:ln w="12700">
            <a:solidFill>
              <a:srgbClr val="E6A23C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987552" y="1417320"/>
            <a:ext cx="1060704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70" dirty="0">
                <a:solidFill>
                  <a:srgbClr val="EAF7F3"/>
                </a:solidFill>
              </a:rPr>
              <a:t>David, F. R., &amp; David, F. R. (2017). Strategic Management: A Competitive Advantage Approach.</a:t>
            </a:r>
            <a:endParaRPr lang="en-US" sz="1370" dirty="0"/>
          </a:p>
        </p:txBody>
      </p:sp>
      <p:sp>
        <p:nvSpPr>
          <p:cNvPr id="5" name="Shape 3"/>
          <p:cNvSpPr/>
          <p:nvPr/>
        </p:nvSpPr>
        <p:spPr>
          <a:xfrm>
            <a:off x="822960" y="1993392"/>
            <a:ext cx="82296" cy="82296"/>
          </a:xfrm>
          <a:prstGeom prst="ellipse">
            <a:avLst/>
          </a:prstGeom>
          <a:solidFill>
            <a:srgbClr val="E6A23C"/>
          </a:solidFill>
          <a:ln w="12700">
            <a:solidFill>
              <a:srgbClr val="E6A23C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987552" y="1920240"/>
            <a:ext cx="1060704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70" dirty="0">
                <a:solidFill>
                  <a:srgbClr val="EAF7F3"/>
                </a:solidFill>
              </a:rPr>
              <a:t>Pearce, J. A., &amp; Robinson, R. B. (2015). Strategic Management: Planning for Domestic &amp; Global Competition.</a:t>
            </a:r>
            <a:endParaRPr lang="en-US" sz="1370" dirty="0"/>
          </a:p>
        </p:txBody>
      </p:sp>
      <p:sp>
        <p:nvSpPr>
          <p:cNvPr id="7" name="Shape 5"/>
          <p:cNvSpPr/>
          <p:nvPr/>
        </p:nvSpPr>
        <p:spPr>
          <a:xfrm>
            <a:off x="822960" y="2496312"/>
            <a:ext cx="82296" cy="82296"/>
          </a:xfrm>
          <a:prstGeom prst="ellipse">
            <a:avLst/>
          </a:prstGeom>
          <a:solidFill>
            <a:srgbClr val="E6A23C"/>
          </a:solidFill>
          <a:ln w="12700">
            <a:solidFill>
              <a:srgbClr val="E6A23C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987552" y="2423160"/>
            <a:ext cx="1060704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70" dirty="0">
                <a:solidFill>
                  <a:srgbClr val="EAF7F3"/>
                </a:solidFill>
              </a:rPr>
              <a:t>UN Tourism / UNWTO. World Tourism Barometer dan publikasi pengembangan pariwisata berkelanjutan.</a:t>
            </a:r>
            <a:endParaRPr lang="en-US" sz="1370" dirty="0"/>
          </a:p>
        </p:txBody>
      </p:sp>
      <p:sp>
        <p:nvSpPr>
          <p:cNvPr id="9" name="Shape 7"/>
          <p:cNvSpPr/>
          <p:nvPr/>
        </p:nvSpPr>
        <p:spPr>
          <a:xfrm>
            <a:off x="822960" y="2999232"/>
            <a:ext cx="82296" cy="82296"/>
          </a:xfrm>
          <a:prstGeom prst="ellipse">
            <a:avLst/>
          </a:prstGeom>
          <a:solidFill>
            <a:srgbClr val="E6A23C"/>
          </a:solidFill>
          <a:ln w="12700">
            <a:solidFill>
              <a:srgbClr val="E6A23C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87552" y="2926080"/>
            <a:ext cx="1060704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70" dirty="0">
                <a:solidFill>
                  <a:srgbClr val="EAF7F3"/>
                </a:solidFill>
              </a:rPr>
              <a:t>United Nations DESA. Sustainable Tourism dan SDG Target 8.9.</a:t>
            </a:r>
            <a:endParaRPr lang="en-US" sz="1370" dirty="0"/>
          </a:p>
        </p:txBody>
      </p:sp>
      <p:sp>
        <p:nvSpPr>
          <p:cNvPr id="11" name="Shape 9"/>
          <p:cNvSpPr/>
          <p:nvPr/>
        </p:nvSpPr>
        <p:spPr>
          <a:xfrm>
            <a:off x="822960" y="3502152"/>
            <a:ext cx="82296" cy="82296"/>
          </a:xfrm>
          <a:prstGeom prst="ellipse">
            <a:avLst/>
          </a:prstGeom>
          <a:solidFill>
            <a:srgbClr val="E6A23C"/>
          </a:solidFill>
          <a:ln w="12700">
            <a:solidFill>
              <a:srgbClr val="E6A23C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987552" y="3429000"/>
            <a:ext cx="1060704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70" dirty="0">
                <a:solidFill>
                  <a:srgbClr val="EAF7F3"/>
                </a:solidFill>
              </a:rPr>
              <a:t>Permenparekraf No. 9 Tahun 2021 tentang Pedoman Destinasi Pariwisata Berkelanjutan.</a:t>
            </a:r>
            <a:endParaRPr lang="en-US" sz="1370" dirty="0"/>
          </a:p>
        </p:txBody>
      </p:sp>
      <p:sp>
        <p:nvSpPr>
          <p:cNvPr id="13" name="Shape 11"/>
          <p:cNvSpPr/>
          <p:nvPr/>
        </p:nvSpPr>
        <p:spPr>
          <a:xfrm>
            <a:off x="822960" y="4005072"/>
            <a:ext cx="82296" cy="82296"/>
          </a:xfrm>
          <a:prstGeom prst="ellipse">
            <a:avLst/>
          </a:prstGeom>
          <a:solidFill>
            <a:srgbClr val="E6A23C"/>
          </a:solidFill>
          <a:ln w="12700">
            <a:solidFill>
              <a:srgbClr val="E6A23C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987552" y="3931920"/>
            <a:ext cx="1060704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70" dirty="0">
                <a:solidFill>
                  <a:srgbClr val="EAF7F3"/>
                </a:solidFill>
              </a:rPr>
              <a:t>Porter, M. E. (1980). Competitive Strategy: Techniques for Analyzing Industries and Competitors.</a:t>
            </a:r>
            <a:endParaRPr lang="en-US" sz="1370" dirty="0"/>
          </a:p>
        </p:txBody>
      </p:sp>
      <p:sp>
        <p:nvSpPr>
          <p:cNvPr id="15" name="Text 13"/>
          <p:cNvSpPr/>
          <p:nvPr/>
        </p:nvSpPr>
        <p:spPr>
          <a:xfrm>
            <a:off x="749808" y="5715000"/>
            <a:ext cx="27432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000" b="1" dirty="0">
                <a:solidFill>
                  <a:srgbClr val="E6A23C"/>
                </a:solidFill>
              </a:rPr>
              <a:t>Terima kasih</a:t>
            </a:r>
            <a:endParaRPr lang="en-US" sz="2000" dirty="0"/>
          </a:p>
        </p:txBody>
      </p:sp>
      <p:sp>
        <p:nvSpPr>
          <p:cNvPr id="16" name="Text 14"/>
          <p:cNvSpPr/>
          <p:nvPr/>
        </p:nvSpPr>
        <p:spPr>
          <a:xfrm>
            <a:off x="3703320" y="5760720"/>
            <a:ext cx="74980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20" dirty="0">
                <a:solidFill>
                  <a:srgbClr val="CBE6E2"/>
                </a:solidFill>
              </a:rPr>
              <a:t>Diskusi: Bagaimana SWOT dapat membantu destinasi wisata lokal bertahan dan tumbuh?</a:t>
            </a:r>
            <a:endParaRPr lang="en-US" sz="122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7FB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66928" y="384048"/>
            <a:ext cx="75438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600" b="1" dirty="0">
                <a:solidFill>
                  <a:srgbClr val="0C2D2E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Tujuan Pembelajaran</a:t>
            </a:r>
            <a:endParaRPr lang="en-US" sz="2600" dirty="0"/>
          </a:p>
        </p:txBody>
      </p:sp>
      <p:sp>
        <p:nvSpPr>
          <p:cNvPr id="3" name="Text 1"/>
          <p:cNvSpPr/>
          <p:nvPr/>
        </p:nvSpPr>
        <p:spPr>
          <a:xfrm>
            <a:off x="594360" y="804672"/>
            <a:ext cx="960120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dirty="0">
                <a:solidFill>
                  <a:srgbClr val="4A5568"/>
                </a:solidFill>
              </a:rPr>
              <a:t>Mahasiswa memahami cara membaca lingkungan destinasi dan menerjemahkannya menjadi strategi.</a:t>
            </a:r>
            <a:endParaRPr lang="en-US" sz="1050" dirty="0"/>
          </a:p>
        </p:txBody>
      </p:sp>
      <p:pic>
        <p:nvPicPr>
          <p:cNvPr id="4" name="Image 0" descr="/mnt/data/a_clean_vector_infographic_illustration_on_white_b.png">    </p:cNvPr>
          <p:cNvPicPr>
            <a:picLocks noChangeAspect="1"/>
          </p:cNvPicPr>
          <p:nvPr/>
        </p:nvPicPr>
        <p:blipFill>
          <a:blip r:embed="rId1"/>
          <a:srcRect l="23326" r="23326" t="0" b="0"/>
          <a:stretch/>
        </p:blipFill>
        <p:spPr>
          <a:xfrm>
            <a:off x="7315200" y="1143000"/>
            <a:ext cx="4160520" cy="438912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658368" y="1609344"/>
            <a:ext cx="82296" cy="82296"/>
          </a:xfrm>
          <a:prstGeom prst="ellipse">
            <a:avLst/>
          </a:prstGeom>
          <a:solidFill>
            <a:srgbClr val="0C6B6F"/>
          </a:solidFill>
          <a:ln w="12700">
            <a:solidFill>
              <a:srgbClr val="0C6B6F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822960" y="1536192"/>
            <a:ext cx="603504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dirty="0">
                <a:solidFill>
                  <a:srgbClr val="0C2D2E"/>
                </a:solidFill>
              </a:rPr>
              <a:t>Menjelaskan konsep dasar analisis SWOT dalam pariwisata.</a:t>
            </a:r>
            <a:endParaRPr lang="en-US" sz="1700" dirty="0"/>
          </a:p>
        </p:txBody>
      </p:sp>
      <p:sp>
        <p:nvSpPr>
          <p:cNvPr id="7" name="Shape 4"/>
          <p:cNvSpPr/>
          <p:nvPr/>
        </p:nvSpPr>
        <p:spPr>
          <a:xfrm>
            <a:off x="658368" y="2139696"/>
            <a:ext cx="82296" cy="82296"/>
          </a:xfrm>
          <a:prstGeom prst="ellipse">
            <a:avLst/>
          </a:prstGeom>
          <a:solidFill>
            <a:srgbClr val="0C6B6F"/>
          </a:solidFill>
          <a:ln w="12700">
            <a:solidFill>
              <a:srgbClr val="0C6B6F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822960" y="2066544"/>
            <a:ext cx="603504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dirty="0">
                <a:solidFill>
                  <a:srgbClr val="0C2D2E"/>
                </a:solidFill>
              </a:rPr>
              <a:t>Mengidentifikasi faktor internal: Strengths dan Weaknesses.</a:t>
            </a:r>
            <a:endParaRPr lang="en-US" sz="1700" dirty="0"/>
          </a:p>
        </p:txBody>
      </p:sp>
      <p:sp>
        <p:nvSpPr>
          <p:cNvPr id="9" name="Shape 6"/>
          <p:cNvSpPr/>
          <p:nvPr/>
        </p:nvSpPr>
        <p:spPr>
          <a:xfrm>
            <a:off x="658368" y="2670048"/>
            <a:ext cx="82296" cy="82296"/>
          </a:xfrm>
          <a:prstGeom prst="ellipse">
            <a:avLst/>
          </a:prstGeom>
          <a:solidFill>
            <a:srgbClr val="0C6B6F"/>
          </a:solidFill>
          <a:ln w="12700">
            <a:solidFill>
              <a:srgbClr val="0C6B6F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822960" y="2596896"/>
            <a:ext cx="603504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dirty="0">
                <a:solidFill>
                  <a:srgbClr val="0C2D2E"/>
                </a:solidFill>
              </a:rPr>
              <a:t>Mengidentifikasi faktor eksternal: Opportunities dan Threats.</a:t>
            </a:r>
            <a:endParaRPr lang="en-US" sz="1700" dirty="0"/>
          </a:p>
        </p:txBody>
      </p:sp>
      <p:sp>
        <p:nvSpPr>
          <p:cNvPr id="11" name="Shape 8"/>
          <p:cNvSpPr/>
          <p:nvPr/>
        </p:nvSpPr>
        <p:spPr>
          <a:xfrm>
            <a:off x="658368" y="3200400"/>
            <a:ext cx="82296" cy="82296"/>
          </a:xfrm>
          <a:prstGeom prst="ellipse">
            <a:avLst/>
          </a:prstGeom>
          <a:solidFill>
            <a:srgbClr val="0C6B6F"/>
          </a:solidFill>
          <a:ln w="12700">
            <a:solidFill>
              <a:srgbClr val="0C6B6F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822960" y="3127248"/>
            <a:ext cx="603504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dirty="0">
                <a:solidFill>
                  <a:srgbClr val="0C2D2E"/>
                </a:solidFill>
              </a:rPr>
              <a:t>Menyusun strategi SO, WO, ST, dan WT untuk destinasi wisata.</a:t>
            </a:r>
            <a:endParaRPr lang="en-US" sz="1700" dirty="0"/>
          </a:p>
        </p:txBody>
      </p:sp>
      <p:sp>
        <p:nvSpPr>
          <p:cNvPr id="13" name="Shape 10"/>
          <p:cNvSpPr/>
          <p:nvPr/>
        </p:nvSpPr>
        <p:spPr>
          <a:xfrm>
            <a:off x="658368" y="3730752"/>
            <a:ext cx="82296" cy="82296"/>
          </a:xfrm>
          <a:prstGeom prst="ellipse">
            <a:avLst/>
          </a:prstGeom>
          <a:solidFill>
            <a:srgbClr val="0C6B6F"/>
          </a:solidFill>
          <a:ln w="12700">
            <a:solidFill>
              <a:srgbClr val="0C6B6F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822960" y="3657600"/>
            <a:ext cx="603504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dirty="0">
                <a:solidFill>
                  <a:srgbClr val="0C2D2E"/>
                </a:solidFill>
              </a:rPr>
              <a:t>Membuat prioritas strategi berdasarkan data dan urgensi.</a:t>
            </a:r>
            <a:endParaRPr lang="en-US" sz="1700" dirty="0"/>
          </a:p>
        </p:txBody>
      </p:sp>
      <p:sp>
        <p:nvSpPr>
          <p:cNvPr id="15" name="Shape 12"/>
          <p:cNvSpPr/>
          <p:nvPr/>
        </p:nvSpPr>
        <p:spPr>
          <a:xfrm>
            <a:off x="411480" y="6473952"/>
            <a:ext cx="11384280" cy="0"/>
          </a:xfrm>
          <a:prstGeom prst="line">
            <a:avLst/>
          </a:prstGeom>
          <a:noFill/>
          <a:ln w="12700">
            <a:solidFill>
              <a:srgbClr val="C7DAD7"/>
            </a:solidFill>
            <a:prstDash val="solid"/>
          </a:ln>
        </p:spPr>
      </p:sp>
      <p:sp>
        <p:nvSpPr>
          <p:cNvPr id="16" name="Text 13"/>
          <p:cNvSpPr/>
          <p:nvPr/>
        </p:nvSpPr>
        <p:spPr>
          <a:xfrm>
            <a:off x="530352" y="6519672"/>
            <a:ext cx="996696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80" dirty="0">
                <a:solidFill>
                  <a:srgbClr val="61706E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Catatan dosen: Arahkan mahasiswa agar SWOT tidak sekadar daftar, tetapi menjadi dasar pilihan strategi.</a:t>
            </a:r>
            <a:endParaRPr lang="en-US" sz="78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4FA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66928" y="384048"/>
            <a:ext cx="75438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600" b="1" dirty="0">
                <a:solidFill>
                  <a:srgbClr val="0C2D2E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Posisi SWOT dalam Analisis Strategik Pariwisata</a:t>
            </a:r>
            <a:endParaRPr lang="en-US" sz="2600" dirty="0"/>
          </a:p>
        </p:txBody>
      </p:sp>
      <p:sp>
        <p:nvSpPr>
          <p:cNvPr id="3" name="Text 1"/>
          <p:cNvSpPr/>
          <p:nvPr/>
        </p:nvSpPr>
        <p:spPr>
          <a:xfrm>
            <a:off x="594360" y="804672"/>
            <a:ext cx="960120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dirty="0">
                <a:solidFill>
                  <a:srgbClr val="4A5568"/>
                </a:solidFill>
              </a:rPr>
              <a:t>SWOT menghubungkan kondisi destinasi dengan keputusan pengembangan.</a:t>
            </a:r>
            <a:endParaRPr lang="en-US" sz="1050" dirty="0"/>
          </a:p>
        </p:txBody>
      </p:sp>
      <p:sp>
        <p:nvSpPr>
          <p:cNvPr id="4" name="Shape 2"/>
          <p:cNvSpPr/>
          <p:nvPr/>
        </p:nvSpPr>
        <p:spPr>
          <a:xfrm>
            <a:off x="822960" y="1828800"/>
            <a:ext cx="1298448" cy="1298448"/>
          </a:xfrm>
          <a:prstGeom prst="ellipse">
            <a:avLst/>
          </a:prstGeom>
          <a:solidFill>
            <a:srgbClr val="0C6B6F"/>
          </a:solidFill>
          <a:ln w="12700">
            <a:solidFill>
              <a:srgbClr val="0C6B6F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1234440" y="2121408"/>
            <a:ext cx="4572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500" b="1" dirty="0">
                <a:solidFill>
                  <a:srgbClr val="FFFFFF"/>
                </a:solidFill>
              </a:rPr>
              <a:t>1</a:t>
            </a:r>
            <a:endParaRPr lang="en-US" sz="2500" dirty="0"/>
          </a:p>
        </p:txBody>
      </p:sp>
      <p:sp>
        <p:nvSpPr>
          <p:cNvPr id="6" name="Text 4"/>
          <p:cNvSpPr/>
          <p:nvPr/>
        </p:nvSpPr>
        <p:spPr>
          <a:xfrm>
            <a:off x="594360" y="3383280"/>
            <a:ext cx="1783080" cy="49377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0C2D2E"/>
                </a:solidFill>
              </a:rPr>
              <a:t>Data</a:t>
            </a:r>
            <a:endParaRPr lang="en-US" sz="1600" dirty="0"/>
          </a:p>
          <a:p>
            <a:pPr algn="ctr" indent="0" marL="0">
              <a:buNone/>
            </a:pPr>
            <a:r>
              <a:rPr lang="en-US" sz="1600" b="1" dirty="0">
                <a:solidFill>
                  <a:srgbClr val="0C2D2E"/>
                </a:solidFill>
              </a:rPr>
              <a:t>Lingkungan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2212848" y="2487168"/>
            <a:ext cx="1645920" cy="0"/>
          </a:xfrm>
          <a:prstGeom prst="line">
            <a:avLst/>
          </a:prstGeom>
          <a:noFill/>
          <a:ln w="25400">
            <a:solidFill>
              <a:srgbClr val="789A97"/>
            </a:solidFill>
            <a:prstDash val="solid"/>
            <a:headEnd type="none"/>
            <a:tailEnd type="triangle"/>
          </a:ln>
        </p:spPr>
      </p:sp>
      <p:sp>
        <p:nvSpPr>
          <p:cNvPr id="8" name="Shape 6"/>
          <p:cNvSpPr/>
          <p:nvPr/>
        </p:nvSpPr>
        <p:spPr>
          <a:xfrm>
            <a:off x="3383280" y="1828800"/>
            <a:ext cx="1298448" cy="1298448"/>
          </a:xfrm>
          <a:prstGeom prst="ellipse">
            <a:avLst/>
          </a:prstGeom>
          <a:solidFill>
            <a:srgbClr val="2B6CB0"/>
          </a:solidFill>
          <a:ln w="12700">
            <a:solidFill>
              <a:srgbClr val="2B6CB0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3794760" y="2121408"/>
            <a:ext cx="4572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500" b="1" dirty="0">
                <a:solidFill>
                  <a:srgbClr val="FFFFFF"/>
                </a:solidFill>
              </a:rPr>
              <a:t>2</a:t>
            </a:r>
            <a:endParaRPr lang="en-US" sz="2500" dirty="0"/>
          </a:p>
        </p:txBody>
      </p:sp>
      <p:sp>
        <p:nvSpPr>
          <p:cNvPr id="10" name="Text 8"/>
          <p:cNvSpPr/>
          <p:nvPr/>
        </p:nvSpPr>
        <p:spPr>
          <a:xfrm>
            <a:off x="3154680" y="3383280"/>
            <a:ext cx="1783080" cy="49377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0C2D2E"/>
                </a:solidFill>
              </a:rPr>
              <a:t>Analisis</a:t>
            </a:r>
            <a:endParaRPr lang="en-US" sz="1600" dirty="0"/>
          </a:p>
          <a:p>
            <a:pPr algn="ctr" indent="0" marL="0">
              <a:buNone/>
            </a:pPr>
            <a:r>
              <a:rPr lang="en-US" sz="1600" b="1" dirty="0">
                <a:solidFill>
                  <a:srgbClr val="0C2D2E"/>
                </a:solidFill>
              </a:rPr>
              <a:t>SWOT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4773168" y="2487168"/>
            <a:ext cx="1645920" cy="0"/>
          </a:xfrm>
          <a:prstGeom prst="line">
            <a:avLst/>
          </a:prstGeom>
          <a:noFill/>
          <a:ln w="25400">
            <a:solidFill>
              <a:srgbClr val="789A97"/>
            </a:solidFill>
            <a:prstDash val="solid"/>
            <a:headEnd type="none"/>
            <a:tailEnd type="triangle"/>
          </a:ln>
        </p:spPr>
      </p:sp>
      <p:sp>
        <p:nvSpPr>
          <p:cNvPr id="12" name="Shape 10"/>
          <p:cNvSpPr/>
          <p:nvPr/>
        </p:nvSpPr>
        <p:spPr>
          <a:xfrm>
            <a:off x="5943600" y="1828800"/>
            <a:ext cx="1298448" cy="1298448"/>
          </a:xfrm>
          <a:prstGeom prst="ellipse">
            <a:avLst/>
          </a:prstGeom>
          <a:solidFill>
            <a:srgbClr val="E6A23C"/>
          </a:solidFill>
          <a:ln w="12700">
            <a:solidFill>
              <a:srgbClr val="E6A23C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6355080" y="2121408"/>
            <a:ext cx="4572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500" b="1" dirty="0">
                <a:solidFill>
                  <a:srgbClr val="FFFFFF"/>
                </a:solidFill>
              </a:rPr>
              <a:t>3</a:t>
            </a:r>
            <a:endParaRPr lang="en-US" sz="2500" dirty="0"/>
          </a:p>
        </p:txBody>
      </p:sp>
      <p:sp>
        <p:nvSpPr>
          <p:cNvPr id="14" name="Text 12"/>
          <p:cNvSpPr/>
          <p:nvPr/>
        </p:nvSpPr>
        <p:spPr>
          <a:xfrm>
            <a:off x="5715000" y="3383280"/>
            <a:ext cx="1783080" cy="49377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0C2D2E"/>
                </a:solidFill>
              </a:rPr>
              <a:t>Pilihan</a:t>
            </a:r>
            <a:endParaRPr lang="en-US" sz="1600" dirty="0"/>
          </a:p>
          <a:p>
            <a:pPr algn="ctr" indent="0" marL="0">
              <a:buNone/>
            </a:pPr>
            <a:r>
              <a:rPr lang="en-US" sz="1600" b="1" dirty="0">
                <a:solidFill>
                  <a:srgbClr val="0C2D2E"/>
                </a:solidFill>
              </a:rPr>
              <a:t>Strategi</a:t>
            </a:r>
            <a:endParaRPr lang="en-US" sz="1600" dirty="0"/>
          </a:p>
        </p:txBody>
      </p:sp>
      <p:sp>
        <p:nvSpPr>
          <p:cNvPr id="15" name="Shape 13"/>
          <p:cNvSpPr/>
          <p:nvPr/>
        </p:nvSpPr>
        <p:spPr>
          <a:xfrm>
            <a:off x="7333488" y="2487168"/>
            <a:ext cx="1645920" cy="0"/>
          </a:xfrm>
          <a:prstGeom prst="line">
            <a:avLst/>
          </a:prstGeom>
          <a:noFill/>
          <a:ln w="25400">
            <a:solidFill>
              <a:srgbClr val="789A97"/>
            </a:solidFill>
            <a:prstDash val="solid"/>
            <a:headEnd type="none"/>
            <a:tailEnd type="triangle"/>
          </a:ln>
        </p:spPr>
      </p:sp>
      <p:sp>
        <p:nvSpPr>
          <p:cNvPr id="16" name="Shape 14"/>
          <p:cNvSpPr/>
          <p:nvPr/>
        </p:nvSpPr>
        <p:spPr>
          <a:xfrm>
            <a:off x="8503920" y="1828800"/>
            <a:ext cx="1298448" cy="1298448"/>
          </a:xfrm>
          <a:prstGeom prst="ellipse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8915400" y="2121408"/>
            <a:ext cx="4572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500" b="1" dirty="0">
                <a:solidFill>
                  <a:srgbClr val="FFFFFF"/>
                </a:solidFill>
              </a:rPr>
              <a:t>4</a:t>
            </a:r>
            <a:endParaRPr lang="en-US" sz="2500" dirty="0"/>
          </a:p>
        </p:txBody>
      </p:sp>
      <p:sp>
        <p:nvSpPr>
          <p:cNvPr id="18" name="Text 16"/>
          <p:cNvSpPr/>
          <p:nvPr/>
        </p:nvSpPr>
        <p:spPr>
          <a:xfrm>
            <a:off x="8275320" y="3383280"/>
            <a:ext cx="1783080" cy="49377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0C2D2E"/>
                </a:solidFill>
              </a:rPr>
              <a:t>Program</a:t>
            </a:r>
            <a:endParaRPr lang="en-US" sz="1600" dirty="0"/>
          </a:p>
          <a:p>
            <a:pPr algn="ctr" indent="0" marL="0">
              <a:buNone/>
            </a:pPr>
            <a:r>
              <a:rPr lang="en-US" sz="1600" b="1" dirty="0">
                <a:solidFill>
                  <a:srgbClr val="0C2D2E"/>
                </a:solidFill>
              </a:rPr>
              <a:t>Aksi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1097280" y="4892040"/>
            <a:ext cx="996696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900" b="1" dirty="0">
                <a:solidFill>
                  <a:srgbClr val="0C6B6F"/>
                </a:solidFill>
              </a:rPr>
              <a:t>Inti: SWOT membantu pengelola destinasi memilih strategi yang sesuai, bukan hanya mengumpulkan opini.</a:t>
            </a:r>
            <a:endParaRPr lang="en-US" sz="1900" dirty="0"/>
          </a:p>
        </p:txBody>
      </p:sp>
      <p:sp>
        <p:nvSpPr>
          <p:cNvPr id="20" name="Shape 18"/>
          <p:cNvSpPr/>
          <p:nvPr/>
        </p:nvSpPr>
        <p:spPr>
          <a:xfrm>
            <a:off x="411480" y="6473952"/>
            <a:ext cx="11384280" cy="0"/>
          </a:xfrm>
          <a:prstGeom prst="line">
            <a:avLst/>
          </a:prstGeom>
          <a:noFill/>
          <a:ln w="12700">
            <a:solidFill>
              <a:srgbClr val="C7DAD7"/>
            </a:solidFill>
            <a:prstDash val="solid"/>
          </a:ln>
        </p:spPr>
      </p:sp>
      <p:sp>
        <p:nvSpPr>
          <p:cNvPr id="21" name="Text 19"/>
          <p:cNvSpPr/>
          <p:nvPr/>
        </p:nvSpPr>
        <p:spPr>
          <a:xfrm>
            <a:off x="530352" y="6519672"/>
            <a:ext cx="996696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80" dirty="0">
                <a:solidFill>
                  <a:srgbClr val="61706E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Catatan dosen: Gunakan contoh: data kunjungan, review wisatawan, kapasitas fasilitas, dan tren pasar.</a:t>
            </a:r>
            <a:endParaRPr lang="en-US" sz="78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7FB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66928" y="384048"/>
            <a:ext cx="75438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600" b="1" dirty="0">
                <a:solidFill>
                  <a:srgbClr val="0C2D2E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Apa Itu SWOT?</a:t>
            </a:r>
            <a:endParaRPr lang="en-US" sz="2600" dirty="0"/>
          </a:p>
        </p:txBody>
      </p:sp>
      <p:sp>
        <p:nvSpPr>
          <p:cNvPr id="3" name="Text 1"/>
          <p:cNvSpPr/>
          <p:nvPr/>
        </p:nvSpPr>
        <p:spPr>
          <a:xfrm>
            <a:off x="594360" y="804672"/>
            <a:ext cx="960120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dirty="0">
                <a:solidFill>
                  <a:srgbClr val="4A5568"/>
                </a:solidFill>
              </a:rPr>
              <a:t>Kerangka sederhana untuk memetakan kondisi destinasi wisata secara sistematis.</a:t>
            </a:r>
            <a:endParaRPr lang="en-US" sz="1050" dirty="0"/>
          </a:p>
        </p:txBody>
      </p:sp>
      <p:sp>
        <p:nvSpPr>
          <p:cNvPr id="4" name="Shape 2"/>
          <p:cNvSpPr/>
          <p:nvPr/>
        </p:nvSpPr>
        <p:spPr>
          <a:xfrm>
            <a:off x="685800" y="1417320"/>
            <a:ext cx="5074920" cy="1691640"/>
          </a:xfrm>
          <a:prstGeom prst="roundRect">
            <a:avLst>
              <a:gd name="adj" fmla="val 5405"/>
            </a:avLst>
          </a:prstGeom>
          <a:solidFill>
            <a:srgbClr val="ECF7ED"/>
          </a:solidFill>
          <a:ln w="15240">
            <a:solidFill>
              <a:srgbClr val="2E7D32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850392" y="1554480"/>
            <a:ext cx="429768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200" b="1" dirty="0">
                <a:solidFill>
                  <a:srgbClr val="2E7D32"/>
                </a:solidFill>
              </a:rPr>
              <a:t>S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344168" y="1581912"/>
            <a:ext cx="425196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0C2D2E"/>
                </a:solidFill>
              </a:rPr>
              <a:t>Strengths / Kekuatan</a:t>
            </a:r>
            <a:endParaRPr lang="en-US" sz="1500" dirty="0"/>
          </a:p>
        </p:txBody>
      </p:sp>
      <p:sp>
        <p:nvSpPr>
          <p:cNvPr id="7" name="Text 5"/>
          <p:cNvSpPr/>
          <p:nvPr/>
        </p:nvSpPr>
        <p:spPr>
          <a:xfrm>
            <a:off x="914400" y="2039112"/>
            <a:ext cx="4617720" cy="91440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070" dirty="0">
                <a:solidFill>
                  <a:srgbClr val="0C2D2E"/>
                </a:solidFill>
              </a:rPr>
              <a:t>Keunggulan internal destinasi yang dapat dipakai sebagai daya saing: atraksi unik, budaya lokal, akses, brand, SDM, dan layanan.</a:t>
            </a:r>
            <a:endParaRPr lang="en-US" sz="1070" dirty="0"/>
          </a:p>
        </p:txBody>
      </p:sp>
      <p:sp>
        <p:nvSpPr>
          <p:cNvPr id="8" name="Shape 6"/>
          <p:cNvSpPr/>
          <p:nvPr/>
        </p:nvSpPr>
        <p:spPr>
          <a:xfrm>
            <a:off x="6400800" y="1417320"/>
            <a:ext cx="5074920" cy="1691640"/>
          </a:xfrm>
          <a:prstGeom prst="roundRect">
            <a:avLst>
              <a:gd name="adj" fmla="val 5405"/>
            </a:avLst>
          </a:prstGeom>
          <a:solidFill>
            <a:srgbClr val="FFF0EA"/>
          </a:solidFill>
          <a:ln w="15240">
            <a:solidFill>
              <a:srgbClr val="C84B31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6565392" y="1554480"/>
            <a:ext cx="429768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200" b="1" dirty="0">
                <a:solidFill>
                  <a:srgbClr val="C84B31"/>
                </a:solidFill>
              </a:rPr>
              <a:t>W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7059168" y="1581912"/>
            <a:ext cx="425196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0C2D2E"/>
                </a:solidFill>
              </a:rPr>
              <a:t>Weaknesses / Kelemahan</a:t>
            </a:r>
            <a:endParaRPr lang="en-US" sz="1500" dirty="0"/>
          </a:p>
        </p:txBody>
      </p:sp>
      <p:sp>
        <p:nvSpPr>
          <p:cNvPr id="11" name="Text 9"/>
          <p:cNvSpPr/>
          <p:nvPr/>
        </p:nvSpPr>
        <p:spPr>
          <a:xfrm>
            <a:off x="6629400" y="2039112"/>
            <a:ext cx="4617720" cy="91440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070" dirty="0">
                <a:solidFill>
                  <a:srgbClr val="0C2D2E"/>
                </a:solidFill>
              </a:rPr>
              <a:t>Keterbatasan internal yang menghambat mutu destinasi: fasilitas minim, promosi lemah, SDM belum terlatih, tata kelola belum rapi.</a:t>
            </a:r>
            <a:endParaRPr lang="en-US" sz="1070" dirty="0"/>
          </a:p>
        </p:txBody>
      </p:sp>
      <p:sp>
        <p:nvSpPr>
          <p:cNvPr id="12" name="Shape 10"/>
          <p:cNvSpPr/>
          <p:nvPr/>
        </p:nvSpPr>
        <p:spPr>
          <a:xfrm>
            <a:off x="685800" y="3657600"/>
            <a:ext cx="5074920" cy="1691640"/>
          </a:xfrm>
          <a:prstGeom prst="roundRect">
            <a:avLst>
              <a:gd name="adj" fmla="val 5405"/>
            </a:avLst>
          </a:prstGeom>
          <a:solidFill>
            <a:srgbClr val="EAF3FF"/>
          </a:solidFill>
          <a:ln w="15240">
            <a:solidFill>
              <a:srgbClr val="2B6CB0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850392" y="3794760"/>
            <a:ext cx="429768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200" b="1" dirty="0">
                <a:solidFill>
                  <a:srgbClr val="2B6CB0"/>
                </a:solidFill>
              </a:rPr>
              <a:t>O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1344168" y="3822192"/>
            <a:ext cx="425196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0C2D2E"/>
                </a:solidFill>
              </a:rPr>
              <a:t>Opportunities / Peluang</a:t>
            </a:r>
            <a:endParaRPr lang="en-US" sz="1500" dirty="0"/>
          </a:p>
        </p:txBody>
      </p:sp>
      <p:sp>
        <p:nvSpPr>
          <p:cNvPr id="15" name="Text 13"/>
          <p:cNvSpPr/>
          <p:nvPr/>
        </p:nvSpPr>
        <p:spPr>
          <a:xfrm>
            <a:off x="914400" y="4279392"/>
            <a:ext cx="4617720" cy="91440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070" dirty="0">
                <a:solidFill>
                  <a:srgbClr val="0C2D2E"/>
                </a:solidFill>
              </a:rPr>
              <a:t>Kondisi eksternal yang dapat dimanfaatkan: tren eco-tourism, dukungan kebijakan, pasar digital, event, investasi, dan kemitraan.</a:t>
            </a:r>
            <a:endParaRPr lang="en-US" sz="1070" dirty="0"/>
          </a:p>
        </p:txBody>
      </p:sp>
      <p:sp>
        <p:nvSpPr>
          <p:cNvPr id="16" name="Shape 14"/>
          <p:cNvSpPr/>
          <p:nvPr/>
        </p:nvSpPr>
        <p:spPr>
          <a:xfrm>
            <a:off x="6400800" y="3657600"/>
            <a:ext cx="5074920" cy="1691640"/>
          </a:xfrm>
          <a:prstGeom prst="roundRect">
            <a:avLst>
              <a:gd name="adj" fmla="val 5405"/>
            </a:avLst>
          </a:prstGeom>
          <a:solidFill>
            <a:srgbClr val="FFF7E0"/>
          </a:solidFill>
          <a:ln w="15240">
            <a:solidFill>
              <a:srgbClr val="E6A23C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6565392" y="3794760"/>
            <a:ext cx="429768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200" b="1" dirty="0">
                <a:solidFill>
                  <a:srgbClr val="E6A23C"/>
                </a:solidFill>
              </a:rPr>
              <a:t>T</a:t>
            </a:r>
            <a:endParaRPr lang="en-US" sz="2200" dirty="0"/>
          </a:p>
        </p:txBody>
      </p:sp>
      <p:sp>
        <p:nvSpPr>
          <p:cNvPr id="18" name="Text 16"/>
          <p:cNvSpPr/>
          <p:nvPr/>
        </p:nvSpPr>
        <p:spPr>
          <a:xfrm>
            <a:off x="7059168" y="3822192"/>
            <a:ext cx="425196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0C2D2E"/>
                </a:solidFill>
              </a:rPr>
              <a:t>Threats / Ancaman</a:t>
            </a:r>
            <a:endParaRPr lang="en-US" sz="1500" dirty="0"/>
          </a:p>
        </p:txBody>
      </p:sp>
      <p:sp>
        <p:nvSpPr>
          <p:cNvPr id="19" name="Text 17"/>
          <p:cNvSpPr/>
          <p:nvPr/>
        </p:nvSpPr>
        <p:spPr>
          <a:xfrm>
            <a:off x="6629400" y="4279392"/>
            <a:ext cx="4617720" cy="91440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070" dirty="0">
                <a:solidFill>
                  <a:srgbClr val="0C2D2E"/>
                </a:solidFill>
              </a:rPr>
              <a:t>Faktor eksternal yang dapat mengganggu: bencana, kompetitor, perubahan regulasi, krisis ekonomi, konflik, dan ulasan negatif.</a:t>
            </a:r>
            <a:endParaRPr lang="en-US" sz="1070" dirty="0"/>
          </a:p>
        </p:txBody>
      </p:sp>
      <p:sp>
        <p:nvSpPr>
          <p:cNvPr id="20" name="Shape 18"/>
          <p:cNvSpPr/>
          <p:nvPr/>
        </p:nvSpPr>
        <p:spPr>
          <a:xfrm>
            <a:off x="411480" y="6473952"/>
            <a:ext cx="11384280" cy="0"/>
          </a:xfrm>
          <a:prstGeom prst="line">
            <a:avLst/>
          </a:prstGeom>
          <a:noFill/>
          <a:ln w="12700">
            <a:solidFill>
              <a:srgbClr val="C7DAD7"/>
            </a:solidFill>
            <a:prstDash val="solid"/>
          </a:ln>
        </p:spPr>
      </p:sp>
      <p:sp>
        <p:nvSpPr>
          <p:cNvPr id="21" name="Text 19"/>
          <p:cNvSpPr/>
          <p:nvPr/>
        </p:nvSpPr>
        <p:spPr>
          <a:xfrm>
            <a:off x="530352" y="6519672"/>
            <a:ext cx="996696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80" dirty="0">
                <a:solidFill>
                  <a:srgbClr val="61706E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Catatan dosen: Tekankan pembedaan internal vs eksternal agar mahasiswa tidak salah menempatkan faktor.</a:t>
            </a:r>
            <a:endParaRPr lang="en-US" sz="78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5FB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66928" y="384048"/>
            <a:ext cx="75438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600" b="1" dirty="0">
                <a:solidFill>
                  <a:srgbClr val="0C2D2E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Mengapa SWOT Penting di Pariwisata?</a:t>
            </a:r>
            <a:endParaRPr lang="en-US" sz="2600" dirty="0"/>
          </a:p>
        </p:txBody>
      </p:sp>
      <p:sp>
        <p:nvSpPr>
          <p:cNvPr id="3" name="Text 1"/>
          <p:cNvSpPr/>
          <p:nvPr/>
        </p:nvSpPr>
        <p:spPr>
          <a:xfrm>
            <a:off x="594360" y="804672"/>
            <a:ext cx="960120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dirty="0">
                <a:solidFill>
                  <a:srgbClr val="4A5568"/>
                </a:solidFill>
              </a:rPr>
              <a:t>Industri pariwisata sangat dipengaruhi perubahan pasar, teknologi, lingkungan, dan persepsi wisatawan.</a:t>
            </a:r>
            <a:endParaRPr lang="en-US" sz="1050" dirty="0"/>
          </a:p>
        </p:txBody>
      </p:sp>
      <p:pic>
        <p:nvPicPr>
          <p:cNvPr id="4" name="Image 0" descr="/mnt/data/a_wide_cinematic_landscape_travel_composite_scene.png">    </p:cNvPr>
          <p:cNvPicPr>
            <a:picLocks noChangeAspect="1"/>
          </p:cNvPicPr>
          <p:nvPr/>
        </p:nvPicPr>
        <p:blipFill>
          <a:blip r:embed="rId1"/>
          <a:srcRect l="19276" r="19276" t="0" b="0"/>
          <a:stretch/>
        </p:blipFill>
        <p:spPr>
          <a:xfrm>
            <a:off x="6583680" y="1097280"/>
            <a:ext cx="4892040" cy="44805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685800" y="1298448"/>
            <a:ext cx="5349240" cy="804672"/>
          </a:xfrm>
          <a:prstGeom prst="roundRect">
            <a:avLst>
              <a:gd name="adj" fmla="val 13636"/>
            </a:avLst>
          </a:prstGeom>
          <a:solidFill>
            <a:srgbClr val="FFFFFF"/>
          </a:solidFill>
          <a:ln w="15240">
            <a:solidFill>
              <a:srgbClr val="0C6B6F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914400" y="1463040"/>
            <a:ext cx="4892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0C6B6F"/>
                </a:solidFill>
              </a:rPr>
              <a:t>1. Memahami posisi destinasi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914400" y="1819656"/>
            <a:ext cx="4892040" cy="146304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80" dirty="0">
                <a:solidFill>
                  <a:srgbClr val="0C2D2E"/>
                </a:solidFill>
              </a:rPr>
              <a:t>Apakah destinasi unggul karena atraksi, akses, harga, pengalaman, atau budaya?</a:t>
            </a:r>
            <a:endParaRPr lang="en-US" sz="1180" dirty="0"/>
          </a:p>
        </p:txBody>
      </p:sp>
      <p:sp>
        <p:nvSpPr>
          <p:cNvPr id="8" name="Shape 5"/>
          <p:cNvSpPr/>
          <p:nvPr/>
        </p:nvSpPr>
        <p:spPr>
          <a:xfrm>
            <a:off x="685800" y="2340864"/>
            <a:ext cx="5349240" cy="804672"/>
          </a:xfrm>
          <a:prstGeom prst="roundRect">
            <a:avLst>
              <a:gd name="adj" fmla="val 13636"/>
            </a:avLst>
          </a:prstGeom>
          <a:solidFill>
            <a:srgbClr val="FFFFFF"/>
          </a:solidFill>
          <a:ln w="15240">
            <a:solidFill>
              <a:srgbClr val="2B6CB0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914400" y="2505456"/>
            <a:ext cx="4892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2B6CB0"/>
                </a:solidFill>
              </a:rPr>
              <a:t>2. Menentukan prioritas</a:t>
            </a:r>
            <a:endParaRPr lang="en-US" sz="1700" dirty="0"/>
          </a:p>
        </p:txBody>
      </p:sp>
      <p:sp>
        <p:nvSpPr>
          <p:cNvPr id="10" name="Text 7"/>
          <p:cNvSpPr/>
          <p:nvPr/>
        </p:nvSpPr>
        <p:spPr>
          <a:xfrm>
            <a:off x="914400" y="2862072"/>
            <a:ext cx="4892040" cy="146304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80" dirty="0">
                <a:solidFill>
                  <a:srgbClr val="0C2D2E"/>
                </a:solidFill>
              </a:rPr>
              <a:t>Tidak semua masalah dapat diselesaikan sekaligus; SWOT membantu memilih yang paling strategis.</a:t>
            </a:r>
            <a:endParaRPr lang="en-US" sz="1180" dirty="0"/>
          </a:p>
        </p:txBody>
      </p:sp>
      <p:sp>
        <p:nvSpPr>
          <p:cNvPr id="11" name="Shape 8"/>
          <p:cNvSpPr/>
          <p:nvPr/>
        </p:nvSpPr>
        <p:spPr>
          <a:xfrm>
            <a:off x="685800" y="3383280"/>
            <a:ext cx="5349240" cy="804672"/>
          </a:xfrm>
          <a:prstGeom prst="roundRect">
            <a:avLst>
              <a:gd name="adj" fmla="val 13636"/>
            </a:avLst>
          </a:prstGeom>
          <a:solidFill>
            <a:srgbClr val="FFFFFF"/>
          </a:solidFill>
          <a:ln w="15240">
            <a:solidFill>
              <a:srgbClr val="C84B31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914400" y="3547872"/>
            <a:ext cx="4892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C84B31"/>
                </a:solidFill>
              </a:rPr>
              <a:t>3. Mengurangi risiko</a:t>
            </a:r>
            <a:endParaRPr lang="en-US" sz="1700" dirty="0"/>
          </a:p>
        </p:txBody>
      </p:sp>
      <p:sp>
        <p:nvSpPr>
          <p:cNvPr id="13" name="Text 10"/>
          <p:cNvSpPr/>
          <p:nvPr/>
        </p:nvSpPr>
        <p:spPr>
          <a:xfrm>
            <a:off x="914400" y="3904488"/>
            <a:ext cx="4892040" cy="146304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80" dirty="0">
                <a:solidFill>
                  <a:srgbClr val="0C2D2E"/>
                </a:solidFill>
              </a:rPr>
              <a:t>Ancaman seperti bencana, overtourism, dan reputasi digital dapat diantisipasi lebih awal.</a:t>
            </a:r>
            <a:endParaRPr lang="en-US" sz="1180" dirty="0"/>
          </a:p>
        </p:txBody>
      </p:sp>
      <p:sp>
        <p:nvSpPr>
          <p:cNvPr id="14" name="Shape 11"/>
          <p:cNvSpPr/>
          <p:nvPr/>
        </p:nvSpPr>
        <p:spPr>
          <a:xfrm>
            <a:off x="685800" y="4425696"/>
            <a:ext cx="5349240" cy="804672"/>
          </a:xfrm>
          <a:prstGeom prst="roundRect">
            <a:avLst>
              <a:gd name="adj" fmla="val 13636"/>
            </a:avLst>
          </a:prstGeom>
          <a:solidFill>
            <a:srgbClr val="FFFFFF"/>
          </a:solidFill>
          <a:ln w="15240">
            <a:solidFill>
              <a:srgbClr val="2E7D32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914400" y="4590288"/>
            <a:ext cx="4892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2E7D32"/>
                </a:solidFill>
              </a:rPr>
              <a:t>4. Menciptakan strategi realistis</a:t>
            </a:r>
            <a:endParaRPr lang="en-US" sz="1700" dirty="0"/>
          </a:p>
        </p:txBody>
      </p:sp>
      <p:sp>
        <p:nvSpPr>
          <p:cNvPr id="16" name="Text 13"/>
          <p:cNvSpPr/>
          <p:nvPr/>
        </p:nvSpPr>
        <p:spPr>
          <a:xfrm>
            <a:off x="914400" y="4946904"/>
            <a:ext cx="4892040" cy="146304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80" dirty="0">
                <a:solidFill>
                  <a:srgbClr val="0C2D2E"/>
                </a:solidFill>
              </a:rPr>
              <a:t>Strategi disusun sesuai kapasitas internal dan peluang eksternal yang benar-benar tersedia.</a:t>
            </a:r>
            <a:endParaRPr lang="en-US" sz="1180" dirty="0"/>
          </a:p>
        </p:txBody>
      </p:sp>
      <p:sp>
        <p:nvSpPr>
          <p:cNvPr id="17" name="Text 14"/>
          <p:cNvSpPr/>
          <p:nvPr/>
        </p:nvSpPr>
        <p:spPr>
          <a:xfrm>
            <a:off x="6675120" y="5715000"/>
            <a:ext cx="4617720" cy="3840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/>
          <a:lstStyle/>
          <a:p>
            <a:pPr indent="0" marL="0">
              <a:buNone/>
            </a:pPr>
            <a:r>
              <a:rPr lang="en-US" sz="940" i="1" dirty="0">
                <a:solidFill>
                  <a:srgbClr val="4A5568"/>
                </a:solidFill>
              </a:rPr>
              <a:t>Catatan konteks: pariwisata berkelanjutan menimbang dampak ekonomi, sosial, dan lingkungan bagi wisatawan, industri, lingkungan, dan masyarakat lokal.</a:t>
            </a:r>
            <a:endParaRPr lang="en-US" sz="940" dirty="0"/>
          </a:p>
        </p:txBody>
      </p:sp>
      <p:sp>
        <p:nvSpPr>
          <p:cNvPr id="18" name="Shape 15"/>
          <p:cNvSpPr/>
          <p:nvPr/>
        </p:nvSpPr>
        <p:spPr>
          <a:xfrm>
            <a:off x="411480" y="6473952"/>
            <a:ext cx="11384280" cy="0"/>
          </a:xfrm>
          <a:prstGeom prst="line">
            <a:avLst/>
          </a:prstGeom>
          <a:noFill/>
          <a:ln w="12700">
            <a:solidFill>
              <a:srgbClr val="C7DAD7"/>
            </a:solidFill>
            <a:prstDash val="solid"/>
          </a:ln>
        </p:spPr>
      </p:sp>
      <p:sp>
        <p:nvSpPr>
          <p:cNvPr id="19" name="Text 16"/>
          <p:cNvSpPr/>
          <p:nvPr/>
        </p:nvSpPr>
        <p:spPr>
          <a:xfrm>
            <a:off x="530352" y="6519672"/>
            <a:ext cx="996696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80" dirty="0">
                <a:solidFill>
                  <a:srgbClr val="61706E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Catatan dosen: Hubungkan dengan konsep destinasi berkelanjutan dan kepentingan masyarakat lokal.</a:t>
            </a:r>
            <a:endParaRPr lang="en-US" sz="78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7FB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66928" y="384048"/>
            <a:ext cx="75438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600" b="1" dirty="0">
                <a:solidFill>
                  <a:srgbClr val="0C2D2E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Data yang Dibutuhkan untuk SWOT Pariwisata</a:t>
            </a:r>
            <a:endParaRPr lang="en-US" sz="2600" dirty="0"/>
          </a:p>
        </p:txBody>
      </p:sp>
      <p:sp>
        <p:nvSpPr>
          <p:cNvPr id="3" name="Text 1"/>
          <p:cNvSpPr/>
          <p:nvPr/>
        </p:nvSpPr>
        <p:spPr>
          <a:xfrm>
            <a:off x="594360" y="804672"/>
            <a:ext cx="960120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dirty="0">
                <a:solidFill>
                  <a:srgbClr val="4A5568"/>
                </a:solidFill>
              </a:rPr>
              <a:t>Analisis yang baik harus berbasis data, bukan hanya persepsi.</a:t>
            </a:r>
            <a:endParaRPr lang="en-US" sz="1050" dirty="0"/>
          </a:p>
        </p:txBody>
      </p:sp>
      <p:pic>
        <p:nvPicPr>
          <p:cNvPr id="4" name="Image 0" descr="/mnt/data/a_realistic_modern_office_conference_room_interio.png">    </p:cNvPr>
          <p:cNvPicPr>
            <a:picLocks noChangeAspect="1"/>
          </p:cNvPicPr>
          <p:nvPr/>
        </p:nvPicPr>
        <p:blipFill>
          <a:blip r:embed="rId1"/>
          <a:srcRect l="18866" r="18866" t="0" b="0"/>
          <a:stretch/>
        </p:blipFill>
        <p:spPr>
          <a:xfrm>
            <a:off x="502920" y="1234440"/>
            <a:ext cx="4754880" cy="429768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5623560" y="1325880"/>
            <a:ext cx="2697480" cy="3611880"/>
          </a:xfrm>
          <a:prstGeom prst="roundRect">
            <a:avLst>
              <a:gd name="adj" fmla="val 4068"/>
            </a:avLst>
          </a:prstGeom>
          <a:solidFill>
            <a:srgbClr val="EAF7F3"/>
          </a:solidFill>
          <a:ln w="12700">
            <a:solidFill>
              <a:srgbClr val="0C6B6F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5870448" y="1600200"/>
            <a:ext cx="219456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900" b="1" dirty="0">
                <a:solidFill>
                  <a:srgbClr val="0C6B6F"/>
                </a:solidFill>
              </a:rPr>
              <a:t>Data Internal</a:t>
            </a:r>
            <a:endParaRPr lang="en-US" sz="1900" dirty="0"/>
          </a:p>
        </p:txBody>
      </p:sp>
      <p:sp>
        <p:nvSpPr>
          <p:cNvPr id="7" name="Shape 4"/>
          <p:cNvSpPr/>
          <p:nvPr/>
        </p:nvSpPr>
        <p:spPr>
          <a:xfrm>
            <a:off x="5870448" y="2212848"/>
            <a:ext cx="82296" cy="82296"/>
          </a:xfrm>
          <a:prstGeom prst="ellipse">
            <a:avLst/>
          </a:prstGeom>
          <a:solidFill>
            <a:srgbClr val="0C6B6F"/>
          </a:solidFill>
          <a:ln w="12700">
            <a:solidFill>
              <a:srgbClr val="0C6B6F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035040" y="2139696"/>
            <a:ext cx="201168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20" dirty="0">
                <a:solidFill>
                  <a:srgbClr val="0C2D2E"/>
                </a:solidFill>
              </a:rPr>
              <a:t>Atraksi &amp; keunikan</a:t>
            </a:r>
            <a:endParaRPr lang="en-US" sz="1220" dirty="0"/>
          </a:p>
        </p:txBody>
      </p:sp>
      <p:sp>
        <p:nvSpPr>
          <p:cNvPr id="9" name="Shape 6"/>
          <p:cNvSpPr/>
          <p:nvPr/>
        </p:nvSpPr>
        <p:spPr>
          <a:xfrm>
            <a:off x="5870448" y="2596896"/>
            <a:ext cx="82296" cy="82296"/>
          </a:xfrm>
          <a:prstGeom prst="ellipse">
            <a:avLst/>
          </a:prstGeom>
          <a:solidFill>
            <a:srgbClr val="0C6B6F"/>
          </a:solidFill>
          <a:ln w="12700">
            <a:solidFill>
              <a:srgbClr val="0C6B6F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6035040" y="2523744"/>
            <a:ext cx="201168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20" dirty="0">
                <a:solidFill>
                  <a:srgbClr val="0C2D2E"/>
                </a:solidFill>
              </a:rPr>
              <a:t>Aksesibilitas</a:t>
            </a:r>
            <a:endParaRPr lang="en-US" sz="1220" dirty="0"/>
          </a:p>
        </p:txBody>
      </p:sp>
      <p:sp>
        <p:nvSpPr>
          <p:cNvPr id="11" name="Shape 8"/>
          <p:cNvSpPr/>
          <p:nvPr/>
        </p:nvSpPr>
        <p:spPr>
          <a:xfrm>
            <a:off x="5870448" y="2980944"/>
            <a:ext cx="82296" cy="82296"/>
          </a:xfrm>
          <a:prstGeom prst="ellipse">
            <a:avLst/>
          </a:prstGeom>
          <a:solidFill>
            <a:srgbClr val="0C6B6F"/>
          </a:solidFill>
          <a:ln w="12700">
            <a:solidFill>
              <a:srgbClr val="0C6B6F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035040" y="2907792"/>
            <a:ext cx="201168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20" dirty="0">
                <a:solidFill>
                  <a:srgbClr val="0C2D2E"/>
                </a:solidFill>
              </a:rPr>
              <a:t>Amenitas</a:t>
            </a:r>
            <a:endParaRPr lang="en-US" sz="1220" dirty="0"/>
          </a:p>
        </p:txBody>
      </p:sp>
      <p:sp>
        <p:nvSpPr>
          <p:cNvPr id="13" name="Shape 10"/>
          <p:cNvSpPr/>
          <p:nvPr/>
        </p:nvSpPr>
        <p:spPr>
          <a:xfrm>
            <a:off x="5870448" y="3364992"/>
            <a:ext cx="82296" cy="82296"/>
          </a:xfrm>
          <a:prstGeom prst="ellipse">
            <a:avLst/>
          </a:prstGeom>
          <a:solidFill>
            <a:srgbClr val="0C6B6F"/>
          </a:solidFill>
          <a:ln w="12700">
            <a:solidFill>
              <a:srgbClr val="0C6B6F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6035040" y="3291840"/>
            <a:ext cx="201168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20" dirty="0">
                <a:solidFill>
                  <a:srgbClr val="0C2D2E"/>
                </a:solidFill>
              </a:rPr>
              <a:t>SDM layanan</a:t>
            </a:r>
            <a:endParaRPr lang="en-US" sz="1220" dirty="0"/>
          </a:p>
        </p:txBody>
      </p:sp>
      <p:sp>
        <p:nvSpPr>
          <p:cNvPr id="15" name="Shape 12"/>
          <p:cNvSpPr/>
          <p:nvPr/>
        </p:nvSpPr>
        <p:spPr>
          <a:xfrm>
            <a:off x="5870448" y="3749040"/>
            <a:ext cx="82296" cy="82296"/>
          </a:xfrm>
          <a:prstGeom prst="ellipse">
            <a:avLst/>
          </a:prstGeom>
          <a:solidFill>
            <a:srgbClr val="0C6B6F"/>
          </a:solidFill>
          <a:ln w="12700">
            <a:solidFill>
              <a:srgbClr val="0C6B6F"/>
            </a:solidFill>
            <a:prstDash val="solid"/>
          </a:ln>
        </p:spPr>
      </p:sp>
      <p:sp>
        <p:nvSpPr>
          <p:cNvPr id="16" name="Text 13"/>
          <p:cNvSpPr/>
          <p:nvPr/>
        </p:nvSpPr>
        <p:spPr>
          <a:xfrm>
            <a:off x="6035040" y="3675888"/>
            <a:ext cx="201168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20" dirty="0">
                <a:solidFill>
                  <a:srgbClr val="0C2D2E"/>
                </a:solidFill>
              </a:rPr>
              <a:t>Kelembagaan</a:t>
            </a:r>
            <a:endParaRPr lang="en-US" sz="1220" dirty="0"/>
          </a:p>
        </p:txBody>
      </p:sp>
      <p:sp>
        <p:nvSpPr>
          <p:cNvPr id="17" name="Shape 14"/>
          <p:cNvSpPr/>
          <p:nvPr/>
        </p:nvSpPr>
        <p:spPr>
          <a:xfrm>
            <a:off x="5870448" y="4133088"/>
            <a:ext cx="82296" cy="82296"/>
          </a:xfrm>
          <a:prstGeom prst="ellipse">
            <a:avLst/>
          </a:prstGeom>
          <a:solidFill>
            <a:srgbClr val="0C6B6F"/>
          </a:solidFill>
          <a:ln w="12700">
            <a:solidFill>
              <a:srgbClr val="0C6B6F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6035040" y="4059936"/>
            <a:ext cx="201168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20" dirty="0">
                <a:solidFill>
                  <a:srgbClr val="0C2D2E"/>
                </a:solidFill>
              </a:rPr>
              <a:t>Keuangan &amp; promosi</a:t>
            </a:r>
            <a:endParaRPr lang="en-US" sz="1220" dirty="0"/>
          </a:p>
        </p:txBody>
      </p:sp>
      <p:sp>
        <p:nvSpPr>
          <p:cNvPr id="19" name="Shape 16"/>
          <p:cNvSpPr/>
          <p:nvPr/>
        </p:nvSpPr>
        <p:spPr>
          <a:xfrm>
            <a:off x="8595360" y="1325880"/>
            <a:ext cx="2697480" cy="3611880"/>
          </a:xfrm>
          <a:prstGeom prst="roundRect">
            <a:avLst>
              <a:gd name="adj" fmla="val 4068"/>
            </a:avLst>
          </a:prstGeom>
          <a:solidFill>
            <a:srgbClr val="FFF4E5"/>
          </a:solidFill>
          <a:ln w="12700">
            <a:solidFill>
              <a:srgbClr val="E6A23C"/>
            </a:solidFill>
            <a:prstDash val="solid"/>
          </a:ln>
        </p:spPr>
      </p:sp>
      <p:sp>
        <p:nvSpPr>
          <p:cNvPr id="20" name="Text 17"/>
          <p:cNvSpPr/>
          <p:nvPr/>
        </p:nvSpPr>
        <p:spPr>
          <a:xfrm>
            <a:off x="8851392" y="1600200"/>
            <a:ext cx="219456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900" b="1" dirty="0">
                <a:solidFill>
                  <a:srgbClr val="E6A23C"/>
                </a:solidFill>
              </a:rPr>
              <a:t>Data Eksternal</a:t>
            </a:r>
            <a:endParaRPr lang="en-US" sz="1900" dirty="0"/>
          </a:p>
        </p:txBody>
      </p:sp>
      <p:sp>
        <p:nvSpPr>
          <p:cNvPr id="21" name="Shape 18"/>
          <p:cNvSpPr/>
          <p:nvPr/>
        </p:nvSpPr>
        <p:spPr>
          <a:xfrm>
            <a:off x="8851392" y="2212848"/>
            <a:ext cx="82296" cy="82296"/>
          </a:xfrm>
          <a:prstGeom prst="ellipse">
            <a:avLst/>
          </a:prstGeom>
          <a:solidFill>
            <a:srgbClr val="E6A23C"/>
          </a:solidFill>
          <a:ln w="12700">
            <a:solidFill>
              <a:srgbClr val="E6A23C"/>
            </a:solidFill>
            <a:prstDash val="solid"/>
          </a:ln>
        </p:spPr>
      </p:sp>
      <p:sp>
        <p:nvSpPr>
          <p:cNvPr id="22" name="Text 19"/>
          <p:cNvSpPr/>
          <p:nvPr/>
        </p:nvSpPr>
        <p:spPr>
          <a:xfrm>
            <a:off x="9015984" y="2139696"/>
            <a:ext cx="1993392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20" dirty="0">
                <a:solidFill>
                  <a:srgbClr val="0C2D2E"/>
                </a:solidFill>
              </a:rPr>
              <a:t>Tren wisatawan</a:t>
            </a:r>
            <a:endParaRPr lang="en-US" sz="1220" dirty="0"/>
          </a:p>
        </p:txBody>
      </p:sp>
      <p:sp>
        <p:nvSpPr>
          <p:cNvPr id="23" name="Shape 20"/>
          <p:cNvSpPr/>
          <p:nvPr/>
        </p:nvSpPr>
        <p:spPr>
          <a:xfrm>
            <a:off x="8851392" y="2596896"/>
            <a:ext cx="82296" cy="82296"/>
          </a:xfrm>
          <a:prstGeom prst="ellipse">
            <a:avLst/>
          </a:prstGeom>
          <a:solidFill>
            <a:srgbClr val="E6A23C"/>
          </a:solidFill>
          <a:ln w="12700">
            <a:solidFill>
              <a:srgbClr val="E6A23C"/>
            </a:solidFill>
            <a:prstDash val="solid"/>
          </a:ln>
        </p:spPr>
      </p:sp>
      <p:sp>
        <p:nvSpPr>
          <p:cNvPr id="24" name="Text 21"/>
          <p:cNvSpPr/>
          <p:nvPr/>
        </p:nvSpPr>
        <p:spPr>
          <a:xfrm>
            <a:off x="9015984" y="2523744"/>
            <a:ext cx="1993392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20" dirty="0">
                <a:solidFill>
                  <a:srgbClr val="0C2D2E"/>
                </a:solidFill>
              </a:rPr>
              <a:t>Regulasi</a:t>
            </a:r>
            <a:endParaRPr lang="en-US" sz="1220" dirty="0"/>
          </a:p>
        </p:txBody>
      </p:sp>
      <p:sp>
        <p:nvSpPr>
          <p:cNvPr id="25" name="Shape 22"/>
          <p:cNvSpPr/>
          <p:nvPr/>
        </p:nvSpPr>
        <p:spPr>
          <a:xfrm>
            <a:off x="8851392" y="2980944"/>
            <a:ext cx="82296" cy="82296"/>
          </a:xfrm>
          <a:prstGeom prst="ellipse">
            <a:avLst/>
          </a:prstGeom>
          <a:solidFill>
            <a:srgbClr val="E6A23C"/>
          </a:solidFill>
          <a:ln w="12700">
            <a:solidFill>
              <a:srgbClr val="E6A23C"/>
            </a:solidFill>
            <a:prstDash val="solid"/>
          </a:ln>
        </p:spPr>
      </p:sp>
      <p:sp>
        <p:nvSpPr>
          <p:cNvPr id="26" name="Text 23"/>
          <p:cNvSpPr/>
          <p:nvPr/>
        </p:nvSpPr>
        <p:spPr>
          <a:xfrm>
            <a:off x="9015984" y="2907792"/>
            <a:ext cx="1993392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20" dirty="0">
                <a:solidFill>
                  <a:srgbClr val="0C2D2E"/>
                </a:solidFill>
              </a:rPr>
              <a:t>Teknologi digital</a:t>
            </a:r>
            <a:endParaRPr lang="en-US" sz="1220" dirty="0"/>
          </a:p>
        </p:txBody>
      </p:sp>
      <p:sp>
        <p:nvSpPr>
          <p:cNvPr id="27" name="Shape 24"/>
          <p:cNvSpPr/>
          <p:nvPr/>
        </p:nvSpPr>
        <p:spPr>
          <a:xfrm>
            <a:off x="8851392" y="3364992"/>
            <a:ext cx="82296" cy="82296"/>
          </a:xfrm>
          <a:prstGeom prst="ellipse">
            <a:avLst/>
          </a:prstGeom>
          <a:solidFill>
            <a:srgbClr val="E6A23C"/>
          </a:solidFill>
          <a:ln w="12700">
            <a:solidFill>
              <a:srgbClr val="E6A23C"/>
            </a:solidFill>
            <a:prstDash val="solid"/>
          </a:ln>
        </p:spPr>
      </p:sp>
      <p:sp>
        <p:nvSpPr>
          <p:cNvPr id="28" name="Text 25"/>
          <p:cNvSpPr/>
          <p:nvPr/>
        </p:nvSpPr>
        <p:spPr>
          <a:xfrm>
            <a:off x="9015984" y="3291840"/>
            <a:ext cx="1993392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20" dirty="0">
                <a:solidFill>
                  <a:srgbClr val="0C2D2E"/>
                </a:solidFill>
              </a:rPr>
              <a:t>Kompetitor</a:t>
            </a:r>
            <a:endParaRPr lang="en-US" sz="1220" dirty="0"/>
          </a:p>
        </p:txBody>
      </p:sp>
      <p:sp>
        <p:nvSpPr>
          <p:cNvPr id="29" name="Shape 26"/>
          <p:cNvSpPr/>
          <p:nvPr/>
        </p:nvSpPr>
        <p:spPr>
          <a:xfrm>
            <a:off x="8851392" y="3749040"/>
            <a:ext cx="82296" cy="82296"/>
          </a:xfrm>
          <a:prstGeom prst="ellipse">
            <a:avLst/>
          </a:prstGeom>
          <a:solidFill>
            <a:srgbClr val="E6A23C"/>
          </a:solidFill>
          <a:ln w="12700">
            <a:solidFill>
              <a:srgbClr val="E6A23C"/>
            </a:solidFill>
            <a:prstDash val="solid"/>
          </a:ln>
        </p:spPr>
      </p:sp>
      <p:sp>
        <p:nvSpPr>
          <p:cNvPr id="30" name="Text 27"/>
          <p:cNvSpPr/>
          <p:nvPr/>
        </p:nvSpPr>
        <p:spPr>
          <a:xfrm>
            <a:off x="9015984" y="3675888"/>
            <a:ext cx="1993392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20" dirty="0">
                <a:solidFill>
                  <a:srgbClr val="0C2D2E"/>
                </a:solidFill>
              </a:rPr>
              <a:t>Lingkungan alam</a:t>
            </a:r>
            <a:endParaRPr lang="en-US" sz="1220" dirty="0"/>
          </a:p>
        </p:txBody>
      </p:sp>
      <p:sp>
        <p:nvSpPr>
          <p:cNvPr id="31" name="Shape 28"/>
          <p:cNvSpPr/>
          <p:nvPr/>
        </p:nvSpPr>
        <p:spPr>
          <a:xfrm>
            <a:off x="8851392" y="4133088"/>
            <a:ext cx="82296" cy="82296"/>
          </a:xfrm>
          <a:prstGeom prst="ellipse">
            <a:avLst/>
          </a:prstGeom>
          <a:solidFill>
            <a:srgbClr val="E6A23C"/>
          </a:solidFill>
          <a:ln w="12700">
            <a:solidFill>
              <a:srgbClr val="E6A23C"/>
            </a:solidFill>
            <a:prstDash val="solid"/>
          </a:ln>
        </p:spPr>
      </p:sp>
      <p:sp>
        <p:nvSpPr>
          <p:cNvPr id="32" name="Text 29"/>
          <p:cNvSpPr/>
          <p:nvPr/>
        </p:nvSpPr>
        <p:spPr>
          <a:xfrm>
            <a:off x="9015984" y="4059936"/>
            <a:ext cx="1993392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20" dirty="0">
                <a:solidFill>
                  <a:srgbClr val="0C2D2E"/>
                </a:solidFill>
              </a:rPr>
              <a:t>Risiko sosial ekonomi</a:t>
            </a:r>
            <a:endParaRPr lang="en-US" sz="1220" dirty="0"/>
          </a:p>
        </p:txBody>
      </p:sp>
      <p:sp>
        <p:nvSpPr>
          <p:cNvPr id="33" name="Shape 30"/>
          <p:cNvSpPr/>
          <p:nvPr/>
        </p:nvSpPr>
        <p:spPr>
          <a:xfrm>
            <a:off x="411480" y="6473952"/>
            <a:ext cx="11384280" cy="0"/>
          </a:xfrm>
          <a:prstGeom prst="line">
            <a:avLst/>
          </a:prstGeom>
          <a:noFill/>
          <a:ln w="12700">
            <a:solidFill>
              <a:srgbClr val="C7DAD7"/>
            </a:solidFill>
            <a:prstDash val="solid"/>
          </a:ln>
        </p:spPr>
      </p:sp>
      <p:sp>
        <p:nvSpPr>
          <p:cNvPr id="34" name="Text 31"/>
          <p:cNvSpPr/>
          <p:nvPr/>
        </p:nvSpPr>
        <p:spPr>
          <a:xfrm>
            <a:off x="530352" y="6519672"/>
            <a:ext cx="996696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80" dirty="0">
                <a:solidFill>
                  <a:srgbClr val="61706E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Catatan dosen: Minta mahasiswa menyebutkan minimal tiga sumber data untuk sebuah destinasi lokal.</a:t>
            </a:r>
            <a:endParaRPr lang="en-US" sz="78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7FC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66928" y="384048"/>
            <a:ext cx="75438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600" b="1" dirty="0">
                <a:solidFill>
                  <a:srgbClr val="0C2D2E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Strengths: Kekuatan Destinasi Wisata</a:t>
            </a:r>
            <a:endParaRPr lang="en-US" sz="2600" dirty="0"/>
          </a:p>
        </p:txBody>
      </p:sp>
      <p:sp>
        <p:nvSpPr>
          <p:cNvPr id="3" name="Text 1"/>
          <p:cNvSpPr/>
          <p:nvPr/>
        </p:nvSpPr>
        <p:spPr>
          <a:xfrm>
            <a:off x="594360" y="804672"/>
            <a:ext cx="960120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dirty="0">
                <a:solidFill>
                  <a:srgbClr val="4A5568"/>
                </a:solidFill>
              </a:rPr>
              <a:t>Faktor internal yang dapat menjadi keunggulan kompetitif.</a:t>
            </a:r>
            <a:endParaRPr lang="en-US" sz="1050" dirty="0"/>
          </a:p>
        </p:txBody>
      </p:sp>
      <p:sp>
        <p:nvSpPr>
          <p:cNvPr id="4" name="Shape 2"/>
          <p:cNvSpPr/>
          <p:nvPr/>
        </p:nvSpPr>
        <p:spPr>
          <a:xfrm>
            <a:off x="8641080" y="1170432"/>
            <a:ext cx="2377440" cy="2377440"/>
          </a:xfrm>
          <a:prstGeom prst="ellipse">
            <a:avLst/>
          </a:prstGeom>
          <a:solidFill>
            <a:srgbClr val="DFF2E1"/>
          </a:solidFill>
          <a:ln w="25400">
            <a:solidFill>
              <a:srgbClr val="2E7D32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9308592" y="1481328"/>
            <a:ext cx="1060704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6400" b="1" dirty="0">
                <a:solidFill>
                  <a:srgbClr val="2E7D32"/>
                </a:solidFill>
              </a:rPr>
              <a:t>S</a:t>
            </a:r>
            <a:endParaRPr lang="en-US" sz="6400" dirty="0"/>
          </a:p>
        </p:txBody>
      </p:sp>
      <p:sp>
        <p:nvSpPr>
          <p:cNvPr id="6" name="Text 4"/>
          <p:cNvSpPr/>
          <p:nvPr/>
        </p:nvSpPr>
        <p:spPr>
          <a:xfrm>
            <a:off x="8915400" y="2560320"/>
            <a:ext cx="17830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2E7D32"/>
                </a:solidFill>
              </a:rPr>
              <a:t>Strengths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731520" y="1490472"/>
            <a:ext cx="82296" cy="82296"/>
          </a:xfrm>
          <a:prstGeom prst="ellipse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896112" y="1417320"/>
            <a:ext cx="704088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dirty="0">
                <a:solidFill>
                  <a:srgbClr val="0C2D2E"/>
                </a:solidFill>
              </a:rPr>
              <a:t>Keindahan alam, budaya, sejarah, atau kuliner yang khas.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731520" y="1984248"/>
            <a:ext cx="82296" cy="82296"/>
          </a:xfrm>
          <a:prstGeom prst="ellipse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896112" y="1911096"/>
            <a:ext cx="704088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dirty="0">
                <a:solidFill>
                  <a:srgbClr val="0C2D2E"/>
                </a:solidFill>
              </a:rPr>
              <a:t>Akses transportasi mudah dan lokasi strategis.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731520" y="2478024"/>
            <a:ext cx="82296" cy="82296"/>
          </a:xfrm>
          <a:prstGeom prst="ellipse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896112" y="2404872"/>
            <a:ext cx="704088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dirty="0">
                <a:solidFill>
                  <a:srgbClr val="0C2D2E"/>
                </a:solidFill>
              </a:rPr>
              <a:t>Keramahan masyarakat serta pengalaman wisata autentik.</a:t>
            </a:r>
            <a:endParaRPr lang="en-US" sz="1600" dirty="0"/>
          </a:p>
        </p:txBody>
      </p:sp>
      <p:sp>
        <p:nvSpPr>
          <p:cNvPr id="13" name="Shape 11"/>
          <p:cNvSpPr/>
          <p:nvPr/>
        </p:nvSpPr>
        <p:spPr>
          <a:xfrm>
            <a:off x="731520" y="2971800"/>
            <a:ext cx="82296" cy="82296"/>
          </a:xfrm>
          <a:prstGeom prst="ellipse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896112" y="2898648"/>
            <a:ext cx="704088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dirty="0">
                <a:solidFill>
                  <a:srgbClr val="0C2D2E"/>
                </a:solidFill>
              </a:rPr>
              <a:t>Kualitas amenitas: penginapan, restoran, toilet, pusat informasi.</a:t>
            </a:r>
            <a:endParaRPr lang="en-US" sz="1600" dirty="0"/>
          </a:p>
        </p:txBody>
      </p:sp>
      <p:sp>
        <p:nvSpPr>
          <p:cNvPr id="15" name="Shape 13"/>
          <p:cNvSpPr/>
          <p:nvPr/>
        </p:nvSpPr>
        <p:spPr>
          <a:xfrm>
            <a:off x="731520" y="3465576"/>
            <a:ext cx="82296" cy="82296"/>
          </a:xfrm>
          <a:prstGeom prst="ellipse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896112" y="3392424"/>
            <a:ext cx="704088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dirty="0">
                <a:solidFill>
                  <a:srgbClr val="0C2D2E"/>
                </a:solidFill>
              </a:rPr>
              <a:t>Brand destinasi sudah dikenal dan memiliki ulasan positif.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731520" y="3959352"/>
            <a:ext cx="82296" cy="82296"/>
          </a:xfrm>
          <a:prstGeom prst="ellipse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896112" y="3886200"/>
            <a:ext cx="704088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dirty="0">
                <a:solidFill>
                  <a:srgbClr val="0C2D2E"/>
                </a:solidFill>
              </a:rPr>
              <a:t>Kelembagaan pengelola destinasi berjalan aktif.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1005840" y="5230368"/>
            <a:ext cx="10012680" cy="530352"/>
          </a:xfrm>
          <a:prstGeom prst="roundRect">
            <a:avLst>
              <a:gd name="adj" fmla="val 17241"/>
            </a:avLst>
          </a:prstGeom>
          <a:solidFill>
            <a:srgbClr val="E5F5E5"/>
          </a:solidFill>
          <a:ln w="12700">
            <a:solidFill>
              <a:srgbClr val="A9D8AC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1234440" y="5376672"/>
            <a:ext cx="955548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2E7D32"/>
                </a:solidFill>
              </a:rPr>
              <a:t>Pertanyaan kunci: Apa yang membuat wisatawan memilih destinasi ini dibanding destinasi lain?</a:t>
            </a:r>
            <a:endParaRPr lang="en-US" sz="1400" dirty="0"/>
          </a:p>
        </p:txBody>
      </p:sp>
      <p:sp>
        <p:nvSpPr>
          <p:cNvPr id="21" name="Shape 19"/>
          <p:cNvSpPr/>
          <p:nvPr/>
        </p:nvSpPr>
        <p:spPr>
          <a:xfrm>
            <a:off x="411480" y="6473952"/>
            <a:ext cx="11384280" cy="0"/>
          </a:xfrm>
          <a:prstGeom prst="line">
            <a:avLst/>
          </a:prstGeom>
          <a:noFill/>
          <a:ln w="12700">
            <a:solidFill>
              <a:srgbClr val="C7DAD7"/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530352" y="6519672"/>
            <a:ext cx="996696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80" dirty="0">
                <a:solidFill>
                  <a:srgbClr val="61706E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Catatan dosen: Kekuatan harus spesifik dan dapat dibuktikan dengan data/observasi.</a:t>
            </a:r>
            <a:endParaRPr lang="en-US" sz="78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8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66928" y="384048"/>
            <a:ext cx="75438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600" b="1" dirty="0">
                <a:solidFill>
                  <a:srgbClr val="0C2D2E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Weaknesses: Kelemahan Destinasi Wisata</a:t>
            </a:r>
            <a:endParaRPr lang="en-US" sz="2600" dirty="0"/>
          </a:p>
        </p:txBody>
      </p:sp>
      <p:sp>
        <p:nvSpPr>
          <p:cNvPr id="3" name="Text 1"/>
          <p:cNvSpPr/>
          <p:nvPr/>
        </p:nvSpPr>
        <p:spPr>
          <a:xfrm>
            <a:off x="594360" y="804672"/>
            <a:ext cx="960120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dirty="0">
                <a:solidFill>
                  <a:srgbClr val="4A5568"/>
                </a:solidFill>
              </a:rPr>
              <a:t>Faktor internal yang mengurangi kualitas pengalaman wisatawan.</a:t>
            </a:r>
            <a:endParaRPr lang="en-US" sz="1050" dirty="0"/>
          </a:p>
        </p:txBody>
      </p:sp>
      <p:sp>
        <p:nvSpPr>
          <p:cNvPr id="4" name="Shape 2"/>
          <p:cNvSpPr/>
          <p:nvPr/>
        </p:nvSpPr>
        <p:spPr>
          <a:xfrm>
            <a:off x="8641080" y="1170432"/>
            <a:ext cx="2377440" cy="2377440"/>
          </a:xfrm>
          <a:prstGeom prst="ellipse">
            <a:avLst/>
          </a:prstGeom>
          <a:solidFill>
            <a:srgbClr val="FFE5DB"/>
          </a:solidFill>
          <a:ln w="25400">
            <a:solidFill>
              <a:srgbClr val="C84B31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9144000" y="1472184"/>
            <a:ext cx="141732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6100" b="1" dirty="0">
                <a:solidFill>
                  <a:srgbClr val="C84B31"/>
                </a:solidFill>
              </a:rPr>
              <a:t>W</a:t>
            </a:r>
            <a:endParaRPr lang="en-US" sz="6100" dirty="0"/>
          </a:p>
        </p:txBody>
      </p:sp>
      <p:sp>
        <p:nvSpPr>
          <p:cNvPr id="6" name="Text 4"/>
          <p:cNvSpPr/>
          <p:nvPr/>
        </p:nvSpPr>
        <p:spPr>
          <a:xfrm>
            <a:off x="8823960" y="2560320"/>
            <a:ext cx="196596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C84B31"/>
                </a:solidFill>
              </a:rPr>
              <a:t>Weaknesses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731520" y="1490472"/>
            <a:ext cx="82296" cy="82296"/>
          </a:xfrm>
          <a:prstGeom prst="ellipse">
            <a:avLst/>
          </a:prstGeom>
          <a:solidFill>
            <a:srgbClr val="C84B31"/>
          </a:solidFill>
          <a:ln w="12700">
            <a:solidFill>
              <a:srgbClr val="C84B31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896112" y="1417320"/>
            <a:ext cx="704088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dirty="0">
                <a:solidFill>
                  <a:srgbClr val="0C2D2E"/>
                </a:solidFill>
              </a:rPr>
              <a:t>Kebersihan, keamanan, dan fasilitas dasar belum memadai.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731520" y="1984248"/>
            <a:ext cx="82296" cy="82296"/>
          </a:xfrm>
          <a:prstGeom prst="ellipse">
            <a:avLst/>
          </a:prstGeom>
          <a:solidFill>
            <a:srgbClr val="C84B31"/>
          </a:solidFill>
          <a:ln w="12700">
            <a:solidFill>
              <a:srgbClr val="C84B31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896112" y="1911096"/>
            <a:ext cx="704088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dirty="0">
                <a:solidFill>
                  <a:srgbClr val="0C2D2E"/>
                </a:solidFill>
              </a:rPr>
              <a:t>SDM belum memiliki standar pelayanan wisata.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731520" y="2478024"/>
            <a:ext cx="82296" cy="82296"/>
          </a:xfrm>
          <a:prstGeom prst="ellipse">
            <a:avLst/>
          </a:prstGeom>
          <a:solidFill>
            <a:srgbClr val="C84B31"/>
          </a:solidFill>
          <a:ln w="12700">
            <a:solidFill>
              <a:srgbClr val="C84B31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896112" y="2404872"/>
            <a:ext cx="704088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dirty="0">
                <a:solidFill>
                  <a:srgbClr val="0C2D2E"/>
                </a:solidFill>
              </a:rPr>
              <a:t>Promosi digital lemah dan konten kurang konsisten.</a:t>
            </a:r>
            <a:endParaRPr lang="en-US" sz="1600" dirty="0"/>
          </a:p>
        </p:txBody>
      </p:sp>
      <p:sp>
        <p:nvSpPr>
          <p:cNvPr id="13" name="Shape 11"/>
          <p:cNvSpPr/>
          <p:nvPr/>
        </p:nvSpPr>
        <p:spPr>
          <a:xfrm>
            <a:off x="731520" y="2971800"/>
            <a:ext cx="82296" cy="82296"/>
          </a:xfrm>
          <a:prstGeom prst="ellipse">
            <a:avLst/>
          </a:prstGeom>
          <a:solidFill>
            <a:srgbClr val="C84B31"/>
          </a:solidFill>
          <a:ln w="12700">
            <a:solidFill>
              <a:srgbClr val="C84B31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896112" y="2898648"/>
            <a:ext cx="704088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dirty="0">
                <a:solidFill>
                  <a:srgbClr val="0C2D2E"/>
                </a:solidFill>
              </a:rPr>
              <a:t>Koordinasi antar-pelaku wisata belum terintegrasi.</a:t>
            </a:r>
            <a:endParaRPr lang="en-US" sz="1600" dirty="0"/>
          </a:p>
        </p:txBody>
      </p:sp>
      <p:sp>
        <p:nvSpPr>
          <p:cNvPr id="15" name="Shape 13"/>
          <p:cNvSpPr/>
          <p:nvPr/>
        </p:nvSpPr>
        <p:spPr>
          <a:xfrm>
            <a:off x="731520" y="3465576"/>
            <a:ext cx="82296" cy="82296"/>
          </a:xfrm>
          <a:prstGeom prst="ellipse">
            <a:avLst/>
          </a:prstGeom>
          <a:solidFill>
            <a:srgbClr val="C84B31"/>
          </a:solidFill>
          <a:ln w="12700">
            <a:solidFill>
              <a:srgbClr val="C84B31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896112" y="3392424"/>
            <a:ext cx="704088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dirty="0">
                <a:solidFill>
                  <a:srgbClr val="0C2D2E"/>
                </a:solidFill>
              </a:rPr>
              <a:t>Harga, parkir, atau tiket tidak transparan.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731520" y="3959352"/>
            <a:ext cx="82296" cy="82296"/>
          </a:xfrm>
          <a:prstGeom prst="ellipse">
            <a:avLst/>
          </a:prstGeom>
          <a:solidFill>
            <a:srgbClr val="C84B31"/>
          </a:solidFill>
          <a:ln w="12700">
            <a:solidFill>
              <a:srgbClr val="C84B31"/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896112" y="3886200"/>
            <a:ext cx="704088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dirty="0">
                <a:solidFill>
                  <a:srgbClr val="0C2D2E"/>
                </a:solidFill>
              </a:rPr>
              <a:t>Belum ada data kunjungan dan kepuasan wisatawan.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1005840" y="5230368"/>
            <a:ext cx="10012680" cy="530352"/>
          </a:xfrm>
          <a:prstGeom prst="roundRect">
            <a:avLst>
              <a:gd name="adj" fmla="val 17241"/>
            </a:avLst>
          </a:prstGeom>
          <a:solidFill>
            <a:srgbClr val="FFEDE6"/>
          </a:solidFill>
          <a:ln w="12700">
            <a:solidFill>
              <a:srgbClr val="E4A08C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1234440" y="5376672"/>
            <a:ext cx="955548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C84B31"/>
                </a:solidFill>
              </a:rPr>
              <a:t>Pertanyaan kunci: Hambatan internal apa yang paling sering dikeluhkan wisatawan?</a:t>
            </a:r>
            <a:endParaRPr lang="en-US" sz="1400" dirty="0"/>
          </a:p>
        </p:txBody>
      </p:sp>
      <p:sp>
        <p:nvSpPr>
          <p:cNvPr id="21" name="Shape 19"/>
          <p:cNvSpPr/>
          <p:nvPr/>
        </p:nvSpPr>
        <p:spPr>
          <a:xfrm>
            <a:off x="411480" y="6473952"/>
            <a:ext cx="11384280" cy="0"/>
          </a:xfrm>
          <a:prstGeom prst="line">
            <a:avLst/>
          </a:prstGeom>
          <a:noFill/>
          <a:ln w="12700">
            <a:solidFill>
              <a:srgbClr val="C7DAD7"/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530352" y="6519672"/>
            <a:ext cx="996696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80" dirty="0">
                <a:solidFill>
                  <a:srgbClr val="61706E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Catatan dosen: Kelemahan bukan untuk menyalahkan, tetapi untuk menentukan perbaikan prioritas.</a:t>
            </a:r>
            <a:endParaRPr lang="en-US" sz="78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3F8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66928" y="384048"/>
            <a:ext cx="75438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600" b="1" dirty="0">
                <a:solidFill>
                  <a:srgbClr val="0C2D2E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Opportunities: Peluang Pariwisata</a:t>
            </a:r>
            <a:endParaRPr lang="en-US" sz="2600" dirty="0"/>
          </a:p>
        </p:txBody>
      </p:sp>
      <p:sp>
        <p:nvSpPr>
          <p:cNvPr id="3" name="Text 1"/>
          <p:cNvSpPr/>
          <p:nvPr/>
        </p:nvSpPr>
        <p:spPr>
          <a:xfrm>
            <a:off x="594360" y="804672"/>
            <a:ext cx="960120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dirty="0">
                <a:solidFill>
                  <a:srgbClr val="4A5568"/>
                </a:solidFill>
              </a:rPr>
              <a:t>Faktor eksternal yang dapat dimanfaatkan untuk pertumbuhan destinasi.</a:t>
            </a:r>
            <a:endParaRPr lang="en-US" sz="1050" dirty="0"/>
          </a:p>
        </p:txBody>
      </p:sp>
      <p:pic>
        <p:nvPicPr>
          <p:cNvPr id="4" name="Image 0" descr="/mnt/data/a_clean_modern_infographic_illustration_no_reada.png">    </p:cNvPr>
          <p:cNvPicPr>
            <a:picLocks noChangeAspect="1"/>
          </p:cNvPicPr>
          <p:nvPr/>
        </p:nvPicPr>
        <p:blipFill>
          <a:blip r:embed="rId1"/>
          <a:srcRect l="21860" r="21860" t="0" b="0"/>
          <a:stretch/>
        </p:blipFill>
        <p:spPr>
          <a:xfrm>
            <a:off x="7223760" y="1051560"/>
            <a:ext cx="4389120" cy="438912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13232" y="1490472"/>
            <a:ext cx="82296" cy="82296"/>
          </a:xfrm>
          <a:prstGeom prst="ellipse">
            <a:avLst/>
          </a:prstGeom>
          <a:solidFill>
            <a:srgbClr val="2B6CB0"/>
          </a:solidFill>
          <a:ln w="12700">
            <a:solidFill>
              <a:srgbClr val="2B6CB0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877824" y="1417320"/>
            <a:ext cx="630936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20" dirty="0">
                <a:solidFill>
                  <a:srgbClr val="0C2D2E"/>
                </a:solidFill>
              </a:rPr>
              <a:t>Meningkatnya minat pada wisata alam, budaya, kuliner, dan pengalaman autentik.</a:t>
            </a:r>
            <a:endParaRPr lang="en-US" sz="1520" dirty="0"/>
          </a:p>
        </p:txBody>
      </p:sp>
      <p:sp>
        <p:nvSpPr>
          <p:cNvPr id="7" name="Shape 4"/>
          <p:cNvSpPr/>
          <p:nvPr/>
        </p:nvSpPr>
        <p:spPr>
          <a:xfrm>
            <a:off x="713232" y="1984248"/>
            <a:ext cx="82296" cy="82296"/>
          </a:xfrm>
          <a:prstGeom prst="ellipse">
            <a:avLst/>
          </a:prstGeom>
          <a:solidFill>
            <a:srgbClr val="2B6CB0"/>
          </a:solidFill>
          <a:ln w="12700">
            <a:solidFill>
              <a:srgbClr val="2B6CB0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877824" y="1911096"/>
            <a:ext cx="630936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20" dirty="0">
                <a:solidFill>
                  <a:srgbClr val="0C2D2E"/>
                </a:solidFill>
              </a:rPr>
              <a:t>Pemasaran digital melalui media sosial, marketplace wisata, dan konten kreator.</a:t>
            </a:r>
            <a:endParaRPr lang="en-US" sz="1520" dirty="0"/>
          </a:p>
        </p:txBody>
      </p:sp>
      <p:sp>
        <p:nvSpPr>
          <p:cNvPr id="9" name="Shape 6"/>
          <p:cNvSpPr/>
          <p:nvPr/>
        </p:nvSpPr>
        <p:spPr>
          <a:xfrm>
            <a:off x="713232" y="2478024"/>
            <a:ext cx="82296" cy="82296"/>
          </a:xfrm>
          <a:prstGeom prst="ellipse">
            <a:avLst/>
          </a:prstGeom>
          <a:solidFill>
            <a:srgbClr val="2B6CB0"/>
          </a:solidFill>
          <a:ln w="12700">
            <a:solidFill>
              <a:srgbClr val="2B6CB0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877824" y="2404872"/>
            <a:ext cx="630936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20" dirty="0">
                <a:solidFill>
                  <a:srgbClr val="0C2D2E"/>
                </a:solidFill>
              </a:rPr>
              <a:t>Dukungan pemerintah melalui program destinasi berkelanjutan dan ekonomi kreatif.</a:t>
            </a:r>
            <a:endParaRPr lang="en-US" sz="1520" dirty="0"/>
          </a:p>
        </p:txBody>
      </p:sp>
      <p:sp>
        <p:nvSpPr>
          <p:cNvPr id="11" name="Shape 8"/>
          <p:cNvSpPr/>
          <p:nvPr/>
        </p:nvSpPr>
        <p:spPr>
          <a:xfrm>
            <a:off x="713232" y="2971800"/>
            <a:ext cx="82296" cy="82296"/>
          </a:xfrm>
          <a:prstGeom prst="ellipse">
            <a:avLst/>
          </a:prstGeom>
          <a:solidFill>
            <a:srgbClr val="2B6CB0"/>
          </a:solidFill>
          <a:ln w="12700">
            <a:solidFill>
              <a:srgbClr val="2B6CB0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877824" y="2898648"/>
            <a:ext cx="630936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20" dirty="0">
                <a:solidFill>
                  <a:srgbClr val="0C2D2E"/>
                </a:solidFill>
              </a:rPr>
              <a:t>Kolaborasi dengan UMKM, komunitas, kampus, dan sektor swasta.</a:t>
            </a:r>
            <a:endParaRPr lang="en-US" sz="1520" dirty="0"/>
          </a:p>
        </p:txBody>
      </p:sp>
      <p:sp>
        <p:nvSpPr>
          <p:cNvPr id="13" name="Shape 10"/>
          <p:cNvSpPr/>
          <p:nvPr/>
        </p:nvSpPr>
        <p:spPr>
          <a:xfrm>
            <a:off x="713232" y="3465576"/>
            <a:ext cx="82296" cy="82296"/>
          </a:xfrm>
          <a:prstGeom prst="ellipse">
            <a:avLst/>
          </a:prstGeom>
          <a:solidFill>
            <a:srgbClr val="2B6CB0"/>
          </a:solidFill>
          <a:ln w="12700">
            <a:solidFill>
              <a:srgbClr val="2B6CB0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877824" y="3392424"/>
            <a:ext cx="630936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20" dirty="0">
                <a:solidFill>
                  <a:srgbClr val="0C2D2E"/>
                </a:solidFill>
              </a:rPr>
              <a:t>Event lokal dan festival sebagai pemicu kunjungan.</a:t>
            </a:r>
            <a:endParaRPr lang="en-US" sz="1520" dirty="0"/>
          </a:p>
        </p:txBody>
      </p:sp>
      <p:sp>
        <p:nvSpPr>
          <p:cNvPr id="15" name="Shape 12"/>
          <p:cNvSpPr/>
          <p:nvPr/>
        </p:nvSpPr>
        <p:spPr>
          <a:xfrm>
            <a:off x="713232" y="3959352"/>
            <a:ext cx="82296" cy="82296"/>
          </a:xfrm>
          <a:prstGeom prst="ellipse">
            <a:avLst/>
          </a:prstGeom>
          <a:solidFill>
            <a:srgbClr val="2B6CB0"/>
          </a:solidFill>
          <a:ln w="12700">
            <a:solidFill>
              <a:srgbClr val="2B6CB0"/>
            </a:solidFill>
            <a:prstDash val="solid"/>
          </a:ln>
        </p:spPr>
      </p:sp>
      <p:sp>
        <p:nvSpPr>
          <p:cNvPr id="16" name="Text 13"/>
          <p:cNvSpPr/>
          <p:nvPr/>
        </p:nvSpPr>
        <p:spPr>
          <a:xfrm>
            <a:off x="877824" y="3886200"/>
            <a:ext cx="630936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20" dirty="0">
                <a:solidFill>
                  <a:srgbClr val="0C2D2E"/>
                </a:solidFill>
              </a:rPr>
              <a:t>Teknologi: reservasi online, QR payment, data analytics, dan AI layanan wisata.</a:t>
            </a:r>
            <a:endParaRPr lang="en-US" sz="1520" dirty="0"/>
          </a:p>
        </p:txBody>
      </p:sp>
      <p:sp>
        <p:nvSpPr>
          <p:cNvPr id="17" name="Shape 14"/>
          <p:cNvSpPr/>
          <p:nvPr/>
        </p:nvSpPr>
        <p:spPr>
          <a:xfrm>
            <a:off x="868680" y="5440680"/>
            <a:ext cx="5989320" cy="429768"/>
          </a:xfrm>
          <a:prstGeom prst="roundRect">
            <a:avLst>
              <a:gd name="adj" fmla="val 17021"/>
            </a:avLst>
          </a:prstGeom>
          <a:solidFill>
            <a:srgbClr val="E6F0FF"/>
          </a:solidFill>
          <a:ln w="12700">
            <a:solidFill>
              <a:srgbClr val="AFC6E8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1051560" y="5559552"/>
            <a:ext cx="56235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180" b="1" dirty="0">
                <a:solidFill>
                  <a:srgbClr val="2B6CB0"/>
                </a:solidFill>
              </a:rPr>
              <a:t>Peluang harus dihubungkan dengan kemampuan destinasi untuk mengeksekusinya.</a:t>
            </a:r>
            <a:endParaRPr lang="en-US" sz="1180" dirty="0"/>
          </a:p>
        </p:txBody>
      </p:sp>
      <p:sp>
        <p:nvSpPr>
          <p:cNvPr id="19" name="Shape 16"/>
          <p:cNvSpPr/>
          <p:nvPr/>
        </p:nvSpPr>
        <p:spPr>
          <a:xfrm>
            <a:off x="411480" y="6473952"/>
            <a:ext cx="11384280" cy="0"/>
          </a:xfrm>
          <a:prstGeom prst="line">
            <a:avLst/>
          </a:prstGeom>
          <a:noFill/>
          <a:ln w="12700">
            <a:solidFill>
              <a:srgbClr val="C7DAD7"/>
            </a:solidFill>
            <a:prstDash val="solid"/>
          </a:ln>
        </p:spPr>
      </p:sp>
      <p:sp>
        <p:nvSpPr>
          <p:cNvPr id="20" name="Text 17"/>
          <p:cNvSpPr/>
          <p:nvPr/>
        </p:nvSpPr>
        <p:spPr>
          <a:xfrm>
            <a:off x="530352" y="6519672"/>
            <a:ext cx="996696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80" dirty="0">
                <a:solidFill>
                  <a:srgbClr val="61706E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Catatan dosen: Dorong mahasiswa membedakan peluang nyata dengan sekadar tren umum.</a:t>
            </a:r>
            <a:endParaRPr lang="en-US" sz="78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Company>ChatGPT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SWOT dalam Pariwisata</dc:title>
  <dc:subject>SWOT dalam Pariwisata</dc:subject>
  <dc:creator>OpenAI</dc:creator>
  <cp:lastModifiedBy>OpenAI</cp:lastModifiedBy>
  <cp:revision>1</cp:revision>
  <dcterms:created xsi:type="dcterms:W3CDTF">2026-06-02T07:14:57Z</dcterms:created>
  <dcterms:modified xsi:type="dcterms:W3CDTF">2026-06-02T07:14:57Z</dcterms:modified>
</cp:coreProperties>
</file>