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1" r:id="rId2"/>
    <p:sldId id="290" r:id="rId3"/>
    <p:sldId id="307" r:id="rId4"/>
    <p:sldId id="332" r:id="rId5"/>
    <p:sldId id="333" r:id="rId6"/>
    <p:sldId id="341" r:id="rId7"/>
    <p:sldId id="334" r:id="rId8"/>
    <p:sldId id="335" r:id="rId9"/>
    <p:sldId id="336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28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53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952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73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9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9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>
                <a:latin typeface="Candara" panose="020E0502030303020204" pitchFamily="34" charset="0"/>
              </a:rPr>
              <a:t>Visualisasi Data dan Informasi</a:t>
            </a:r>
            <a:r>
              <a:rPr lang="en-US" sz="3100" b="1" i="1" dirty="0">
                <a:latin typeface="Candara" panose="020E0502030303020204" pitchFamily="34" charset="0"/>
              </a:rPr>
              <a:t/>
            </a:r>
            <a:br>
              <a:rPr lang="en-US" sz="3100" b="1" i="1" dirty="0">
                <a:latin typeface="Candara" panose="020E0502030303020204" pitchFamily="34" charset="0"/>
              </a:rPr>
            </a:br>
            <a:r>
              <a:rPr lang="id-ID" sz="3100" b="1" i="1" dirty="0" smtClean="0">
                <a:latin typeface="Candara" panose="020E0502030303020204" pitchFamily="34" charset="0"/>
              </a:rPr>
              <a:t/>
            </a:r>
            <a:br>
              <a:rPr lang="id-ID" sz="3100" b="1" i="1" dirty="0" smtClean="0">
                <a:latin typeface="Candara" panose="020E0502030303020204" pitchFamily="34" charset="0"/>
              </a:rPr>
            </a:br>
            <a:r>
              <a:rPr lang="en-US" sz="3100" b="1" dirty="0">
                <a:latin typeface="Candara" panose="020E0502030303020204" pitchFamily="34" charset="0"/>
              </a:rPr>
              <a:t/>
            </a:r>
            <a:br>
              <a:rPr lang="en-US" sz="3100" b="1" dirty="0">
                <a:latin typeface="Candara" panose="020E0502030303020204" pitchFamily="34" charset="0"/>
              </a:rPr>
            </a:br>
            <a:r>
              <a:rPr lang="en-US" sz="3100" b="1" dirty="0" smtClean="0">
                <a:latin typeface="Candara" panose="020E0502030303020204" pitchFamily="34" charset="0"/>
              </a:rPr>
              <a:t>B</a:t>
            </a:r>
            <a:r>
              <a:rPr lang="id-ID" sz="3100" b="1" dirty="0" smtClean="0">
                <a:latin typeface="Candara" panose="020E0502030303020204" pitchFamily="34" charset="0"/>
              </a:rPr>
              <a:t>ab </a:t>
            </a:r>
            <a:r>
              <a:rPr lang="id-ID" sz="3100" b="1" dirty="0" smtClean="0">
                <a:latin typeface="Candara" panose="020E0502030303020204" pitchFamily="34" charset="0"/>
              </a:rPr>
              <a:t>7</a:t>
            </a:r>
            <a:r>
              <a:rPr lang="en-US" sz="3100" b="1" dirty="0">
                <a:latin typeface="Candara" panose="020E0502030303020204" pitchFamily="34" charset="0"/>
              </a:rPr>
              <a:t/>
            </a:r>
            <a:br>
              <a:rPr lang="en-US" sz="3100" b="1" dirty="0">
                <a:latin typeface="Candara" panose="020E0502030303020204" pitchFamily="34" charset="0"/>
              </a:rPr>
            </a:br>
            <a:r>
              <a:rPr lang="id-ID" sz="3200" dirty="0">
                <a:latin typeface="Candara" panose="020E0502030303020204" pitchFamily="34" charset="0"/>
              </a:rPr>
              <a:t>Dimensionality Reduction &amp; Feature Engineering</a:t>
            </a: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>
                <a:latin typeface="Candara" panose="020E0502030303020204" pitchFamily="34" charset="0"/>
              </a:rPr>
              <a:t>Yuni</a:t>
            </a:r>
            <a:r>
              <a:rPr lang="en-US" dirty="0">
                <a:latin typeface="Candara" panose="020E0502030303020204" pitchFamily="34" charset="0"/>
              </a:rPr>
              <a:t> </a:t>
            </a:r>
            <a:r>
              <a:rPr lang="en-US" dirty="0" err="1">
                <a:latin typeface="Candara" panose="020E0502030303020204" pitchFamily="34" charset="0"/>
              </a:rPr>
              <a:t>Puspita</a:t>
            </a:r>
            <a:r>
              <a:rPr lang="en-US" dirty="0">
                <a:latin typeface="Candara" panose="020E0502030303020204" pitchFamily="34" charset="0"/>
              </a:rPr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US" sz="3600" dirty="0" smtClean="0">
                <a:latin typeface="Candara" panose="020E0502030303020204" pitchFamily="34" charset="0"/>
                <a:ea typeface="+mn-ea"/>
                <a:cs typeface="+mn-cs"/>
              </a:rPr>
              <a:t>DIMENSIONALITY </a:t>
            </a:r>
            <a:r>
              <a:rPr lang="en-US" sz="3600" dirty="0">
                <a:latin typeface="Candara" panose="020E0502030303020204" pitchFamily="34" charset="0"/>
                <a:ea typeface="+mn-ea"/>
                <a:cs typeface="+mn-cs"/>
              </a:rPr>
              <a:t>REDUCTION</a:t>
            </a:r>
            <a:endParaRPr lang="en-US" sz="3600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>
                <a:latin typeface="Candara" panose="020E0502030303020204" pitchFamily="34" charset="0"/>
              </a:rPr>
              <a:t> </a:t>
            </a:r>
            <a:r>
              <a:rPr lang="id-ID" sz="2400" dirty="0">
                <a:latin typeface="Candara" panose="020E0502030303020204" pitchFamily="34" charset="0"/>
              </a:rPr>
              <a:t>Dimensionality Reduction adalah teknik untuk mengurangi jumlah fitur (variabel) dalam dataset, tanpa kehilangan informasi penting</a:t>
            </a:r>
            <a:r>
              <a:rPr lang="id-ID" sz="2400" dirty="0" smtClean="0">
                <a:latin typeface="Candara" panose="020E0502030303020204" pitchFamily="34" charset="0"/>
              </a:rPr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ndara" panose="020E0502030303020204" pitchFamily="34" charset="0"/>
              </a:rPr>
              <a:t>Tujuan : 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Mengurangi kompleksitas </a:t>
            </a:r>
            <a:r>
              <a:rPr lang="id-ID" sz="2400" dirty="0" smtClean="0">
                <a:latin typeface="Candara" panose="020E0502030303020204" pitchFamily="34" charset="0"/>
              </a:rPr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Mempercepat algoritma machine </a:t>
            </a:r>
            <a:r>
              <a:rPr lang="id-ID" sz="2400" dirty="0">
                <a:latin typeface="Candara" panose="020E0502030303020204" pitchFamily="34" charset="0"/>
              </a:rPr>
              <a:t>learning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Mengurangi noise dan </a:t>
            </a:r>
            <a:r>
              <a:rPr lang="id-ID" sz="2400" dirty="0">
                <a:latin typeface="Candara" panose="020E0502030303020204" pitchFamily="34" charset="0"/>
              </a:rPr>
              <a:t>redundansi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>
                <a:latin typeface="Candara" panose="020E0502030303020204" pitchFamily="34" charset="0"/>
              </a:rPr>
              <a:t>Mempermudah visualisasi data multidimensi</a:t>
            </a:r>
            <a:endParaRPr lang="id-ID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7"/>
            <a:ext cx="10515600" cy="382037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ct val="0"/>
              </a:spcBef>
              <a:buNone/>
            </a:pPr>
            <a:r>
              <a:rPr lang="id-ID" sz="2400" dirty="0" smtClean="0">
                <a:latin typeface="Candara" panose="020E0502030303020204" pitchFamily="34" charset="0"/>
              </a:rPr>
              <a:t>Contoh :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300" dirty="0" smtClean="0">
                <a:latin typeface="Candara" panose="020E0502030303020204" pitchFamily="34" charset="0"/>
              </a:rPr>
              <a:t> </a:t>
            </a:r>
            <a:r>
              <a:rPr lang="sv-SE" sz="2300" dirty="0" smtClean="0">
                <a:latin typeface="Candara" panose="020E0502030303020204" pitchFamily="34" charset="0"/>
              </a:rPr>
              <a:t>PCA </a:t>
            </a:r>
            <a:r>
              <a:rPr lang="sv-SE" sz="2300" dirty="0">
                <a:latin typeface="Candara" panose="020E0502030303020204" pitchFamily="34" charset="0"/>
              </a:rPr>
              <a:t>(Principal Component Analysis): Reduksi linear berdasarkan variansi terbesar</a:t>
            </a:r>
            <a:r>
              <a:rPr lang="sv-SE" sz="2300" dirty="0" smtClean="0">
                <a:latin typeface="Candara" panose="020E0502030303020204" pitchFamily="34" charset="0"/>
              </a:rPr>
              <a:t>.</a:t>
            </a:r>
            <a:endParaRPr lang="id-ID" sz="2300" dirty="0" smtClean="0">
              <a:latin typeface="Candara" panose="020E0502030303020204" pitchFamily="34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300" dirty="0">
                <a:latin typeface="Candara" panose="020E0502030303020204" pitchFamily="34" charset="0"/>
              </a:rPr>
              <a:t> </a:t>
            </a:r>
            <a:r>
              <a:rPr lang="id-ID" sz="2300" dirty="0">
                <a:latin typeface="Candara" panose="020E0502030303020204" pitchFamily="34" charset="0"/>
              </a:rPr>
              <a:t>t-SNE: Reduksi non-linear, ideal untuk visualisasi cluster data multidimensi.</a:t>
            </a:r>
            <a:endParaRPr lang="id-ID" sz="23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312066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Arial" panose="020B0604020202020204" pitchFamily="34" charset="0"/>
            </a:pPr>
            <a:r>
              <a:rPr lang="id-ID" b="1" dirty="0" smtClean="0">
                <a:latin typeface="Candara" panose="020E0502030303020204" pitchFamily="34" charset="0"/>
                <a:ea typeface="+mn-ea"/>
                <a:cs typeface="+mn-cs"/>
              </a:rPr>
              <a:t>Teknik Dimensionality Reduction</a:t>
            </a:r>
            <a:endParaRPr lang="id-ID" b="1" dirty="0"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>
                <a:latin typeface="Candara" panose="020E0502030303020204" pitchFamily="34" charset="0"/>
              </a:rPr>
              <a:t>Teknik Dimensionality </a:t>
            </a:r>
            <a:r>
              <a:rPr lang="id-ID" sz="2400" dirty="0">
                <a:latin typeface="Candara" panose="020E0502030303020204" pitchFamily="34" charset="0"/>
              </a:rPr>
              <a:t>Reduction adalah : </a:t>
            </a:r>
            <a:endParaRPr lang="id-ID" sz="2400" dirty="0" smtClean="0">
              <a:latin typeface="Candara" panose="020E0502030303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>
                <a:latin typeface="Candara" panose="020E0502030303020204" pitchFamily="34" charset="0"/>
              </a:rPr>
              <a:t>PCA </a:t>
            </a:r>
            <a:r>
              <a:rPr lang="id-ID" sz="2400" dirty="0">
                <a:latin typeface="Candara" panose="020E0502030303020204" pitchFamily="34" charset="0"/>
              </a:rPr>
              <a:t>(Principal Component Analysis</a:t>
            </a:r>
            <a:r>
              <a:rPr lang="id-ID" sz="2400" dirty="0" smtClean="0">
                <a:latin typeface="Candara" panose="020E0502030303020204" pitchFamily="34" charset="0"/>
              </a:rPr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>
                <a:latin typeface="Candara" panose="020E0502030303020204" pitchFamily="34" charset="0"/>
              </a:rPr>
              <a:t>t-SNE (t-Distributed Stochastic Neighbor Embedding)</a:t>
            </a:r>
            <a:endParaRPr lang="id-ID" sz="24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817121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108"/>
            <a:ext cx="9580033" cy="1325563"/>
          </a:xfrm>
        </p:spPr>
        <p:txBody>
          <a:bodyPr>
            <a:normAutofit/>
          </a:bodyPr>
          <a:lstStyle/>
          <a:p>
            <a:r>
              <a:rPr lang="id-ID" sz="2800" b="1" dirty="0">
                <a:latin typeface="Candara" panose="020E0502030303020204" pitchFamily="34" charset="0"/>
              </a:rPr>
              <a:t>1. PCA (Principal Component Analysis)</a:t>
            </a:r>
            <a:endParaRPr lang="id-ID" sz="2800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5764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>
                <a:latin typeface="Candara" panose="020E0502030303020204" pitchFamily="34" charset="0"/>
              </a:rPr>
              <a:t>Manfaat dari PCA diantaranya</a:t>
            </a:r>
            <a:r>
              <a:rPr lang="id-ID" sz="2400" dirty="0" smtClean="0">
                <a:latin typeface="Candara" panose="020E0502030303020204" pitchFamily="34" charset="0"/>
              </a:rPr>
              <a:t>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>
                <a:latin typeface="Candara" panose="020E0502030303020204" pitchFamily="34" charset="0"/>
              </a:rPr>
              <a:t>Transformasi </a:t>
            </a:r>
            <a:r>
              <a:rPr lang="id-ID" sz="2400" b="1" dirty="0">
                <a:latin typeface="Candara" panose="020E0502030303020204" pitchFamily="34" charset="0"/>
              </a:rPr>
              <a:t>linear dari fitur asli menjadi komponen utama (principal components</a:t>
            </a:r>
            <a:r>
              <a:rPr lang="id-ID" sz="2400" b="1" dirty="0">
                <a:latin typeface="Candara" panose="020E0502030303020204" pitchFamily="34" charset="0"/>
              </a:rPr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sv-SE" sz="2400" b="1" dirty="0">
                <a:latin typeface="Candara" panose="020E0502030303020204" pitchFamily="34" charset="0"/>
              </a:rPr>
              <a:t>Komponen dipilih berdasarkan variansi terbesar</a:t>
            </a:r>
            <a:r>
              <a:rPr lang="sv-SE" sz="2400" b="1" dirty="0">
                <a:latin typeface="Candara" panose="020E0502030303020204" pitchFamily="34" charset="0"/>
              </a:rPr>
              <a:t>.</a:t>
            </a:r>
            <a:endParaRPr lang="id-ID" sz="2400" b="1" dirty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>
                <a:latin typeface="Candara" panose="020E0502030303020204" pitchFamily="34" charset="0"/>
              </a:rPr>
              <a:t>Cocok untuk data numerik kontinu.</a:t>
            </a:r>
          </a:p>
        </p:txBody>
      </p:sp>
    </p:spTree>
    <p:extLst>
      <p:ext uri="{BB962C8B-B14F-4D97-AF65-F5344CB8AC3E}">
        <p14:creationId xmlns:p14="http://schemas.microsoft.com/office/powerpoint/2010/main" val="3752548914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108"/>
            <a:ext cx="9580033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Candara" panose="020E0502030303020204" pitchFamily="34" charset="0"/>
              </a:rPr>
              <a:t>2. t-SNE (t-Distributed Stochastic Neighbor Embedding)</a:t>
            </a:r>
            <a:endParaRPr lang="id-ID" sz="2800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5764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>
                <a:latin typeface="Candara" panose="020E0502030303020204" pitchFamily="34" charset="0"/>
              </a:rPr>
              <a:t>Manfaat dari tSNE diantaranya</a:t>
            </a:r>
            <a:r>
              <a:rPr lang="id-ID" sz="2400" dirty="0" smtClean="0">
                <a:latin typeface="Candara" panose="020E0502030303020204" pitchFamily="34" charset="0"/>
              </a:rPr>
              <a:t>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t-IT" sz="2400" b="1" dirty="0">
                <a:latin typeface="Candara" panose="020E0502030303020204" pitchFamily="34" charset="0"/>
              </a:rPr>
              <a:t>Transformasi non-linear untuk visualisasi high-dimensional data</a:t>
            </a:r>
            <a:r>
              <a:rPr lang="it-IT" sz="2400" b="1" dirty="0" smtClean="0">
                <a:latin typeface="Candara" panose="020E0502030303020204" pitchFamily="34" charset="0"/>
              </a:rPr>
              <a:t>.</a:t>
            </a:r>
            <a:endParaRPr lang="id-ID" sz="2400" b="1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nn-NO" sz="2400" b="1" dirty="0">
                <a:latin typeface="Candara" panose="020E0502030303020204" pitchFamily="34" charset="0"/>
              </a:rPr>
              <a:t>Menekankan preservasi jarak lokal antar titik data</a:t>
            </a:r>
            <a:r>
              <a:rPr lang="nn-NO" sz="2400" b="1" dirty="0" smtClean="0">
                <a:latin typeface="Candara" panose="020E0502030303020204" pitchFamily="34" charset="0"/>
              </a:rPr>
              <a:t>.</a:t>
            </a:r>
            <a:endParaRPr lang="id-ID" sz="2400" b="1" dirty="0" smtClean="0">
              <a:latin typeface="Candara" panose="020E0502030303020204" pitchFamily="34" charset="0"/>
            </a:endParaRP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>
                <a:latin typeface="Candara" panose="020E0502030303020204" pitchFamily="34" charset="0"/>
              </a:rPr>
              <a:t>Cocok untuk visualisasi </a:t>
            </a:r>
            <a:r>
              <a:rPr lang="id-ID" sz="2400" b="1" dirty="0" smtClean="0">
                <a:latin typeface="Candara" panose="020E0502030303020204" pitchFamily="34" charset="0"/>
              </a:rPr>
              <a:t>cluster</a:t>
            </a:r>
            <a:endParaRPr lang="id-ID" sz="24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67399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>
                <a:latin typeface="Candara" panose="020E0502030303020204" pitchFamily="34" charset="0"/>
              </a:rPr>
              <a:t>FEATURE ENGINEERING</a:t>
            </a:r>
            <a:endParaRPr lang="id-ID" b="1" dirty="0">
              <a:latin typeface="Candara" panose="020E0502030303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5308" y="2779730"/>
            <a:ext cx="100899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>
                <a:latin typeface="Candara" panose="020E0502030303020204" pitchFamily="34" charset="0"/>
              </a:rPr>
              <a:t>Feature Engineering adalah proses membuat fitur baru dari dataset asli untuk meningkatkan performa model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</a:p>
          <a:p>
            <a:endParaRPr lang="id-ID" dirty="0">
              <a:latin typeface="Candara" panose="020E0502030303020204" pitchFamily="34" charset="0"/>
            </a:endParaRPr>
          </a:p>
          <a:p>
            <a:r>
              <a:rPr lang="id-ID" dirty="0" smtClean="0">
                <a:latin typeface="Candara" panose="020E0502030303020204" pitchFamily="34" charset="0"/>
              </a:rPr>
              <a:t>Contoh : </a:t>
            </a:r>
            <a:endParaRPr lang="id-ID" dirty="0" smtClean="0">
              <a:latin typeface="Candara" panose="020E0502030303020204" pitchFamily="34" charset="0"/>
            </a:endParaRP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Mengubah tanggal menjadi fitur hari, bulan, atau </a:t>
            </a:r>
            <a:r>
              <a:rPr lang="id-ID" dirty="0" smtClean="0">
                <a:latin typeface="Candara" panose="020E0502030303020204" pitchFamily="34" charset="0"/>
              </a:rPr>
              <a:t>kuartal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Membuat rasio antara dua variabel </a:t>
            </a:r>
            <a:r>
              <a:rPr lang="id-ID" dirty="0" smtClean="0">
                <a:latin typeface="Candara" panose="020E0502030303020204" pitchFamily="34" charset="0"/>
              </a:rPr>
              <a:t>numerik</a:t>
            </a:r>
          </a:p>
          <a:p>
            <a:pPr marL="342900" indent="-342900">
              <a:buAutoNum type="arabicPeriod"/>
            </a:pPr>
            <a:r>
              <a:rPr lang="id-ID" dirty="0">
                <a:latin typeface="Candara" panose="020E0502030303020204" pitchFamily="34" charset="0"/>
              </a:rPr>
              <a:t>Membuat fitur dummy dari variabel </a:t>
            </a:r>
            <a:r>
              <a:rPr lang="id-ID" dirty="0" smtClean="0">
                <a:latin typeface="Candara" panose="020E0502030303020204" pitchFamily="34" charset="0"/>
              </a:rPr>
              <a:t>kategorikPerbarui </a:t>
            </a:r>
            <a:r>
              <a:rPr lang="id-ID" dirty="0">
                <a:latin typeface="Candara" panose="020E0502030303020204" pitchFamily="34" charset="0"/>
              </a:rPr>
              <a:t>centroid berdasarkan rata-rata data dalam klaster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  <a:endParaRPr lang="id-ID" dirty="0" smtClean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66416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230081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000" dirty="0" smtClean="0">
                <a:latin typeface="Candara" panose="020E0502030303020204" pitchFamily="34" charset="0"/>
              </a:rPr>
              <a:t>Tujuan Featuring Engineering :</a:t>
            </a:r>
          </a:p>
          <a:p>
            <a:pPr marL="457200" indent="-457200">
              <a:buAutoNum type="arabicPeriod"/>
            </a:pPr>
            <a:r>
              <a:rPr lang="id-ID" sz="2000" dirty="0" smtClean="0">
                <a:latin typeface="Candara" panose="020E0502030303020204" pitchFamily="34" charset="0"/>
              </a:rPr>
              <a:t>Meningkatkan </a:t>
            </a:r>
            <a:r>
              <a:rPr lang="id-ID" sz="2000" dirty="0">
                <a:latin typeface="Candara" panose="020E0502030303020204" pitchFamily="34" charset="0"/>
              </a:rPr>
              <a:t>informasi </a:t>
            </a:r>
            <a:r>
              <a:rPr lang="id-ID" sz="2000" dirty="0" smtClean="0">
                <a:latin typeface="Candara" panose="020E0502030303020204" pitchFamily="34" charset="0"/>
              </a:rPr>
              <a:t>model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Mengurangi irrelevancy dan </a:t>
            </a:r>
            <a:r>
              <a:rPr lang="id-ID" sz="2000" dirty="0" smtClean="0">
                <a:latin typeface="Candara" panose="020E0502030303020204" pitchFamily="34" charset="0"/>
              </a:rPr>
              <a:t>noise</a:t>
            </a:r>
          </a:p>
          <a:p>
            <a:pPr marL="457200" indent="-457200">
              <a:buAutoNum type="arabicPeriod"/>
            </a:pPr>
            <a:r>
              <a:rPr lang="id-ID" sz="2000" dirty="0">
                <a:latin typeface="Candara" panose="020E0502030303020204" pitchFamily="34" charset="0"/>
              </a:rPr>
              <a:t>Meningkatkan akurasi model machine learning</a:t>
            </a:r>
            <a:endParaRPr lang="id-ID" sz="2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14470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1" y="1187552"/>
            <a:ext cx="9753600" cy="1325563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Candara" panose="020E0502030303020204" pitchFamily="34" charset="0"/>
              </a:rPr>
              <a:t>Penerapan</a:t>
            </a:r>
            <a:r>
              <a:rPr lang="en-US" sz="4000" dirty="0" smtClean="0">
                <a:latin typeface="Candara" panose="020E0502030303020204" pitchFamily="34" charset="0"/>
              </a:rPr>
              <a:t> Dimensionality Reduction &amp; Feature Engineering</a:t>
            </a:r>
            <a:endParaRPr lang="id-ID" sz="4000" b="1" dirty="0">
              <a:latin typeface="Candara" panose="020E0502030303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19201" y="2730159"/>
            <a:ext cx="10515600" cy="3371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1800" b="1" dirty="0" smtClean="0">
                <a:latin typeface="Candara" panose="020E0502030303020204" pitchFamily="34" charset="0"/>
              </a:rPr>
              <a:t>Langkah umum:</a:t>
            </a:r>
          </a:p>
          <a:p>
            <a:pPr marL="342900" indent="-342900">
              <a:buAutoNum type="arabicPeriod"/>
            </a:pPr>
            <a:r>
              <a:rPr lang="id-ID" sz="1800" dirty="0" smtClean="0">
                <a:latin typeface="Candara" panose="020E0502030303020204" pitchFamily="34" charset="0"/>
              </a:rPr>
              <a:t>Pilih fitur numerik atau fitur yang relevan.</a:t>
            </a:r>
          </a:p>
          <a:p>
            <a:pPr marL="342900" indent="-342900">
              <a:buAutoNum type="arabicPeriod"/>
            </a:pPr>
            <a:r>
              <a:rPr lang="id-ID" sz="1800" dirty="0" smtClean="0">
                <a:latin typeface="Candara" panose="020E0502030303020204" pitchFamily="34" charset="0"/>
              </a:rPr>
              <a:t>Terapkan PCA untuk reduksi dimensi.</a:t>
            </a:r>
          </a:p>
          <a:p>
            <a:pPr marL="342900" indent="-342900">
              <a:buAutoNum type="arabicPeriod"/>
            </a:pPr>
            <a:r>
              <a:rPr lang="id-ID" sz="1800" dirty="0" smtClean="0">
                <a:latin typeface="Candara" panose="020E0502030303020204" pitchFamily="34" charset="0"/>
              </a:rPr>
              <a:t>Terapkan t-SNE untuk visualisasi cluster dalam 2D/3D.</a:t>
            </a:r>
          </a:p>
          <a:p>
            <a:pPr marL="342900" indent="-342900">
              <a:buAutoNum type="arabicPeriod"/>
            </a:pPr>
            <a:r>
              <a:rPr lang="id-ID" sz="1800" dirty="0" smtClean="0">
                <a:latin typeface="Candara" panose="020E0502030303020204" pitchFamily="34" charset="0"/>
              </a:rPr>
              <a:t>Gunakan feature engineering untuk membuat </a:t>
            </a:r>
            <a:r>
              <a:rPr lang="id-ID" sz="1800" b="1" dirty="0" smtClean="0">
                <a:latin typeface="Candara" panose="020E0502030303020204" pitchFamily="34" charset="0"/>
              </a:rPr>
              <a:t>fitur tambahan</a:t>
            </a:r>
            <a:r>
              <a:rPr lang="id-ID" sz="1800" dirty="0" smtClean="0">
                <a:latin typeface="Candara" panose="020E0502030303020204" pitchFamily="34" charset="0"/>
              </a:rPr>
              <a:t> yang dapat membantu model.</a:t>
            </a:r>
            <a:endParaRPr lang="id-ID" sz="1800" b="1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id-ID" sz="2000" dirty="0" smtClean="0"/>
          </a:p>
          <a:p>
            <a:pPr marL="457200" indent="-457200">
              <a:buAutoNum type="arabicPeriod"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218283399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4642</TotalTime>
  <Words>366</Words>
  <Application>Microsoft Office PowerPoint</Application>
  <PresentationFormat>Widescreen</PresentationFormat>
  <Paragraphs>76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Candara</vt:lpstr>
      <vt:lpstr>Cascadia Mono</vt:lpstr>
      <vt:lpstr>Century Gothic</vt:lpstr>
      <vt:lpstr>Times New Roman</vt:lpstr>
      <vt:lpstr>Wingdings</vt:lpstr>
      <vt:lpstr>Office Theme</vt:lpstr>
      <vt:lpstr>Visualisasi Data dan Informasi   Bab 7 Dimensionality Reduction &amp; Feature Engineering</vt:lpstr>
      <vt:lpstr>DIMENSIONALITY REDUCTION</vt:lpstr>
      <vt:lpstr>PowerPoint Presentation</vt:lpstr>
      <vt:lpstr>Teknik Dimensionality Reduction</vt:lpstr>
      <vt:lpstr>1. PCA (Principal Component Analysis)</vt:lpstr>
      <vt:lpstr>2. t-SNE (t-Distributed Stochastic Neighbor Embedding)</vt:lpstr>
      <vt:lpstr>FEATURE ENGINEERING</vt:lpstr>
      <vt:lpstr>PowerPoint Presentation</vt:lpstr>
      <vt:lpstr>Penerapan Dimensionality Reduction &amp; Feature Engineering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80</cp:revision>
  <dcterms:created xsi:type="dcterms:W3CDTF">2025-03-16T09:42:29Z</dcterms:created>
  <dcterms:modified xsi:type="dcterms:W3CDTF">2026-06-03T12:35:07Z</dcterms:modified>
</cp:coreProperties>
</file>