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F0463-FAA2-4129-A7EA-640F0A1CA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0E4DAE-FDF0-4CE9-ACBA-77FA9A85A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F825F-7853-4269-8938-52331D8A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2457F-BAF0-43AB-8A56-346B8F681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78014-031E-42A7-A8B2-DAB362407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9116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5111B-3F68-4B51-93CD-1F2F25FC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311D0B-1867-4112-8793-B01048C15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91F00-CDF4-4E03-A283-957D68E94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A250E-93D9-4644-9C36-34126142D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B480D-A9CF-4E06-A6DB-38FDC1F07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0823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A045CA-5E20-4130-8060-D2D2092B33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86585B-5A3E-4AF4-A779-800E7D6EF2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906B3-1268-4796-843A-E0A970DE1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20E3D-E05A-4221-B65C-D44C1E4D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2D6DC-FD7B-4618-B281-63F3417C4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807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542E9-EE51-4F9C-913D-3D7CC23F9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D170-14BD-42F5-A1E4-2C41778D3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BBA94-7735-41C9-9FAD-EB162D7DA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8B60B-D496-4F53-9E7F-6E2288379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8D5AD-3C34-454E-A0B8-54C258FC1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7777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967D-8D86-4F3A-A982-5024A592D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AB286-A8A1-4437-9FB4-1B25F21A9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A5B7D-5CE9-4998-8139-1E63E834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E1D75-F1E4-44D3-8660-4B5DB6C4B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396CC-8627-4D98-97D7-E1D7DF0AB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51120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18CDA-0760-4A46-98A8-2E664C39F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1E4BB-85A4-46D2-BA16-EF29247513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D8AEDC-045C-449C-BB75-32B873B65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2075BE-D894-4475-97CB-623D4C76A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33BF7A-B98A-46C2-81A6-B95B8C07A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F9CC14-DAC5-4716-848E-23E50B04F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685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24025-47F9-45EF-8E62-9F5D02275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BE744-8CFC-4BD8-BAAD-89E4A34CB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858720-8D1B-44B6-9997-6CABF1A93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E0E586-7B39-4A5D-B215-C52198425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E53975-BA6E-4122-9030-07A36B909E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0221D5-3DBC-403A-A712-E98C87C4B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CEB528-0050-4D3C-919C-A3FAB3A2E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7A47DE-393A-41EF-B77B-A22911B4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072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D481C-FB90-42A3-BF28-5B8DE7622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EBE61F-9487-4A6F-A75D-B49F91B7D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8A2185-32AA-41FE-B1FB-29CB4F18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AE9AEF-BFFF-47E2-A890-1E6A0F6DE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2224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6FD287-1E1A-463F-9DD3-91304855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8AA6A4-4AB2-4F70-990A-1B7794AC9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799E54-6F26-43E2-8AF4-7047CABAB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678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CF638-84BF-4E23-BE88-CA136602F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87EB1-6C32-4162-874B-260F44E00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68E19D-49EF-448F-B687-650700A58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C545F1-51F8-415D-A70E-219D1CCCB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B2680-FD34-47E5-86CA-39222BBDB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48985-F6AA-488E-8571-1ECD2569D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0021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08C7-F70A-431A-AD10-F79625894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C4231-0563-41C5-BE0D-A9DD7FF95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CDEB6F-E8FB-48A3-A46D-DB79E6A37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765F0-4012-40AD-B382-A5CB00FC4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1ADE4-E7AF-448A-8B05-EC773E3B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02E95-FB8C-492B-BC8B-E5CCA91DA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470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5830E-03C8-4CA8-97DE-8C7BA16D5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C1FC3-C54B-4858-8021-0DB325D0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A604A-1E7D-49C9-846D-F7B796CBCD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A813E-0E65-4357-B4AB-C2E3AB17DE0B}" type="datetimeFigureOut">
              <a:rPr lang="id-ID" smtClean="0"/>
              <a:t>18/05/2026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F3F28-2488-4BD8-A8A2-D93BD12DC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84553-D5CE-48E2-A643-D5C8F37AC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7F072-CDB5-48B8-AB93-8CA83CD12F8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010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27553-0532-4FEB-AD0D-471E89754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3950" y="102393"/>
            <a:ext cx="9144000" cy="1081088"/>
          </a:xfrm>
        </p:spPr>
        <p:txBody>
          <a:bodyPr/>
          <a:lstStyle/>
          <a:p>
            <a:r>
              <a:rPr lang="en-US" dirty="0"/>
              <a:t>SLIDE 1 - COVER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56F613-967C-46D9-B49A-A753E14F4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412" y="2273124"/>
            <a:ext cx="9144000" cy="1655762"/>
          </a:xfrm>
        </p:spPr>
        <p:txBody>
          <a:bodyPr>
            <a:noAutofit/>
          </a:bodyPr>
          <a:lstStyle/>
          <a:p>
            <a:pPr algn="l"/>
            <a:r>
              <a:rPr lang="en-US" b="1" dirty="0"/>
              <a:t>ISI: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NAMA MAHASISWA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MATA KULIAH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DOSEN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LOGO KAMPUS</a:t>
            </a:r>
          </a:p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3FAB18-AEDF-4F1B-92EB-BF81696211F3}"/>
              </a:ext>
            </a:extLst>
          </p:cNvPr>
          <p:cNvSpPr txBox="1"/>
          <p:nvPr/>
        </p:nvSpPr>
        <p:spPr>
          <a:xfrm>
            <a:off x="1395412" y="1499217"/>
            <a:ext cx="60936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JUDUL PROJECT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3D513D47-6F9C-4B44-951A-D8BA8602A574}"/>
              </a:ext>
            </a:extLst>
          </p:cNvPr>
          <p:cNvSpPr txBox="1">
            <a:spLocks/>
          </p:cNvSpPr>
          <p:nvPr/>
        </p:nvSpPr>
        <p:spPr>
          <a:xfrm>
            <a:off x="1395412" y="470217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LAYOUT</a:t>
            </a:r>
            <a:r>
              <a:rPr lang="en-US" dirty="0"/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FULL IMAGE BACKGROUND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OVERLAY GELAP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TYPOGRAPHY BESAR</a:t>
            </a:r>
          </a:p>
          <a:p>
            <a:pPr algn="l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1EC5E4-4B62-4DCB-AB3A-2EC45D8C5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314" y="1785320"/>
            <a:ext cx="4448796" cy="4429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425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94DCF-5596-4EB2-BDF0-E930F9D8E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LAYOUT &amp; GRID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D1197-6214-4C56-BBAF-663EF99F4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4675"/>
          </a:xfrm>
        </p:spPr>
        <p:txBody>
          <a:bodyPr/>
          <a:lstStyle/>
          <a:p>
            <a:r>
              <a:rPr lang="id-ID" b="1" dirty="0" err="1"/>
              <a:t>Layout</a:t>
            </a:r>
            <a:r>
              <a:rPr lang="id-ID" b="1" dirty="0"/>
              <a:t> System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FCBCB7-A9DB-42D2-8933-50815B42261D}"/>
              </a:ext>
            </a:extLst>
          </p:cNvPr>
          <p:cNvSpPr txBox="1"/>
          <p:nvPr/>
        </p:nvSpPr>
        <p:spPr>
          <a:xfrm>
            <a:off x="838200" y="2535237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grid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alignment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spacing</a:t>
            </a:r>
            <a:endParaRPr lang="id-ID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3C14D5-67A0-406B-82D1-192C3B26EC9A}"/>
              </a:ext>
            </a:extLst>
          </p:cNvPr>
          <p:cNvSpPr txBox="1"/>
          <p:nvPr/>
        </p:nvSpPr>
        <p:spPr>
          <a:xfrm>
            <a:off x="6098382" y="2782669"/>
            <a:ext cx="60936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 err="1"/>
              <a:t>Layout</a:t>
            </a:r>
            <a:r>
              <a:rPr lang="id-ID" sz="2800" b="1" dirty="0"/>
              <a:t>:</a:t>
            </a:r>
          </a:p>
          <a:p>
            <a:r>
              <a:rPr lang="id-ID" sz="2800" dirty="0"/>
              <a:t>Gunakan diagram </a:t>
            </a:r>
            <a:r>
              <a:rPr lang="id-ID" sz="2800" dirty="0" err="1"/>
              <a:t>grid</a:t>
            </a:r>
            <a:r>
              <a:rPr lang="id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850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89A58-1295-4D9E-BD44-883E2D05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11 — DATA VISUAL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C4AD4-8C70-441B-86F7-39953C0F6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88963"/>
          </a:xfrm>
        </p:spPr>
        <p:txBody>
          <a:bodyPr/>
          <a:lstStyle/>
          <a:p>
            <a:r>
              <a:rPr lang="id-ID" dirty="0"/>
              <a:t>Data </a:t>
            </a:r>
            <a:r>
              <a:rPr lang="id-ID" dirty="0" err="1"/>
              <a:t>Visualization</a:t>
            </a:r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55A745-5FEA-4E28-BC5E-8E56A1F5BE15}"/>
              </a:ext>
            </a:extLst>
          </p:cNvPr>
          <p:cNvSpPr txBox="1"/>
          <p:nvPr/>
        </p:nvSpPr>
        <p:spPr>
          <a:xfrm>
            <a:off x="895352" y="2690336"/>
            <a:ext cx="609361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chart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pie</a:t>
            </a:r>
            <a:r>
              <a:rPr lang="id-ID" sz="2800" dirty="0"/>
              <a:t> </a:t>
            </a:r>
            <a:r>
              <a:rPr lang="id-ID" sz="2800" dirty="0" err="1"/>
              <a:t>graph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statistic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infographic</a:t>
            </a:r>
            <a:r>
              <a:rPr lang="id-ID" sz="2800" dirty="0"/>
              <a:t> </a:t>
            </a:r>
            <a:r>
              <a:rPr lang="id-ID" sz="2800" dirty="0" err="1"/>
              <a:t>number</a:t>
            </a:r>
            <a:endParaRPr lang="id-ID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9F596-C705-4F22-AB2A-D47082DA874C}"/>
              </a:ext>
            </a:extLst>
          </p:cNvPr>
          <p:cNvSpPr txBox="1"/>
          <p:nvPr/>
        </p:nvSpPr>
        <p:spPr>
          <a:xfrm>
            <a:off x="5204228" y="2690336"/>
            <a:ext cx="60936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 err="1"/>
              <a:t>Layout</a:t>
            </a:r>
            <a:r>
              <a:rPr lang="id-ID" sz="2800" b="1" dirty="0"/>
              <a:t>:</a:t>
            </a:r>
          </a:p>
          <a:p>
            <a:r>
              <a:rPr lang="id-ID" sz="2800" dirty="0" err="1"/>
              <a:t>Dashboard</a:t>
            </a:r>
            <a:r>
              <a:rPr lang="id-ID" sz="2800" dirty="0"/>
              <a:t> </a:t>
            </a:r>
            <a:r>
              <a:rPr lang="id-ID" sz="2800" dirty="0" err="1"/>
              <a:t>infographic</a:t>
            </a:r>
            <a:r>
              <a:rPr lang="id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2052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A3812-DA6B-4BFF-AE57-52B1693BC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12 — PROSES DESAIN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EBA97-ABD6-4670-B0B7-849D309CA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8"/>
          </a:xfrm>
        </p:spPr>
        <p:txBody>
          <a:bodyPr/>
          <a:lstStyle/>
          <a:p>
            <a:r>
              <a:rPr lang="id-ID" b="1" dirty="0"/>
              <a:t>Design </a:t>
            </a:r>
            <a:r>
              <a:rPr lang="id-ID" b="1" dirty="0" err="1"/>
              <a:t>Process</a:t>
            </a:r>
            <a:endParaRPr lang="id-ID" b="1" dirty="0"/>
          </a:p>
          <a:p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8900B0-4AD4-4FF4-8DFE-6F16D349831D}"/>
              </a:ext>
            </a:extLst>
          </p:cNvPr>
          <p:cNvSpPr txBox="1"/>
          <p:nvPr/>
        </p:nvSpPr>
        <p:spPr>
          <a:xfrm>
            <a:off x="1117998" y="2782669"/>
            <a:ext cx="60936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Struktur:</a:t>
            </a:r>
          </a:p>
          <a:p>
            <a:r>
              <a:rPr lang="id-ID" sz="2800" dirty="0" err="1"/>
              <a:t>Research</a:t>
            </a:r>
            <a:r>
              <a:rPr lang="id-ID" sz="2800" dirty="0"/>
              <a:t> → </a:t>
            </a:r>
            <a:r>
              <a:rPr lang="id-ID" sz="2800" dirty="0" err="1"/>
              <a:t>Sketch</a:t>
            </a:r>
            <a:r>
              <a:rPr lang="id-ID" sz="2800" dirty="0"/>
              <a:t> → Digital → Final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D8E974-8E48-4071-A838-0FF257098AF6}"/>
              </a:ext>
            </a:extLst>
          </p:cNvPr>
          <p:cNvSpPr txBox="1"/>
          <p:nvPr/>
        </p:nvSpPr>
        <p:spPr>
          <a:xfrm>
            <a:off x="1117998" y="4305985"/>
            <a:ext cx="60936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 err="1"/>
              <a:t>Layout</a:t>
            </a:r>
            <a:r>
              <a:rPr lang="id-ID" sz="2800" b="1" dirty="0"/>
              <a:t>:</a:t>
            </a:r>
          </a:p>
          <a:p>
            <a:r>
              <a:rPr lang="id-ID" sz="2800" dirty="0" err="1"/>
              <a:t>Timeline</a:t>
            </a:r>
            <a:r>
              <a:rPr lang="id-ID" sz="2800" dirty="0"/>
              <a:t> </a:t>
            </a:r>
            <a:r>
              <a:rPr lang="id-ID" sz="2800" dirty="0" err="1"/>
              <a:t>infographic</a:t>
            </a:r>
            <a:r>
              <a:rPr lang="id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0190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6D01B-E092-4CE8-A7F8-5FF972C9C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13 — SKETSA AWAL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58E8F-30F1-4682-977E-14989241E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31813"/>
          </a:xfrm>
        </p:spPr>
        <p:txBody>
          <a:bodyPr/>
          <a:lstStyle/>
          <a:p>
            <a:r>
              <a:rPr lang="id-ID" dirty="0" err="1"/>
              <a:t>Sketch</a:t>
            </a:r>
            <a:r>
              <a:rPr lang="id-ID" dirty="0"/>
              <a:t> </a:t>
            </a:r>
            <a:r>
              <a:rPr lang="id-ID" dirty="0" err="1"/>
              <a:t>Exploration</a:t>
            </a:r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0C4B47-AA93-4443-ABB9-68F4762FE2C5}"/>
              </a:ext>
            </a:extLst>
          </p:cNvPr>
          <p:cNvSpPr txBox="1"/>
          <p:nvPr/>
        </p:nvSpPr>
        <p:spPr>
          <a:xfrm>
            <a:off x="960835" y="2684681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Isi: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wireframe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thumbnail sketch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layout </a:t>
            </a:r>
            <a:r>
              <a:rPr lang="en-US" sz="2800" dirty="0" err="1"/>
              <a:t>awal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72898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8CBCA-C878-47A3-B29F-F30BAA803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14 — PENGEMBANGAN VISUAL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B25A0-303D-4CB5-81C6-853B3F997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60388"/>
          </a:xfrm>
        </p:spPr>
        <p:txBody>
          <a:bodyPr/>
          <a:lstStyle/>
          <a:p>
            <a:r>
              <a:rPr lang="id-ID" dirty="0"/>
              <a:t>Visual Development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002255-1F0E-4C35-B570-7682C4770B7E}"/>
              </a:ext>
            </a:extLst>
          </p:cNvPr>
          <p:cNvSpPr txBox="1"/>
          <p:nvPr/>
        </p:nvSpPr>
        <p:spPr>
          <a:xfrm>
            <a:off x="838200" y="2690336"/>
            <a:ext cx="609361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eksplorasi warna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icon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layout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ilustrasi</a:t>
            </a:r>
          </a:p>
        </p:txBody>
      </p:sp>
    </p:spTree>
    <p:extLst>
      <p:ext uri="{BB962C8B-B14F-4D97-AF65-F5344CB8AC3E}">
        <p14:creationId xmlns:p14="http://schemas.microsoft.com/office/powerpoint/2010/main" val="2419432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2C8E6-47F6-4603-A179-19DFB6BEB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15 — FINAL INFOGRAFIS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754A0-C7D5-48E9-BB38-6CD6AF496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950"/>
          </a:xfrm>
        </p:spPr>
        <p:txBody>
          <a:bodyPr/>
          <a:lstStyle/>
          <a:p>
            <a:r>
              <a:rPr lang="id-ID" dirty="0"/>
              <a:t>Final Design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575F8B-3B8B-4AD4-8202-8FA26A7FE9B7}"/>
              </a:ext>
            </a:extLst>
          </p:cNvPr>
          <p:cNvSpPr txBox="1"/>
          <p:nvPr/>
        </p:nvSpPr>
        <p:spPr>
          <a:xfrm>
            <a:off x="838200" y="2616885"/>
            <a:ext cx="76914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</a:p>
          <a:p>
            <a:r>
              <a:rPr lang="id-ID" sz="2800" dirty="0"/>
              <a:t>Tampilkan hasil akhir </a:t>
            </a:r>
            <a:r>
              <a:rPr lang="id-ID" sz="2800" dirty="0" err="1"/>
              <a:t>infografis</a:t>
            </a:r>
            <a:r>
              <a:rPr lang="id-ID" sz="2800" dirty="0"/>
              <a:t> ukuran besar.</a:t>
            </a:r>
          </a:p>
        </p:txBody>
      </p:sp>
    </p:spTree>
    <p:extLst>
      <p:ext uri="{BB962C8B-B14F-4D97-AF65-F5344CB8AC3E}">
        <p14:creationId xmlns:p14="http://schemas.microsoft.com/office/powerpoint/2010/main" val="1231998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23C3B-2B28-4E7D-BA91-CFBD164F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🟧 SLIDE 16 — MOCKUP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55E2E-5ED5-4222-A4B7-BDB72D43A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4675"/>
          </a:xfrm>
        </p:spPr>
        <p:txBody>
          <a:bodyPr/>
          <a:lstStyle/>
          <a:p>
            <a:r>
              <a:rPr lang="id-ID" dirty="0" err="1"/>
              <a:t>Mockup</a:t>
            </a:r>
            <a:r>
              <a:rPr lang="id-ID" dirty="0"/>
              <a:t> </a:t>
            </a:r>
            <a:r>
              <a:rPr lang="id-ID" dirty="0" err="1"/>
              <a:t>Presentation</a:t>
            </a:r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65D3B2-0FEA-4C18-B41D-EAB8E863FB89}"/>
              </a:ext>
            </a:extLst>
          </p:cNvPr>
          <p:cNvSpPr txBox="1"/>
          <p:nvPr/>
        </p:nvSpPr>
        <p:spPr>
          <a:xfrm>
            <a:off x="838200" y="2854325"/>
            <a:ext cx="609361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 err="1"/>
              <a:t>Mockup</a:t>
            </a:r>
            <a:r>
              <a:rPr lang="id-ID" sz="2800" b="1" dirty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poster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Instagram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billboard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website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mobile</a:t>
            </a:r>
            <a:r>
              <a:rPr lang="id-ID" sz="2800" dirty="0"/>
              <a:t> </a:t>
            </a:r>
            <a:r>
              <a:rPr lang="id-ID" sz="2800" dirty="0" err="1"/>
              <a:t>app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729409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26DDE-837F-4DDD-A971-A5642ED62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17 — MEDIA APLIKASI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E9BB2-3EBD-43DF-A103-CFA42CDAB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87" y="3160712"/>
            <a:ext cx="10515600" cy="2660650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Isi: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media sosial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poster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 err="1"/>
              <a:t>website</a:t>
            </a:r>
            <a:r>
              <a:rPr lang="id-ID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 err="1"/>
              <a:t>signage</a:t>
            </a:r>
            <a:r>
              <a:rPr lang="id-ID" dirty="0"/>
              <a:t> </a:t>
            </a:r>
          </a:p>
          <a:p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023570-2070-4CE9-A0CE-70395B4D01C8}"/>
              </a:ext>
            </a:extLst>
          </p:cNvPr>
          <p:cNvSpPr txBox="1"/>
          <p:nvPr/>
        </p:nvSpPr>
        <p:spPr>
          <a:xfrm>
            <a:off x="966787" y="2036762"/>
            <a:ext cx="60936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Media </a:t>
            </a:r>
            <a:r>
              <a:rPr lang="id-ID" sz="2800" b="1" dirty="0" err="1"/>
              <a:t>Placement</a:t>
            </a:r>
            <a:endParaRPr lang="id-ID" sz="2800" b="1" dirty="0"/>
          </a:p>
        </p:txBody>
      </p:sp>
    </p:spTree>
    <p:extLst>
      <p:ext uri="{BB962C8B-B14F-4D97-AF65-F5344CB8AC3E}">
        <p14:creationId xmlns:p14="http://schemas.microsoft.com/office/powerpoint/2010/main" val="3427469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82DB0-4AFD-4CBD-9F5F-430364E6D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18 — INSIGHT DESAIN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72670-442E-46F3-8D4A-EBE0EC572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17575"/>
          </a:xfrm>
        </p:spPr>
        <p:txBody>
          <a:bodyPr/>
          <a:lstStyle/>
          <a:p>
            <a:r>
              <a:rPr lang="id-ID" b="1" dirty="0" err="1"/>
              <a:t>Insight</a:t>
            </a:r>
            <a:endParaRPr lang="id-ID" b="1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05413B-9C33-4D34-9A8E-273A49856D90}"/>
              </a:ext>
            </a:extLst>
          </p:cNvPr>
          <p:cNvSpPr txBox="1"/>
          <p:nvPr/>
        </p:nvSpPr>
        <p:spPr>
          <a:xfrm>
            <a:off x="838200" y="2743200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Contoh: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pentingnya </a:t>
            </a:r>
            <a:r>
              <a:rPr lang="id-ID" sz="2800" dirty="0" err="1"/>
              <a:t>hierarchy</a:t>
            </a:r>
            <a:r>
              <a:rPr lang="id-ID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pentingnya visual </a:t>
            </a:r>
            <a:r>
              <a:rPr lang="id-ID" sz="2800" dirty="0" err="1"/>
              <a:t>communication</a:t>
            </a:r>
            <a:r>
              <a:rPr lang="id-ID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pentingnya </a:t>
            </a:r>
            <a:r>
              <a:rPr lang="id-ID" sz="2800" dirty="0" err="1"/>
              <a:t>storytelling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562919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B954C-34B0-46CD-AA04-8B14174F7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19 — 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166BB-3D6D-4C14-B676-442D46C16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46100"/>
          </a:xfrm>
        </p:spPr>
        <p:txBody>
          <a:bodyPr/>
          <a:lstStyle/>
          <a:p>
            <a:r>
              <a:rPr lang="id-ID" b="1" dirty="0" err="1"/>
              <a:t>Conclusion</a:t>
            </a:r>
            <a:endParaRPr lang="id-ID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1F6675-CEAA-4422-979B-DDBBC1E34775}"/>
              </a:ext>
            </a:extLst>
          </p:cNvPr>
          <p:cNvSpPr txBox="1"/>
          <p:nvPr/>
        </p:nvSpPr>
        <p:spPr>
          <a:xfrm>
            <a:off x="975122" y="2506662"/>
            <a:ext cx="609361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</a:p>
          <a:p>
            <a:r>
              <a:rPr lang="id-ID" sz="2800" dirty="0" err="1"/>
              <a:t>Infografis</a:t>
            </a:r>
            <a:r>
              <a:rPr lang="id-ID" sz="2800" dirty="0"/>
              <a:t> membantu:</a:t>
            </a:r>
            <a:br>
              <a:rPr lang="id-ID" sz="2800" dirty="0"/>
            </a:br>
            <a:r>
              <a:rPr lang="id-ID" sz="2800" dirty="0"/>
              <a:t>✅ menyederhanakan informasi</a:t>
            </a:r>
            <a:br>
              <a:rPr lang="id-ID" sz="2800" dirty="0"/>
            </a:br>
            <a:r>
              <a:rPr lang="id-ID" sz="2800" dirty="0"/>
              <a:t>✅ meningkatkan visual komunikasi</a:t>
            </a:r>
            <a:br>
              <a:rPr lang="id-ID" sz="2800" dirty="0"/>
            </a:br>
            <a:r>
              <a:rPr lang="id-ID" sz="2800" dirty="0"/>
              <a:t>✅ menarik perhatian </a:t>
            </a:r>
            <a:r>
              <a:rPr lang="id-ID" sz="2800" dirty="0" err="1"/>
              <a:t>audiens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200592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4B35E-485C-4088-B341-CB1248461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2 - </a:t>
            </a:r>
            <a:r>
              <a:rPr lang="id-ID" dirty="0"/>
              <a:t>LATAR BELAKANG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A453-7D7B-4E89-B402-D4E99EA3A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950"/>
          </a:xfrm>
        </p:spPr>
        <p:txBody>
          <a:bodyPr/>
          <a:lstStyle/>
          <a:p>
            <a:r>
              <a:rPr lang="id-ID" b="1" dirty="0"/>
              <a:t>Kenapa Topik Ini Penting?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DC29B9-436E-4CC7-BEB7-D745B9B8D988}"/>
              </a:ext>
            </a:extLst>
          </p:cNvPr>
          <p:cNvSpPr txBox="1"/>
          <p:nvPr/>
        </p:nvSpPr>
        <p:spPr>
          <a:xfrm>
            <a:off x="946547" y="2449512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/>
              <a:t>fenomena 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/>
              <a:t>data awal 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/>
              <a:t>alasan memilih topik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69175C-5967-4882-A7E6-7557707BD19D}"/>
              </a:ext>
            </a:extLst>
          </p:cNvPr>
          <p:cNvSpPr txBox="1"/>
          <p:nvPr/>
        </p:nvSpPr>
        <p:spPr>
          <a:xfrm>
            <a:off x="6632972" y="2449512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 err="1"/>
              <a:t>Layout</a:t>
            </a:r>
            <a:r>
              <a:rPr lang="id-ID" sz="2800" b="1" dirty="0"/>
              <a:t>:</a:t>
            </a:r>
          </a:p>
          <a:p>
            <a:r>
              <a:rPr lang="id-ID" sz="2800" dirty="0" err="1"/>
              <a:t>Split</a:t>
            </a:r>
            <a:r>
              <a:rPr lang="id-ID" sz="2800" dirty="0"/>
              <a:t> </a:t>
            </a:r>
            <a:r>
              <a:rPr lang="id-ID" sz="2800" dirty="0" err="1"/>
              <a:t>layout</a:t>
            </a:r>
            <a:r>
              <a:rPr lang="id-ID" sz="2800" dirty="0"/>
              <a:t>: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/>
              <a:t>kiri teks 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/>
              <a:t>kanan visual/foto</a:t>
            </a:r>
          </a:p>
        </p:txBody>
      </p:sp>
    </p:spTree>
    <p:extLst>
      <p:ext uri="{BB962C8B-B14F-4D97-AF65-F5344CB8AC3E}">
        <p14:creationId xmlns:p14="http://schemas.microsoft.com/office/powerpoint/2010/main" val="110254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E6352-49A8-40A7-A467-E25894BE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20 — 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D804B-965E-41DF-88FD-A2D2B36DA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7525"/>
          </a:xfrm>
        </p:spPr>
        <p:txBody>
          <a:bodyPr/>
          <a:lstStyle/>
          <a:p>
            <a:r>
              <a:rPr lang="id-ID" dirty="0" err="1"/>
              <a:t>Questions</a:t>
            </a:r>
            <a:r>
              <a:rPr lang="id-ID" dirty="0"/>
              <a:t> &amp; </a:t>
            </a:r>
            <a:r>
              <a:rPr lang="id-ID" dirty="0" err="1"/>
              <a:t>Discussion</a:t>
            </a:r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151370-6E07-448B-9B73-DD9E6AA6FC0A}"/>
              </a:ext>
            </a:extLst>
          </p:cNvPr>
          <p:cNvSpPr txBox="1"/>
          <p:nvPr/>
        </p:nvSpPr>
        <p:spPr>
          <a:xfrm>
            <a:off x="989410" y="2643099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Layout: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full image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minimal text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cinematic visual </a:t>
            </a:r>
          </a:p>
        </p:txBody>
      </p:sp>
    </p:spTree>
    <p:extLst>
      <p:ext uri="{BB962C8B-B14F-4D97-AF65-F5344CB8AC3E}">
        <p14:creationId xmlns:p14="http://schemas.microsoft.com/office/powerpoint/2010/main" val="13682936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6D154-B138-4B29-B7A8-5316FD0D5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945" y="211122"/>
            <a:ext cx="10515600" cy="63590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Note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64AA7-1287-433B-84CC-C463FCAF3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945" y="1171107"/>
            <a:ext cx="10515600" cy="314101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REKOMENDASI STYLE VISUAL</a:t>
            </a:r>
          </a:p>
          <a:p>
            <a:pPr marL="0" indent="0">
              <a:buNone/>
            </a:pPr>
            <a:r>
              <a:rPr lang="id-ID" b="1" dirty="0"/>
              <a:t>Gunakan:</a:t>
            </a:r>
          </a:p>
          <a:p>
            <a:r>
              <a:rPr lang="id-ID" dirty="0"/>
              <a:t>✅ </a:t>
            </a:r>
            <a:r>
              <a:rPr lang="id-ID" dirty="0" err="1"/>
              <a:t>gradient</a:t>
            </a:r>
            <a:r>
              <a:rPr lang="id-ID" dirty="0"/>
              <a:t> modern</a:t>
            </a:r>
            <a:br>
              <a:rPr lang="id-ID" dirty="0"/>
            </a:br>
            <a:r>
              <a:rPr lang="id-ID" dirty="0"/>
              <a:t>✅ </a:t>
            </a:r>
            <a:r>
              <a:rPr lang="id-ID" dirty="0" err="1"/>
              <a:t>clean</a:t>
            </a:r>
            <a:r>
              <a:rPr lang="id-ID" dirty="0"/>
              <a:t> </a:t>
            </a:r>
            <a:r>
              <a:rPr lang="id-ID" dirty="0" err="1"/>
              <a:t>typography</a:t>
            </a:r>
            <a:br>
              <a:rPr lang="id-ID" dirty="0"/>
            </a:br>
            <a:r>
              <a:rPr lang="id-ID" dirty="0"/>
              <a:t>✅ </a:t>
            </a:r>
            <a:r>
              <a:rPr lang="id-ID" dirty="0" err="1"/>
              <a:t>icon</a:t>
            </a:r>
            <a:r>
              <a:rPr lang="id-ID" dirty="0"/>
              <a:t> flat </a:t>
            </a:r>
            <a:r>
              <a:rPr lang="id-ID" dirty="0" err="1"/>
              <a:t>design</a:t>
            </a:r>
            <a:br>
              <a:rPr lang="id-ID" dirty="0"/>
            </a:br>
            <a:r>
              <a:rPr lang="id-ID" dirty="0"/>
              <a:t>✅ visual dominan</a:t>
            </a:r>
            <a:br>
              <a:rPr lang="id-ID" dirty="0"/>
            </a:br>
            <a:r>
              <a:rPr lang="id-ID" dirty="0"/>
              <a:t>✅ </a:t>
            </a:r>
            <a:r>
              <a:rPr lang="id-ID" dirty="0" err="1"/>
              <a:t>spacing</a:t>
            </a:r>
            <a:r>
              <a:rPr lang="id-ID" dirty="0"/>
              <a:t> luas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698A7B-FA49-4EA5-A4F5-25E77366A86B}"/>
              </a:ext>
            </a:extLst>
          </p:cNvPr>
          <p:cNvSpPr txBox="1"/>
          <p:nvPr/>
        </p:nvSpPr>
        <p:spPr>
          <a:xfrm>
            <a:off x="6523523" y="2375109"/>
            <a:ext cx="609760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b="1" dirty="0"/>
              <a:t>❌ HINDARI</a:t>
            </a:r>
          </a:p>
          <a:p>
            <a:r>
              <a:rPr lang="id-ID" dirty="0"/>
              <a:t>❌ terlalu banyak teks</a:t>
            </a:r>
            <a:br>
              <a:rPr lang="id-ID" dirty="0"/>
            </a:br>
            <a:r>
              <a:rPr lang="id-ID" dirty="0"/>
              <a:t>❌ warna terlalu banyak</a:t>
            </a:r>
            <a:br>
              <a:rPr lang="id-ID" dirty="0"/>
            </a:br>
            <a:r>
              <a:rPr lang="id-ID" dirty="0"/>
              <a:t>❌ </a:t>
            </a:r>
            <a:r>
              <a:rPr lang="id-ID" dirty="0" err="1"/>
              <a:t>font</a:t>
            </a:r>
            <a:r>
              <a:rPr lang="id-ID" dirty="0"/>
              <a:t> dekoratif berlebihan</a:t>
            </a:r>
            <a:br>
              <a:rPr lang="id-ID" dirty="0"/>
            </a:br>
            <a:r>
              <a:rPr lang="id-ID" dirty="0"/>
              <a:t>❌ </a:t>
            </a:r>
            <a:r>
              <a:rPr lang="id-ID" dirty="0" err="1"/>
              <a:t>layout</a:t>
            </a:r>
            <a:r>
              <a:rPr lang="id-ID" dirty="0"/>
              <a:t> berantakan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4EE239-891B-4535-B3FE-E175B990EB24}"/>
              </a:ext>
            </a:extLst>
          </p:cNvPr>
          <p:cNvSpPr txBox="1"/>
          <p:nvPr/>
        </p:nvSpPr>
        <p:spPr>
          <a:xfrm>
            <a:off x="4020953" y="4312118"/>
            <a:ext cx="630936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b="1" dirty="0"/>
              <a:t>Presentasi </a:t>
            </a:r>
            <a:r>
              <a:rPr lang="id-ID" sz="2400" b="1" dirty="0" err="1"/>
              <a:t>infografis</a:t>
            </a:r>
            <a:r>
              <a:rPr lang="id-ID" sz="2400" b="1" dirty="0"/>
              <a:t> yang baik:</a:t>
            </a:r>
          </a:p>
          <a:p>
            <a:r>
              <a:rPr lang="id-ID" sz="2400" dirty="0"/>
              <a:t>✅ 1 </a:t>
            </a:r>
            <a:r>
              <a:rPr lang="id-ID" sz="2400" dirty="0" err="1"/>
              <a:t>slide</a:t>
            </a:r>
            <a:r>
              <a:rPr lang="id-ID" sz="2400" dirty="0"/>
              <a:t> = 1 ide</a:t>
            </a:r>
            <a:br>
              <a:rPr lang="id-ID" sz="2400" dirty="0"/>
            </a:br>
            <a:r>
              <a:rPr lang="id-ID" sz="2400" dirty="0"/>
              <a:t>✅ visual lebih dominan daripada teks</a:t>
            </a:r>
            <a:br>
              <a:rPr lang="id-ID" sz="2400" dirty="0"/>
            </a:br>
            <a:r>
              <a:rPr lang="id-ID" sz="2400" dirty="0"/>
              <a:t>✅ gunakan </a:t>
            </a:r>
            <a:r>
              <a:rPr lang="id-ID" sz="2400" dirty="0" err="1"/>
              <a:t>mockup</a:t>
            </a:r>
            <a:r>
              <a:rPr lang="id-ID" sz="2400" dirty="0"/>
              <a:t> nyata</a:t>
            </a:r>
            <a:br>
              <a:rPr lang="id-ID" sz="2400" dirty="0"/>
            </a:br>
            <a:r>
              <a:rPr lang="id-ID" sz="2400" dirty="0"/>
              <a:t>✅ gunakan </a:t>
            </a:r>
            <a:r>
              <a:rPr lang="id-ID" sz="2400" dirty="0" err="1"/>
              <a:t>storytelling</a:t>
            </a:r>
            <a:r>
              <a:rPr lang="id-ID" sz="2400" dirty="0"/>
              <a:t> visual</a:t>
            </a:r>
            <a:br>
              <a:rPr lang="id-ID" sz="2400" dirty="0"/>
            </a:br>
            <a:r>
              <a:rPr lang="id-ID" sz="2400" dirty="0"/>
              <a:t>✅ gunakan </a:t>
            </a:r>
            <a:r>
              <a:rPr lang="id-ID" sz="2400" dirty="0" err="1"/>
              <a:t>hierarchy</a:t>
            </a:r>
            <a:r>
              <a:rPr lang="id-ID" sz="2400" dirty="0"/>
              <a:t> jelas</a:t>
            </a:r>
          </a:p>
        </p:txBody>
      </p:sp>
    </p:spTree>
    <p:extLst>
      <p:ext uri="{BB962C8B-B14F-4D97-AF65-F5344CB8AC3E}">
        <p14:creationId xmlns:p14="http://schemas.microsoft.com/office/powerpoint/2010/main" val="246034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38B0C-BC25-415D-A476-7C171574F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 3 - </a:t>
            </a:r>
            <a:r>
              <a:rPr lang="id-ID" dirty="0"/>
              <a:t>PERMASALAHAN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71827-5CDB-47DA-B911-AFF191851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7525"/>
          </a:xfrm>
        </p:spPr>
        <p:txBody>
          <a:bodyPr/>
          <a:lstStyle/>
          <a:p>
            <a:r>
              <a:rPr lang="id-ID" b="1" dirty="0"/>
              <a:t>Problem </a:t>
            </a:r>
            <a:r>
              <a:rPr lang="id-ID" b="1" dirty="0" err="1"/>
              <a:t>Statement</a:t>
            </a:r>
            <a:endParaRPr lang="id-ID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62975B-7D3D-43DA-8940-6287F509DFC1}"/>
              </a:ext>
            </a:extLst>
          </p:cNvPr>
          <p:cNvSpPr txBox="1"/>
          <p:nvPr/>
        </p:nvSpPr>
        <p:spPr>
          <a:xfrm>
            <a:off x="838200" y="2478087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</a:p>
          <a:p>
            <a:r>
              <a:rPr lang="id-ID" sz="2800" dirty="0"/>
              <a:t>❌ informasi sulit dipahami</a:t>
            </a:r>
            <a:br>
              <a:rPr lang="id-ID" sz="2800" dirty="0"/>
            </a:br>
            <a:r>
              <a:rPr lang="id-ID" sz="2800" dirty="0"/>
              <a:t>❌ data terlalu kompleks</a:t>
            </a:r>
            <a:br>
              <a:rPr lang="id-ID" sz="2800" dirty="0"/>
            </a:br>
            <a:r>
              <a:rPr lang="id-ID" sz="2800" dirty="0"/>
              <a:t>❌ visual kurang menarik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0BFF51-6B87-4C1F-BB71-CA1B32AB87E6}"/>
              </a:ext>
            </a:extLst>
          </p:cNvPr>
          <p:cNvSpPr txBox="1"/>
          <p:nvPr/>
        </p:nvSpPr>
        <p:spPr>
          <a:xfrm>
            <a:off x="6098382" y="2613024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Layout:</a:t>
            </a:r>
          </a:p>
          <a:p>
            <a:r>
              <a:rPr lang="en-US" sz="2800" dirty="0" err="1"/>
              <a:t>Gunakan</a:t>
            </a:r>
            <a:r>
              <a:rPr lang="en-US" sz="2800" dirty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icon problem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infographic card </a:t>
            </a:r>
          </a:p>
        </p:txBody>
      </p:sp>
    </p:spTree>
    <p:extLst>
      <p:ext uri="{BB962C8B-B14F-4D97-AF65-F5344CB8AC3E}">
        <p14:creationId xmlns:p14="http://schemas.microsoft.com/office/powerpoint/2010/main" val="231913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FCC2C-B754-4AB9-BB0D-83F9E9667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 4 - </a:t>
            </a:r>
            <a:r>
              <a:rPr lang="id-ID" dirty="0"/>
              <a:t>TUJUAN DESAIN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5DA95-6CB3-43DC-AAE5-2CBD39BBB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31813"/>
          </a:xfrm>
        </p:spPr>
        <p:txBody>
          <a:bodyPr/>
          <a:lstStyle/>
          <a:p>
            <a:r>
              <a:rPr lang="id-ID" b="1" dirty="0"/>
              <a:t>Tujuan Project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4503E-AE8B-4D41-BCF9-A28510703659}"/>
              </a:ext>
            </a:extLst>
          </p:cNvPr>
          <p:cNvSpPr txBox="1"/>
          <p:nvPr/>
        </p:nvSpPr>
        <p:spPr>
          <a:xfrm>
            <a:off x="838200" y="2492375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</a:p>
          <a:p>
            <a:r>
              <a:rPr lang="id-ID" sz="2800" dirty="0"/>
              <a:t>✅ menyederhanakan data</a:t>
            </a:r>
            <a:br>
              <a:rPr lang="id-ID" sz="2800" dirty="0"/>
            </a:br>
            <a:r>
              <a:rPr lang="id-ID" sz="2800" dirty="0"/>
              <a:t>✅ meningkatkan komunikasi visual</a:t>
            </a:r>
            <a:br>
              <a:rPr lang="id-ID" sz="2800" dirty="0"/>
            </a:br>
            <a:r>
              <a:rPr lang="id-ID" sz="2800" dirty="0"/>
              <a:t>✅ membuat informasi lebih menarik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54C838-499E-450D-8B9D-E27E478C5C61}"/>
              </a:ext>
            </a:extLst>
          </p:cNvPr>
          <p:cNvSpPr txBox="1"/>
          <p:nvPr/>
        </p:nvSpPr>
        <p:spPr>
          <a:xfrm>
            <a:off x="838200" y="4848910"/>
            <a:ext cx="60936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 err="1"/>
              <a:t>Layout</a:t>
            </a:r>
            <a:r>
              <a:rPr lang="id-ID" sz="2800" b="1" dirty="0"/>
              <a:t>:</a:t>
            </a:r>
          </a:p>
          <a:p>
            <a:r>
              <a:rPr lang="id-ID" sz="2800" dirty="0"/>
              <a:t>Gunakan </a:t>
            </a:r>
            <a:r>
              <a:rPr lang="id-ID" sz="2800" dirty="0" err="1"/>
              <a:t>infographic</a:t>
            </a:r>
            <a:r>
              <a:rPr lang="id-ID" sz="2800" dirty="0"/>
              <a:t> </a:t>
            </a:r>
            <a:r>
              <a:rPr lang="id-ID" sz="2800" dirty="0" err="1"/>
              <a:t>icon</a:t>
            </a:r>
            <a:r>
              <a:rPr lang="id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896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3CFE6-2D99-42BB-A0CA-219CC93B1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5 - </a:t>
            </a:r>
            <a:r>
              <a:rPr lang="id-ID" dirty="0"/>
              <a:t>TARGET AUDIENS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248EB-D0FB-48FA-A550-C3DA36988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8"/>
          </a:xfrm>
        </p:spPr>
        <p:txBody>
          <a:bodyPr/>
          <a:lstStyle/>
          <a:p>
            <a:r>
              <a:rPr lang="id-ID" b="1" dirty="0"/>
              <a:t>TARGET </a:t>
            </a:r>
            <a:r>
              <a:rPr lang="en-US" b="1" dirty="0"/>
              <a:t>USER</a:t>
            </a:r>
            <a:endParaRPr lang="id-ID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FD3126-F3A3-468B-9A59-089C2B0D99AF}"/>
              </a:ext>
            </a:extLst>
          </p:cNvPr>
          <p:cNvSpPr txBox="1"/>
          <p:nvPr/>
        </p:nvSpPr>
        <p:spPr>
          <a:xfrm>
            <a:off x="838200" y="2492375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b="1" dirty="0"/>
              <a:t>Isi: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usia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profesi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kebutuhan informasi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E2906E-4896-49E0-B54B-BF8C6259A893}"/>
              </a:ext>
            </a:extLst>
          </p:cNvPr>
          <p:cNvSpPr txBox="1"/>
          <p:nvPr/>
        </p:nvSpPr>
        <p:spPr>
          <a:xfrm>
            <a:off x="6096000" y="2492375"/>
            <a:ext cx="60936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 err="1"/>
              <a:t>Layout</a:t>
            </a:r>
            <a:r>
              <a:rPr lang="id-ID" sz="2800" b="1" dirty="0"/>
              <a:t>:</a:t>
            </a:r>
          </a:p>
          <a:p>
            <a:r>
              <a:rPr lang="id-ID" sz="2800" dirty="0" err="1"/>
              <a:t>Mood</a:t>
            </a:r>
            <a:r>
              <a:rPr lang="id-ID" sz="2800" dirty="0"/>
              <a:t> visual + </a:t>
            </a:r>
            <a:r>
              <a:rPr lang="id-ID" sz="2800" dirty="0" err="1"/>
              <a:t>keyword</a:t>
            </a:r>
            <a:r>
              <a:rPr lang="id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2123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F53B-2011-4318-87DA-FCE3D7058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SLIDE 6 — KONSEP VISUAL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3925A-7AC0-4F6B-8965-6F0789B2D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46100"/>
          </a:xfrm>
        </p:spPr>
        <p:txBody>
          <a:bodyPr/>
          <a:lstStyle/>
          <a:p>
            <a:r>
              <a:rPr lang="id-ID" b="1" dirty="0"/>
              <a:t>Konsep Desain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14D5A6-E94C-4147-B65F-7DF9CE682B80}"/>
              </a:ext>
            </a:extLst>
          </p:cNvPr>
          <p:cNvSpPr txBox="1"/>
          <p:nvPr/>
        </p:nvSpPr>
        <p:spPr>
          <a:xfrm>
            <a:off x="838200" y="2506662"/>
            <a:ext cx="609361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id-ID" sz="2800" dirty="0"/>
              <a:t>modern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minimalis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flat </a:t>
            </a:r>
            <a:r>
              <a:rPr lang="id-ID" sz="2800" dirty="0" err="1"/>
              <a:t>design</a:t>
            </a:r>
            <a:r>
              <a:rPr lang="id-ID"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 err="1"/>
              <a:t>clean</a:t>
            </a:r>
            <a:r>
              <a:rPr lang="id-ID" sz="2800" dirty="0"/>
              <a:t> </a:t>
            </a:r>
            <a:r>
              <a:rPr lang="id-ID" sz="2800" dirty="0" err="1"/>
              <a:t>infographic</a:t>
            </a:r>
            <a:endParaRPr lang="id-ID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062328-802B-42C1-86AE-577071D12C00}"/>
              </a:ext>
            </a:extLst>
          </p:cNvPr>
          <p:cNvSpPr txBox="1"/>
          <p:nvPr/>
        </p:nvSpPr>
        <p:spPr>
          <a:xfrm>
            <a:off x="5461398" y="2506662"/>
            <a:ext cx="60936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 err="1"/>
              <a:t>Layout</a:t>
            </a:r>
            <a:r>
              <a:rPr lang="id-ID" sz="2800" b="1" dirty="0"/>
              <a:t>:</a:t>
            </a:r>
          </a:p>
          <a:p>
            <a:r>
              <a:rPr lang="id-ID" sz="2800" dirty="0" err="1"/>
              <a:t>Mood</a:t>
            </a:r>
            <a:r>
              <a:rPr lang="id-ID" sz="2800" dirty="0"/>
              <a:t> visual + </a:t>
            </a:r>
            <a:r>
              <a:rPr lang="id-ID" sz="2800" dirty="0" err="1"/>
              <a:t>keyword</a:t>
            </a:r>
            <a:r>
              <a:rPr lang="id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0940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0D81F-1BF8-4DB1-B426-8888B80A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7 - </a:t>
            </a:r>
            <a:r>
              <a:rPr lang="id-ID" dirty="0"/>
              <a:t>MOODBOARD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487AE-7924-4384-B624-07AA9FDBF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17538"/>
          </a:xfrm>
        </p:spPr>
        <p:txBody>
          <a:bodyPr/>
          <a:lstStyle/>
          <a:p>
            <a:r>
              <a:rPr lang="id-ID" b="1" dirty="0" err="1"/>
              <a:t>Moodboard</a:t>
            </a:r>
            <a:r>
              <a:rPr lang="id-ID" b="1" dirty="0"/>
              <a:t> Visual</a:t>
            </a:r>
          </a:p>
          <a:p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8445C5-C68D-493D-AE70-68CEE879CEAF}"/>
              </a:ext>
            </a:extLst>
          </p:cNvPr>
          <p:cNvSpPr txBox="1"/>
          <p:nvPr/>
        </p:nvSpPr>
        <p:spPr>
          <a:xfrm>
            <a:off x="838200" y="2937510"/>
            <a:ext cx="609361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/>
              <a:t>Isi: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warna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referensi visual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icon style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foto referensi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199E3B-3C36-4742-8F5C-347B6EA1E5FD}"/>
              </a:ext>
            </a:extLst>
          </p:cNvPr>
          <p:cNvSpPr txBox="1"/>
          <p:nvPr/>
        </p:nvSpPr>
        <p:spPr>
          <a:xfrm>
            <a:off x="5260182" y="2937510"/>
            <a:ext cx="60936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 err="1"/>
              <a:t>Layout</a:t>
            </a:r>
            <a:r>
              <a:rPr lang="id-ID" sz="2800" b="1" dirty="0"/>
              <a:t>:</a:t>
            </a:r>
          </a:p>
          <a:p>
            <a:r>
              <a:rPr lang="id-ID" sz="2800" dirty="0" err="1"/>
              <a:t>Grid</a:t>
            </a:r>
            <a:r>
              <a:rPr lang="id-ID" sz="2800" dirty="0"/>
              <a:t> </a:t>
            </a:r>
            <a:r>
              <a:rPr lang="id-ID" sz="2800" dirty="0" err="1"/>
              <a:t>image</a:t>
            </a:r>
            <a:r>
              <a:rPr lang="id-ID" sz="2800" dirty="0"/>
              <a:t> modern.</a:t>
            </a:r>
          </a:p>
        </p:txBody>
      </p:sp>
    </p:spTree>
    <p:extLst>
      <p:ext uri="{BB962C8B-B14F-4D97-AF65-F5344CB8AC3E}">
        <p14:creationId xmlns:p14="http://schemas.microsoft.com/office/powerpoint/2010/main" val="701367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11941-0521-4CD4-A1E3-7441A4DBA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WARNA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C210E-EB12-46D1-BE54-B9145A7FE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8"/>
          </a:xfrm>
        </p:spPr>
        <p:txBody>
          <a:bodyPr/>
          <a:lstStyle/>
          <a:p>
            <a:r>
              <a:rPr lang="id-ID" b="1" dirty="0" err="1"/>
              <a:t>Color</a:t>
            </a:r>
            <a:r>
              <a:rPr lang="id-ID" b="1" dirty="0"/>
              <a:t> </a:t>
            </a:r>
            <a:r>
              <a:rPr lang="id-ID" b="1" dirty="0" err="1"/>
              <a:t>Palette</a:t>
            </a:r>
            <a:endParaRPr lang="id-ID" b="1" dirty="0"/>
          </a:p>
          <a:p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7C208-E206-42CF-B20B-44493C58D6E0}"/>
              </a:ext>
            </a:extLst>
          </p:cNvPr>
          <p:cNvSpPr txBox="1"/>
          <p:nvPr/>
        </p:nvSpPr>
        <p:spPr>
          <a:xfrm>
            <a:off x="838200" y="2925762"/>
            <a:ext cx="609361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Isi: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warna utama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warna pendukung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E9EB0D-2E88-4C80-AFFC-54D79DA703A1}"/>
              </a:ext>
            </a:extLst>
          </p:cNvPr>
          <p:cNvSpPr txBox="1"/>
          <p:nvPr/>
        </p:nvSpPr>
        <p:spPr>
          <a:xfrm>
            <a:off x="5518547" y="2925762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Contoh:</a:t>
            </a:r>
          </a:p>
          <a:p>
            <a:r>
              <a:rPr lang="id-ID" sz="2800" dirty="0"/>
              <a:t>🟦 Biru → profesional</a:t>
            </a:r>
            <a:br>
              <a:rPr lang="id-ID" sz="2800" dirty="0"/>
            </a:br>
            <a:r>
              <a:rPr lang="id-ID" sz="2800" dirty="0"/>
              <a:t>🟩 Hijau → natural</a:t>
            </a:r>
            <a:br>
              <a:rPr lang="id-ID" sz="2800" dirty="0"/>
            </a:br>
            <a:r>
              <a:rPr lang="id-ID" sz="2800" dirty="0"/>
              <a:t>🟧 </a:t>
            </a:r>
            <a:r>
              <a:rPr lang="id-ID" sz="2800" dirty="0" err="1"/>
              <a:t>Orange</a:t>
            </a:r>
            <a:r>
              <a:rPr lang="id-ID" sz="2800" dirty="0"/>
              <a:t> → energik</a:t>
            </a:r>
          </a:p>
        </p:txBody>
      </p:sp>
    </p:spTree>
    <p:extLst>
      <p:ext uri="{BB962C8B-B14F-4D97-AF65-F5344CB8AC3E}">
        <p14:creationId xmlns:p14="http://schemas.microsoft.com/office/powerpoint/2010/main" val="631625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C4C80-07B5-447D-BC4C-06CBB4AB9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TIPOGRAFI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9228D-B1EB-451D-8076-9508C8677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950"/>
          </a:xfrm>
        </p:spPr>
        <p:txBody>
          <a:bodyPr/>
          <a:lstStyle/>
          <a:p>
            <a:r>
              <a:rPr lang="id-ID" b="1" dirty="0" err="1"/>
              <a:t>Typography</a:t>
            </a:r>
            <a:endParaRPr lang="id-ID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DBCA94-3FF4-4E55-9108-C3CF6DAB1617}"/>
              </a:ext>
            </a:extLst>
          </p:cNvPr>
          <p:cNvSpPr txBox="1"/>
          <p:nvPr/>
        </p:nvSpPr>
        <p:spPr>
          <a:xfrm>
            <a:off x="838200" y="2505670"/>
            <a:ext cx="609361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Isi: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heading font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font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13C440-7AB3-45B6-A9B6-0C819FF1A76C}"/>
              </a:ext>
            </a:extLst>
          </p:cNvPr>
          <p:cNvSpPr txBox="1"/>
          <p:nvPr/>
        </p:nvSpPr>
        <p:spPr>
          <a:xfrm>
            <a:off x="5389960" y="2505670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Contoh:</a:t>
            </a:r>
          </a:p>
          <a:p>
            <a:r>
              <a:rPr lang="id-ID" sz="2800" dirty="0"/>
              <a:t>✅ </a:t>
            </a:r>
            <a:r>
              <a:rPr lang="id-ID" sz="2800" dirty="0" err="1"/>
              <a:t>Poppins</a:t>
            </a:r>
            <a:br>
              <a:rPr lang="id-ID" sz="2800" dirty="0"/>
            </a:br>
            <a:r>
              <a:rPr lang="id-ID" sz="2800" dirty="0"/>
              <a:t>✅ </a:t>
            </a:r>
            <a:r>
              <a:rPr lang="id-ID" sz="2800" dirty="0" err="1"/>
              <a:t>Montserrat</a:t>
            </a:r>
            <a:br>
              <a:rPr lang="id-ID" sz="2800" dirty="0"/>
            </a:br>
            <a:r>
              <a:rPr lang="id-ID" sz="2800" dirty="0"/>
              <a:t>✅ </a:t>
            </a:r>
            <a:r>
              <a:rPr lang="id-ID" sz="2800" dirty="0" err="1"/>
              <a:t>Helvetica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764029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483</Words>
  <Application>Microsoft Office PowerPoint</Application>
  <PresentationFormat>Widescreen</PresentationFormat>
  <Paragraphs>154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SLIDE 1 - COVER</vt:lpstr>
      <vt:lpstr>SLIDE 2 - LATAR BELAKANG</vt:lpstr>
      <vt:lpstr>SLIDE  3 - PERMASALAHAN</vt:lpstr>
      <vt:lpstr>SLIDE  4 - TUJUAN DESAIN</vt:lpstr>
      <vt:lpstr>SLIDE 5 - TARGET AUDIENS</vt:lpstr>
      <vt:lpstr>SLIDE 6 — KONSEP VISUAL</vt:lpstr>
      <vt:lpstr>SLIDE 7 - MOODBOARD </vt:lpstr>
      <vt:lpstr>WARNA</vt:lpstr>
      <vt:lpstr>TIPOGRAFI</vt:lpstr>
      <vt:lpstr>LAYOUT &amp; GRID</vt:lpstr>
      <vt:lpstr>SLIDE 11 — DATA VISUAL</vt:lpstr>
      <vt:lpstr>SLIDE 12 — PROSES DESAIN</vt:lpstr>
      <vt:lpstr>SLIDE 13 — SKETSA AWAL</vt:lpstr>
      <vt:lpstr>SLIDE 14 — PENGEMBANGAN VISUAL</vt:lpstr>
      <vt:lpstr>SLIDE 15 — FINAL INFOGRAFIS</vt:lpstr>
      <vt:lpstr>🟧 SLIDE 16 — MOCKUP</vt:lpstr>
      <vt:lpstr>SLIDE 17 — MEDIA APLIKASI</vt:lpstr>
      <vt:lpstr>SLIDE 18 — INSIGHT DESAIN</vt:lpstr>
      <vt:lpstr>SLIDE 19 — KESIMPULAN</vt:lpstr>
      <vt:lpstr>SLIDE 20 — THANK YOU</vt:lpstr>
      <vt:lpstr>Note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</dc:title>
  <dc:creator>Abdi Darmawan</dc:creator>
  <cp:lastModifiedBy>Abdi Darmawan</cp:lastModifiedBy>
  <cp:revision>2</cp:revision>
  <dcterms:created xsi:type="dcterms:W3CDTF">2026-05-18T00:24:06Z</dcterms:created>
  <dcterms:modified xsi:type="dcterms:W3CDTF">2026-05-18T02:14:41Z</dcterms:modified>
</cp:coreProperties>
</file>