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1" r:id="rId2"/>
    <p:sldId id="290" r:id="rId3"/>
    <p:sldId id="292" r:id="rId4"/>
    <p:sldId id="307" r:id="rId5"/>
    <p:sldId id="308" r:id="rId6"/>
    <p:sldId id="309" r:id="rId7"/>
    <p:sldId id="310" r:id="rId8"/>
    <p:sldId id="331" r:id="rId9"/>
    <p:sldId id="332" r:id="rId10"/>
    <p:sldId id="325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94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98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71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7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34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92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>
                <a:latin typeface="Cambria" panose="02040503050406030204" pitchFamily="18" charset="0"/>
              </a:rPr>
              <a:t>Visualisasi Data dan Informasi</a:t>
            </a:r>
            <a:r>
              <a:rPr lang="en-US" sz="3100" b="1" i="1" dirty="0">
                <a:latin typeface="Cambria" panose="02040503050406030204" pitchFamily="18" charset="0"/>
              </a:rPr>
              <a:t/>
            </a:r>
            <a:br>
              <a:rPr lang="en-US" sz="3100" b="1" i="1" dirty="0">
                <a:latin typeface="Cambria" panose="02040503050406030204" pitchFamily="18" charset="0"/>
              </a:rPr>
            </a:br>
            <a:r>
              <a:rPr lang="id-ID" sz="3100" b="1" i="1" dirty="0" smtClean="0">
                <a:latin typeface="Cambria" panose="02040503050406030204" pitchFamily="18" charset="0"/>
              </a:rPr>
              <a:t/>
            </a:r>
            <a:br>
              <a:rPr lang="id-ID" sz="3100" b="1" i="1" dirty="0" smtClean="0">
                <a:latin typeface="Cambria" panose="02040503050406030204" pitchFamily="18" charset="0"/>
              </a:rPr>
            </a:br>
            <a:r>
              <a:rPr lang="en-US" sz="3100" b="1" dirty="0">
                <a:latin typeface="Cambria" panose="02040503050406030204" pitchFamily="18" charset="0"/>
              </a:rPr>
              <a:t/>
            </a:r>
            <a:br>
              <a:rPr lang="en-US" sz="3100" b="1" dirty="0">
                <a:latin typeface="Cambria" panose="02040503050406030204" pitchFamily="18" charset="0"/>
              </a:rPr>
            </a:br>
            <a:r>
              <a:rPr lang="en-US" sz="3100" b="1" dirty="0">
                <a:latin typeface="Cambria" panose="02040503050406030204" pitchFamily="18" charset="0"/>
              </a:rPr>
              <a:t/>
            </a:r>
            <a:br>
              <a:rPr lang="en-US" sz="3100" b="1" dirty="0">
                <a:latin typeface="Cambria" panose="02040503050406030204" pitchFamily="18" charset="0"/>
              </a:rPr>
            </a:br>
            <a:r>
              <a:rPr lang="id-ID" sz="3200" dirty="0">
                <a:latin typeface="Cambria" panose="02040503050406030204" pitchFamily="18" charset="0"/>
              </a:rPr>
              <a:t>Rekayasa Visualisasi dan Prototyping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Prinsip desain visualisasi diantaranya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 smtClean="0">
                <a:latin typeface="Cambria" panose="02040503050406030204" pitchFamily="18" charset="0"/>
              </a:rPr>
              <a:t>Keterbacaan</a:t>
            </a:r>
            <a:r>
              <a:rPr lang="id-ID" sz="2400" b="1" dirty="0">
                <a:latin typeface="Cambria" panose="02040503050406030204" pitchFamily="18" charset="0"/>
              </a:rPr>
              <a:t>:</a:t>
            </a:r>
            <a:r>
              <a:rPr lang="id-ID" sz="2400" dirty="0">
                <a:latin typeface="Cambria" panose="02040503050406030204" pitchFamily="18" charset="0"/>
              </a:rPr>
              <a:t> label jelas, warna </a:t>
            </a:r>
            <a:r>
              <a:rPr lang="id-ID" sz="2400" dirty="0" smtClean="0">
                <a:latin typeface="Cambria" panose="02040503050406030204" pitchFamily="18" charset="0"/>
              </a:rPr>
              <a:t>kontras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>
                <a:latin typeface="Cambria" panose="02040503050406030204" pitchFamily="18" charset="0"/>
              </a:rPr>
              <a:t>Kesederhanaan:</a:t>
            </a:r>
            <a:r>
              <a:rPr lang="id-ID" sz="2400" dirty="0">
                <a:latin typeface="Cambria" panose="02040503050406030204" pitchFamily="18" charset="0"/>
              </a:rPr>
              <a:t> jangan terlalu </a:t>
            </a:r>
            <a:r>
              <a:rPr lang="id-ID" sz="2400" dirty="0" smtClean="0">
                <a:latin typeface="Cambria" panose="02040503050406030204" pitchFamily="18" charset="0"/>
              </a:rPr>
              <a:t>padat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sv-SE" sz="2400" b="1" dirty="0">
                <a:latin typeface="Cambria" panose="02040503050406030204" pitchFamily="18" charset="0"/>
              </a:rPr>
              <a:t>Konsistensi:</a:t>
            </a:r>
            <a:r>
              <a:rPr lang="sv-SE" sz="2400" dirty="0">
                <a:latin typeface="Cambria" panose="02040503050406030204" pitchFamily="18" charset="0"/>
              </a:rPr>
              <a:t> format grafik dan warna </a:t>
            </a:r>
            <a:r>
              <a:rPr lang="sv-SE" sz="2400" dirty="0" smtClean="0">
                <a:latin typeface="Cambria" panose="02040503050406030204" pitchFamily="18" charset="0"/>
              </a:rPr>
              <a:t>seragam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>
                <a:latin typeface="Cambria" panose="02040503050406030204" pitchFamily="18" charset="0"/>
              </a:rPr>
              <a:t>Fokus:</a:t>
            </a:r>
            <a:r>
              <a:rPr lang="id-ID" sz="2400" dirty="0">
                <a:latin typeface="Cambria" panose="02040503050406030204" pitchFamily="18" charset="0"/>
              </a:rPr>
              <a:t> highlight informasi </a:t>
            </a:r>
            <a:r>
              <a:rPr lang="id-ID" sz="2400" dirty="0" smtClean="0">
                <a:latin typeface="Cambria" panose="02040503050406030204" pitchFamily="18" charset="0"/>
              </a:rPr>
              <a:t>penting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sv-SE" sz="2400" b="1" dirty="0">
                <a:latin typeface="Cambria" panose="02040503050406030204" pitchFamily="18" charset="0"/>
              </a:rPr>
              <a:t>Interaktivitas:</a:t>
            </a:r>
            <a:r>
              <a:rPr lang="sv-SE" sz="2400" dirty="0">
                <a:latin typeface="Cambria" panose="02040503050406030204" pitchFamily="18" charset="0"/>
              </a:rPr>
              <a:t> zoom, hover, filter jika memungkinkan</a:t>
            </a: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Cambria" panose="02040503050406030204" pitchFamily="18" charset="0"/>
              </a:rPr>
              <a:t>Prinsip Desain Visualisasi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02960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3930" y="1106176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Cambria" panose="02040503050406030204" pitchFamily="18" charset="0"/>
              </a:rPr>
              <a:t>Pengertian</a:t>
            </a:r>
            <a:r>
              <a:rPr lang="id-ID" sz="4000" dirty="0"/>
              <a:t> </a:t>
            </a:r>
            <a:r>
              <a:rPr lang="id-ID" sz="3200" dirty="0">
                <a:latin typeface="Cambria" panose="02040503050406030204" pitchFamily="18" charset="0"/>
              </a:rPr>
              <a:t>Visualisasi Data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dirty="0">
                <a:latin typeface="Cambria" panose="02040503050406030204" pitchFamily="18" charset="0"/>
                <a:ea typeface="+mj-ea"/>
                <a:cs typeface="+mj-cs"/>
              </a:rPr>
              <a:t>Proses</a:t>
            </a:r>
            <a:r>
              <a:rPr lang="id-ID" sz="2400" dirty="0">
                <a:latin typeface="Cambria" panose="02040503050406030204" pitchFamily="18" charset="0"/>
              </a:rPr>
              <a:t> menyajikan data dalam bentuk visual agar lebih mudah dipahami</a:t>
            </a:r>
            <a:r>
              <a:rPr lang="id-ID" sz="2400" dirty="0" smtClean="0">
                <a:latin typeface="Cambria" panose="020405030504060302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b="1" dirty="0">
                <a:latin typeface="Cambria" panose="02040503050406030204" pitchFamily="18" charset="0"/>
              </a:rPr>
              <a:t> </a:t>
            </a:r>
            <a:r>
              <a:rPr lang="id-ID" sz="2400" dirty="0" smtClean="0">
                <a:latin typeface="Cambria" panose="02040503050406030204" pitchFamily="18" charset="0"/>
              </a:rPr>
              <a:t>Tujuan </a:t>
            </a:r>
            <a:r>
              <a:rPr lang="id-ID" sz="2400" dirty="0" smtClean="0">
                <a:latin typeface="Cambria" panose="02040503050406030204" pitchFamily="18" charset="0"/>
              </a:rPr>
              <a:t>:</a:t>
            </a:r>
            <a:r>
              <a:rPr lang="id-ID" sz="2400" dirty="0">
                <a:latin typeface="Cambria" panose="02040503050406030204" pitchFamily="18" charset="0"/>
              </a:rPr>
              <a:t> </a:t>
            </a:r>
            <a:r>
              <a:rPr lang="id-ID" sz="2400" dirty="0">
                <a:latin typeface="Cambria" panose="02040503050406030204" pitchFamily="18" charset="0"/>
              </a:rPr>
              <a:t>Mempermudah analisis, menemukan pola, dan mendukung </a:t>
            </a:r>
            <a:r>
              <a:rPr lang="id-ID" sz="2400" dirty="0" smtClean="0">
                <a:latin typeface="Cambria" panose="02040503050406030204" pitchFamily="18" charset="0"/>
              </a:rPr>
              <a:t>  pengambilan </a:t>
            </a:r>
            <a:r>
              <a:rPr lang="id-ID" sz="2400" dirty="0">
                <a:latin typeface="Cambria" panose="02040503050406030204" pitchFamily="18" charset="0"/>
              </a:rPr>
              <a:t>keputusan</a:t>
            </a:r>
            <a:r>
              <a:rPr lang="id-ID" sz="2400" dirty="0" smtClean="0">
                <a:latin typeface="Cambria" panose="020405030504060302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Contoh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visualisasi</a:t>
            </a:r>
            <a:r>
              <a:rPr lang="en-US" sz="2400" dirty="0">
                <a:latin typeface="Cambria" panose="02040503050406030204" pitchFamily="18" charset="0"/>
              </a:rPr>
              <a:t>: Line chart, Bar chart, Pie chart, Network Graph.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>
                <a:latin typeface="Cambria" panose="02040503050406030204" pitchFamily="18" charset="0"/>
              </a:rPr>
              <a:t>Pengertian Rekayasa Visualisasi</a:t>
            </a:r>
            <a:endParaRPr lang="id-ID" b="1" dirty="0">
              <a:latin typeface="Cambria" panose="020405030504060302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Adalah : 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t-IT" sz="2400" dirty="0" smtClean="0">
                <a:latin typeface="Cambria" panose="02040503050406030204" pitchFamily="18" charset="0"/>
              </a:rPr>
              <a:t>Proses </a:t>
            </a:r>
            <a:r>
              <a:rPr lang="it-IT" sz="2400" dirty="0">
                <a:latin typeface="Cambria" panose="02040503050406030204" pitchFamily="18" charset="0"/>
              </a:rPr>
              <a:t>merancang visualisasi data secara sistematis</a:t>
            </a:r>
            <a:r>
              <a:rPr lang="it-IT" sz="2400" dirty="0" smtClean="0">
                <a:latin typeface="Cambria" panose="02040503050406030204" pitchFamily="18" charset="0"/>
              </a:rPr>
              <a:t>.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nn-NO" sz="2400" dirty="0">
                <a:latin typeface="Cambria" panose="02040503050406030204" pitchFamily="18" charset="0"/>
              </a:rPr>
              <a:t>Menghubungkan data, representasi visual, dan kebutuhan pengguna</a:t>
            </a:r>
            <a:r>
              <a:rPr lang="nn-NO" sz="2400" dirty="0" smtClean="0">
                <a:latin typeface="Cambria" panose="02040503050406030204" pitchFamily="18" charset="0"/>
              </a:rPr>
              <a:t>.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>
                <a:latin typeface="Cambria" panose="02040503050406030204" pitchFamily="18" charset="0"/>
              </a:rPr>
              <a:t>Melibatkan tahapan</a:t>
            </a:r>
            <a:r>
              <a:rPr lang="id-ID" sz="2400" dirty="0" smtClean="0">
                <a:latin typeface="Cambria" panose="02040503050406030204" pitchFamily="18" charset="0"/>
              </a:rPr>
              <a:t>: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dirty="0" smtClean="0">
                <a:latin typeface="Cambria" panose="02040503050406030204" pitchFamily="18" charset="0"/>
              </a:rPr>
              <a:t>Requirement engineering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dirty="0" smtClean="0">
                <a:latin typeface="Cambria" panose="02040503050406030204" pitchFamily="18" charset="0"/>
              </a:rPr>
              <a:t>Prototyping</a:t>
            </a:r>
          </a:p>
          <a:p>
            <a:pPr marL="914400" lvl="1" indent="-457200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dirty="0">
                <a:latin typeface="Cambria" panose="02040503050406030204" pitchFamily="18" charset="0"/>
              </a:rPr>
              <a:t>Desain </a:t>
            </a:r>
            <a:r>
              <a:rPr lang="id-ID" dirty="0" smtClean="0">
                <a:latin typeface="Cambria" panose="02040503050406030204" pitchFamily="18" charset="0"/>
              </a:rPr>
              <a:t>interaktif</a:t>
            </a:r>
          </a:p>
          <a:p>
            <a:pPr marL="914400" lvl="1" indent="-457200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dirty="0">
                <a:latin typeface="Cambria" panose="02040503050406030204" pitchFamily="18" charset="0"/>
              </a:rPr>
              <a:t>Evaluasi visualisasi</a:t>
            </a:r>
            <a:endParaRPr lang="id-ID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Requirement Engineering</a:t>
            </a:r>
            <a:endParaRPr lang="id-ID" b="1" dirty="0">
              <a:latin typeface="Cambria" panose="020405030504060302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Fungsi : </a:t>
            </a:r>
            <a:r>
              <a:rPr lang="fi-FI" sz="2400" dirty="0">
                <a:latin typeface="Cambria" panose="02040503050406030204" pitchFamily="18" charset="0"/>
              </a:rPr>
              <a:t>Menentukan kebutuhan data dan tujuan visualisasi</a:t>
            </a:r>
            <a:r>
              <a:rPr lang="fi-FI" sz="2400" dirty="0" smtClean="0">
                <a:latin typeface="Cambria" panose="02040503050406030204" pitchFamily="18" charset="0"/>
              </a:rPr>
              <a:t>.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Fokus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nn-NO" sz="2400" dirty="0" smtClean="0">
                <a:latin typeface="Cambria" panose="02040503050406030204" pitchFamily="18" charset="0"/>
              </a:rPr>
              <a:t>Jenis </a:t>
            </a:r>
            <a:r>
              <a:rPr lang="nn-NO" sz="2400" dirty="0">
                <a:latin typeface="Cambria" panose="02040503050406030204" pitchFamily="18" charset="0"/>
              </a:rPr>
              <a:t>data yang akan </a:t>
            </a:r>
            <a:r>
              <a:rPr lang="nn-NO" sz="2400" dirty="0" smtClean="0">
                <a:latin typeface="Cambria" panose="02040503050406030204" pitchFamily="18" charset="0"/>
              </a:rPr>
              <a:t>divisualisasikan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>
                <a:latin typeface="Cambria" panose="02040503050406030204" pitchFamily="18" charset="0"/>
              </a:rPr>
              <a:t>Target pengguna / </a:t>
            </a:r>
            <a:r>
              <a:rPr lang="id-ID" sz="2400" dirty="0" smtClean="0">
                <a:latin typeface="Cambria" panose="02040503050406030204" pitchFamily="18" charset="0"/>
              </a:rPr>
              <a:t>audience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>
                <a:latin typeface="Cambria" panose="02040503050406030204" pitchFamily="18" charset="0"/>
              </a:rPr>
              <a:t>Tujuan </a:t>
            </a:r>
            <a:r>
              <a:rPr lang="id-ID" sz="2400" dirty="0" smtClean="0">
                <a:latin typeface="Cambria" panose="02040503050406030204" pitchFamily="18" charset="0"/>
              </a:rPr>
              <a:t>analisis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mbria" panose="02040503050406030204" pitchFamily="18" charset="0"/>
              </a:rPr>
              <a:t>Contoh: Dashboard penjualan tahunan menampilkan tren bulanan dan kategori terlaris.</a:t>
            </a:r>
            <a:endParaRPr lang="id-ID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Adalah : </a:t>
            </a:r>
            <a:r>
              <a:rPr lang="id-ID" sz="2400" dirty="0">
                <a:latin typeface="Cambria" panose="02040503050406030204" pitchFamily="18" charset="0"/>
              </a:rPr>
              <a:t>Membuat </a:t>
            </a:r>
            <a:r>
              <a:rPr lang="id-ID" sz="2400" b="1" dirty="0">
                <a:latin typeface="Cambria" panose="02040503050406030204" pitchFamily="18" charset="0"/>
              </a:rPr>
              <a:t>model awal</a:t>
            </a:r>
            <a:r>
              <a:rPr lang="id-ID" sz="2400" dirty="0">
                <a:latin typeface="Cambria" panose="02040503050406030204" pitchFamily="18" charset="0"/>
              </a:rPr>
              <a:t> visualisasi (mockup</a:t>
            </a:r>
            <a:r>
              <a:rPr lang="id-ID" sz="2400" dirty="0" smtClean="0">
                <a:latin typeface="Cambria" panose="02040503050406030204" pitchFamily="18" charset="0"/>
              </a:rPr>
              <a:t>).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Fungsi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fi-FI" sz="2400" dirty="0" smtClean="0">
                <a:latin typeface="Cambria" panose="02040503050406030204" pitchFamily="18" charset="0"/>
              </a:rPr>
              <a:t>Uji </a:t>
            </a:r>
            <a:r>
              <a:rPr lang="fi-FI" sz="2400" dirty="0">
                <a:latin typeface="Cambria" panose="02040503050406030204" pitchFamily="18" charset="0"/>
              </a:rPr>
              <a:t>layout dan posisi elemen </a:t>
            </a:r>
            <a:r>
              <a:rPr lang="fi-FI" sz="2400" dirty="0" smtClean="0">
                <a:latin typeface="Cambria" panose="02040503050406030204" pitchFamily="18" charset="0"/>
              </a:rPr>
              <a:t>visual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>
                <a:latin typeface="Cambria" panose="02040503050406030204" pitchFamily="18" charset="0"/>
              </a:rPr>
              <a:t>Menentukan warna dan ukuran </a:t>
            </a:r>
            <a:r>
              <a:rPr lang="id-ID" sz="2400" dirty="0" smtClean="0">
                <a:latin typeface="Cambria" panose="02040503050406030204" pitchFamily="18" charset="0"/>
              </a:rPr>
              <a:t>grafik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t-IT" sz="2400" dirty="0">
                <a:latin typeface="Cambria" panose="02040503050406030204" pitchFamily="18" charset="0"/>
              </a:rPr>
              <a:t>Memberikan representasi awal sebelum implementasi </a:t>
            </a:r>
            <a:r>
              <a:rPr lang="it-IT" sz="2400" dirty="0" smtClean="0">
                <a:latin typeface="Cambria" panose="02040503050406030204" pitchFamily="18" charset="0"/>
              </a:rPr>
              <a:t>penuh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Contoh : </a:t>
            </a:r>
            <a:r>
              <a:rPr lang="en-US" sz="2400" dirty="0">
                <a:latin typeface="Cambria" panose="02040503050406030204" pitchFamily="18" charset="0"/>
              </a:rPr>
              <a:t>Mockup dashboard </a:t>
            </a:r>
            <a:r>
              <a:rPr lang="en-US" sz="2400" dirty="0" err="1">
                <a:latin typeface="Cambria" panose="02040503050406030204" pitchFamily="18" charset="0"/>
              </a:rPr>
              <a:t>penjualan</a:t>
            </a:r>
            <a:r>
              <a:rPr lang="en-US" sz="2400" dirty="0">
                <a:latin typeface="Cambria" panose="02040503050406030204" pitchFamily="18" charset="0"/>
              </a:rPr>
              <a:t>, Network Graph, Line Chart.</a:t>
            </a: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01285" y="1289130"/>
            <a:ext cx="9055852" cy="1325563"/>
          </a:xfrm>
        </p:spPr>
        <p:txBody>
          <a:bodyPr>
            <a:normAutofit/>
          </a:bodyPr>
          <a:lstStyle/>
          <a:p>
            <a:r>
              <a:rPr lang="id-ID" sz="3200" b="1" dirty="0">
                <a:latin typeface="Cambria" panose="02040503050406030204" pitchFamily="18" charset="0"/>
              </a:rPr>
              <a:t>Prototyping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2898946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Adalah : </a:t>
            </a:r>
            <a:r>
              <a:rPr lang="id-ID" sz="2400" dirty="0">
                <a:latin typeface="Cambria" panose="02040503050406030204" pitchFamily="18" charset="0"/>
              </a:rPr>
              <a:t>Menentukan tata letak, warna, bentuk, ukuran node, label</a:t>
            </a:r>
            <a:r>
              <a:rPr lang="id-ID" sz="2400" dirty="0" smtClean="0">
                <a:latin typeface="Cambria" panose="020405030504060302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Tujuan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>
                <a:latin typeface="Cambria" panose="02040503050406030204" pitchFamily="18" charset="0"/>
              </a:rPr>
              <a:t>Mempermudah </a:t>
            </a:r>
            <a:r>
              <a:rPr lang="id-ID" sz="2400" dirty="0">
                <a:latin typeface="Cambria" panose="02040503050406030204" pitchFamily="18" charset="0"/>
              </a:rPr>
              <a:t>pengguna memahami </a:t>
            </a:r>
            <a:r>
              <a:rPr lang="id-ID" sz="2400" dirty="0" smtClean="0">
                <a:latin typeface="Cambria" panose="02040503050406030204" pitchFamily="18" charset="0"/>
              </a:rPr>
              <a:t>informasi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>
                <a:latin typeface="Cambria" panose="02040503050406030204" pitchFamily="18" charset="0"/>
              </a:rPr>
              <a:t>Menyoroti tren, kategori, dan hubungan antar </a:t>
            </a:r>
            <a:r>
              <a:rPr lang="id-ID" sz="2400" dirty="0" smtClean="0">
                <a:latin typeface="Cambria" panose="02040503050406030204" pitchFamily="18" charset="0"/>
              </a:rPr>
              <a:t>data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Contoh :  </a:t>
            </a:r>
            <a:r>
              <a:rPr lang="id-ID" sz="2400" dirty="0">
                <a:latin typeface="Cambria" panose="02040503050406030204" pitchFamily="18" charset="0"/>
              </a:rPr>
              <a:t>Warna berbeda untuk kategori dalam Pie Chart, ukuran node berdasarkan degree pada Network Graph.</a:t>
            </a: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b="1" dirty="0">
                <a:latin typeface="Cambria" panose="02040503050406030204" pitchFamily="18" charset="0"/>
              </a:rPr>
              <a:t>Desain Interaktif</a:t>
            </a:r>
          </a:p>
        </p:txBody>
      </p:sp>
    </p:spTree>
    <p:extLst>
      <p:ext uri="{BB962C8B-B14F-4D97-AF65-F5344CB8AC3E}">
        <p14:creationId xmlns:p14="http://schemas.microsoft.com/office/powerpoint/2010/main" val="363306692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Manfaat dri evaluasi visualisasi adalah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Menguji </a:t>
            </a:r>
            <a:r>
              <a:rPr lang="id-ID" sz="2400" dirty="0">
                <a:latin typeface="Cambria" panose="02040503050406030204" pitchFamily="18" charset="0"/>
              </a:rPr>
              <a:t>keterbacaan dan </a:t>
            </a:r>
            <a:r>
              <a:rPr lang="id-ID" sz="2400" dirty="0" smtClean="0">
                <a:latin typeface="Cambria" panose="02040503050406030204" pitchFamily="18" charset="0"/>
              </a:rPr>
              <a:t>interpretasi.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Feedback,  </a:t>
            </a:r>
            <a:r>
              <a:rPr lang="id-ID" sz="2400" dirty="0">
                <a:latin typeface="Cambria" panose="02040503050406030204" pitchFamily="18" charset="0"/>
              </a:rPr>
              <a:t>digunakan untuk memperbaiki </a:t>
            </a:r>
            <a:r>
              <a:rPr lang="id-ID" sz="2400" dirty="0" smtClean="0">
                <a:latin typeface="Cambria" panose="02040503050406030204" pitchFamily="18" charset="0"/>
              </a:rPr>
              <a:t>prototipe diantaranya :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>
                <a:latin typeface="Cambria" panose="02040503050406030204" pitchFamily="18" charset="0"/>
              </a:rPr>
              <a:t>Posisi elemen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>
                <a:latin typeface="Cambria" panose="02040503050406030204" pitchFamily="18" charset="0"/>
              </a:rPr>
              <a:t>Label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>
                <a:latin typeface="Cambria" panose="02040503050406030204" pitchFamily="18" charset="0"/>
              </a:rPr>
              <a:t>Warna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>
                <a:latin typeface="Cambria" panose="02040503050406030204" pitchFamily="18" charset="0"/>
              </a:rPr>
              <a:t>Interaktivitas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3. </a:t>
            </a:r>
            <a:r>
              <a:rPr lang="es-ES" sz="2400" dirty="0" err="1" smtClean="0">
                <a:latin typeface="Cambria" panose="02040503050406030204" pitchFamily="18" charset="0"/>
              </a:rPr>
              <a:t>Evaluasi</a:t>
            </a:r>
            <a:r>
              <a:rPr lang="es-ES" sz="2400" dirty="0" smtClean="0">
                <a:latin typeface="Cambria" panose="02040503050406030204" pitchFamily="18" charset="0"/>
              </a:rPr>
              <a:t> </a:t>
            </a:r>
            <a:r>
              <a:rPr lang="es-ES" sz="2400" dirty="0" err="1">
                <a:latin typeface="Cambria" panose="02040503050406030204" pitchFamily="18" charset="0"/>
              </a:rPr>
              <a:t>dilakukan</a:t>
            </a:r>
            <a:r>
              <a:rPr lang="es-ES" sz="2400" dirty="0">
                <a:latin typeface="Cambria" panose="02040503050406030204" pitchFamily="18" charset="0"/>
              </a:rPr>
              <a:t> </a:t>
            </a:r>
            <a:r>
              <a:rPr lang="es-ES" sz="2400" dirty="0" err="1">
                <a:latin typeface="Cambria" panose="02040503050406030204" pitchFamily="18" charset="0"/>
              </a:rPr>
              <a:t>sebelum</a:t>
            </a:r>
            <a:r>
              <a:rPr lang="es-ES" sz="2400" dirty="0">
                <a:latin typeface="Cambria" panose="02040503050406030204" pitchFamily="18" charset="0"/>
              </a:rPr>
              <a:t> </a:t>
            </a:r>
            <a:r>
              <a:rPr lang="es-ES" sz="2400" dirty="0" err="1">
                <a:latin typeface="Cambria" panose="02040503050406030204" pitchFamily="18" charset="0"/>
              </a:rPr>
              <a:t>implementasi</a:t>
            </a:r>
            <a:r>
              <a:rPr lang="es-ES" sz="2400" dirty="0">
                <a:latin typeface="Cambria" panose="02040503050406030204" pitchFamily="18" charset="0"/>
              </a:rPr>
              <a:t> final.</a:t>
            </a: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b="1" dirty="0">
                <a:latin typeface="Cambria" panose="02040503050406030204" pitchFamily="18" charset="0"/>
              </a:rPr>
              <a:t>Evaluasi Visualisasi</a:t>
            </a:r>
          </a:p>
        </p:txBody>
      </p:sp>
    </p:spTree>
    <p:extLst>
      <p:ext uri="{BB962C8B-B14F-4D97-AF65-F5344CB8AC3E}">
        <p14:creationId xmlns:p14="http://schemas.microsoft.com/office/powerpoint/2010/main" val="54716915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Contoh penerapannya adalah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mbria" panose="02040503050406030204" pitchFamily="18" charset="0"/>
              </a:rPr>
              <a:t>Dashboard </a:t>
            </a:r>
            <a:r>
              <a:rPr lang="id-ID" sz="2400" dirty="0">
                <a:latin typeface="Cambria" panose="02040503050406030204" pitchFamily="18" charset="0"/>
              </a:rPr>
              <a:t>penjualan </a:t>
            </a:r>
            <a:r>
              <a:rPr lang="id-ID" sz="2400" dirty="0" smtClean="0">
                <a:latin typeface="Cambria" panose="02040503050406030204" pitchFamily="18" charset="0"/>
              </a:rPr>
              <a:t>tahunan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nl-NL" sz="2400" dirty="0">
                <a:latin typeface="Cambria" panose="02040503050406030204" pitchFamily="18" charset="0"/>
              </a:rPr>
              <a:t>Network Graph hubungan produk dan </a:t>
            </a:r>
            <a:r>
              <a:rPr lang="nl-NL" sz="2400" dirty="0" smtClean="0">
                <a:latin typeface="Cambria" panose="02040503050406030204" pitchFamily="18" charset="0"/>
              </a:rPr>
              <a:t>kategori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Visualisasi tren minat program </a:t>
            </a:r>
            <a:r>
              <a:rPr lang="id-ID" sz="2400" dirty="0" smtClean="0">
                <a:latin typeface="Cambria" panose="02040503050406030204" pitchFamily="18" charset="0"/>
              </a:rPr>
              <a:t>studi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Dashboard KPI manajemen </a:t>
            </a:r>
            <a:r>
              <a:rPr lang="id-ID" sz="2400" dirty="0" smtClean="0">
                <a:latin typeface="Cambria" panose="02040503050406030204" pitchFamily="18" charset="0"/>
              </a:rPr>
              <a:t>proyek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Cambria" panose="02040503050406030204" pitchFamily="18" charset="0"/>
              </a:rPr>
              <a:t>Contoh </a:t>
            </a:r>
            <a:r>
              <a:rPr lang="id-ID" sz="3200" dirty="0" smtClean="0">
                <a:latin typeface="Cambria" panose="02040503050406030204" pitchFamily="18" charset="0"/>
              </a:rPr>
              <a:t>Penerapan Rekayas Visualisasi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69455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mbria" panose="02040503050406030204" pitchFamily="18" charset="0"/>
              </a:rPr>
              <a:t>Tahapan dalam rekaysa visualisasi diantaranya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fi-FI" sz="2400" dirty="0" smtClean="0">
                <a:latin typeface="Cambria" panose="02040503050406030204" pitchFamily="18" charset="0"/>
              </a:rPr>
              <a:t>Mengidentifikasi </a:t>
            </a:r>
            <a:r>
              <a:rPr lang="fi-FI" sz="2400" dirty="0">
                <a:latin typeface="Cambria" panose="02040503050406030204" pitchFamily="18" charset="0"/>
              </a:rPr>
              <a:t>tujuan dan kebutuhan </a:t>
            </a:r>
            <a:r>
              <a:rPr lang="fi-FI" sz="2400" dirty="0" smtClean="0">
                <a:latin typeface="Cambria" panose="02040503050406030204" pitchFamily="18" charset="0"/>
              </a:rPr>
              <a:t>pengguna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Memilih dataset </a:t>
            </a:r>
            <a:r>
              <a:rPr lang="id-ID" sz="2400" dirty="0" smtClean="0">
                <a:latin typeface="Cambria" panose="02040503050406030204" pitchFamily="18" charset="0"/>
              </a:rPr>
              <a:t>relevan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Membuat mockup </a:t>
            </a:r>
            <a:r>
              <a:rPr lang="id-ID" sz="2400" dirty="0" smtClean="0">
                <a:latin typeface="Cambria" panose="02040503050406030204" pitchFamily="18" charset="0"/>
              </a:rPr>
              <a:t>prototipe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nl-NL" sz="2400" dirty="0">
                <a:latin typeface="Cambria" panose="02040503050406030204" pitchFamily="18" charset="0"/>
              </a:rPr>
              <a:t>Menentukan layout, warna, dan elemen </a:t>
            </a:r>
            <a:r>
              <a:rPr lang="nl-NL" sz="2400" dirty="0" smtClean="0">
                <a:latin typeface="Cambria" panose="02040503050406030204" pitchFamily="18" charset="0"/>
              </a:rPr>
              <a:t>visual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Menambahkan interaktivitas </a:t>
            </a:r>
            <a:r>
              <a:rPr lang="id-ID" sz="2400" dirty="0" smtClean="0">
                <a:latin typeface="Cambria" panose="02040503050406030204" pitchFamily="18" charset="0"/>
              </a:rPr>
              <a:t>dasar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mbria" panose="02040503050406030204" pitchFamily="18" charset="0"/>
              </a:rPr>
              <a:t>Evaluasi dan perbaikan desain</a:t>
            </a:r>
            <a:endParaRPr lang="id-ID" sz="2400" dirty="0" smtClean="0">
              <a:latin typeface="Cambria" panose="02040503050406030204" pitchFamily="18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>
                <a:latin typeface="Cambria" panose="02040503050406030204" pitchFamily="18" charset="0"/>
              </a:rPr>
              <a:t>Tahapan Rekayasa Visualisasi</a:t>
            </a:r>
            <a:endParaRPr lang="id-ID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91750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5376</TotalTime>
  <Words>450</Words>
  <Application>Microsoft Office PowerPoint</Application>
  <PresentationFormat>Widescreen</PresentationFormat>
  <Paragraphs>108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Cambria</vt:lpstr>
      <vt:lpstr>Cascadia Mono</vt:lpstr>
      <vt:lpstr>Century Gothic</vt:lpstr>
      <vt:lpstr>Times New Roman</vt:lpstr>
      <vt:lpstr>Wingdings</vt:lpstr>
      <vt:lpstr>Office Theme</vt:lpstr>
      <vt:lpstr>Visualisasi Data dan Informasi    Rekayasa Visualisasi dan Prototyping</vt:lpstr>
      <vt:lpstr>Pengertian Visualisasi Data</vt:lpstr>
      <vt:lpstr>Pengertian Rekayasa Visualisasi</vt:lpstr>
      <vt:lpstr>Requirement Engineering</vt:lpstr>
      <vt:lpstr>Prototyping </vt:lpstr>
      <vt:lpstr>Desain Interaktif</vt:lpstr>
      <vt:lpstr>Evaluasi Visualisasi</vt:lpstr>
      <vt:lpstr>Contoh Penerapan Rekayas Visualisasi</vt:lpstr>
      <vt:lpstr>Tahapan Rekayasa Visualisasi</vt:lpstr>
      <vt:lpstr>Prinsip Desain Visualisasi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72</cp:revision>
  <dcterms:created xsi:type="dcterms:W3CDTF">2025-03-16T09:42:29Z</dcterms:created>
  <dcterms:modified xsi:type="dcterms:W3CDTF">2026-06-07T12:21:53Z</dcterms:modified>
</cp:coreProperties>
</file>