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6" r:id="rId3"/>
    <p:sldId id="308" r:id="rId4"/>
    <p:sldId id="309" r:id="rId5"/>
    <p:sldId id="310" r:id="rId6"/>
    <p:sldId id="312" r:id="rId7"/>
    <p:sldId id="313" r:id="rId8"/>
    <p:sldId id="314" r:id="rId9"/>
    <p:sldId id="315" r:id="rId10"/>
    <p:sldId id="316" r:id="rId11"/>
    <p:sldId id="317" r:id="rId12"/>
    <p:sldId id="321" r:id="rId13"/>
    <p:sldId id="322" r:id="rId14"/>
    <p:sldId id="318" r:id="rId15"/>
    <p:sldId id="319" r:id="rId16"/>
    <p:sldId id="320" r:id="rId17"/>
    <p:sldId id="302" r:id="rId18"/>
  </p:sldIdLst>
  <p:sldSz cx="9144000" cy="6858000" type="screen4x3"/>
  <p:notesSz cx="7102475" cy="9388475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7" d="100"/>
          <a:sy n="67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hatfix.com/blog/barriers-to-organizational-chang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MMA25309  Leading Innovation and Change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2204864"/>
            <a:ext cx="849204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BEST PRACTICES AND GLOBAL LOKAL  </a:t>
            </a:r>
          </a:p>
          <a:p>
            <a:pPr algn="ctr"/>
            <a:r>
              <a:rPr lang="en-US" sz="3200" b="1" dirty="0" err="1"/>
              <a:t>Pertemuan</a:t>
            </a:r>
            <a:r>
              <a:rPr lang="en-US" sz="3200" b="1" dirty="0"/>
              <a:t> 10</a:t>
            </a:r>
            <a:endParaRPr lang="id-ID" sz="32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EF6B7C-6BF7-A045-9AF4-1A60BB7C3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892480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KEPEMIMPINAN TRANSFORMASIONAL, ADAPTIF DAN VISIONER</a:t>
            </a:r>
          </a:p>
          <a:p>
            <a:pPr marL="0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>
                <a:solidFill>
                  <a:srgbClr val="002060"/>
                </a:solidFill>
              </a:rPr>
              <a:t>Kepemimpinan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Transformasional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diperkenalkan</a:t>
            </a:r>
            <a:r>
              <a:rPr lang="en-US" dirty="0">
                <a:solidFill>
                  <a:srgbClr val="002060"/>
                </a:solidFill>
              </a:rPr>
              <a:t> oleh James McGregor Burns </a:t>
            </a:r>
          </a:p>
          <a:p>
            <a:pPr marL="514350" indent="-514350">
              <a:buAutoNum type="arabicPeriod"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Dipandang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mampu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mengubah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nilai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kebutuhan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bawahan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aspirasi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dan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prioritas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serta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motivasi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karyawan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untuk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mencapai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tujuan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mereka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inginkan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Gaya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kepemimpinan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transformasional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memiliki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kemampuan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untuk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mempengaruhi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bawahan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atau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bawahan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untuk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meningkatkan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kesadaran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akan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pentingnya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hasil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kerja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mengutamakan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tim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, dan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meningkatkan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kebutuhan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bawahan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untuk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kualitas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hidup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lebih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baik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C698A1-DA73-07EF-CBC1-662F0E1C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1369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50A0EF-58F1-0585-83F5-8AA70A4DF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Kepemimpinan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Adaptif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1.Gaya </a:t>
            </a:r>
            <a:r>
              <a:rPr lang="en-US" dirty="0" err="1">
                <a:solidFill>
                  <a:srgbClr val="FF0000"/>
                </a:solidFill>
              </a:rPr>
              <a:t>kepemimpinan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berfokus</a:t>
            </a:r>
            <a:r>
              <a:rPr lang="en-US" dirty="0">
                <a:solidFill>
                  <a:srgbClr val="FF0000"/>
                </a:solidFill>
              </a:rPr>
              <a:t> pada </a:t>
            </a:r>
            <a:r>
              <a:rPr lang="en-US" dirty="0" err="1">
                <a:solidFill>
                  <a:srgbClr val="FF0000"/>
                </a:solidFill>
              </a:rPr>
              <a:t>penyesuaian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diri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terhadap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perubahan</a:t>
            </a:r>
            <a:r>
              <a:rPr lang="en-US" dirty="0">
                <a:solidFill>
                  <a:srgbClr val="FF0000"/>
                </a:solidFill>
              </a:rPr>
              <a:t> dan </a:t>
            </a:r>
            <a:r>
              <a:rPr lang="en-US" dirty="0" err="1">
                <a:solidFill>
                  <a:srgbClr val="FF0000"/>
                </a:solidFill>
              </a:rPr>
              <a:t>tantangan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kompleks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melibatkan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kreativitas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seluruh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organisasi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hanya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dari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pemimpin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tingkat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atas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2.Pemimpin </a:t>
            </a:r>
            <a:r>
              <a:rPr lang="en-US" dirty="0" err="1">
                <a:solidFill>
                  <a:srgbClr val="FF0000"/>
                </a:solidFill>
              </a:rPr>
              <a:t>adaptif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menciptakan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budaya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mendukung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eksperimen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inovasi</a:t>
            </a:r>
            <a:r>
              <a:rPr lang="en-US" dirty="0">
                <a:solidFill>
                  <a:srgbClr val="FF0000"/>
                </a:solidFill>
              </a:rPr>
              <a:t>, dan </a:t>
            </a:r>
            <a:r>
              <a:rPr lang="en-US" dirty="0" err="1">
                <a:solidFill>
                  <a:srgbClr val="FF0000"/>
                </a:solidFill>
              </a:rPr>
              <a:t>pembelajaran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berkelanjutan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terpaku</a:t>
            </a:r>
            <a:r>
              <a:rPr lang="en-US" dirty="0">
                <a:solidFill>
                  <a:srgbClr val="FF0000"/>
                </a:solidFill>
              </a:rPr>
              <a:t> pada </a:t>
            </a:r>
            <a:r>
              <a:rPr lang="en-US" dirty="0" err="1">
                <a:solidFill>
                  <a:srgbClr val="FF0000"/>
                </a:solidFill>
              </a:rPr>
              <a:t>rencana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kaku</a:t>
            </a:r>
            <a:r>
              <a:rPr lang="en-US" dirty="0">
                <a:solidFill>
                  <a:srgbClr val="FF0000"/>
                </a:solidFill>
              </a:rPr>
              <a:t>.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E88183-5FC6-0E57-7235-709751542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58121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268432-B362-3E15-C7D9-5E4EC194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</a:t>
            </a:r>
            <a:r>
              <a:rPr lang="en-US" b="1" dirty="0"/>
              <a:t> </a:t>
            </a:r>
            <a:r>
              <a:rPr lang="en-US" b="1" dirty="0" err="1"/>
              <a:t>Fleksibel</a:t>
            </a:r>
            <a:r>
              <a:rPr lang="en-US" b="1" dirty="0"/>
              <a:t> dan </a:t>
            </a:r>
            <a:r>
              <a:rPr lang="en-US" b="1" dirty="0" err="1"/>
              <a:t>dinamis</a:t>
            </a:r>
            <a:r>
              <a:rPr lang="en-US" dirty="0"/>
              <a:t>: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adaptif</a:t>
            </a:r>
            <a:r>
              <a:rPr lang="en-US" dirty="0"/>
              <a:t> </a:t>
            </a:r>
            <a:r>
              <a:rPr lang="en-US" dirty="0" err="1"/>
              <a:t>merespons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fleksibel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yang </a:t>
            </a:r>
            <a:r>
              <a:rPr lang="en-US" dirty="0" err="1"/>
              <a:t>kaku</a:t>
            </a:r>
            <a:r>
              <a:rPr lang="en-US" dirty="0"/>
              <a:t>, dan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bergejolak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4.</a:t>
            </a:r>
            <a:r>
              <a:rPr lang="en-US" b="1" dirty="0"/>
              <a:t>Membantu </a:t>
            </a:r>
            <a:r>
              <a:rPr lang="en-US" b="1" dirty="0" err="1"/>
              <a:t>mengidentifikasi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dirty="0"/>
              <a:t>: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yang </a:t>
            </a:r>
            <a:r>
              <a:rPr lang="en-US" dirty="0" err="1"/>
              <a:t>kompleks</a:t>
            </a:r>
            <a:r>
              <a:rPr lang="en-US" dirty="0"/>
              <a:t>, dan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solusinya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1A8A4E-324E-8E3A-852C-064D061D9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1863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6C1DC5-C517-A016-6EDA-5C3505B04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5.</a:t>
            </a:r>
            <a:r>
              <a:rPr lang="en-US" b="1" dirty="0"/>
              <a:t> Mendorong </a:t>
            </a:r>
            <a:r>
              <a:rPr lang="en-US" b="1" dirty="0" err="1"/>
              <a:t>kolaborasi</a:t>
            </a:r>
            <a:r>
              <a:rPr lang="en-US" dirty="0"/>
              <a:t>: Gaya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dan </a:t>
            </a:r>
            <a:r>
              <a:rPr lang="en-US" dirty="0" err="1"/>
              <a:t>memberdayakan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berkontribusi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b="1" dirty="0"/>
              <a:t>Berorientasi pada </a:t>
            </a:r>
            <a:r>
              <a:rPr lang="en-US" b="1" dirty="0" err="1"/>
              <a:t>pembelajaran</a:t>
            </a:r>
            <a:r>
              <a:rPr lang="en-US" dirty="0"/>
              <a:t>: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di mana </a:t>
            </a:r>
            <a:r>
              <a:rPr lang="en-US" dirty="0" err="1"/>
              <a:t>pembelajaran</a:t>
            </a:r>
            <a:r>
              <a:rPr lang="en-US" dirty="0"/>
              <a:t>, </a:t>
            </a:r>
            <a:r>
              <a:rPr lang="en-US" dirty="0" err="1"/>
              <a:t>eksperimen</a:t>
            </a:r>
            <a:r>
              <a:rPr lang="en-US" dirty="0"/>
              <a:t>, dan </a:t>
            </a:r>
            <a:r>
              <a:rPr lang="en-US" dirty="0" err="1"/>
              <a:t>koreksi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kegagalan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dihargai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b="1" dirty="0" err="1"/>
              <a:t>Membedakan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teknis</a:t>
            </a:r>
            <a:r>
              <a:rPr lang="en-US" b="1" dirty="0"/>
              <a:t> dan </a:t>
            </a:r>
            <a:r>
              <a:rPr lang="en-US" b="1" dirty="0" err="1"/>
              <a:t>adaptif</a:t>
            </a:r>
            <a:r>
              <a:rPr lang="en-US" dirty="0"/>
              <a:t>: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yang punya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dan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adaptif</a:t>
            </a:r>
            <a:r>
              <a:rPr lang="en-US" dirty="0"/>
              <a:t>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dan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44CA3-8395-4F35-0847-BB8931CC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83967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FBB345-4192-6F46-242B-4E9F59130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7030A0"/>
                </a:solidFill>
              </a:rPr>
              <a:t>Kepemimpinan</a:t>
            </a:r>
            <a:r>
              <a:rPr lang="en-US" b="1" dirty="0">
                <a:solidFill>
                  <a:srgbClr val="7030A0"/>
                </a:solidFill>
              </a:rPr>
              <a:t> Visioner</a:t>
            </a:r>
          </a:p>
          <a:p>
            <a:pPr marL="0" indent="0">
              <a:buNone/>
            </a:pPr>
            <a:r>
              <a:rPr lang="en-US" dirty="0"/>
              <a:t>1.</a:t>
            </a:r>
            <a:r>
              <a:rPr lang="en-US" dirty="0">
                <a:solidFill>
                  <a:srgbClr val="7030A0"/>
                </a:solidFill>
              </a:rPr>
              <a:t>Kemampuan </a:t>
            </a:r>
            <a:r>
              <a:rPr lang="en-US" dirty="0" err="1">
                <a:solidFill>
                  <a:srgbClr val="7030A0"/>
                </a:solidFill>
              </a:rPr>
              <a:t>pemimpin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dalam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menciptakan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en-US" dirty="0" err="1">
                <a:solidFill>
                  <a:srgbClr val="7030A0"/>
                </a:solidFill>
              </a:rPr>
              <a:t>merumuskan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en-US" dirty="0" err="1">
                <a:solidFill>
                  <a:srgbClr val="7030A0"/>
                </a:solidFill>
              </a:rPr>
              <a:t>mengomunikasikan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en-US" dirty="0" err="1">
                <a:solidFill>
                  <a:srgbClr val="7030A0"/>
                </a:solidFill>
              </a:rPr>
              <a:t>mensosialisasikan</a:t>
            </a:r>
            <a:r>
              <a:rPr lang="en-US" dirty="0">
                <a:solidFill>
                  <a:srgbClr val="7030A0"/>
                </a:solidFill>
              </a:rPr>
              <a:t>, dan </a:t>
            </a:r>
            <a:r>
              <a:rPr lang="en-US" dirty="0" err="1">
                <a:solidFill>
                  <a:srgbClr val="7030A0"/>
                </a:solidFill>
              </a:rPr>
              <a:t>mengimplementasikan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pemikiran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pemikiran</a:t>
            </a:r>
            <a:r>
              <a:rPr lang="en-US" dirty="0">
                <a:solidFill>
                  <a:srgbClr val="7030A0"/>
                </a:solidFill>
              </a:rPr>
              <a:t> ideal yang </a:t>
            </a:r>
            <a:r>
              <a:rPr lang="en-US" dirty="0" err="1">
                <a:solidFill>
                  <a:srgbClr val="7030A0"/>
                </a:solidFill>
              </a:rPr>
              <a:t>berasal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dari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dirinya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atau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sebagai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hasil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interaksi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sosial</a:t>
            </a:r>
            <a:r>
              <a:rPr lang="en-US" dirty="0">
                <a:solidFill>
                  <a:srgbClr val="7030A0"/>
                </a:solidFill>
              </a:rPr>
              <a:t> di </a:t>
            </a:r>
            <a:r>
              <a:rPr lang="en-US" dirty="0" err="1">
                <a:solidFill>
                  <a:srgbClr val="7030A0"/>
                </a:solidFill>
              </a:rPr>
              <a:t>antara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anggota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organisasi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lainnya</a:t>
            </a:r>
            <a:r>
              <a:rPr lang="en-US" dirty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2.Gaya </a:t>
            </a:r>
            <a:r>
              <a:rPr lang="en-US" dirty="0" err="1">
                <a:solidFill>
                  <a:srgbClr val="7030A0"/>
                </a:solidFill>
              </a:rPr>
              <a:t>kepemimpinan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ini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akan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selalu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melihat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apa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saja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potensi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perusahaan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atau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organisasi</a:t>
            </a:r>
            <a:r>
              <a:rPr lang="en-US" dirty="0">
                <a:solidFill>
                  <a:srgbClr val="7030A0"/>
                </a:solidFill>
              </a:rPr>
              <a:t> yang </a:t>
            </a:r>
            <a:r>
              <a:rPr lang="en-US" dirty="0" err="1">
                <a:solidFill>
                  <a:srgbClr val="7030A0"/>
                </a:solidFill>
              </a:rPr>
              <a:t>tidak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dilihat</a:t>
            </a:r>
            <a:r>
              <a:rPr lang="en-US" dirty="0">
                <a:solidFill>
                  <a:srgbClr val="7030A0"/>
                </a:solidFill>
              </a:rPr>
              <a:t> oleh orang lain. </a:t>
            </a:r>
            <a:r>
              <a:rPr lang="en-US" dirty="0" err="1">
                <a:solidFill>
                  <a:srgbClr val="7030A0"/>
                </a:solidFill>
              </a:rPr>
              <a:t>Setelah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melihat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potensi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tersebut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en-US" dirty="0" err="1">
                <a:solidFill>
                  <a:srgbClr val="7030A0"/>
                </a:solidFill>
              </a:rPr>
              <a:t>ia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akan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menciptakan</a:t>
            </a:r>
            <a:r>
              <a:rPr lang="en-US" dirty="0">
                <a:solidFill>
                  <a:srgbClr val="7030A0"/>
                </a:solidFill>
              </a:rPr>
              <a:t> ide-ide yang </a:t>
            </a:r>
            <a:r>
              <a:rPr lang="en-US" dirty="0" err="1">
                <a:solidFill>
                  <a:srgbClr val="7030A0"/>
                </a:solidFill>
              </a:rPr>
              <a:t>memungkinkan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perusahaan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dapat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bersaing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dengan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kompetitor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6027C-C2A1-24B9-55F2-94410199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86868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5CF3753-BB29-5E77-A9A0-830A5E0CF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3.Seorang </a:t>
            </a:r>
            <a:r>
              <a:rPr lang="en-US" dirty="0" err="1"/>
              <a:t>pemimpin</a:t>
            </a:r>
            <a:r>
              <a:rPr lang="en-US" dirty="0"/>
              <a:t> yang visioner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dan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meraih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di masa </a:t>
            </a:r>
            <a:r>
              <a:rPr lang="en-US" dirty="0" err="1"/>
              <a:t>depan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4.</a:t>
            </a:r>
            <a:r>
              <a:rPr lang="sv-SE" dirty="0"/>
              <a:t>Harus mahir dalam merealisasikan berbagai upaya meningkatkan mutu dan kualitas yang lebih terarah</a:t>
            </a:r>
          </a:p>
          <a:p>
            <a:pPr marL="0" indent="0">
              <a:buNone/>
            </a:pPr>
            <a:r>
              <a:rPr lang="sv-SE" dirty="0"/>
              <a:t>5.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Visioner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model </a:t>
            </a:r>
            <a:r>
              <a:rPr lang="en-US" dirty="0" err="1"/>
              <a:t>kepemimpinan</a:t>
            </a:r>
            <a:r>
              <a:rPr lang="en-US" dirty="0"/>
              <a:t> yang </a:t>
            </a:r>
            <a:r>
              <a:rPr lang="en-US" dirty="0" err="1"/>
              <a:t>tertuju</a:t>
            </a:r>
            <a:r>
              <a:rPr lang="en-US" dirty="0"/>
              <a:t> pada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 </a:t>
            </a:r>
            <a:r>
              <a:rPr lang="en-US" dirty="0" err="1"/>
              <a:t>usaha</a:t>
            </a:r>
            <a:r>
              <a:rPr lang="en-US" dirty="0"/>
              <a:t> para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dan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pergerakan</a:t>
            </a:r>
            <a:r>
              <a:rPr lang="en-US" dirty="0"/>
              <a:t> </a:t>
            </a:r>
            <a:r>
              <a:rPr lang="en-US" dirty="0" err="1"/>
              <a:t>berlandaskan</a:t>
            </a:r>
            <a:r>
              <a:rPr lang="en-US" dirty="0"/>
              <a:t> pada </a:t>
            </a:r>
            <a:r>
              <a:rPr lang="en-US" dirty="0" err="1"/>
              <a:t>kejelasan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yang </a:t>
            </a:r>
            <a:r>
              <a:rPr lang="en-US" dirty="0" err="1"/>
              <a:t>yang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798D93-0AAE-F0FB-3E48-6035D13D9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24591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DE9868-365F-A01D-9C6A-D1BF8C60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6.Pola </a:t>
            </a:r>
            <a:r>
              <a:rPr lang="en-US" dirty="0" err="1"/>
              <a:t>kepemimpinan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arti pada </a:t>
            </a:r>
            <a:r>
              <a:rPr lang="en-US" dirty="0" err="1"/>
              <a:t>kerja</a:t>
            </a:r>
            <a:r>
              <a:rPr lang="en-US" dirty="0"/>
              <a:t> dan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oleh para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arahan</a:t>
            </a:r>
            <a:r>
              <a:rPr lang="en-US" dirty="0"/>
              <a:t> dan </a:t>
            </a:r>
            <a:r>
              <a:rPr lang="en-US" dirty="0" err="1"/>
              <a:t>makna</a:t>
            </a:r>
            <a:r>
              <a:rPr lang="en-US" dirty="0"/>
              <a:t> pada </a:t>
            </a:r>
            <a:r>
              <a:rPr lang="en-US" dirty="0" err="1"/>
              <a:t>kerja</a:t>
            </a:r>
            <a:r>
              <a:rPr lang="en-US" dirty="0"/>
              <a:t>, dan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0EE7E1-E289-7A9D-FC16-EECF70E64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4941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MMA25309 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349472"/>
            <a:ext cx="69052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STUDI KASUS 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Kepemimpinan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Inovasi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Perusahaan global</a:t>
            </a:r>
          </a:p>
          <a:p>
            <a:pPr algn="ctr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312368" cy="365125"/>
          </a:xfrm>
        </p:spPr>
        <p:txBody>
          <a:bodyPr/>
          <a:lstStyle/>
          <a:p>
            <a:r>
              <a:rPr lang="en-US" dirty="0"/>
              <a:t>MMA25309 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Arial" pitchFamily="34" charset="0"/>
                <a:cs typeface="Arial" pitchFamily="34" charset="0"/>
              </a:rPr>
              <a:t>‘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14465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/>
              <a:t>2. </a:t>
            </a:r>
            <a:r>
              <a:rPr lang="en-US" sz="2800"/>
              <a:t>STUDI KASUS PERUBAHAN ORGANISASI DI INDONESIA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320008" cy="365125"/>
          </a:xfrm>
        </p:spPr>
        <p:txBody>
          <a:bodyPr/>
          <a:lstStyle/>
          <a:p>
            <a:r>
              <a:rPr lang="en-US" dirty="0"/>
              <a:t>MMA 25309Leading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64017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3.Membekukan Kembali (</a:t>
            </a:r>
            <a:r>
              <a:rPr lang="en-US" sz="3200" i="1" dirty="0"/>
              <a:t>Refreeze</a:t>
            </a:r>
            <a:r>
              <a:rPr lang="en-US" sz="3200" dirty="0"/>
              <a:t>), </a:t>
            </a:r>
            <a:r>
              <a:rPr lang="en-US" sz="3200" dirty="0" err="1"/>
              <a:t>Tujuannya</a:t>
            </a:r>
            <a:r>
              <a:rPr lang="en-US" sz="3200" dirty="0"/>
              <a:t>, </a:t>
            </a:r>
            <a:r>
              <a:rPr lang="en-US" sz="3200" dirty="0" err="1"/>
              <a:t>mengukuhkan</a:t>
            </a:r>
            <a:r>
              <a:rPr lang="en-US" sz="3200" dirty="0"/>
              <a:t> </a:t>
            </a:r>
            <a:r>
              <a:rPr lang="en-US" sz="3200" dirty="0" err="1"/>
              <a:t>perubahan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r>
              <a:rPr lang="en-US" sz="3200" dirty="0"/>
              <a:t> agar </a:t>
            </a:r>
            <a:r>
              <a:rPr lang="en-US" sz="3200" dirty="0" err="1"/>
              <a:t>menjadi</a:t>
            </a:r>
            <a:r>
              <a:rPr lang="en-US" sz="3200" dirty="0"/>
              <a:t> norma </a:t>
            </a:r>
            <a:r>
              <a:rPr lang="en-US" sz="3200" dirty="0" err="1"/>
              <a:t>baru</a:t>
            </a:r>
            <a:r>
              <a:rPr lang="en-US" sz="3200" dirty="0"/>
              <a:t> dan </a:t>
            </a:r>
            <a:r>
              <a:rPr lang="en-US" sz="3200" dirty="0" err="1"/>
              <a:t>mencegah</a:t>
            </a:r>
            <a:r>
              <a:rPr lang="en-US" sz="3200" dirty="0"/>
              <a:t> Kembali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 err="1"/>
              <a:t>kebiasaan</a:t>
            </a:r>
            <a:r>
              <a:rPr lang="en-US" sz="3200" dirty="0"/>
              <a:t> lama.</a:t>
            </a:r>
          </a:p>
          <a:p>
            <a:endParaRPr lang="en-US" sz="3200" dirty="0"/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Memperkuat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proses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;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memantau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memastikan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tercapai;menghilangkan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hambatan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membangun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umpan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perbaikan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berkelanjutan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/>
          </a:p>
          <a:p>
            <a:br>
              <a:rPr lang="en-US" sz="3200" dirty="0"/>
            </a:b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528392" cy="365125"/>
          </a:xfrm>
        </p:spPr>
        <p:txBody>
          <a:bodyPr/>
          <a:lstStyle/>
          <a:p>
            <a:r>
              <a:rPr lang="en-US" dirty="0"/>
              <a:t>MMA25309Leading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Intinya, Model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Kurt Lewin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kekuatan-kekuatan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penghambat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yang pada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akhirnya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nasib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Kekuatan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pendorong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mengarahkan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menuju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Kekuatan-kekuatan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penghambat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menyoroti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resistensi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bertindak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hambatan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utama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bagi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inisiatif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perubahan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rgbClr val="FF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320008" cy="365125"/>
          </a:xfrm>
        </p:spPr>
        <p:txBody>
          <a:bodyPr/>
          <a:lstStyle/>
          <a:p>
            <a:r>
              <a:rPr lang="en-US" dirty="0"/>
              <a:t>MMA25309Leading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916832"/>
            <a:ext cx="8424936" cy="40318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v-SE" sz="3200" b="1" dirty="0">
                <a:latin typeface="Arial" pitchFamily="34" charset="0"/>
                <a:cs typeface="Arial" pitchFamily="34" charset="0"/>
              </a:rPr>
              <a:t>Delapan Tahap Model Kotler </a:t>
            </a:r>
          </a:p>
          <a:p>
            <a:endParaRPr lang="sv-SE" sz="3200" b="1" dirty="0">
              <a:latin typeface="Arial" pitchFamily="34" charset="0"/>
              <a:cs typeface="Arial" pitchFamily="34" charset="0"/>
            </a:endParaRPr>
          </a:p>
          <a:p>
            <a:r>
              <a:rPr lang="sv-SE" sz="3200" dirty="0">
                <a:latin typeface="Arial" pitchFamily="34" charset="0"/>
                <a:cs typeface="Arial" pitchFamily="34" charset="0"/>
              </a:rPr>
              <a:t>1.Menciptakan Urgensi,memotivasi orang untuk menyadari kebutuhan mendesak untuk berubah </a:t>
            </a:r>
          </a:p>
          <a:p>
            <a:r>
              <a:rPr lang="sv-SE" sz="3200" dirty="0">
                <a:latin typeface="Arial" pitchFamily="34" charset="0"/>
                <a:cs typeface="Arial" pitchFamily="34" charset="0"/>
              </a:rPr>
              <a:t>2.Membentuk koalisi pemandu, membangun tim yang kuat  dan berwibawa untuk memimpin perubahan.</a:t>
            </a:r>
            <a:endParaRPr lang="id-ID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392016" cy="365125"/>
          </a:xfrm>
        </p:spPr>
        <p:txBody>
          <a:bodyPr/>
          <a:lstStyle/>
          <a:p>
            <a:r>
              <a:rPr lang="en-US" dirty="0"/>
              <a:t>MMA25309Leading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45243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3. </a:t>
            </a:r>
            <a:r>
              <a:rPr lang="en-US" sz="3200" dirty="0" err="1"/>
              <a:t>Menciptakan</a:t>
            </a:r>
            <a:r>
              <a:rPr lang="en-US" sz="3200" dirty="0"/>
              <a:t> Visi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perubahan</a:t>
            </a:r>
            <a:r>
              <a:rPr lang="en-US" sz="3200" dirty="0"/>
              <a:t>, </a:t>
            </a:r>
            <a:r>
              <a:rPr lang="en-US" sz="3200" dirty="0" err="1"/>
              <a:t>yi</a:t>
            </a:r>
            <a:r>
              <a:rPr lang="en-US" sz="3200" dirty="0"/>
              <a:t> </a:t>
            </a:r>
            <a:r>
              <a:rPr lang="en-US" sz="3200" dirty="0" err="1"/>
              <a:t>mengembangkan</a:t>
            </a:r>
            <a:r>
              <a:rPr lang="en-US" sz="3200" dirty="0"/>
              <a:t> strategi dan </a:t>
            </a:r>
            <a:r>
              <a:rPr lang="en-US" sz="3200" dirty="0" err="1"/>
              <a:t>visi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menggapai</a:t>
            </a:r>
            <a:r>
              <a:rPr lang="en-US" sz="3200" dirty="0"/>
              <a:t> masa </a:t>
            </a:r>
            <a:r>
              <a:rPr lang="en-US" sz="3200" dirty="0" err="1"/>
              <a:t>depan</a:t>
            </a:r>
            <a:endParaRPr lang="en-US" sz="3200" dirty="0"/>
          </a:p>
          <a:p>
            <a:r>
              <a:rPr lang="en-US" sz="3200" dirty="0"/>
              <a:t>4. </a:t>
            </a:r>
            <a:r>
              <a:rPr lang="en-US" sz="3200" dirty="0" err="1"/>
              <a:t>Komunikasikan</a:t>
            </a:r>
            <a:r>
              <a:rPr lang="en-US" sz="3200" dirty="0"/>
              <a:t> Visi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menyeluruh</a:t>
            </a:r>
            <a:r>
              <a:rPr lang="en-US" sz="3200" dirty="0"/>
              <a:t> dan </a:t>
            </a:r>
            <a:r>
              <a:rPr lang="en-US" sz="3200" dirty="0" err="1"/>
              <a:t>berulang-ulang</a:t>
            </a:r>
            <a:endParaRPr lang="en-US" sz="3200" dirty="0"/>
          </a:p>
          <a:p>
            <a:r>
              <a:rPr lang="en-US" sz="3200" dirty="0"/>
              <a:t>5.Menyingkirkan </a:t>
            </a:r>
            <a:r>
              <a:rPr lang="en-US" sz="3200" dirty="0" err="1"/>
              <a:t>Hambatan</a:t>
            </a:r>
            <a:r>
              <a:rPr lang="en-US" sz="3200" dirty="0"/>
              <a:t>, </a:t>
            </a:r>
            <a:r>
              <a:rPr lang="en-US" sz="3200" dirty="0" err="1"/>
              <a:t>buang</a:t>
            </a:r>
            <a:r>
              <a:rPr lang="en-US" sz="3200" dirty="0"/>
              <a:t> </a:t>
            </a:r>
            <a:r>
              <a:rPr lang="en-US" sz="3200" dirty="0" err="1"/>
              <a:t>segala</a:t>
            </a:r>
            <a:r>
              <a:rPr lang="en-US" sz="3200" dirty="0"/>
              <a:t> </a:t>
            </a:r>
            <a:r>
              <a:rPr lang="en-US" sz="3200" dirty="0" err="1"/>
              <a:t>rintangan</a:t>
            </a:r>
            <a:r>
              <a:rPr lang="en-US" sz="3200" dirty="0"/>
              <a:t>, </a:t>
            </a:r>
            <a:r>
              <a:rPr lang="en-US" sz="3200" dirty="0" err="1"/>
              <a:t>baik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struktur</a:t>
            </a:r>
            <a:r>
              <a:rPr lang="en-US" sz="3200" dirty="0"/>
              <a:t> yang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hambatan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868095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BAE6F9-2728-34F1-D3C9-5BC014BF4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6.Menghasilkan </a:t>
            </a:r>
            <a:r>
              <a:rPr lang="en-US" dirty="0" err="1"/>
              <a:t>kemenangan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pendek,yi</a:t>
            </a:r>
            <a:r>
              <a:rPr lang="en-US" dirty="0"/>
              <a:t> </a:t>
            </a:r>
            <a:r>
              <a:rPr lang="en-US" dirty="0" err="1"/>
              <a:t>rencanakan</a:t>
            </a:r>
            <a:r>
              <a:rPr lang="en-US" dirty="0"/>
              <a:t> dan </a:t>
            </a:r>
            <a:r>
              <a:rPr lang="en-US" dirty="0" err="1"/>
              <a:t>rayakan</a:t>
            </a:r>
            <a:r>
              <a:rPr lang="en-US" dirty="0"/>
              <a:t> </a:t>
            </a:r>
            <a:r>
              <a:rPr lang="en-US" dirty="0" err="1"/>
              <a:t>kemenangan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dan </a:t>
            </a:r>
            <a:r>
              <a:rPr lang="en-US" dirty="0" err="1"/>
              <a:t>nyata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memotivasi</a:t>
            </a:r>
            <a:r>
              <a:rPr lang="en-US" dirty="0"/>
              <a:t> dan momentum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Mengkonsolidasikan</a:t>
            </a:r>
            <a:r>
              <a:rPr lang="en-US" dirty="0"/>
              <a:t> </a:t>
            </a:r>
            <a:r>
              <a:rPr lang="en-US" dirty="0" err="1"/>
              <a:t>perbaikan,terus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,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kemenangan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 dan </a:t>
            </a:r>
            <a:r>
              <a:rPr lang="en-US" dirty="0" err="1"/>
              <a:t>dorong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8.Meningkatkan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mengintegrasikan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budaya</a:t>
            </a:r>
            <a:r>
              <a:rPr lang="en-US" dirty="0"/>
              <a:t>  </a:t>
            </a:r>
            <a:r>
              <a:rPr lang="en-US" dirty="0" err="1"/>
              <a:t>organisasi</a:t>
            </a:r>
            <a:r>
              <a:rPr lang="en-US" dirty="0"/>
              <a:t> dan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1D5A30-17A1-EA9F-A100-091D0CAF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852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70EEB8-8CEB-B77C-261C-04895BC56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Peran </a:t>
            </a:r>
            <a:r>
              <a:rPr lang="en-US" b="1" dirty="0" err="1">
                <a:solidFill>
                  <a:srgbClr val="FF0000"/>
                </a:solidFill>
              </a:rPr>
              <a:t>Pemimpin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dalam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mendorong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Inovasi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/>
              <a:t>1.Menanamkan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kreatif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2.Membuat orang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kreatif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3.Mengimplementasikan </a:t>
            </a:r>
            <a:r>
              <a:rPr lang="en-US" dirty="0" err="1"/>
              <a:t>perubahan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4.Membantu orang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berubahFaktor</a:t>
            </a:r>
            <a:r>
              <a:rPr lang="en-US" dirty="0"/>
              <a:t> yang </a:t>
            </a:r>
            <a:r>
              <a:rPr lang="en-US" dirty="0" err="1"/>
              <a:t>membantu</a:t>
            </a:r>
            <a:r>
              <a:rPr lang="en-US" dirty="0"/>
              <a:t> orang </a:t>
            </a:r>
            <a:r>
              <a:rPr lang="en-US" dirty="0" err="1"/>
              <a:t>berubah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593C0-487D-2E3C-7E80-527743ED3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80494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3094</TotalTime>
  <Words>796</Words>
  <Application>Microsoft Office PowerPoint</Application>
  <PresentationFormat>On-screen Show (4:3)</PresentationFormat>
  <Paragraphs>66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471</cp:revision>
  <cp:lastPrinted>2017-04-16T14:44:29Z</cp:lastPrinted>
  <dcterms:created xsi:type="dcterms:W3CDTF">2010-04-18T12:06:30Z</dcterms:created>
  <dcterms:modified xsi:type="dcterms:W3CDTF">2025-12-13T03:01:43Z</dcterms:modified>
</cp:coreProperties>
</file>