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</p:sldMasterIdLst>
  <p:sldIdLst>
    <p:sldId id="256" r:id="rId2"/>
    <p:sldId id="271" r:id="rId3"/>
    <p:sldId id="274" r:id="rId4"/>
    <p:sldId id="257" r:id="rId5"/>
    <p:sldId id="258" r:id="rId6"/>
    <p:sldId id="259" r:id="rId7"/>
    <p:sldId id="276" r:id="rId8"/>
    <p:sldId id="278" r:id="rId9"/>
    <p:sldId id="280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89" r:id="rId21"/>
    <p:sldId id="282" r:id="rId22"/>
    <p:sldId id="284" r:id="rId23"/>
    <p:sldId id="287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D6D5-D57B-4166-AAAF-AA2C96752B7A}" type="datetimeFigureOut">
              <a:rPr lang="en-ID" smtClean="0"/>
              <a:t>24/06/2025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326D-B1EE-4692-890A-61E0438E93A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01139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D6D5-D57B-4166-AAAF-AA2C96752B7A}" type="datetimeFigureOut">
              <a:rPr lang="en-ID" smtClean="0"/>
              <a:t>24/06/2025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326D-B1EE-4692-890A-61E0438E93A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63278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D6D5-D57B-4166-AAAF-AA2C96752B7A}" type="datetimeFigureOut">
              <a:rPr lang="en-ID" smtClean="0"/>
              <a:t>24/06/2025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326D-B1EE-4692-890A-61E0438E93A7}" type="slidenum">
              <a:rPr lang="en-ID" smtClean="0"/>
              <a:t>‹#›</a:t>
            </a:fld>
            <a:endParaRPr lang="en-ID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2925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D6D5-D57B-4166-AAAF-AA2C96752B7A}" type="datetimeFigureOut">
              <a:rPr lang="en-ID" smtClean="0"/>
              <a:t>24/06/2025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326D-B1EE-4692-890A-61E0438E93A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485460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D6D5-D57B-4166-AAAF-AA2C96752B7A}" type="datetimeFigureOut">
              <a:rPr lang="en-ID" smtClean="0"/>
              <a:t>24/06/2025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326D-B1EE-4692-890A-61E0438E93A7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1018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D6D5-D57B-4166-AAAF-AA2C96752B7A}" type="datetimeFigureOut">
              <a:rPr lang="en-ID" smtClean="0"/>
              <a:t>24/06/2025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326D-B1EE-4692-890A-61E0438E93A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012130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D6D5-D57B-4166-AAAF-AA2C96752B7A}" type="datetimeFigureOut">
              <a:rPr lang="en-ID" smtClean="0"/>
              <a:t>24/06/2025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326D-B1EE-4692-890A-61E0438E93A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6956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D6D5-D57B-4166-AAAF-AA2C96752B7A}" type="datetimeFigureOut">
              <a:rPr lang="en-ID" smtClean="0"/>
              <a:t>24/06/2025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326D-B1EE-4692-890A-61E0438E93A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3619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D6D5-D57B-4166-AAAF-AA2C96752B7A}" type="datetimeFigureOut">
              <a:rPr lang="en-ID" smtClean="0"/>
              <a:t>24/06/2025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326D-B1EE-4692-890A-61E0438E93A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1366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D6D5-D57B-4166-AAAF-AA2C96752B7A}" type="datetimeFigureOut">
              <a:rPr lang="en-ID" smtClean="0"/>
              <a:t>24/06/2025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326D-B1EE-4692-890A-61E0438E93A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22140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D6D5-D57B-4166-AAAF-AA2C96752B7A}" type="datetimeFigureOut">
              <a:rPr lang="en-ID" smtClean="0"/>
              <a:t>24/06/2025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326D-B1EE-4692-890A-61E0438E93A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44273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D6D5-D57B-4166-AAAF-AA2C96752B7A}" type="datetimeFigureOut">
              <a:rPr lang="en-ID" smtClean="0"/>
              <a:t>24/06/2025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326D-B1EE-4692-890A-61E0438E93A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60837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D6D5-D57B-4166-AAAF-AA2C96752B7A}" type="datetimeFigureOut">
              <a:rPr lang="en-ID" smtClean="0"/>
              <a:t>24/06/2025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326D-B1EE-4692-890A-61E0438E93A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05561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D6D5-D57B-4166-AAAF-AA2C96752B7A}" type="datetimeFigureOut">
              <a:rPr lang="en-ID" smtClean="0"/>
              <a:t>24/06/2025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326D-B1EE-4692-890A-61E0438E93A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0396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D6D5-D57B-4166-AAAF-AA2C96752B7A}" type="datetimeFigureOut">
              <a:rPr lang="en-ID" smtClean="0"/>
              <a:t>24/06/2025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326D-B1EE-4692-890A-61E0438E93A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1101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D6D5-D57B-4166-AAAF-AA2C96752B7A}" type="datetimeFigureOut">
              <a:rPr lang="en-ID" smtClean="0"/>
              <a:t>24/06/2025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326D-B1EE-4692-890A-61E0438E93A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04950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1DD6D5-D57B-4166-AAAF-AA2C96752B7A}" type="datetimeFigureOut">
              <a:rPr lang="en-ID" smtClean="0"/>
              <a:t>24/06/2025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431326D-B1EE-4692-890A-61E0438E93A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38758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  <p:sldLayoutId id="2147483864" r:id="rId13"/>
    <p:sldLayoutId id="2147483865" r:id="rId14"/>
    <p:sldLayoutId id="2147483866" r:id="rId15"/>
    <p:sldLayoutId id="214748386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sahabat.pegadaian.co.id/artikel/keuangan/aset-adalah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17661-61F0-62BF-6531-7DFF855EC9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Operasional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0491F9-5B6D-AD35-2D97-B6AB9884A3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28817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F2095-63CD-BC61-815F-16795FAD4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Operasional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6D60A-1CD5-2AF2-9064-FB79F6BD1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1.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Kesalahan</a:t>
            </a: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Sistem</a:t>
            </a: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Komputer</a:t>
            </a:r>
            <a:endParaRPr lang="en-ID" b="1" i="0" dirty="0">
              <a:solidFill>
                <a:srgbClr val="434343"/>
              </a:solidFill>
              <a:effectLst/>
              <a:latin typeface="Nunito Sans" pitchFamily="2" charset="0"/>
            </a:endParaRPr>
          </a:p>
          <a:p>
            <a:pPr algn="l"/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Penggunaan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teknologi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dalam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menjalankan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usaha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menemui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gangguan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atau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hambatan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dalam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bentuk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kesalahan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sistem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komputer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  <a:b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</a:br>
            <a:r>
              <a:rPr lang="en-ID" b="0" i="1" dirty="0">
                <a:solidFill>
                  <a:srgbClr val="434343"/>
                </a:solidFill>
                <a:effectLst/>
                <a:latin typeface="Nunito Sans" pitchFamily="2" charset="0"/>
              </a:rPr>
              <a:t>Error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 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terjadi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dalam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sistem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komputer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merupakan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sesuatu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wajar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Perangkat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lama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belum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diperbarui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hingga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kualitas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fasilitas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IT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rendah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sering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kali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mengganggu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jalannya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kegiatan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usaha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1660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5F299-1F51-4F63-D905-3F2937EC4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842DE4-80FF-C1FD-AE66-6FBD11E6A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None/>
            </a:pP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2.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Kecelakaan</a:t>
            </a: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Kerja</a:t>
            </a:r>
            <a:endParaRPr lang="en-ID" b="1" i="0" dirty="0">
              <a:solidFill>
                <a:srgbClr val="434343"/>
              </a:solidFill>
              <a:effectLst/>
              <a:latin typeface="Nunito Sans" pitchFamily="2" charset="0"/>
            </a:endParaRPr>
          </a:p>
          <a:p>
            <a:pPr algn="l"/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Kemungkinan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terjadinya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kecelakaan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kerja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merupakan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salah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satu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contoh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sering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kali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ditemukan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  <a:b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</a:b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Pada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umumnya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kecelakaan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kerja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terjadi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karena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aspek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keamanan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belum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optimal. Jika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tidak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segera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ditangani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maka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hal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tersebut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berpotensi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membahayakan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keselamatan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karyawan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  <a:b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</a:b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Maka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dari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itu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perusahaan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perlu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menerapkan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peraturan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dasar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keamanan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sesuai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dengan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anjuran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dan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memberlakukan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kompensasi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agar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karyawan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merasa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aman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dalam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bekerja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60704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F5A24-2D19-3480-D18A-1E19A5512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9F7B84-1F08-2427-5EB3-E72E3FAC95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None/>
            </a:pP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3.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Ketidaktelitian</a:t>
            </a: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dalam</a:t>
            </a: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Pembukuan</a:t>
            </a:r>
            <a:endParaRPr lang="en-ID" b="1" i="0" dirty="0">
              <a:solidFill>
                <a:srgbClr val="434343"/>
              </a:solidFill>
              <a:effectLst/>
              <a:latin typeface="Nunito Sans" pitchFamily="2" charset="0"/>
            </a:endParaRPr>
          </a:p>
          <a:p>
            <a:pPr algn="l"/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Pada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umumnya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adalah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hal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mencakup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berbagai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jenis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gangguan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dari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kegiatan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termasuk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 </a:t>
            </a:r>
            <a:r>
              <a:rPr lang="en-ID" b="0" i="1" dirty="0">
                <a:solidFill>
                  <a:srgbClr val="434343"/>
                </a:solidFill>
                <a:effectLst/>
                <a:latin typeface="Nunito Sans" pitchFamily="2" charset="0"/>
              </a:rPr>
              <a:t>human error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  <a:b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</a:b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Salah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satu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bisa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berdampak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pada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penyusunan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laporan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keuangan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adalah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ketidaktelitian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karyawan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dalam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melakukan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pembukuan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  <a:b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</a:b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Kesalahan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dalam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bentuk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kecil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tersebut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sulit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diidentifikasi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sehingga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dapat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menghambat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proses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berjalannya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usaha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53420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6BF63-4CF1-9E3C-72C7-0812E9CB6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4E4E9-C81C-17D7-5AEA-55CD00D121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4.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Kecurangan</a:t>
            </a: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atau</a:t>
            </a: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Penipuan</a:t>
            </a:r>
            <a:endParaRPr lang="en-ID" b="1" i="0" dirty="0">
              <a:solidFill>
                <a:srgbClr val="434343"/>
              </a:solidFill>
              <a:effectLst/>
              <a:latin typeface="Nunito Sans" pitchFamily="2" charset="0"/>
            </a:endParaRPr>
          </a:p>
          <a:p>
            <a:pPr algn="l"/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Hal-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hal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tidak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lepas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dari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kecurangan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atau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penipuan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baik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dari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dalam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maupun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dari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luar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perusahaan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  <a:b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</a:b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Kecurangan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dari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dalam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perusahaan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biasanya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meliputi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penyalahgunaan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 </a:t>
            </a:r>
            <a:r>
              <a:rPr lang="en-ID" b="1" i="0" dirty="0" err="1">
                <a:solidFill>
                  <a:srgbClr val="00AB4E"/>
                </a:solidFill>
                <a:effectLst/>
                <a:latin typeface="Nunito Sans" pitchFamily="2" charset="0"/>
                <a:hlinkClick r:id="rId2"/>
              </a:rPr>
              <a:t>aset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pemalsuan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laporan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keuangan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dan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korupsi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  <a:b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</a:b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Di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sisi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lain,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datang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dari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luar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bisa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berupa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penipuan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dari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pihak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ketiga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 </a:t>
            </a:r>
            <a:r>
              <a:rPr lang="en-ID" b="0" i="1" dirty="0">
                <a:solidFill>
                  <a:srgbClr val="434343"/>
                </a:solidFill>
                <a:effectLst/>
                <a:latin typeface="Nunito Sans" pitchFamily="2" charset="0"/>
              </a:rPr>
              <a:t>cyber crime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dan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pencurian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aset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282467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013BC-CCB6-5ED3-1195-4D676C950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D64FCA-288D-E767-1DBE-85A272067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None/>
            </a:pP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5.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Kesalahan</a:t>
            </a: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Produksi</a:t>
            </a:r>
            <a:endParaRPr lang="en-ID" b="1" i="0" dirty="0">
              <a:solidFill>
                <a:srgbClr val="434343"/>
              </a:solidFill>
              <a:effectLst/>
              <a:latin typeface="Nunito Sans" pitchFamily="2" charset="0"/>
            </a:endParaRPr>
          </a:p>
          <a:p>
            <a:pPr algn="l"/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Seperti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disebutkan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sebelumnya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adalah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gangguan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bisa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disebabkan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oleh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berbagai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faktor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dari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dalam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maupun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luar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perusahaan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  <a:b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</a:b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Salah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satu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contoh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sering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ditemukan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adalah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kesalahan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produksi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Biasanya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kesalahan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ini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bisa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dilihat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dari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banyaknya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produk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kurang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laku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di pasar.</a:t>
            </a:r>
            <a:b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</a:b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Aspek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kesalahan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produksi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sendiri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umumnya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berupa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produk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tidak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sesuai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standar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dan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kuantitas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produksi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lebih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dari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permintaan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pasar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dapat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membuat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perusahaan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merugi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54981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6DB8F-1663-CBDF-881B-BDF230733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6EBBF-E212-0A88-3FEE-D1D871984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buNone/>
            </a:pP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6.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Gangguan</a:t>
            </a: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 Teknis</a:t>
            </a:r>
          </a:p>
          <a:p>
            <a:pPr algn="l">
              <a:buNone/>
            </a:pP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Perusahaan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mengandalkan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teknologi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untuk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beroperasi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perlu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mengantisipasi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gangguan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di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bidang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teknis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seperti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Pemadaman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listrik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Akses internet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sulit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Infrastruktur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 </a:t>
            </a:r>
            <a:r>
              <a:rPr lang="en-ID" b="0" i="1" dirty="0">
                <a:solidFill>
                  <a:srgbClr val="58585B"/>
                </a:solidFill>
                <a:effectLst/>
                <a:latin typeface="Nunito Sans" pitchFamily="2" charset="0"/>
              </a:rPr>
              <a:t>server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Lisensi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penggunaan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 </a:t>
            </a:r>
            <a:r>
              <a:rPr lang="en-ID" b="0" i="1" dirty="0">
                <a:solidFill>
                  <a:srgbClr val="58585B"/>
                </a:solidFill>
                <a:effectLst/>
                <a:latin typeface="Nunito Sans" pitchFamily="2" charset="0"/>
              </a:rPr>
              <a:t>software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Keberadaan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telepon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kantor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Situ web </a:t>
            </a:r>
            <a:r>
              <a:rPr lang="en-ID" b="0" i="1" dirty="0">
                <a:solidFill>
                  <a:srgbClr val="58585B"/>
                </a:solidFill>
                <a:effectLst/>
                <a:latin typeface="Nunito Sans" pitchFamily="2" charset="0"/>
              </a:rPr>
              <a:t>down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.</a:t>
            </a:r>
          </a:p>
          <a:p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Gangguan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teknis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sering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kali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muncul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bisa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menghambat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kegiatan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 Oleh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karena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itu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manajemen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baik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perlu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diterapkan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144276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FB7AE-6524-1365-0BE2-0CCA578A7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C3FD6-88C0-AF10-05CD-B736679FE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None/>
            </a:pP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7.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Kerusakan</a:t>
            </a: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 Aset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Fisik</a:t>
            </a:r>
            <a:endParaRPr lang="en-ID" b="1" i="0" dirty="0">
              <a:solidFill>
                <a:srgbClr val="434343"/>
              </a:solidFill>
              <a:effectLst/>
              <a:latin typeface="Nunito Sans" pitchFamily="2" charset="0"/>
            </a:endParaRPr>
          </a:p>
          <a:p>
            <a:pPr algn="l"/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Perusahaan di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berbagai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sektor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tentunya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memiliki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aset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fisik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perlu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dirawat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dengan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baik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agar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kegiatan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dapat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berlangsung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tanpa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hambatan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  <a:b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</a:b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Adapun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aset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fisik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dimaksud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bisa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berupa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server,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inventaris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kantor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hingga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alat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berat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rawan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terkena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gangguan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jika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perawatan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tidak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dilakukan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dengan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semestinya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  <a:b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</a:b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Selain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perawatan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tidak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optimal,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berupa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kerusakan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aset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bisa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disebabkan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oleh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bencana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alam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dan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aktivitas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vandalisme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oleh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pihak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internal.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67777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01B7D-F419-4D27-1200-D6A3AD909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Manajemen</a:t>
            </a: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br>
              <a:rPr lang="en-ID" b="1" i="0" dirty="0">
                <a:solidFill>
                  <a:srgbClr val="58585B"/>
                </a:solidFill>
                <a:effectLst/>
                <a:latin typeface="Nunito Sans" pitchFamily="2" charset="0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E1B18-7ED3-72B8-6507-2189279F5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Membangun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manajemen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adalah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hal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membutuhkan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langkah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strategis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dan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perlu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mencakup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berbagai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aspek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mulai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dari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lingkup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internal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hingga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eksternal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  <a:b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</a:b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Berikut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adalah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beberapa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langkah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perlu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diambil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dalam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membangun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manajemen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suatu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perusahaan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:</a:t>
            </a:r>
          </a:p>
          <a:p>
            <a:pPr algn="l">
              <a:buNone/>
            </a:pP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1.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Identifikasi</a:t>
            </a:r>
            <a:endParaRPr lang="en-ID" b="1" i="0" dirty="0">
              <a:solidFill>
                <a:srgbClr val="434343"/>
              </a:solidFill>
              <a:effectLst/>
              <a:latin typeface="Nunito Sans" pitchFamily="2" charset="0"/>
            </a:endParaRPr>
          </a:p>
          <a:p>
            <a:pPr algn="l"/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Lakukanlah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identifikasi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terlebih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dahulu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Setelah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dideteksi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deskripsikan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dan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kumpulkan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semua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hal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berpotensi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menimbulkan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masalah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  <a:b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</a:b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Identifikasi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adalah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hal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perlu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menjadi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perhatian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pemangku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kepentingan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karena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tidak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semua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kegiatan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bisa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berjalan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sesuai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dengan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rencana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</a:p>
          <a:p>
            <a:pPr marL="0" indent="0" algn="l">
              <a:buNone/>
            </a:pPr>
            <a:endParaRPr lang="en-ID" b="0" i="0" dirty="0">
              <a:solidFill>
                <a:srgbClr val="434343"/>
              </a:solidFill>
              <a:effectLst/>
              <a:latin typeface="Nunito Sans" pitchFamily="2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170211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2A0D0-C051-5C54-EDA0-F7B6949F4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45E39-2A49-6C78-6177-A0056B6E4B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None/>
            </a:pP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2.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Penilaian</a:t>
            </a:r>
            <a:endParaRPr lang="en-ID" b="1" i="0" dirty="0">
              <a:solidFill>
                <a:srgbClr val="434343"/>
              </a:solidFill>
              <a:effectLst/>
              <a:latin typeface="Nunito Sans" pitchFamily="2" charset="0"/>
            </a:endParaRPr>
          </a:p>
          <a:p>
            <a:pPr algn="l"/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Setelah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identifikasi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lakukanlah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penilaian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dari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telah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teridentifikasi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Gunakan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 </a:t>
            </a:r>
            <a:r>
              <a:rPr lang="en-ID" b="0" i="1" dirty="0">
                <a:solidFill>
                  <a:srgbClr val="434343"/>
                </a:solidFill>
                <a:effectLst/>
                <a:latin typeface="Nunito Sans" pitchFamily="2" charset="0"/>
              </a:rPr>
              <a:t>Key Risk Indicator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 agar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dapat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melakukan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penilaian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dengan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sistematis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  <a:b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</a:b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Dari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penilaian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sudah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dilakukan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urutkan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dari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dampaknya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terhadap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perusahaan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</a:p>
          <a:p>
            <a:pPr algn="l">
              <a:buNone/>
            </a:pP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3.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Mitigasi</a:t>
            </a:r>
            <a:endParaRPr lang="en-ID" b="1" i="0" dirty="0">
              <a:solidFill>
                <a:srgbClr val="434343"/>
              </a:solidFill>
              <a:effectLst/>
              <a:latin typeface="Nunito Sans" pitchFamily="2" charset="0"/>
            </a:endParaRPr>
          </a:p>
          <a:p>
            <a:pPr algn="l"/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Langkah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berikutnya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dalam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manajemen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adalah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mitigasi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 Di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sini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telah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diidentifikasi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perlu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diproses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  <a:b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</a:b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Adapun proses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dilakukan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sebagai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upaya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mitigasi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adalah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otomasi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atau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pengawasan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tambahan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untuk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menanggulangi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29739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7BD95-D1C0-1B27-CEE7-AB085F18C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F02A6-33E1-9C6C-ACBF-27F58522D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ID" b="1" i="0" dirty="0">
                <a:solidFill>
                  <a:srgbClr val="434343"/>
                </a:solidFill>
                <a:effectLst/>
                <a:latin typeface="Nunito Sans" pitchFamily="2" charset="0"/>
              </a:rPr>
              <a:t>4. </a:t>
            </a:r>
            <a:r>
              <a:rPr lang="en-ID" b="1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Pengawasan</a:t>
            </a:r>
            <a:endParaRPr lang="en-ID" b="1" i="0" dirty="0">
              <a:solidFill>
                <a:srgbClr val="434343"/>
              </a:solidFill>
              <a:effectLst/>
              <a:latin typeface="Nunito Sans" pitchFamily="2" charset="0"/>
            </a:endParaRPr>
          </a:p>
          <a:p>
            <a:pPr algn="l"/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Mengawasi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setiap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berdasarkan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 </a:t>
            </a:r>
            <a:r>
              <a:rPr lang="en-ID" b="0" i="1" dirty="0">
                <a:solidFill>
                  <a:srgbClr val="434343"/>
                </a:solidFill>
                <a:effectLst/>
                <a:latin typeface="Nunito Sans" pitchFamily="2" charset="0"/>
              </a:rPr>
              <a:t>Key Risk Indicator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 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bisa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menjadi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acuan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untuk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memberikan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proteksi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tambahan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kepada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perusahaan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  <a:b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</a:b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Dari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analisis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didapatkan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identifikasi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baru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pun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bisa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dilakukan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nantinya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dan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dapat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membantu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memastikan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perkembangan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perusahaan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secara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optimal.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72747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5">
            <a:extLst>
              <a:ext uri="{FF2B5EF4-FFF2-40B4-BE49-F238E27FC236}">
                <a16:creationId xmlns:a16="http://schemas.microsoft.com/office/drawing/2014/main" id="{457DCD93-A9D3-9554-EED2-0973AE781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Pendahuluan</a:t>
            </a:r>
          </a:p>
        </p:txBody>
      </p:sp>
      <p:sp>
        <p:nvSpPr>
          <p:cNvPr id="9219" name="Content Placeholder 6">
            <a:extLst>
              <a:ext uri="{FF2B5EF4-FFF2-40B4-BE49-F238E27FC236}">
                <a16:creationId xmlns:a16="http://schemas.microsoft.com/office/drawing/2014/main" id="{219D1AF4-B894-7625-8F90-9FECA7BC84B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 dirty="0" err="1"/>
              <a:t>Risiko</a:t>
            </a:r>
            <a:r>
              <a:rPr lang="en-US" altLang="en-US" dirty="0"/>
              <a:t> </a:t>
            </a:r>
            <a:r>
              <a:rPr lang="en-US" altLang="en-US" dirty="0" err="1"/>
              <a:t>Operasional</a:t>
            </a:r>
            <a:r>
              <a:rPr lang="en-US" altLang="en-US" dirty="0"/>
              <a:t> </a:t>
            </a:r>
            <a:r>
              <a:rPr lang="en-US" altLang="en-US" dirty="0" err="1"/>
              <a:t>terjadi</a:t>
            </a:r>
            <a:r>
              <a:rPr lang="en-US" altLang="en-US" dirty="0"/>
              <a:t> </a:t>
            </a:r>
            <a:r>
              <a:rPr lang="en-US" altLang="en-US" dirty="0" err="1"/>
              <a:t>karena</a:t>
            </a:r>
            <a:r>
              <a:rPr lang="en-US" altLang="en-US" dirty="0"/>
              <a:t> </a:t>
            </a:r>
            <a:r>
              <a:rPr lang="en-US" altLang="en-US" dirty="0" err="1"/>
              <a:t>masalah</a:t>
            </a:r>
            <a:r>
              <a:rPr lang="en-US" altLang="en-US" dirty="0"/>
              <a:t> </a:t>
            </a:r>
            <a:r>
              <a:rPr lang="en-US" altLang="en-US" dirty="0" err="1"/>
              <a:t>operasional</a:t>
            </a:r>
            <a:r>
              <a:rPr lang="en-US" altLang="en-US" dirty="0"/>
              <a:t> </a:t>
            </a:r>
            <a:r>
              <a:rPr lang="en-US" altLang="en-US" dirty="0" err="1"/>
              <a:t>merupakan</a:t>
            </a:r>
            <a:r>
              <a:rPr lang="en-US" altLang="en-US" dirty="0"/>
              <a:t> </a:t>
            </a:r>
            <a:r>
              <a:rPr lang="en-US" altLang="en-US" dirty="0" err="1"/>
              <a:t>peristiwa</a:t>
            </a:r>
            <a:r>
              <a:rPr lang="en-US" altLang="en-US" dirty="0"/>
              <a:t> </a:t>
            </a:r>
            <a:r>
              <a:rPr lang="en-US" altLang="en-US" dirty="0" err="1"/>
              <a:t>kerugian</a:t>
            </a:r>
            <a:r>
              <a:rPr lang="en-US" altLang="en-US" dirty="0"/>
              <a:t> yang </a:t>
            </a:r>
            <a:r>
              <a:rPr lang="en-US" altLang="en-US" dirty="0" err="1"/>
              <a:t>dihadapi</a:t>
            </a:r>
            <a:r>
              <a:rPr lang="en-US" altLang="en-US" dirty="0"/>
              <a:t> </a:t>
            </a:r>
            <a:r>
              <a:rPr lang="en-US" altLang="en-US" dirty="0" err="1"/>
              <a:t>perusahaan</a:t>
            </a:r>
            <a:r>
              <a:rPr lang="en-US" altLang="en-US" dirty="0"/>
              <a:t> </a:t>
            </a:r>
            <a:r>
              <a:rPr lang="en-US" altLang="en-US" dirty="0" err="1"/>
              <a:t>saat</a:t>
            </a:r>
            <a:r>
              <a:rPr lang="en-US" altLang="en-US" dirty="0"/>
              <a:t> </a:t>
            </a:r>
            <a:r>
              <a:rPr lang="en-US" altLang="en-US" dirty="0" err="1"/>
              <a:t>kegiatan</a:t>
            </a:r>
            <a:r>
              <a:rPr lang="en-US" altLang="en-US" dirty="0"/>
              <a:t> </a:t>
            </a:r>
            <a:r>
              <a:rPr lang="en-US" altLang="en-US" dirty="0" err="1"/>
              <a:t>dimulai</a:t>
            </a:r>
            <a:r>
              <a:rPr lang="en-US" altLang="en-US" dirty="0"/>
              <a:t> </a:t>
            </a:r>
            <a:r>
              <a:rPr lang="en-US" altLang="en-US" dirty="0" err="1"/>
              <a:t>bahkan</a:t>
            </a:r>
            <a:r>
              <a:rPr lang="en-US" altLang="en-US" dirty="0"/>
              <a:t> </a:t>
            </a:r>
            <a:r>
              <a:rPr lang="en-US" altLang="en-US" dirty="0" err="1"/>
              <a:t>sebelum</a:t>
            </a:r>
            <a:r>
              <a:rPr lang="en-US" altLang="en-US" dirty="0"/>
              <a:t> </a:t>
            </a:r>
            <a:r>
              <a:rPr lang="en-US" altLang="en-US" dirty="0" err="1"/>
              <a:t>dimulai</a:t>
            </a:r>
            <a:r>
              <a:rPr lang="en-US" altLang="en-US" dirty="0"/>
              <a:t>.</a:t>
            </a:r>
          </a:p>
          <a:p>
            <a:pPr eaLnBrk="1" hangingPunct="1"/>
            <a:r>
              <a:rPr lang="en-US" altLang="en-US" dirty="0"/>
              <a:t>Masalas </a:t>
            </a:r>
            <a:r>
              <a:rPr lang="en-US" altLang="en-US" dirty="0" err="1"/>
              <a:t>operasional</a:t>
            </a:r>
            <a:r>
              <a:rPr lang="en-US" altLang="en-US" dirty="0"/>
              <a:t> </a:t>
            </a:r>
            <a:r>
              <a:rPr lang="en-US" altLang="en-US" dirty="0" err="1"/>
              <a:t>tersebut</a:t>
            </a:r>
            <a:r>
              <a:rPr lang="en-US" altLang="en-US" dirty="0"/>
              <a:t> </a:t>
            </a:r>
            <a:r>
              <a:rPr lang="en-US" altLang="en-US" dirty="0" err="1"/>
              <a:t>misal</a:t>
            </a:r>
            <a:r>
              <a:rPr lang="en-US" altLang="en-US" dirty="0"/>
              <a:t> </a:t>
            </a:r>
            <a:r>
              <a:rPr lang="en-US" altLang="en-US" dirty="0" err="1"/>
              <a:t>memasang</a:t>
            </a:r>
            <a:r>
              <a:rPr lang="en-US" altLang="en-US" dirty="0"/>
              <a:t> </a:t>
            </a:r>
            <a:r>
              <a:rPr lang="en-US" altLang="en-US" dirty="0" err="1"/>
              <a:t>peralatan</a:t>
            </a:r>
            <a:r>
              <a:rPr lang="en-US" altLang="en-US" dirty="0"/>
              <a:t>, </a:t>
            </a:r>
            <a:r>
              <a:rPr lang="en-US" altLang="en-US" dirty="0" err="1"/>
              <a:t>menyusun</a:t>
            </a:r>
            <a:r>
              <a:rPr lang="en-US" altLang="en-US" dirty="0"/>
              <a:t> </a:t>
            </a:r>
            <a:r>
              <a:rPr lang="en-US" altLang="en-US" dirty="0" err="1"/>
              <a:t>sistem</a:t>
            </a:r>
            <a:r>
              <a:rPr lang="en-US" altLang="en-US" dirty="0"/>
              <a:t> </a:t>
            </a:r>
            <a:r>
              <a:rPr lang="en-US" altLang="en-US" dirty="0" err="1"/>
              <a:t>gaji</a:t>
            </a:r>
            <a:r>
              <a:rPr lang="en-US" altLang="en-US" dirty="0"/>
              <a:t>, </a:t>
            </a:r>
            <a:r>
              <a:rPr lang="en-US" altLang="en-US" dirty="0" err="1"/>
              <a:t>mengawasi</a:t>
            </a:r>
            <a:r>
              <a:rPr lang="en-US" altLang="en-US" dirty="0"/>
              <a:t> </a:t>
            </a:r>
            <a:r>
              <a:rPr lang="en-US" altLang="en-US" dirty="0" err="1"/>
              <a:t>karyawan</a:t>
            </a:r>
            <a:r>
              <a:rPr lang="en-US" altLang="en-US" dirty="0"/>
              <a:t>, </a:t>
            </a:r>
            <a:r>
              <a:rPr lang="en-US" altLang="en-US" dirty="0" err="1"/>
              <a:t>mengawasi</a:t>
            </a:r>
            <a:r>
              <a:rPr lang="en-US" altLang="en-US" dirty="0"/>
              <a:t> </a:t>
            </a:r>
            <a:r>
              <a:rPr lang="en-US" altLang="en-US" dirty="0" err="1"/>
              <a:t>kegiatan</a:t>
            </a:r>
            <a:r>
              <a:rPr lang="en-US" altLang="en-US" dirty="0"/>
              <a:t> </a:t>
            </a:r>
            <a:r>
              <a:rPr lang="en-US" altLang="en-US" dirty="0" err="1"/>
              <a:t>produksi</a:t>
            </a:r>
            <a:r>
              <a:rPr lang="en-US" altLang="en-US" dirty="0"/>
              <a:t>, dan lain-lain.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EFD751E0-2616-211E-319F-448D4CC9A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1"/>
            <a:ext cx="8596668" cy="401344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2400" dirty="0"/>
              <a:t>Strategi </a:t>
            </a:r>
            <a:r>
              <a:rPr lang="en-US" altLang="en-US" sz="2400" dirty="0" err="1"/>
              <a:t>Menghadapi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Risiko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Berdasarkan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Matriks</a:t>
            </a:r>
            <a:r>
              <a:rPr lang="en-US" altLang="en-US" sz="2400" dirty="0"/>
              <a:t> Severity </a:t>
            </a:r>
            <a:r>
              <a:rPr lang="en-US" altLang="en-US" sz="2400" dirty="0" err="1"/>
              <a:t>Frekuensi</a:t>
            </a:r>
            <a:endParaRPr lang="en-US" altLang="en-US" sz="24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E1FE9A2-B252-1373-7CF2-F754618459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2943577"/>
              </p:ext>
            </p:extLst>
          </p:nvPr>
        </p:nvGraphicFramePr>
        <p:xfrm>
          <a:off x="3048000" y="1397000"/>
          <a:ext cx="5136630" cy="44500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68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83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64354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  <a:p>
                      <a:pPr algn="ctr"/>
                      <a:endParaRPr lang="en-US" sz="2000" dirty="0"/>
                    </a:p>
                    <a:p>
                      <a:pPr algn="ctr"/>
                      <a:endParaRPr lang="en-US" sz="2000" dirty="0"/>
                    </a:p>
                    <a:p>
                      <a:pPr algn="ctr"/>
                      <a:r>
                        <a:rPr lang="en-US" sz="2000" dirty="0" err="1"/>
                        <a:t>Kuadran</a:t>
                      </a:r>
                      <a:r>
                        <a:rPr lang="en-US" sz="2000" baseline="0" dirty="0"/>
                        <a:t> II</a:t>
                      </a:r>
                    </a:p>
                    <a:p>
                      <a:pPr algn="ctr"/>
                      <a:r>
                        <a:rPr lang="en-US" sz="2000" baseline="0" dirty="0"/>
                        <a:t>Detect And Monitor</a:t>
                      </a:r>
                      <a:endParaRPr lang="en-US" sz="2000" dirty="0"/>
                    </a:p>
                    <a:p>
                      <a:pPr algn="ctr"/>
                      <a:endParaRPr lang="en-US" sz="2000" dirty="0"/>
                    </a:p>
                    <a:p>
                      <a:pPr algn="ctr"/>
                      <a:endParaRPr lang="en-US" sz="20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  <a:p>
                      <a:pPr algn="ctr"/>
                      <a:endParaRPr lang="en-US" sz="2000" dirty="0"/>
                    </a:p>
                    <a:p>
                      <a:pPr algn="ctr"/>
                      <a:endParaRPr lang="en-US" sz="2000" dirty="0"/>
                    </a:p>
                    <a:p>
                      <a:pPr algn="ctr"/>
                      <a:r>
                        <a:rPr lang="en-US" sz="2000" dirty="0" err="1"/>
                        <a:t>Kuadran</a:t>
                      </a:r>
                      <a:r>
                        <a:rPr lang="en-US" sz="2000" dirty="0"/>
                        <a:t> IV</a:t>
                      </a:r>
                    </a:p>
                    <a:p>
                      <a:pPr algn="ctr"/>
                      <a:r>
                        <a:rPr lang="en-US" sz="2000" dirty="0"/>
                        <a:t>Prevent At Source</a:t>
                      </a:r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4354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  <a:p>
                      <a:pPr algn="ctr"/>
                      <a:endParaRPr lang="en-US" sz="2000" dirty="0"/>
                    </a:p>
                    <a:p>
                      <a:pPr algn="ctr"/>
                      <a:endParaRPr lang="en-US" sz="2000" dirty="0"/>
                    </a:p>
                    <a:p>
                      <a:pPr algn="ctr"/>
                      <a:r>
                        <a:rPr lang="en-US" sz="2000" dirty="0" err="1"/>
                        <a:t>Kuadran</a:t>
                      </a:r>
                      <a:r>
                        <a:rPr lang="en-US" sz="2000" baseline="0" dirty="0"/>
                        <a:t> I</a:t>
                      </a:r>
                    </a:p>
                    <a:p>
                      <a:pPr algn="ctr"/>
                      <a:r>
                        <a:rPr lang="en-US" sz="2000" baseline="0" dirty="0"/>
                        <a:t>(Low Control)</a:t>
                      </a:r>
                      <a:endParaRPr lang="en-US" sz="2000" dirty="0"/>
                    </a:p>
                    <a:p>
                      <a:pPr algn="ctr"/>
                      <a:endParaRPr lang="en-US" sz="2000" dirty="0"/>
                    </a:p>
                    <a:p>
                      <a:pPr algn="ctr"/>
                      <a:endParaRPr lang="en-US" sz="20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  <a:p>
                      <a:pPr algn="ctr"/>
                      <a:endParaRPr lang="en-US" sz="2000" dirty="0"/>
                    </a:p>
                    <a:p>
                      <a:pPr algn="ctr"/>
                      <a:endParaRPr lang="en-US" sz="2000" dirty="0"/>
                    </a:p>
                    <a:p>
                      <a:pPr algn="ctr"/>
                      <a:r>
                        <a:rPr lang="en-US" sz="2000" dirty="0" err="1"/>
                        <a:t>Kuadran</a:t>
                      </a:r>
                      <a:r>
                        <a:rPr lang="en-US" sz="2000" dirty="0"/>
                        <a:t> III</a:t>
                      </a:r>
                    </a:p>
                    <a:p>
                      <a:pPr algn="ctr"/>
                      <a:r>
                        <a:rPr lang="en-US" sz="2000" dirty="0"/>
                        <a:t>Monitor</a:t>
                      </a:r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0F082851-E703-211E-9516-3E4A3CD50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3200"/>
              <a:t>S</a:t>
            </a:r>
            <a:r>
              <a:rPr lang="en-US" altLang="en-US" sz="2400"/>
              <a:t>ignifikansi (Severity) rendah dan likehood (frekuensi) rendah</a:t>
            </a:r>
            <a:br>
              <a:rPr lang="en-US" altLang="en-US" sz="2400"/>
            </a:br>
            <a:endParaRPr lang="en-US" altLang="en-US" sz="3200"/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C10ACDA0-4B01-2AF6-4C95-8E626F6CE97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Perusahaan </a:t>
            </a:r>
            <a:r>
              <a:rPr lang="en-US" altLang="en-US" dirty="0" err="1"/>
              <a:t>menerapkan</a:t>
            </a:r>
            <a:r>
              <a:rPr lang="en-US" altLang="en-US" dirty="0"/>
              <a:t> </a:t>
            </a:r>
            <a:r>
              <a:rPr lang="en-US" altLang="en-US" dirty="0" err="1"/>
              <a:t>sistem</a:t>
            </a:r>
            <a:r>
              <a:rPr lang="en-US" altLang="en-US" dirty="0"/>
              <a:t> </a:t>
            </a:r>
            <a:r>
              <a:rPr lang="en-US" altLang="en-US" dirty="0" err="1"/>
              <a:t>pengawasan</a:t>
            </a:r>
            <a:r>
              <a:rPr lang="en-US" altLang="en-US" dirty="0"/>
              <a:t> </a:t>
            </a:r>
            <a:r>
              <a:rPr lang="en-US" altLang="en-US" dirty="0" err="1"/>
              <a:t>rendah</a:t>
            </a:r>
            <a:r>
              <a:rPr lang="en-US" altLang="en-US" dirty="0"/>
              <a:t> </a:t>
            </a:r>
            <a:r>
              <a:rPr lang="en-US" altLang="en-US" dirty="0" err="1"/>
              <a:t>terhadap</a:t>
            </a:r>
            <a:r>
              <a:rPr lang="en-US" altLang="en-US" dirty="0"/>
              <a:t> </a:t>
            </a:r>
            <a:r>
              <a:rPr lang="en-US" altLang="en-US" dirty="0" err="1"/>
              <a:t>risiko</a:t>
            </a:r>
            <a:r>
              <a:rPr lang="en-US" altLang="en-US" dirty="0"/>
              <a:t> </a:t>
            </a:r>
            <a:r>
              <a:rPr lang="en-US" altLang="en-US" dirty="0" err="1"/>
              <a:t>ini</a:t>
            </a:r>
            <a:r>
              <a:rPr lang="en-US" altLang="en-US" dirty="0"/>
              <a:t>.</a:t>
            </a:r>
          </a:p>
          <a:p>
            <a:pPr eaLnBrk="1" hangingPunct="1"/>
            <a:r>
              <a:rPr lang="en-US" altLang="en-US" dirty="0" err="1"/>
              <a:t>Pengawasan</a:t>
            </a:r>
            <a:r>
              <a:rPr lang="en-US" altLang="en-US" dirty="0"/>
              <a:t> yang </a:t>
            </a:r>
            <a:r>
              <a:rPr lang="en-US" altLang="en-US" dirty="0" err="1"/>
              <a:t>terlalu</a:t>
            </a:r>
            <a:r>
              <a:rPr lang="en-US" altLang="en-US" dirty="0"/>
              <a:t> </a:t>
            </a:r>
            <a:r>
              <a:rPr lang="en-US" altLang="en-US" dirty="0" err="1"/>
              <a:t>berlebihan</a:t>
            </a:r>
            <a:r>
              <a:rPr lang="en-US" altLang="en-US" dirty="0"/>
              <a:t> pada </a:t>
            </a:r>
            <a:r>
              <a:rPr lang="en-US" altLang="en-US" dirty="0" err="1"/>
              <a:t>jenis</a:t>
            </a:r>
            <a:r>
              <a:rPr lang="en-US" altLang="en-US" dirty="0"/>
              <a:t> </a:t>
            </a:r>
            <a:r>
              <a:rPr lang="en-US" altLang="en-US" dirty="0" err="1"/>
              <a:t>risiko</a:t>
            </a:r>
            <a:r>
              <a:rPr lang="en-US" altLang="en-US" dirty="0"/>
              <a:t> </a:t>
            </a:r>
            <a:r>
              <a:rPr lang="en-US" altLang="en-US" dirty="0" err="1"/>
              <a:t>ini</a:t>
            </a:r>
            <a:r>
              <a:rPr lang="en-US" altLang="en-US" dirty="0"/>
              <a:t> </a:t>
            </a:r>
            <a:r>
              <a:rPr lang="en-US" altLang="en-US" dirty="0" err="1"/>
              <a:t>menimbulkan</a:t>
            </a:r>
            <a:r>
              <a:rPr lang="en-US" altLang="en-US" dirty="0"/>
              <a:t> </a:t>
            </a:r>
            <a:r>
              <a:rPr lang="en-US" altLang="en-US" dirty="0" err="1"/>
              <a:t>biaya</a:t>
            </a:r>
            <a:r>
              <a:rPr lang="en-US" altLang="en-US" dirty="0"/>
              <a:t> yang </a:t>
            </a:r>
            <a:r>
              <a:rPr lang="en-US" altLang="en-US" dirty="0" err="1"/>
              <a:t>relatif</a:t>
            </a:r>
            <a:r>
              <a:rPr lang="en-US" altLang="en-US" dirty="0"/>
              <a:t> </a:t>
            </a:r>
            <a:r>
              <a:rPr lang="en-US" altLang="en-US" dirty="0" err="1"/>
              <a:t>besar</a:t>
            </a:r>
            <a:r>
              <a:rPr lang="en-US" altLang="en-US" dirty="0"/>
              <a:t> </a:t>
            </a:r>
            <a:r>
              <a:rPr lang="en-US" altLang="en-US" dirty="0" err="1"/>
              <a:t>dibanding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manfaatnya</a:t>
            </a:r>
            <a:r>
              <a:rPr lang="en-US" altLang="en-US" dirty="0"/>
              <a:t>,</a:t>
            </a:r>
          </a:p>
          <a:p>
            <a:pPr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7C9A48B-3AC1-84E1-1734-874764DE8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400"/>
              <a:t>Signifikansi (Severity) tinggi dan likehood (frekuensi) rendah</a:t>
            </a:r>
            <a:br>
              <a:rPr lang="en-US" altLang="en-US" sz="2400"/>
            </a:br>
            <a:endParaRPr lang="en-US" altLang="en-US" sz="2400"/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52BD64EA-D335-C93B-0CCA-E780B9E61C5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 sz="2400"/>
              <a:t>Risiko ini menantang untuk dihadapi karena jika risiko ini muncul maka perusahaan menghadapi kerugian yang besar dan bisa mengakibatkan kebangkrutan.</a:t>
            </a:r>
          </a:p>
          <a:p>
            <a:pPr eaLnBrk="1" hangingPunct="1"/>
            <a:r>
              <a:rPr lang="en-US" altLang="en-US" sz="2400"/>
              <a:t>Risiko ini jarang terjadi dan kadang sulit dikenali oleh perusahaan oleh karena itu risiko ini sulit dipahami karakteristiknya dan sulit diprediksi kapan datangnya</a:t>
            </a:r>
          </a:p>
          <a:p>
            <a:pPr eaLnBrk="1" hangingPunct="1"/>
            <a:r>
              <a:rPr lang="en-US" altLang="en-US" sz="2400"/>
              <a:t>Contoh : Baring gagal melakukan pengawasan trading yang diluar batas oleh seorang tradernya, kemudian terjadi kerugian yang mengakibatkan kebangkrutan perusahaan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3DD49F3E-3E12-99DD-94BC-F80BE30B6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400"/>
              <a:t>Signifikansi (Severity) rendah dan likehood (frekuensi) tinggi</a:t>
            </a:r>
            <a:br>
              <a:rPr lang="en-US" altLang="en-US" sz="2400"/>
            </a:br>
            <a:endParaRPr lang="en-US" altLang="en-US" sz="2400"/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A3F34004-11F3-8101-F00F-5CECC466E44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en-US" altLang="en-US" sz="2400"/>
              <a:t>Risiko ini sering muncul tetapi besarnya kerugian relatif kecil.</a:t>
            </a:r>
          </a:p>
          <a:p>
            <a:pPr eaLnBrk="1" hangingPunct="1"/>
            <a:r>
              <a:rPr lang="en-US" altLang="en-US" sz="2400"/>
              <a:t>Risiko ini akibat perusahaan menjalankan  bisnisnya. Contoh perusahaan supermarket ada risiko shoplifting (pencurian oleh pembeli), barang dagangan rusak, botol pecah, dll.</a:t>
            </a:r>
          </a:p>
          <a:p>
            <a:pPr eaLnBrk="1" hangingPunct="1"/>
            <a:r>
              <a:rPr lang="en-US" altLang="en-US" sz="2400"/>
              <a:t>Risiko ini bisa dianggap sebagai biaya dari kegiatan bisnis (cost of doing business) dan dimasukkan dalam kmponen harga.</a:t>
            </a:r>
          </a:p>
          <a:p>
            <a:pPr eaLnBrk="1" hangingPunct="1"/>
            <a:r>
              <a:rPr lang="en-US" altLang="en-US" sz="2400"/>
              <a:t>Jika risiko bergerak melewati batas cost of doing business maka perusahaan segera harus melakukan penanganan risiko</a:t>
            </a:r>
          </a:p>
          <a:p>
            <a:pPr eaLnBrk="1" hangingPunct="1"/>
            <a:endParaRPr lang="en-US" altLang="en-US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929290E9-3948-D1AF-A65B-54CCF8720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 Definisi Risiko Operasional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7BAE1F2B-36E1-C025-F9D9-828A00D06C1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sz="2400"/>
              <a:t>Risiko operasional merupakan tipe risiko yang paling tua tetapi paling sedikit dipahami dibandingkan dengan tipe risiko lainnya.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sz="2400"/>
              <a:t>Contoh perusahaan sudah lama tahu ada risiko kesalahan pencatatan, kegagalan sistem komputer, ancaman teroris, serangan virus, pengawasan yang tidak memadai, dll.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sz="2400"/>
              <a:t>Perusahaan secara tidak langsung telah mengantisipasi risiko operasional tadi walaupun tidak dengan nama manajemen risiko. Misal perusahaan berusaha memperbaiki sistem, prosedur atau proses bisnis melalui manajemen kualitas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sz="2400"/>
              <a:t>Risiko operasional adalah segala kemungkinan kerugian yang akan dihadapi perusahaan berkaitan dengan kegiatan operasional perusahaan.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996EA-096B-8647-9CE5-12A1FBB80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Definisi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365A9-6603-E529-14CB-8FDC748AB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adalah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gangguan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dalam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kegiatan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dapat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menimbulkan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kerugian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 dan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berdampak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 pada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kelangsungan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usaha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.</a:t>
            </a:r>
            <a:br>
              <a:rPr lang="en-ID" dirty="0"/>
            </a:b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Adapun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gangguan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dimaksud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biasanya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termasuk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dalam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 proses internal,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sistem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kebijakan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, dan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faktor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eksternal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anose="020F0502020204030204" pitchFamily="2" charset="0"/>
              </a:rPr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86709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505F5-939F-5047-72CC-439124A17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Operasional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30BF2-5DF7-552E-B6C2-70FCECE328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Dalam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pengelolaan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usaha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keberadaan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adalah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sebagai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acuan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untuk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manajemen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penanganan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ancaman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atau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gangguan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dalam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perusahaan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  <a:br>
              <a:rPr lang="en-ID" dirty="0"/>
            </a:b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Meskipun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dapat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mengancam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keberlangsungan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usaha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bukanlah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hal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perlu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ditakutkan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</a:p>
          <a:p>
            <a:r>
              <a:rPr lang="nn-NO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Usaha di berbagai sektor memiliki risiko operasional masing-masing yang bisa diantisipasi dan ditangani dengan manajemen risiko operasional yang tepat.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033170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58E1B-B8B4-5228-EC71-7C9B23658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Penyebab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Operasional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999884-A630-3D2F-7F16-38111AA0F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None/>
            </a:pP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	Pada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dasarnya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adalah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gangguan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atau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potensi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ancaman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dalam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usaha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berbeda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dengan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berbagai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lainnya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</a:t>
            </a:r>
            <a:b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</a:b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Maka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dari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itu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,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faktor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penyebabnya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pun juga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berbeda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dari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usaha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berbasis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finansial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.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Berikut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adalah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beberapa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penyebab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risiko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operasional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yang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umumnya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ditemukan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dalam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praktik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434343"/>
                </a:solidFill>
                <a:effectLst/>
                <a:latin typeface="Nunito Sans" pitchFamily="2" charset="0"/>
              </a:rPr>
              <a:t>bisnis</a:t>
            </a:r>
            <a:r>
              <a:rPr lang="en-ID" b="0" i="0" dirty="0">
                <a:solidFill>
                  <a:srgbClr val="434343"/>
                </a:solidFill>
                <a:effectLst/>
                <a:latin typeface="Nunito Sans" pitchFamily="2" charset="0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Kesalahan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dalam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mengoperasikan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alat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Keliru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memasukkan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 data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dalam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sistem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Kesalahan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manusia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 (</a:t>
            </a:r>
            <a:r>
              <a:rPr lang="en-ID" b="0" i="1" dirty="0">
                <a:solidFill>
                  <a:srgbClr val="58585B"/>
                </a:solidFill>
                <a:effectLst/>
                <a:latin typeface="Nunito Sans" pitchFamily="2" charset="0"/>
              </a:rPr>
              <a:t>human error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)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saat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melakukan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produksi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Gangguan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eksternal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 di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luar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kendali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perusahaan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,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seperti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bencana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 </a:t>
            </a:r>
            <a:r>
              <a:rPr lang="en-ID" b="0" i="0" dirty="0" err="1">
                <a:solidFill>
                  <a:srgbClr val="58585B"/>
                </a:solidFill>
                <a:effectLst/>
                <a:latin typeface="Nunito Sans" pitchFamily="2" charset="0"/>
              </a:rPr>
              <a:t>alam</a:t>
            </a:r>
            <a:r>
              <a:rPr lang="en-ID" b="0" i="0" dirty="0">
                <a:solidFill>
                  <a:srgbClr val="58585B"/>
                </a:solidFill>
                <a:effectLst/>
                <a:latin typeface="Nunito Sans" pitchFamily="2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92823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553F395A-E4EE-7F22-8A95-9591F50AC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Jenis-jenis Risiko Operasional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E156FE99-07D5-0560-0E92-B361D0F64A1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sz="2000"/>
              <a:t>Kegagalan Proses Internal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000"/>
              <a:t>	merupakan risiko yang barkaitan dengan kegagalan proses atau prosedur internal perusahaan.</a:t>
            </a:r>
          </a:p>
          <a:p>
            <a:pPr eaLnBrk="1" hangingPunct="1"/>
            <a:r>
              <a:rPr lang="en-US" altLang="en-US" sz="2000"/>
              <a:t>Kegagalan mengelola SDM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000"/>
              <a:t>	Kerugian yang dihadapi oleh perusahaan yang dilakukan karyawan baik disengaja ataupun tidak disengaja.</a:t>
            </a:r>
          </a:p>
          <a:p>
            <a:pPr eaLnBrk="1" hangingPunct="1"/>
            <a:r>
              <a:rPr lang="en-US" altLang="en-US" sz="2000"/>
              <a:t>Risiko Eksternal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000"/>
              <a:t>	Berkaitan dengan kejadian yang bersumber dari luar organisasi dan diluar pengendalian organisasi. </a:t>
            </a:r>
          </a:p>
          <a:p>
            <a:pPr eaLnBrk="1" hangingPunct="1"/>
            <a:r>
              <a:rPr lang="en-US" altLang="en-US" sz="2000"/>
              <a:t>Risiko Sistem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000"/>
              <a:t>	Risiko yang muncul karena adanya perkembangan sistem teknologi dan masalah yang terjadi pada sistem teknologi tersebut.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E2889038-F85A-A205-4A6F-CB3FE790E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Pengukuran Risiko Operasional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79D35-5566-4508-A24C-A99D0E01C00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sz="2800" dirty="0" err="1"/>
              <a:t>Klasifikasi</a:t>
            </a:r>
            <a:r>
              <a:rPr lang="en-US" sz="2800" dirty="0"/>
              <a:t> </a:t>
            </a:r>
            <a:r>
              <a:rPr lang="en-US" sz="2800" dirty="0" err="1"/>
              <a:t>pengukuran</a:t>
            </a:r>
            <a:r>
              <a:rPr lang="en-US" sz="2800" dirty="0"/>
              <a:t> </a:t>
            </a:r>
            <a:r>
              <a:rPr lang="en-US" sz="2800" dirty="0" err="1"/>
              <a:t>risiko</a:t>
            </a:r>
            <a:endParaRPr lang="en-US" sz="2800" dirty="0"/>
          </a:p>
          <a:p>
            <a:pPr marL="514350" indent="-514350">
              <a:spcBef>
                <a:spcPts val="580"/>
              </a:spcBef>
              <a:buFont typeface="+mj-lt"/>
              <a:buAutoNum type="arabicPeriod"/>
              <a:defRPr/>
            </a:pPr>
            <a:r>
              <a:rPr lang="en-US" sz="2800" dirty="0" err="1"/>
              <a:t>Frekuensi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Probabilities </a:t>
            </a:r>
            <a:r>
              <a:rPr lang="en-US" sz="2800" dirty="0" err="1"/>
              <a:t>Terjadinya</a:t>
            </a:r>
            <a:r>
              <a:rPr lang="en-US" sz="2800" dirty="0"/>
              <a:t> </a:t>
            </a:r>
            <a:r>
              <a:rPr lang="en-US" sz="2800" dirty="0" err="1"/>
              <a:t>Risiko</a:t>
            </a:r>
            <a:endParaRPr lang="en-US" sz="2800" dirty="0"/>
          </a:p>
          <a:p>
            <a:pPr marL="514350" indent="-514350">
              <a:spcBef>
                <a:spcPts val="580"/>
              </a:spcBef>
              <a:buFont typeface="+mj-lt"/>
              <a:buAutoNum type="arabicPeriod"/>
              <a:defRPr/>
            </a:pPr>
            <a:r>
              <a:rPr lang="en-US" sz="2800" dirty="0"/>
              <a:t>Tingkat </a:t>
            </a:r>
            <a:r>
              <a:rPr lang="en-US" sz="2800" dirty="0" err="1"/>
              <a:t>Keseriusan</a:t>
            </a:r>
            <a:r>
              <a:rPr lang="en-US" sz="2800" dirty="0"/>
              <a:t> </a:t>
            </a:r>
            <a:r>
              <a:rPr lang="en-US" sz="2800" dirty="0" err="1"/>
              <a:t>Kerugian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Impact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Risiko</a:t>
            </a:r>
            <a:endParaRPr lang="en-US" sz="2800" dirty="0"/>
          </a:p>
          <a:p>
            <a:pPr marL="514350" indent="-514350">
              <a:spcBef>
                <a:spcPts val="580"/>
              </a:spcBef>
              <a:buFont typeface="Wingdings 2"/>
              <a:buChar char=""/>
              <a:defRPr/>
            </a:pP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dua</a:t>
            </a:r>
            <a:r>
              <a:rPr lang="en-US" sz="2800" dirty="0"/>
              <a:t> </a:t>
            </a:r>
            <a:r>
              <a:rPr lang="en-US" sz="2800" dirty="0" err="1"/>
              <a:t>dimensi</a:t>
            </a:r>
            <a:r>
              <a:rPr lang="en-US" sz="2800" dirty="0"/>
              <a:t> </a:t>
            </a:r>
            <a:r>
              <a:rPr lang="en-US" sz="2800" dirty="0" err="1"/>
              <a:t>tersebut</a:t>
            </a:r>
            <a:r>
              <a:rPr lang="en-US" sz="2800" dirty="0"/>
              <a:t> </a:t>
            </a:r>
            <a:r>
              <a:rPr lang="en-US" sz="2800" dirty="0" err="1"/>
              <a:t>kita</a:t>
            </a:r>
            <a:r>
              <a:rPr lang="en-US" sz="2800" dirty="0"/>
              <a:t> </a:t>
            </a:r>
            <a:r>
              <a:rPr lang="en-US" sz="2800" dirty="0" err="1"/>
              <a:t>bisa</a:t>
            </a:r>
            <a:r>
              <a:rPr lang="en-US" sz="2800" dirty="0"/>
              <a:t> </a:t>
            </a:r>
            <a:r>
              <a:rPr lang="en-US" sz="2800" dirty="0" err="1"/>
              <a:t>membuat</a:t>
            </a:r>
            <a:r>
              <a:rPr lang="en-US" sz="2800" dirty="0"/>
              <a:t> </a:t>
            </a:r>
            <a:r>
              <a:rPr lang="en-US" sz="2800" dirty="0" err="1"/>
              <a:t>matriks</a:t>
            </a:r>
            <a:r>
              <a:rPr lang="en-US" sz="2800" dirty="0"/>
              <a:t> </a:t>
            </a:r>
            <a:r>
              <a:rPr lang="en-US" sz="2800" dirty="0" err="1"/>
              <a:t>frekuensi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tingkat</a:t>
            </a:r>
            <a:r>
              <a:rPr lang="en-US" sz="2800" dirty="0"/>
              <a:t> </a:t>
            </a:r>
            <a:r>
              <a:rPr lang="en-US" sz="2800" dirty="0" err="1"/>
              <a:t>keseriusan</a:t>
            </a:r>
            <a:r>
              <a:rPr lang="en-US" sz="2800" dirty="0"/>
              <a:t> </a:t>
            </a:r>
            <a:r>
              <a:rPr lang="en-US" sz="2800" dirty="0" err="1"/>
              <a:t>risiko</a:t>
            </a:r>
            <a:r>
              <a:rPr lang="en-US" sz="2800" dirty="0"/>
              <a:t> yang </a:t>
            </a:r>
            <a:r>
              <a:rPr lang="en-US" sz="2800" dirty="0" err="1"/>
              <a:t>ada</a:t>
            </a:r>
            <a:r>
              <a:rPr lang="en-US" sz="2800" dirty="0"/>
              <a:t>.</a:t>
            </a:r>
          </a:p>
          <a:p>
            <a:pPr marL="514350" indent="-514350">
              <a:spcBef>
                <a:spcPts val="580"/>
              </a:spcBef>
              <a:buFont typeface="Wingdings 2"/>
              <a:buChar char=""/>
              <a:defRPr/>
            </a:pPr>
            <a:r>
              <a:rPr lang="en-US" sz="2800" dirty="0" err="1"/>
              <a:t>Contoh</a:t>
            </a:r>
            <a:r>
              <a:rPr lang="en-US" sz="2800" dirty="0"/>
              <a:t> </a:t>
            </a:r>
            <a:r>
              <a:rPr lang="en-US" sz="2800" dirty="0" err="1"/>
              <a:t>Risiko</a:t>
            </a:r>
            <a:r>
              <a:rPr lang="en-US" sz="2800" dirty="0"/>
              <a:t> </a:t>
            </a:r>
            <a:r>
              <a:rPr lang="en-US" sz="2800" dirty="0" err="1"/>
              <a:t>gagal</a:t>
            </a:r>
            <a:r>
              <a:rPr lang="en-US" sz="2800" dirty="0"/>
              <a:t> </a:t>
            </a:r>
            <a:r>
              <a:rPr lang="en-US" sz="2800" dirty="0" err="1"/>
              <a:t>bayar</a:t>
            </a:r>
            <a:r>
              <a:rPr lang="en-US" sz="2800" dirty="0"/>
              <a:t>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risiko</a:t>
            </a:r>
            <a:r>
              <a:rPr lang="en-US" sz="2800" dirty="0"/>
              <a:t> yang </a:t>
            </a:r>
            <a:r>
              <a:rPr lang="en-US" sz="2800" dirty="0" err="1"/>
              <a:t>jarang</a:t>
            </a:r>
            <a:r>
              <a:rPr lang="en-US" sz="2800" dirty="0"/>
              <a:t> </a:t>
            </a:r>
            <a:r>
              <a:rPr lang="en-US" sz="2800" dirty="0" err="1"/>
              <a:t>terjadi</a:t>
            </a:r>
            <a:r>
              <a:rPr lang="en-US" sz="2800" dirty="0"/>
              <a:t> </a:t>
            </a:r>
            <a:r>
              <a:rPr lang="en-US" sz="2800" dirty="0" err="1"/>
              <a:t>tetapi</a:t>
            </a:r>
            <a:r>
              <a:rPr lang="en-US" sz="2800" dirty="0"/>
              <a:t> </a:t>
            </a:r>
            <a:r>
              <a:rPr lang="en-US" sz="2800" dirty="0" err="1"/>
              <a:t>jika</a:t>
            </a:r>
            <a:r>
              <a:rPr lang="en-US" sz="2800" dirty="0"/>
              <a:t> </a:t>
            </a:r>
            <a:r>
              <a:rPr lang="en-US" sz="2800" dirty="0" err="1"/>
              <a:t>terjadi</a:t>
            </a:r>
            <a:r>
              <a:rPr lang="en-US" sz="2800" dirty="0"/>
              <a:t> </a:t>
            </a:r>
            <a:r>
              <a:rPr lang="en-US" sz="2800" dirty="0" err="1"/>
              <a:t>maka</a:t>
            </a:r>
            <a:r>
              <a:rPr lang="en-US" sz="2800" dirty="0"/>
              <a:t> </a:t>
            </a:r>
            <a:r>
              <a:rPr lang="en-US" sz="2800" dirty="0" err="1"/>
              <a:t>perusahaan</a:t>
            </a:r>
            <a:r>
              <a:rPr lang="en-US" sz="2800" dirty="0"/>
              <a:t> </a:t>
            </a:r>
            <a:r>
              <a:rPr lang="en-US" sz="2800" dirty="0" err="1"/>
              <a:t>menghadapi</a:t>
            </a:r>
            <a:r>
              <a:rPr lang="en-US" sz="2800" dirty="0"/>
              <a:t> </a:t>
            </a:r>
            <a:r>
              <a:rPr lang="en-US" sz="2800" dirty="0" err="1"/>
              <a:t>kerugian</a:t>
            </a:r>
            <a:r>
              <a:rPr lang="en-US" sz="2800" dirty="0"/>
              <a:t> yang </a:t>
            </a:r>
            <a:r>
              <a:rPr lang="en-US" sz="2800" dirty="0" err="1"/>
              <a:t>besar</a:t>
            </a:r>
            <a:r>
              <a:rPr lang="en-US" sz="2800" dirty="0"/>
              <a:t>. </a:t>
            </a:r>
            <a:r>
              <a:rPr lang="en-US" sz="2800" dirty="0" err="1"/>
              <a:t>Berarti</a:t>
            </a:r>
            <a:r>
              <a:rPr lang="en-US" sz="2800" dirty="0"/>
              <a:t> </a:t>
            </a:r>
            <a:r>
              <a:rPr lang="en-US" sz="2800" dirty="0" err="1"/>
              <a:t>risiko</a:t>
            </a:r>
            <a:r>
              <a:rPr lang="en-US" sz="2800" dirty="0"/>
              <a:t> </a:t>
            </a:r>
            <a:r>
              <a:rPr lang="en-US" sz="2800" dirty="0" err="1"/>
              <a:t>gagal</a:t>
            </a:r>
            <a:r>
              <a:rPr lang="en-US" sz="2800" dirty="0"/>
              <a:t> </a:t>
            </a:r>
            <a:r>
              <a:rPr lang="en-US" sz="2800" dirty="0" err="1"/>
              <a:t>bayar</a:t>
            </a:r>
            <a:r>
              <a:rPr lang="en-US" sz="2800" dirty="0"/>
              <a:t> </a:t>
            </a:r>
            <a:r>
              <a:rPr lang="en-US" sz="2800" dirty="0" err="1"/>
              <a:t>berfrekuensi</a:t>
            </a:r>
            <a:r>
              <a:rPr lang="en-US" sz="2800" dirty="0"/>
              <a:t> (likelihood)</a:t>
            </a:r>
            <a:r>
              <a:rPr lang="en-US" sz="2800" dirty="0" err="1"/>
              <a:t>rendah</a:t>
            </a:r>
            <a:r>
              <a:rPr lang="en-US" sz="2800" dirty="0"/>
              <a:t> </a:t>
            </a:r>
            <a:r>
              <a:rPr lang="en-US" sz="2800" dirty="0" err="1"/>
              <a:t>tetapi</a:t>
            </a:r>
            <a:r>
              <a:rPr lang="en-US" sz="2800" dirty="0"/>
              <a:t> severity  (significance) </a:t>
            </a:r>
            <a:r>
              <a:rPr lang="en-US" sz="2800" dirty="0" err="1"/>
              <a:t>tinggi</a:t>
            </a:r>
            <a:endParaRPr lang="en-US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5D9092B8-757F-289D-19EE-B9EDC1E0E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Pengukuran Risiko Operasional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E0DB9AD2-7F3B-501B-9559-12D2EE54FD4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Kesalahan pencatatan atau proses seringkali terjadi dalam produksi tetapi risiko kerugian yang dihadapi tidak terlalu tinggi. Berarti frekuensi tinggi tetapi severity(significance) rendah.</a:t>
            </a:r>
          </a:p>
          <a:p>
            <a:pPr eaLnBrk="1" hangingPunct="1"/>
            <a:r>
              <a:rPr lang="en-US" altLang="en-US"/>
              <a:t>Dengan menggambarkan frekuensi dan severity memiliki implikasi bagaimana dalam mengelola risiko</a:t>
            </a:r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</TotalTime>
  <Words>1401</Words>
  <Application>Microsoft Office PowerPoint</Application>
  <PresentationFormat>Widescreen</PresentationFormat>
  <Paragraphs>103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Nunito Sans</vt:lpstr>
      <vt:lpstr>Trebuchet MS</vt:lpstr>
      <vt:lpstr>Wingdings 2</vt:lpstr>
      <vt:lpstr>Wingdings 3</vt:lpstr>
      <vt:lpstr>Facet</vt:lpstr>
      <vt:lpstr>Risiko Operasional</vt:lpstr>
      <vt:lpstr>Pendahuluan</vt:lpstr>
      <vt:lpstr> Definisi Risiko Operasional</vt:lpstr>
      <vt:lpstr>Definisi</vt:lpstr>
      <vt:lpstr>Risiko Operasional</vt:lpstr>
      <vt:lpstr>Penyebab Risiko Operasional</vt:lpstr>
      <vt:lpstr>Jenis-jenis Risiko Operasional</vt:lpstr>
      <vt:lpstr>Pengukuran Risiko Operasional</vt:lpstr>
      <vt:lpstr>Pengukuran Risiko Operasional</vt:lpstr>
      <vt:lpstr>Contoh Risiko Operasional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Manajemen Risiko Operasional </vt:lpstr>
      <vt:lpstr>PowerPoint Presentation</vt:lpstr>
      <vt:lpstr>PowerPoint Presentation</vt:lpstr>
      <vt:lpstr>Strategi Menghadapi Risiko Berdasarkan Matriks Severity Frekuensi</vt:lpstr>
      <vt:lpstr>Signifikansi (Severity) rendah dan likehood (frekuensi) rendah </vt:lpstr>
      <vt:lpstr>Signifikansi (Severity) tinggi dan likehood (frekuensi) rendah </vt:lpstr>
      <vt:lpstr>Signifikansi (Severity) rendah dan likehood (frekuensi) tinggi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aderina harahap</dc:creator>
  <cp:lastModifiedBy>aderina harahap</cp:lastModifiedBy>
  <cp:revision>4</cp:revision>
  <dcterms:created xsi:type="dcterms:W3CDTF">2025-06-24T02:58:37Z</dcterms:created>
  <dcterms:modified xsi:type="dcterms:W3CDTF">2025-06-24T03:13:22Z</dcterms:modified>
</cp:coreProperties>
</file>