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80" r:id="rId3"/>
    <p:sldId id="257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58" r:id="rId18"/>
    <p:sldId id="259" r:id="rId19"/>
    <p:sldId id="260" r:id="rId20"/>
    <p:sldId id="261" r:id="rId21"/>
    <p:sldId id="266" r:id="rId22"/>
    <p:sldId id="264" r:id="rId23"/>
    <p:sldId id="278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6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E861F-333C-45C6-BC79-C2264D7767EB}" type="datetimeFigureOut">
              <a:rPr lang="id-ID" smtClean="0"/>
              <a:t>24/06/2025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84EFF-AC0B-41AB-B28A-D59811D7E69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09942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170B6-9A4E-48BE-A2B9-20BBF8F1357A}" type="datetime1">
              <a:rPr lang="en-US" smtClean="0"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farlianto@uny.ac.id / 0811266750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D0825-2082-4A1E-B196-6C96966DF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016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0D8A2-EF94-4E27-96D3-E7971391A6E7}" type="datetime1">
              <a:rPr lang="en-US" smtClean="0"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farlianto@uny.ac.id / 0811266750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D0825-2082-4A1E-B196-6C96966DF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482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D89F-379F-4AA9-9EA9-758A02CE3939}" type="datetime1">
              <a:rPr lang="en-US" smtClean="0"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farlianto@uny.ac.id / 0811266750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D0825-2082-4A1E-B196-6C96966DF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496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688B-A0DD-49AE-98C2-60A09BE009B1}" type="datetime1">
              <a:rPr lang="en-US" smtClean="0"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farlianto@uny.ac.id / 0811266750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D0825-2082-4A1E-B196-6C96966DF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923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D8CA4-C07D-4C21-9254-8812AA9BEB18}" type="datetime1">
              <a:rPr lang="en-US" smtClean="0"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farlianto@uny.ac.id / 0811266750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D0825-2082-4A1E-B196-6C96966DF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367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5D96A-6692-4363-8D5E-6DF8C3E60601}" type="datetime1">
              <a:rPr lang="en-US" smtClean="0"/>
              <a:t>6/24/2025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farlianto@uny.ac.id / 0811266750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D0825-2082-4A1E-B196-6C96966DF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341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E73CE-B14A-42A1-A0D9-DFBAB429F925}" type="datetime1">
              <a:rPr lang="en-US" smtClean="0"/>
              <a:t>6/24/2025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farlianto@uny.ac.id / 0811266750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D0825-2082-4A1E-B196-6C96966DF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34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8F63-68EC-4B8D-8817-ED87F86DBE39}" type="datetime1">
              <a:rPr lang="en-US" smtClean="0"/>
              <a:t>6/24/2025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farlianto@uny.ac.id / 0811266750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D0825-2082-4A1E-B196-6C96966DF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698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083B-D87D-460E-ABBB-E7C96677747E}" type="datetime1">
              <a:rPr lang="en-US" smtClean="0"/>
              <a:t>6/24/2025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farlianto@uny.ac.id / 0811266750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D0825-2082-4A1E-B196-6C96966DF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334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751A9-B88A-48EF-A1EF-14BE8755D7DA}" type="datetime1">
              <a:rPr lang="en-US" smtClean="0"/>
              <a:t>6/24/2025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farlianto@uny.ac.id / 0811266750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D0825-2082-4A1E-B196-6C96966DF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41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BE081-3D56-4262-B287-A9793B1AA8F1}" type="datetime1">
              <a:rPr lang="en-US" smtClean="0"/>
              <a:t>6/24/2025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farlianto@uny.ac.id / 0811266750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D0825-2082-4A1E-B196-6C96966DF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671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9D325-DEE0-4D8E-8002-72597A09351C}" type="datetime1">
              <a:rPr lang="en-US" smtClean="0"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farlianto@uny.ac.id / 0811266750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D0825-2082-4A1E-B196-6C96966DF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709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24200" y="2130425"/>
            <a:ext cx="5334000" cy="1470025"/>
          </a:xfrm>
        </p:spPr>
        <p:txBody>
          <a:bodyPr/>
          <a:lstStyle/>
          <a:p>
            <a:r>
              <a:rPr lang="id-ID" dirty="0"/>
              <a:t>Risiko Spekulatif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843226">
            <a:off x="688967" y="806644"/>
            <a:ext cx="3299984" cy="212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64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slidesharecdn.com/bab12resikospekulatiflainnya-191018082419/85/manajemen-risiko-12-risiko-spekulatif-lainnya-18-320.jpg?cb=157138710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81000"/>
            <a:ext cx="8148108" cy="6111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255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mage.slidesharecdn.com/bab12resikospekulatiflainnya-191018082419/85/manajemen-risiko-12-risiko-spekulatif-lainnya-19-320.jpg?cb=157138710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81000"/>
            <a:ext cx="7823200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4798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399" y="304800"/>
            <a:ext cx="8322503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5880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304800"/>
            <a:ext cx="8423997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8980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228600"/>
            <a:ext cx="8549874" cy="641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9661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228600"/>
            <a:ext cx="8305800" cy="623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846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304800"/>
            <a:ext cx="8534400" cy="6407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1143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itchFamily="2" charset="2"/>
              <a:buChar char="§"/>
            </a:pPr>
            <a:r>
              <a:rPr lang="en-US" b="1" dirty="0" err="1">
                <a:solidFill>
                  <a:schemeClr val="tx2"/>
                </a:solidFill>
              </a:rPr>
              <a:t>Risiko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Perubahan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Pendapatan</a:t>
            </a:r>
            <a:endParaRPr lang="en-US" b="1" dirty="0">
              <a:solidFill>
                <a:schemeClr val="tx2"/>
              </a:solidFill>
            </a:endParaRPr>
          </a:p>
          <a:p>
            <a:pPr marL="971550" lvl="1" indent="-514350">
              <a:buFont typeface="+mj-lt"/>
              <a:buAutoNum type="alphaLcPeriod"/>
            </a:pP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Penginvestasian</a:t>
            </a:r>
            <a:r>
              <a:rPr lang="en-US" dirty="0"/>
              <a:t> </a:t>
            </a:r>
            <a:r>
              <a:rPr lang="en-US" dirty="0" err="1"/>
              <a:t>Kembali</a:t>
            </a:r>
            <a:endParaRPr lang="en-US" dirty="0"/>
          </a:p>
          <a:p>
            <a:pPr marL="857250" lvl="1" indent="-400050"/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259639"/>
              </p:ext>
            </p:extLst>
          </p:nvPr>
        </p:nvGraphicFramePr>
        <p:xfrm>
          <a:off x="1531620" y="3284823"/>
          <a:ext cx="6850380" cy="2400239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3425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51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Aset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Pasiva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Obligasi jk. waktu 1 tahun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Bunga 12%/tahun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Obligasi jk. waktu 2 tahun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Bunga 10%/tahun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(1) Investasi 12%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(2) Re-investasi (?)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(1) </a:t>
                      </a:r>
                      <a:r>
                        <a:rPr lang="en-US" sz="2400" dirty="0" err="1">
                          <a:effectLst/>
                        </a:rPr>
                        <a:t>Pendanaan</a:t>
                      </a:r>
                      <a:r>
                        <a:rPr lang="en-US" sz="2400" dirty="0">
                          <a:effectLst/>
                        </a:rPr>
                        <a:t> 10%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(2) </a:t>
                      </a:r>
                      <a:r>
                        <a:rPr lang="en-US" sz="2400" dirty="0" err="1">
                          <a:effectLst/>
                        </a:rPr>
                        <a:t>Pendanaan</a:t>
                      </a:r>
                      <a:r>
                        <a:rPr lang="en-US" sz="2400" dirty="0">
                          <a:effectLst/>
                        </a:rPr>
                        <a:t> 10%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farlianto@uny.ac.id / 0811266750</a:t>
            </a:r>
          </a:p>
        </p:txBody>
      </p:sp>
    </p:spTree>
    <p:extLst>
      <p:ext uri="{BB962C8B-B14F-4D97-AF65-F5344CB8AC3E}">
        <p14:creationId xmlns:p14="http://schemas.microsoft.com/office/powerpoint/2010/main" val="42575631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71550" lvl="1" indent="-514350">
              <a:buFont typeface="+mj-lt"/>
              <a:buAutoNum type="alphaLcPeriod" startAt="2"/>
            </a:pP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Pendanaan</a:t>
            </a:r>
            <a:r>
              <a:rPr lang="en-US" dirty="0"/>
              <a:t> </a:t>
            </a:r>
            <a:r>
              <a:rPr lang="en-US" dirty="0" err="1"/>
              <a:t>Kembali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6385844"/>
              </p:ext>
            </p:extLst>
          </p:nvPr>
        </p:nvGraphicFramePr>
        <p:xfrm>
          <a:off x="1447800" y="2514600"/>
          <a:ext cx="6850380" cy="2400239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3425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51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Aset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Pasiva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Obligasi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jk</a:t>
                      </a:r>
                      <a:r>
                        <a:rPr lang="en-US" sz="2400" dirty="0">
                          <a:effectLst/>
                        </a:rPr>
                        <a:t>. </a:t>
                      </a:r>
                      <a:r>
                        <a:rPr lang="en-US" sz="2400" dirty="0" err="1">
                          <a:effectLst/>
                        </a:rPr>
                        <a:t>waktu</a:t>
                      </a:r>
                      <a:r>
                        <a:rPr lang="en-US" sz="2400" dirty="0">
                          <a:effectLst/>
                        </a:rPr>
                        <a:t> 2 </a:t>
                      </a:r>
                      <a:r>
                        <a:rPr lang="en-US" sz="2400" dirty="0" err="1">
                          <a:effectLst/>
                        </a:rPr>
                        <a:t>tahun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Bunga</a:t>
                      </a:r>
                      <a:r>
                        <a:rPr lang="en-US" sz="2400" dirty="0">
                          <a:effectLst/>
                        </a:rPr>
                        <a:t> 12%/</a:t>
                      </a:r>
                      <a:r>
                        <a:rPr lang="en-US" sz="2400" dirty="0" err="1">
                          <a:effectLst/>
                        </a:rPr>
                        <a:t>tahun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Obligasi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jk</a:t>
                      </a:r>
                      <a:r>
                        <a:rPr lang="en-US" sz="2400" dirty="0">
                          <a:effectLst/>
                        </a:rPr>
                        <a:t>. </a:t>
                      </a:r>
                      <a:r>
                        <a:rPr lang="en-US" sz="2400" dirty="0" err="1">
                          <a:effectLst/>
                        </a:rPr>
                        <a:t>waktu</a:t>
                      </a:r>
                      <a:r>
                        <a:rPr lang="en-US" sz="2400" dirty="0">
                          <a:effectLst/>
                        </a:rPr>
                        <a:t> 1 </a:t>
                      </a:r>
                      <a:r>
                        <a:rPr lang="en-US" sz="2400" dirty="0" err="1">
                          <a:effectLst/>
                        </a:rPr>
                        <a:t>tahun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Bunga</a:t>
                      </a:r>
                      <a:r>
                        <a:rPr lang="en-US" sz="2400" dirty="0">
                          <a:effectLst/>
                        </a:rPr>
                        <a:t> 10%/</a:t>
                      </a:r>
                      <a:r>
                        <a:rPr lang="en-US" sz="2400" dirty="0" err="1">
                          <a:effectLst/>
                        </a:rPr>
                        <a:t>tahun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(1) Investasi 12%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(2) </a:t>
                      </a:r>
                      <a:r>
                        <a:rPr lang="en-US" sz="2400" dirty="0" err="1">
                          <a:effectLst/>
                        </a:rPr>
                        <a:t>Investasi</a:t>
                      </a:r>
                      <a:r>
                        <a:rPr lang="en-US" sz="2400" dirty="0">
                          <a:effectLst/>
                        </a:rPr>
                        <a:t> 12%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(1) </a:t>
                      </a:r>
                      <a:r>
                        <a:rPr lang="en-US" sz="2400" dirty="0" err="1">
                          <a:effectLst/>
                        </a:rPr>
                        <a:t>Pendanaan</a:t>
                      </a:r>
                      <a:r>
                        <a:rPr lang="en-US" sz="2400" dirty="0">
                          <a:effectLst/>
                        </a:rPr>
                        <a:t> 10%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(2) </a:t>
                      </a:r>
                      <a:r>
                        <a:rPr lang="en-US" sz="2400" dirty="0" err="1">
                          <a:effectLst/>
                        </a:rPr>
                        <a:t>Pendanaan</a:t>
                      </a:r>
                      <a:r>
                        <a:rPr lang="en-US" sz="2400" dirty="0">
                          <a:effectLst/>
                        </a:rPr>
                        <a:t> (?)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84092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itchFamily="2" charset="2"/>
              <a:buChar char="§"/>
            </a:pPr>
            <a:r>
              <a:rPr lang="en-US" b="1" dirty="0" err="1">
                <a:solidFill>
                  <a:schemeClr val="tx2"/>
                </a:solidFill>
              </a:rPr>
              <a:t>Risiko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Perubahan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Harga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Pasar</a:t>
            </a:r>
            <a:endParaRPr lang="en-US" b="1" dirty="0">
              <a:solidFill>
                <a:schemeClr val="tx2"/>
              </a:solidFill>
            </a:endParaRPr>
          </a:p>
          <a:p>
            <a:pPr marL="511175" indent="0">
              <a:buNone/>
            </a:pP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aset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kewajiban</a:t>
            </a:r>
            <a:r>
              <a:rPr lang="en-US" dirty="0"/>
              <a:t> yang </a:t>
            </a:r>
            <a:r>
              <a:rPr lang="en-US" dirty="0" err="1"/>
              <a:t>dipegang</a:t>
            </a:r>
            <a:r>
              <a:rPr lang="en-US" dirty="0"/>
              <a:t> </a:t>
            </a:r>
            <a:r>
              <a:rPr lang="en-US" dirty="0" err="1"/>
              <a:t>perusahaan</a:t>
            </a:r>
            <a:endParaRPr lang="en-US" dirty="0"/>
          </a:p>
          <a:p>
            <a:pPr marL="511175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8789211"/>
              </p:ext>
            </p:extLst>
          </p:nvPr>
        </p:nvGraphicFramePr>
        <p:xfrm>
          <a:off x="1143000" y="4114800"/>
          <a:ext cx="7239000" cy="1752600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3619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19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789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Aset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Pasiva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47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Obligasi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jk</a:t>
                      </a:r>
                      <a:r>
                        <a:rPr lang="en-US" sz="2000" dirty="0">
                          <a:effectLst/>
                        </a:rPr>
                        <a:t>. </a:t>
                      </a:r>
                      <a:r>
                        <a:rPr lang="en-US" sz="2000" dirty="0" err="1">
                          <a:effectLst/>
                        </a:rPr>
                        <a:t>waktu</a:t>
                      </a:r>
                      <a:r>
                        <a:rPr lang="en-US" sz="2000" dirty="0">
                          <a:effectLst/>
                        </a:rPr>
                        <a:t> 10 </a:t>
                      </a:r>
                      <a:r>
                        <a:rPr lang="en-US" sz="2000" dirty="0" err="1">
                          <a:effectLst/>
                        </a:rPr>
                        <a:t>tahun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Nilai</a:t>
                      </a:r>
                      <a:r>
                        <a:rPr lang="en-US" sz="2000" dirty="0">
                          <a:effectLst/>
                        </a:rPr>
                        <a:t> nominal </a:t>
                      </a:r>
                      <a:r>
                        <a:rPr lang="en-US" sz="2000" dirty="0" err="1">
                          <a:effectLst/>
                        </a:rPr>
                        <a:t>Rp</a:t>
                      </a:r>
                      <a:r>
                        <a:rPr lang="en-US" sz="2000" dirty="0">
                          <a:effectLst/>
                        </a:rPr>
                        <a:t> 1.000.000,-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Kupon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bunga</a:t>
                      </a:r>
                      <a:r>
                        <a:rPr lang="en-US" sz="2000" dirty="0">
                          <a:effectLst/>
                        </a:rPr>
                        <a:t> 10%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Nilai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Pasar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Rp</a:t>
                      </a:r>
                      <a:r>
                        <a:rPr lang="en-US" sz="2000" dirty="0">
                          <a:effectLst/>
                        </a:rPr>
                        <a:t> 1.000.000,-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Obligasi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jk</a:t>
                      </a:r>
                      <a:r>
                        <a:rPr lang="en-US" sz="2000" dirty="0">
                          <a:effectLst/>
                        </a:rPr>
                        <a:t>. </a:t>
                      </a:r>
                      <a:r>
                        <a:rPr lang="en-US" sz="2000" dirty="0" err="1">
                          <a:effectLst/>
                        </a:rPr>
                        <a:t>waktu</a:t>
                      </a:r>
                      <a:r>
                        <a:rPr lang="en-US" sz="2000" dirty="0">
                          <a:effectLst/>
                        </a:rPr>
                        <a:t> 2 </a:t>
                      </a:r>
                      <a:r>
                        <a:rPr lang="en-US" sz="2000" dirty="0" err="1">
                          <a:effectLst/>
                        </a:rPr>
                        <a:t>tahun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Nilai</a:t>
                      </a:r>
                      <a:r>
                        <a:rPr lang="en-US" sz="2000" dirty="0">
                          <a:effectLst/>
                        </a:rPr>
                        <a:t> nominal </a:t>
                      </a:r>
                      <a:r>
                        <a:rPr lang="en-US" sz="2000" dirty="0" err="1">
                          <a:effectLst/>
                        </a:rPr>
                        <a:t>Rp</a:t>
                      </a:r>
                      <a:r>
                        <a:rPr lang="en-US" sz="2000" dirty="0">
                          <a:effectLst/>
                        </a:rPr>
                        <a:t> 1.000.000,-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Kupon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bunga</a:t>
                      </a:r>
                      <a:r>
                        <a:rPr lang="en-US" sz="2000" dirty="0">
                          <a:effectLst/>
                        </a:rPr>
                        <a:t> 10%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Nilai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Pasar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Rp</a:t>
                      </a:r>
                      <a:r>
                        <a:rPr lang="en-US" sz="2000" dirty="0">
                          <a:effectLst/>
                        </a:rPr>
                        <a:t> 1.000.000,-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6090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Definisi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b="1" dirty="0" err="1"/>
              <a:t>Risiko</a:t>
            </a:r>
            <a:r>
              <a:rPr lang="en-US" sz="2400" b="1" dirty="0"/>
              <a:t> </a:t>
            </a:r>
            <a:r>
              <a:rPr lang="en-US" sz="2400" b="1" dirty="0" err="1"/>
              <a:t>spekulatif</a:t>
            </a:r>
            <a:r>
              <a:rPr lang="en-US" sz="2400" dirty="0"/>
              <a:t> </a:t>
            </a:r>
            <a:r>
              <a:rPr lang="en-US" sz="2400" dirty="0" err="1"/>
              <a:t>atau</a:t>
            </a:r>
            <a:r>
              <a:rPr lang="en-US" sz="2400" dirty="0"/>
              <a:t> </a:t>
            </a:r>
            <a:r>
              <a:rPr lang="en-US" sz="2400" b="1" dirty="0"/>
              <a:t>speculative risk</a:t>
            </a:r>
            <a:r>
              <a:rPr lang="en-US" sz="2400" dirty="0"/>
              <a:t> 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risiko</a:t>
            </a:r>
            <a:r>
              <a:rPr lang="en-US" sz="2400" dirty="0"/>
              <a:t> yang </a:t>
            </a:r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diambil</a:t>
            </a:r>
            <a:r>
              <a:rPr lang="en-US" sz="2400" dirty="0"/>
              <a:t> </a:t>
            </a:r>
            <a:r>
              <a:rPr lang="en-US" sz="2400" dirty="0" err="1"/>
              <a:t>mungkin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mengakibatkan</a:t>
            </a:r>
            <a:r>
              <a:rPr lang="en-US" sz="2400" dirty="0"/>
              <a:t> </a:t>
            </a:r>
            <a:r>
              <a:rPr lang="en-US" sz="2400" dirty="0" err="1"/>
              <a:t>diperolehnya</a:t>
            </a:r>
            <a:r>
              <a:rPr lang="en-US" sz="2400" dirty="0"/>
              <a:t> </a:t>
            </a:r>
            <a:r>
              <a:rPr lang="en-US" sz="2400" b="1" dirty="0" err="1"/>
              <a:t>keuntungan</a:t>
            </a:r>
            <a:r>
              <a:rPr lang="en-US" sz="2400" dirty="0"/>
              <a:t> 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timbulnya</a:t>
            </a:r>
            <a:r>
              <a:rPr lang="en-US" sz="2400" dirty="0"/>
              <a:t> </a:t>
            </a:r>
            <a:r>
              <a:rPr lang="en-US" sz="2400" b="1" dirty="0" err="1"/>
              <a:t>kerugian</a:t>
            </a:r>
            <a:r>
              <a:rPr lang="en-US" sz="2400" dirty="0"/>
              <a:t>. </a:t>
            </a:r>
            <a:r>
              <a:rPr lang="en-US" sz="2400" dirty="0" err="1"/>
              <a:t>Semua</a:t>
            </a:r>
            <a:r>
              <a:rPr lang="en-US" sz="2400" dirty="0"/>
              <a:t> </a:t>
            </a:r>
            <a:r>
              <a:rPr lang="en-US" sz="2400" dirty="0" err="1"/>
              <a:t>risiko</a:t>
            </a:r>
            <a:r>
              <a:rPr lang="en-US" sz="2400" dirty="0"/>
              <a:t> </a:t>
            </a:r>
            <a:r>
              <a:rPr lang="en-US" sz="2400" dirty="0" err="1"/>
              <a:t>spekulatif</a:t>
            </a:r>
            <a:r>
              <a:rPr lang="en-US" sz="2400" dirty="0"/>
              <a:t> </a:t>
            </a:r>
            <a:r>
              <a:rPr lang="en-US" sz="2400" dirty="0" err="1"/>
              <a:t>diambil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pilihan</a:t>
            </a:r>
            <a:r>
              <a:rPr lang="en-US" sz="2400" dirty="0"/>
              <a:t> </a:t>
            </a:r>
            <a:r>
              <a:rPr lang="en-US" sz="2400" dirty="0" err="1"/>
              <a:t>sadar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hanya</a:t>
            </a:r>
            <a:r>
              <a:rPr lang="en-US" sz="2400" dirty="0"/>
              <a:t> </a:t>
            </a:r>
            <a:r>
              <a:rPr lang="en-US" sz="2400" dirty="0" err="1"/>
              <a:t>diakibatkan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situa</a:t>
            </a:r>
            <a:r>
              <a:rPr lang="id-ID" sz="2400" dirty="0"/>
              <a:t>s</a:t>
            </a:r>
            <a:r>
              <a:rPr lang="en-US" sz="2400" dirty="0" err="1"/>
              <a:t>i</a:t>
            </a:r>
            <a:r>
              <a:rPr lang="en-US" sz="2400" dirty="0"/>
              <a:t> yang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terkontrol</a:t>
            </a:r>
            <a:r>
              <a:rPr lang="en-US" sz="2400" dirty="0"/>
              <a:t>.</a:t>
            </a:r>
            <a:endParaRPr lang="id-ID" sz="2400" dirty="0"/>
          </a:p>
          <a:p>
            <a:pPr marL="0" indent="0">
              <a:buNone/>
            </a:pPr>
            <a:endParaRPr lang="id-ID" sz="2400" dirty="0"/>
          </a:p>
          <a:p>
            <a:r>
              <a:rPr lang="en-US" sz="2400" dirty="0" err="1">
                <a:latin typeface="Roboto"/>
              </a:rPr>
              <a:t>hampir</a:t>
            </a:r>
            <a:r>
              <a:rPr lang="en-US" sz="2400" dirty="0">
                <a:latin typeface="Roboto"/>
              </a:rPr>
              <a:t> </a:t>
            </a:r>
            <a:r>
              <a:rPr lang="en-US" sz="2400" dirty="0" err="1">
                <a:latin typeface="Roboto"/>
              </a:rPr>
              <a:t>semua</a:t>
            </a:r>
            <a:r>
              <a:rPr lang="en-US" sz="2400" dirty="0">
                <a:latin typeface="Roboto"/>
              </a:rPr>
              <a:t> </a:t>
            </a:r>
            <a:r>
              <a:rPr lang="en-US" sz="2400" dirty="0" err="1">
                <a:latin typeface="Roboto"/>
              </a:rPr>
              <a:t>aktivitas</a:t>
            </a:r>
            <a:r>
              <a:rPr lang="en-US" sz="2400" dirty="0">
                <a:latin typeface="Roboto"/>
              </a:rPr>
              <a:t> </a:t>
            </a:r>
            <a:r>
              <a:rPr lang="en-US" sz="2400" dirty="0" err="1">
                <a:latin typeface="Roboto"/>
              </a:rPr>
              <a:t>investasi</a:t>
            </a:r>
            <a:r>
              <a:rPr lang="en-US" sz="2400" dirty="0">
                <a:latin typeface="Roboto"/>
              </a:rPr>
              <a:t> </a:t>
            </a:r>
            <a:r>
              <a:rPr lang="en-US" sz="2400" dirty="0" err="1">
                <a:latin typeface="Roboto"/>
              </a:rPr>
              <a:t>sebenarnya</a:t>
            </a:r>
            <a:r>
              <a:rPr lang="en-US" sz="2400" dirty="0">
                <a:latin typeface="Roboto"/>
              </a:rPr>
              <a:t> </a:t>
            </a:r>
            <a:r>
              <a:rPr lang="en-US" sz="2400" dirty="0" err="1">
                <a:latin typeface="Roboto"/>
              </a:rPr>
              <a:t>terkait</a:t>
            </a:r>
            <a:r>
              <a:rPr lang="en-US" sz="2400" dirty="0">
                <a:latin typeface="Roboto"/>
              </a:rPr>
              <a:t> </a:t>
            </a:r>
            <a:r>
              <a:rPr lang="en-US" sz="2400" dirty="0" err="1">
                <a:latin typeface="Roboto"/>
              </a:rPr>
              <a:t>dengan</a:t>
            </a:r>
            <a:r>
              <a:rPr lang="en-US" sz="2400" dirty="0">
                <a:latin typeface="Roboto"/>
              </a:rPr>
              <a:t> </a:t>
            </a:r>
            <a:r>
              <a:rPr lang="en-US" sz="2400" dirty="0" err="1">
                <a:latin typeface="Roboto"/>
              </a:rPr>
              <a:t>risiko</a:t>
            </a:r>
            <a:r>
              <a:rPr lang="en-US" sz="2400" dirty="0">
                <a:latin typeface="Roboto"/>
              </a:rPr>
              <a:t> </a:t>
            </a:r>
            <a:r>
              <a:rPr lang="en-US" sz="2400" dirty="0" err="1">
                <a:latin typeface="Roboto"/>
              </a:rPr>
              <a:t>spekulatif</a:t>
            </a:r>
            <a:r>
              <a:rPr lang="en-US" sz="2400" dirty="0">
                <a:latin typeface="Roboto"/>
              </a:rPr>
              <a:t>. </a:t>
            </a:r>
            <a:r>
              <a:rPr lang="en-US" sz="2400" dirty="0" err="1">
                <a:latin typeface="Roboto"/>
              </a:rPr>
              <a:t>Dalam</a:t>
            </a:r>
            <a:r>
              <a:rPr lang="en-US" sz="2400" dirty="0">
                <a:latin typeface="Roboto"/>
              </a:rPr>
              <a:t> </a:t>
            </a:r>
            <a:r>
              <a:rPr lang="en-US" sz="2400" dirty="0" err="1">
                <a:latin typeface="Roboto"/>
              </a:rPr>
              <a:t>investasi</a:t>
            </a:r>
            <a:r>
              <a:rPr lang="en-US" sz="2400" dirty="0">
                <a:latin typeface="Roboto"/>
              </a:rPr>
              <a:t>, </a:t>
            </a:r>
            <a:r>
              <a:rPr lang="en-US" sz="2400" dirty="0" err="1">
                <a:latin typeface="Roboto"/>
              </a:rPr>
              <a:t>kita</a:t>
            </a:r>
            <a:r>
              <a:rPr lang="en-US" sz="2400" dirty="0">
                <a:latin typeface="Roboto"/>
              </a:rPr>
              <a:t> </a:t>
            </a:r>
            <a:r>
              <a:rPr lang="en-US" sz="2400" dirty="0" err="1">
                <a:latin typeface="Roboto"/>
              </a:rPr>
              <a:t>bisa</a:t>
            </a:r>
            <a:r>
              <a:rPr lang="en-US" sz="2400" dirty="0">
                <a:latin typeface="Roboto"/>
              </a:rPr>
              <a:t> </a:t>
            </a:r>
            <a:r>
              <a:rPr lang="en-US" sz="2400" dirty="0" err="1">
                <a:latin typeface="Roboto"/>
              </a:rPr>
              <a:t>menilai</a:t>
            </a:r>
            <a:r>
              <a:rPr lang="en-US" sz="2400" dirty="0">
                <a:latin typeface="Roboto"/>
              </a:rPr>
              <a:t> </a:t>
            </a:r>
            <a:r>
              <a:rPr lang="en-US" sz="2400" dirty="0" err="1">
                <a:latin typeface="Roboto"/>
              </a:rPr>
              <a:t>risiko</a:t>
            </a:r>
            <a:r>
              <a:rPr lang="en-US" sz="2400" dirty="0">
                <a:latin typeface="Roboto"/>
              </a:rPr>
              <a:t> </a:t>
            </a:r>
            <a:r>
              <a:rPr lang="en-US" sz="2400" dirty="0" err="1">
                <a:latin typeface="Roboto"/>
              </a:rPr>
              <a:t>spekulatif</a:t>
            </a:r>
            <a:r>
              <a:rPr lang="en-US" sz="2400" dirty="0">
                <a:latin typeface="Roboto"/>
              </a:rPr>
              <a:t> </a:t>
            </a:r>
            <a:r>
              <a:rPr lang="en-US" sz="2400" dirty="0" err="1">
                <a:latin typeface="Roboto"/>
              </a:rPr>
              <a:t>investasi</a:t>
            </a:r>
            <a:r>
              <a:rPr lang="en-US" sz="2400" dirty="0">
                <a:latin typeface="Roboto"/>
              </a:rPr>
              <a:t> </a:t>
            </a:r>
            <a:r>
              <a:rPr lang="en-US" sz="2400" dirty="0" err="1">
                <a:latin typeface="Roboto"/>
              </a:rPr>
              <a:t>tertentu</a:t>
            </a:r>
            <a:r>
              <a:rPr lang="en-US" sz="2400" dirty="0">
                <a:latin typeface="Roboto"/>
              </a:rPr>
              <a:t> </a:t>
            </a:r>
            <a:r>
              <a:rPr lang="en-US" sz="2400" dirty="0" err="1">
                <a:latin typeface="Roboto"/>
              </a:rPr>
              <a:t>lebih</a:t>
            </a:r>
            <a:r>
              <a:rPr lang="en-US" sz="2400" dirty="0">
                <a:latin typeface="Roboto"/>
              </a:rPr>
              <a:t> </a:t>
            </a:r>
            <a:r>
              <a:rPr lang="en-US" sz="2400" dirty="0" err="1">
                <a:latin typeface="Roboto"/>
              </a:rPr>
              <a:t>tinggi</a:t>
            </a:r>
            <a:r>
              <a:rPr lang="en-US" sz="2400" dirty="0">
                <a:latin typeface="Roboto"/>
              </a:rPr>
              <a:t> </a:t>
            </a:r>
            <a:r>
              <a:rPr lang="en-US" sz="2400" dirty="0" err="1">
                <a:latin typeface="Roboto"/>
              </a:rPr>
              <a:t>atau</a:t>
            </a:r>
            <a:r>
              <a:rPr lang="en-US" sz="2400" dirty="0">
                <a:latin typeface="Roboto"/>
              </a:rPr>
              <a:t> </a:t>
            </a:r>
            <a:r>
              <a:rPr lang="en-US" sz="2400" dirty="0" err="1">
                <a:latin typeface="Roboto"/>
              </a:rPr>
              <a:t>lebih</a:t>
            </a:r>
            <a:r>
              <a:rPr lang="en-US" sz="2400" dirty="0">
                <a:latin typeface="Roboto"/>
              </a:rPr>
              <a:t> </a:t>
            </a:r>
            <a:r>
              <a:rPr lang="en-US" sz="2400" dirty="0" err="1">
                <a:latin typeface="Roboto"/>
              </a:rPr>
              <a:t>rendah</a:t>
            </a:r>
            <a:r>
              <a:rPr lang="en-US" sz="2400" dirty="0">
                <a:latin typeface="Roboto"/>
              </a:rPr>
              <a:t> </a:t>
            </a:r>
            <a:r>
              <a:rPr lang="en-US" sz="2400" dirty="0" err="1">
                <a:latin typeface="Roboto"/>
              </a:rPr>
              <a:t>dari</a:t>
            </a:r>
            <a:r>
              <a:rPr lang="en-US" sz="2400" dirty="0">
                <a:latin typeface="Roboto"/>
              </a:rPr>
              <a:t> </a:t>
            </a:r>
            <a:r>
              <a:rPr lang="en-US" sz="2400" dirty="0" err="1">
                <a:latin typeface="Roboto"/>
              </a:rPr>
              <a:t>alternatif</a:t>
            </a:r>
            <a:r>
              <a:rPr lang="en-US" sz="2400" dirty="0">
                <a:latin typeface="Roboto"/>
              </a:rPr>
              <a:t> </a:t>
            </a:r>
            <a:r>
              <a:rPr lang="en-US" sz="2400" dirty="0" err="1">
                <a:latin typeface="Roboto"/>
              </a:rPr>
              <a:t>investasi</a:t>
            </a:r>
            <a:r>
              <a:rPr lang="en-US" sz="2400" dirty="0">
                <a:latin typeface="Roboto"/>
              </a:rPr>
              <a:t> </a:t>
            </a:r>
            <a:r>
              <a:rPr lang="en-US" sz="2400" dirty="0" err="1">
                <a:latin typeface="Roboto"/>
              </a:rPr>
              <a:t>lainnya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918512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614480208"/>
                  </p:ext>
                </p:extLst>
              </p:nvPr>
            </p:nvGraphicFramePr>
            <p:xfrm>
              <a:off x="1295400" y="2133600"/>
              <a:ext cx="7078980" cy="2522094"/>
            </p:xfrm>
            <a:graphic>
              <a:graphicData uri="http://schemas.openxmlformats.org/drawingml/2006/table">
                <a:tbl>
                  <a:tblPr firstRow="1" firstCol="1" bandRow="1">
                    <a:tableStyleId>{073A0DAA-6AF3-43AB-8588-CEC1D06C72B9}</a:tableStyleId>
                  </a:tblPr>
                  <a:tblGrid>
                    <a:gridCol w="707898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 </a:t>
                          </a:r>
                        </a:p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>
                                    <a:effectLst/>
                                    <a:latin typeface="Cambria Math"/>
                                  </a:rPr>
                                  <m:t>𝑂𝑏𝑙𝑖𝑔𝑎𝑠𝑖</m:t>
                                </m:r>
                                <m:r>
                                  <a:rPr lang="en-US" sz="1800">
                                    <a:effectLst/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sz="1800">
                                    <a:effectLst/>
                                    <a:latin typeface="Cambria Math"/>
                                  </a:rPr>
                                  <m:t>𝐴𝑠𝑒𝑡</m:t>
                                </m:r>
                                <m:r>
                                  <a:rPr lang="en-US" sz="1800"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8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>
                                        <a:effectLst/>
                                        <a:latin typeface="Cambria Math"/>
                                      </a:rPr>
                                      <m:t>100.000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sz="18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800">
                                            <a:effectLst/>
                                            <a:latin typeface="Cambria Math"/>
                                          </a:rPr>
                                          <m:t>(1+0,1)</m:t>
                                        </m:r>
                                      </m:e>
                                      <m:sup>
                                        <m:r>
                                          <a:rPr lang="en-US" sz="1800">
                                            <a:effectLst/>
                                            <a:latin typeface="Cambria Math"/>
                                          </a:rPr>
                                          <m:t>1</m:t>
                                        </m:r>
                                      </m:sup>
                                    </m:sSup>
                                  </m:den>
                                </m:f>
                                <m:r>
                                  <a:rPr lang="en-US" sz="1800">
                                    <a:effectLst/>
                                    <a:latin typeface="Cambria Math"/>
                                  </a:rPr>
                                  <m:t>+…+ </m:t>
                                </m:r>
                                <m:f>
                                  <m:fPr>
                                    <m:ctrlPr>
                                      <a:rPr lang="en-US" sz="18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>
                                        <a:effectLst/>
                                        <a:latin typeface="Cambria Math"/>
                                      </a:rPr>
                                      <m:t>1.100.000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sz="18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1800" i="1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1800">
                                                <a:effectLst/>
                                                <a:latin typeface="Cambria Math"/>
                                              </a:rPr>
                                              <m:t>1+0,1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1800">
                                            <a:effectLst/>
                                            <a:latin typeface="Cambria Math"/>
                                          </a:rPr>
                                          <m:t>10</m:t>
                                        </m:r>
                                      </m:sup>
                                    </m:sSup>
                                  </m:den>
                                </m:f>
                                <m:r>
                                  <a:rPr lang="en-US" sz="1800">
                                    <a:effectLst/>
                                    <a:latin typeface="Cambria Math"/>
                                  </a:rPr>
                                  <m:t>=1.000.000</m:t>
                                </m:r>
                              </m:oMath>
                            </m:oMathPara>
                          </a14:m>
                          <a:endParaRPr lang="en-US" sz="1800" dirty="0">
                            <a:effectLst/>
                          </a:endParaRPr>
                        </a:p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 </a:t>
                          </a:r>
                          <a:endParaRPr lang="en-US" sz="18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 </a:t>
                          </a:r>
                        </a:p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>
                                    <a:effectLst/>
                                    <a:latin typeface="Cambria Math"/>
                                  </a:rPr>
                                  <m:t>𝑂𝑏𝑙𝑖𝑔𝑎𝑠𝑖</m:t>
                                </m:r>
                                <m:r>
                                  <a:rPr lang="en-US" sz="1800">
                                    <a:effectLst/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sz="1800">
                                    <a:effectLst/>
                                    <a:latin typeface="Cambria Math"/>
                                  </a:rPr>
                                  <m:t>𝐾𝑒𝑤𝑎𝑗𝑖𝑏𝑎𝑛</m:t>
                                </m:r>
                                <m:r>
                                  <a:rPr lang="en-US" sz="1800"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8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>
                                        <a:effectLst/>
                                        <a:latin typeface="Cambria Math"/>
                                      </a:rPr>
                                      <m:t>100.000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sz="18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800">
                                            <a:effectLst/>
                                            <a:latin typeface="Cambria Math"/>
                                          </a:rPr>
                                          <m:t>(1+0,1)</m:t>
                                        </m:r>
                                      </m:e>
                                      <m:sup>
                                        <m:r>
                                          <a:rPr lang="en-US" sz="1800">
                                            <a:effectLst/>
                                            <a:latin typeface="Cambria Math"/>
                                          </a:rPr>
                                          <m:t>1</m:t>
                                        </m:r>
                                      </m:sup>
                                    </m:sSup>
                                  </m:den>
                                </m:f>
                                <m:r>
                                  <a:rPr lang="en-US" sz="1800">
                                    <a:effectLst/>
                                    <a:latin typeface="Cambria Math"/>
                                  </a:rPr>
                                  <m:t>+…+ </m:t>
                                </m:r>
                                <m:f>
                                  <m:fPr>
                                    <m:ctrlPr>
                                      <a:rPr lang="en-US" sz="18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>
                                        <a:effectLst/>
                                        <a:latin typeface="Cambria Math"/>
                                      </a:rPr>
                                      <m:t>1.100.000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sz="18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1800" i="1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1800">
                                                <a:effectLst/>
                                                <a:latin typeface="Cambria Math"/>
                                              </a:rPr>
                                              <m:t>1+0,1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1800">
                                            <a:effectLst/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  <m:r>
                                  <a:rPr lang="en-US" sz="1800">
                                    <a:effectLst/>
                                    <a:latin typeface="Cambria Math"/>
                                  </a:rPr>
                                  <m:t>=1.000.000</m:t>
                                </m:r>
                              </m:oMath>
                            </m:oMathPara>
                          </a14:m>
                          <a:endParaRPr lang="en-US" sz="1800" dirty="0">
                            <a:effectLst/>
                          </a:endParaRPr>
                        </a:p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 </a:t>
                          </a:r>
                          <a:endParaRPr lang="en-US" sz="18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614480208"/>
                  </p:ext>
                </p:extLst>
              </p:nvPr>
            </p:nvGraphicFramePr>
            <p:xfrm>
              <a:off x="1295400" y="2133600"/>
              <a:ext cx="7078980" cy="2615820"/>
            </p:xfrm>
            <a:graphic>
              <a:graphicData uri="http://schemas.openxmlformats.org/drawingml/2006/table">
                <a:tbl>
                  <a:tblPr firstRow="1" firstCol="1" bandRow="1">
                    <a:tableStyleId>{073A0DAA-6AF3-43AB-8588-CEC1D06C72B9}</a:tableStyleId>
                  </a:tblPr>
                  <a:tblGrid>
                    <a:gridCol w="7078980"/>
                  </a:tblGrid>
                  <a:tr h="130791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86" b="-100000"/>
                          </a:stretch>
                        </a:blipFill>
                      </a:tcPr>
                    </a:tc>
                  </a:tr>
                  <a:tr h="130791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86" t="-100467" b="-467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farlianto@uny.ac.id / 0811266750</a:t>
            </a:r>
          </a:p>
        </p:txBody>
      </p:sp>
    </p:spTree>
    <p:extLst>
      <p:ext uri="{BB962C8B-B14F-4D97-AF65-F5344CB8AC3E}">
        <p14:creationId xmlns:p14="http://schemas.microsoft.com/office/powerpoint/2010/main" val="33250047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!</a:t>
            </a:r>
          </a:p>
          <a:p>
            <a:pPr marL="0" lvl="0" indent="0">
              <a:buNone/>
            </a:pPr>
            <a:endParaRPr lang="en-US" dirty="0"/>
          </a:p>
          <a:p>
            <a:pPr lvl="0"/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dikelola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, </a:t>
            </a: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mengakibatkan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yang </a:t>
            </a:r>
            <a:r>
              <a:rPr lang="en-US" dirty="0" err="1"/>
              <a:t>signifikan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(</a:t>
            </a:r>
            <a:r>
              <a:rPr lang="en-US" dirty="0" err="1"/>
              <a:t>khususnya</a:t>
            </a:r>
            <a:r>
              <a:rPr lang="en-US" dirty="0"/>
              <a:t> bank). </a:t>
            </a: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mengakibatkan</a:t>
            </a:r>
            <a:r>
              <a:rPr lang="en-US" dirty="0"/>
              <a:t> </a:t>
            </a:r>
            <a:r>
              <a:rPr lang="en-US" dirty="0" err="1"/>
              <a:t>ketidakpastian</a:t>
            </a:r>
            <a:r>
              <a:rPr lang="en-US" dirty="0"/>
              <a:t> </a:t>
            </a:r>
            <a:r>
              <a:rPr lang="en-US" dirty="0" err="1"/>
              <a:t>pendapatan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ketidakpastian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. </a:t>
            </a:r>
            <a:r>
              <a:rPr lang="en-US" dirty="0" err="1"/>
              <a:t>Ketidakpastian</a:t>
            </a:r>
            <a:r>
              <a:rPr lang="en-US" dirty="0"/>
              <a:t> </a:t>
            </a:r>
            <a:r>
              <a:rPr lang="en-US" dirty="0" err="1"/>
              <a:t>pendapatan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(</a:t>
            </a:r>
            <a:r>
              <a:rPr lang="en-US" dirty="0" err="1"/>
              <a:t>pendapatan</a:t>
            </a:r>
            <a:r>
              <a:rPr lang="en-US" dirty="0"/>
              <a:t>)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</a:t>
            </a:r>
            <a:r>
              <a:rPr lang="en-US" dirty="0" err="1"/>
              <a:t>pendanaan</a:t>
            </a:r>
            <a:r>
              <a:rPr lang="en-US" dirty="0"/>
              <a:t> (</a:t>
            </a:r>
            <a:r>
              <a:rPr lang="en-US" dirty="0" err="1"/>
              <a:t>biaya</a:t>
            </a:r>
            <a:r>
              <a:rPr lang="en-US" dirty="0"/>
              <a:t>)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berubah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arah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diharapkan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mengakibatkan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. </a:t>
            </a:r>
            <a:r>
              <a:rPr lang="en-US" dirty="0" err="1"/>
              <a:t>Ketidakpastian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mengakibatkan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, </a:t>
            </a:r>
            <a:r>
              <a:rPr lang="en-US" dirty="0" err="1"/>
              <a:t>khususnya</a:t>
            </a:r>
            <a:r>
              <a:rPr lang="en-US" dirty="0"/>
              <a:t> </a:t>
            </a:r>
            <a:r>
              <a:rPr lang="en-US" dirty="0" err="1"/>
              <a:t>penurunan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(</a:t>
            </a:r>
            <a:r>
              <a:rPr lang="en-US" dirty="0" err="1"/>
              <a:t>kerugian</a:t>
            </a:r>
            <a:r>
              <a:rPr lang="en-US" dirty="0"/>
              <a:t>). Ada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mengukur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: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6540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obligasi</a:t>
            </a:r>
            <a:r>
              <a:rPr lang="en-US" dirty="0"/>
              <a:t> </a:t>
            </a:r>
            <a:r>
              <a:rPr lang="en-US" dirty="0" err="1"/>
              <a:t>jangka</a:t>
            </a:r>
            <a:r>
              <a:rPr lang="en-US" dirty="0"/>
              <a:t> </a:t>
            </a:r>
            <a:r>
              <a:rPr lang="en-US" dirty="0" err="1"/>
              <a:t>panjang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sensitif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</a:t>
            </a:r>
            <a:r>
              <a:rPr lang="en-US" dirty="0" err="1"/>
              <a:t>dibandingkan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obligasi</a:t>
            </a:r>
            <a:r>
              <a:rPr lang="en-US" dirty="0"/>
              <a:t> </a:t>
            </a:r>
            <a:r>
              <a:rPr lang="en-US" dirty="0" err="1"/>
              <a:t>jangka</a:t>
            </a:r>
            <a:r>
              <a:rPr lang="en-US" dirty="0"/>
              <a:t> </a:t>
            </a:r>
            <a:r>
              <a:rPr lang="en-US" dirty="0" err="1"/>
              <a:t>pendek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0588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992" y="1600200"/>
            <a:ext cx="7208015" cy="4525963"/>
          </a:xfrm>
        </p:spPr>
      </p:pic>
    </p:spTree>
    <p:extLst>
      <p:ext uri="{BB962C8B-B14F-4D97-AF65-F5344CB8AC3E}">
        <p14:creationId xmlns:p14="http://schemas.microsoft.com/office/powerpoint/2010/main" val="2961392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Karakteristik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Tingkat </a:t>
            </a:r>
            <a:r>
              <a:rPr lang="en-US" dirty="0" err="1"/>
              <a:t>Bunga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mengakibatkan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mengalami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:</a:t>
            </a:r>
          </a:p>
          <a:p>
            <a:pPr marL="0" lvl="0" indent="0">
              <a:buNone/>
            </a:pPr>
            <a:endParaRPr lang="en-US" dirty="0"/>
          </a:p>
          <a:p>
            <a:pPr marL="457200" lvl="0" indent="-457200">
              <a:buFont typeface="+mj-lt"/>
              <a:buAutoNum type="arabicPeriod"/>
            </a:pP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pendapatan</a:t>
            </a:r>
            <a:r>
              <a:rPr lang="en-US" dirty="0"/>
              <a:t> : </a:t>
            </a:r>
            <a:r>
              <a:rPr lang="en-US" dirty="0" err="1"/>
              <a:t>pendapatan</a:t>
            </a:r>
            <a:r>
              <a:rPr lang="en-US" dirty="0"/>
              <a:t> </a:t>
            </a:r>
            <a:r>
              <a:rPr lang="en-US" dirty="0" err="1"/>
              <a:t>bersih</a:t>
            </a:r>
            <a:r>
              <a:rPr lang="en-US" dirty="0"/>
              <a:t> (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dikurangi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) </a:t>
            </a:r>
            <a:r>
              <a:rPr lang="en-US" dirty="0" err="1"/>
              <a:t>berubah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berkurang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yang </a:t>
            </a:r>
            <a:r>
              <a:rPr lang="en-US" dirty="0" err="1"/>
              <a:t>diharapkan</a:t>
            </a:r>
            <a:r>
              <a:rPr lang="en-US" dirty="0"/>
              <a:t>.</a:t>
            </a:r>
          </a:p>
          <a:p>
            <a:pPr marL="457200" lvl="0" indent="-457200">
              <a:buFont typeface="+mj-lt"/>
              <a:buAutoNum type="arabicPeriod"/>
            </a:pPr>
            <a:endParaRPr lang="en-US" dirty="0"/>
          </a:p>
          <a:p>
            <a:pPr marL="457200" lvl="0" indent="-457200">
              <a:buFont typeface="+mj-lt"/>
              <a:buAutoNum type="arabicPeriod"/>
            </a:pP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: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berubah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berubah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 (</a:t>
            </a:r>
            <a:r>
              <a:rPr lang="en-US" dirty="0" err="1"/>
              <a:t>turun</a:t>
            </a:r>
            <a:r>
              <a:rPr lang="en-US" dirty="0"/>
              <a:t> </a:t>
            </a:r>
            <a:r>
              <a:rPr lang="en-US" dirty="0" err="1"/>
              <a:t>nilainya</a:t>
            </a:r>
            <a:r>
              <a:rPr lang="en-US" dirty="0"/>
              <a:t>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244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3400" y="-384130"/>
            <a:ext cx="9677400" cy="725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997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152400"/>
            <a:ext cx="8575486" cy="6438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135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584"/>
            <a:ext cx="9144000" cy="686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926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6" y="0"/>
            <a:ext cx="91344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4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5" y="0"/>
            <a:ext cx="9141725" cy="6863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986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533400"/>
            <a:ext cx="7792508" cy="5844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102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451</Words>
  <Application>Microsoft Office PowerPoint</Application>
  <PresentationFormat>On-screen Show (4:3)</PresentationFormat>
  <Paragraphs>68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Cambria Math</vt:lpstr>
      <vt:lpstr>Roboto</vt:lpstr>
      <vt:lpstr>Wingdings</vt:lpstr>
      <vt:lpstr>Office Theme</vt:lpstr>
      <vt:lpstr>Risiko Spekulatif</vt:lpstr>
      <vt:lpstr>Definisi</vt:lpstr>
      <vt:lpstr>Karakteristik Risiko Perubahan Tingkat Bunga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…</vt:lpstr>
      <vt:lpstr>PowerPoint Presentation</vt:lpstr>
      <vt:lpstr>…</vt:lpstr>
      <vt:lpstr>…</vt:lpstr>
      <vt:lpstr>…</vt:lpstr>
      <vt:lpstr>…</vt:lpstr>
      <vt:lpstr>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Risiko Perubahan Tingkat Bunga</dc:title>
  <dc:creator>Farlianto</dc:creator>
  <cp:lastModifiedBy>aderina harahap</cp:lastModifiedBy>
  <cp:revision>47</cp:revision>
  <dcterms:created xsi:type="dcterms:W3CDTF">2013-07-23T21:54:27Z</dcterms:created>
  <dcterms:modified xsi:type="dcterms:W3CDTF">2025-06-24T03:14:45Z</dcterms:modified>
</cp:coreProperties>
</file>