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78"/>
    <p:restoredTop sz="96076"/>
  </p:normalViewPr>
  <p:slideViewPr>
    <p:cSldViewPr snapToGrid="0" snapToObjects="1">
      <p:cViewPr varScale="1">
        <p:scale>
          <a:sx n="108" d="100"/>
          <a:sy n="108" d="100"/>
        </p:scale>
        <p:origin x="216"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6/26/23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6/26/23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6/26/23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https://i.pinimg.com/550x/72/2a/a7/722aa774b0a5da0041590d29315277b8.jpg" TargetMode="External"/><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https://encrypted-tbn0.gstatic.com/images?q=tbn:ANd9GcSpJqMSoAti45iPLw95YaoeI1fFNVeR6CMBAw&amp;usqp=CAU&amp;reload=on" TargetMode="External"/><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image" Target="https://encrypted-tbn0.gstatic.com/images?q=tbn:ANd9GcQHuRqPv3mUpKkk3cxQ6nOm-Sn4Y_BHwRHMwQ&amp;usqp=CAU" TargetMode="Externa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https://i.pinimg.com/236x/2c/28/46/2c28466135e902d970b27858590ac616--interior-architects-art-sculptures.jpg" TargetMode="External"/><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0E73C-1FFD-E74B-B3A3-DBF20DBE8DD4}"/>
              </a:ext>
            </a:extLst>
          </p:cNvPr>
          <p:cNvSpPr>
            <a:spLocks noGrp="1"/>
          </p:cNvSpPr>
          <p:nvPr>
            <p:ph type="ctrTitle"/>
          </p:nvPr>
        </p:nvSpPr>
        <p:spPr/>
        <p:txBody>
          <a:bodyPr/>
          <a:lstStyle/>
          <a:p>
            <a:r>
              <a:rPr lang="en-US" dirty="0" err="1"/>
              <a:t>Nirmana</a:t>
            </a:r>
            <a:r>
              <a:rPr lang="en-US" dirty="0"/>
              <a:t> </a:t>
            </a:r>
            <a:r>
              <a:rPr lang="en-US" dirty="0" err="1"/>
              <a:t>ruang</a:t>
            </a:r>
            <a:br>
              <a:rPr lang="en-US" dirty="0"/>
            </a:br>
            <a:r>
              <a:rPr lang="en-US" dirty="0"/>
              <a:t>(Mex Media)</a:t>
            </a:r>
          </a:p>
        </p:txBody>
      </p:sp>
      <p:sp>
        <p:nvSpPr>
          <p:cNvPr id="3" name="Subtitle 2">
            <a:extLst>
              <a:ext uri="{FF2B5EF4-FFF2-40B4-BE49-F238E27FC236}">
                <a16:creationId xmlns:a16="http://schemas.microsoft.com/office/drawing/2014/main" id="{2939CE79-444B-E146-8A0F-41C4452CCF69}"/>
              </a:ext>
            </a:extLst>
          </p:cNvPr>
          <p:cNvSpPr>
            <a:spLocks noGrp="1"/>
          </p:cNvSpPr>
          <p:nvPr>
            <p:ph type="subTitle" idx="1"/>
          </p:nvPr>
        </p:nvSpPr>
        <p:spPr/>
        <p:txBody>
          <a:bodyPr/>
          <a:lstStyle/>
          <a:p>
            <a:r>
              <a:rPr lang="en-US" dirty="0" err="1"/>
              <a:t>Rohiman</a:t>
            </a:r>
            <a:endParaRPr lang="en-US" dirty="0"/>
          </a:p>
        </p:txBody>
      </p:sp>
    </p:spTree>
    <p:extLst>
      <p:ext uri="{BB962C8B-B14F-4D97-AF65-F5344CB8AC3E}">
        <p14:creationId xmlns:p14="http://schemas.microsoft.com/office/powerpoint/2010/main" val="1632025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57DBCAA-27A7-2D46-A6FB-8B296A4C38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901" y="0"/>
            <a:ext cx="457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11BB2FB6-5E7B-A84F-BFB4-739719E5B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168400"/>
            <a:ext cx="7162800" cy="452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862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03C5D-4DDE-5F42-8688-06315D127ABB}"/>
              </a:ext>
            </a:extLst>
          </p:cNvPr>
          <p:cNvSpPr>
            <a:spLocks noGrp="1"/>
          </p:cNvSpPr>
          <p:nvPr>
            <p:ph type="title"/>
          </p:nvPr>
        </p:nvSpPr>
        <p:spPr/>
        <p:txBody>
          <a:bodyPr/>
          <a:lstStyle/>
          <a:p>
            <a:r>
              <a:rPr lang="en-US" dirty="0" err="1"/>
              <a:t>Refsensi</a:t>
            </a:r>
            <a:endParaRPr lang="en-US" dirty="0"/>
          </a:p>
        </p:txBody>
      </p:sp>
      <p:sp>
        <p:nvSpPr>
          <p:cNvPr id="3" name="Rectangle 2">
            <a:extLst>
              <a:ext uri="{FF2B5EF4-FFF2-40B4-BE49-F238E27FC236}">
                <a16:creationId xmlns:a16="http://schemas.microsoft.com/office/drawing/2014/main" id="{97A50128-9ACB-F143-9CD7-E5285325001F}"/>
              </a:ext>
            </a:extLst>
          </p:cNvPr>
          <p:cNvSpPr/>
          <p:nvPr/>
        </p:nvSpPr>
        <p:spPr>
          <a:xfrm>
            <a:off x="3048000" y="2423597"/>
            <a:ext cx="6096000" cy="2010807"/>
          </a:xfrm>
          <a:prstGeom prst="rect">
            <a:avLst/>
          </a:prstGeom>
        </p:spPr>
        <p:txBody>
          <a:bodyPr>
            <a:spAutoFit/>
          </a:bodyPr>
          <a:lstStyle/>
          <a:p>
            <a:pPr marL="241300" indent="-228600">
              <a:lnSpc>
                <a:spcPct val="100000"/>
              </a:lnSpc>
              <a:spcBef>
                <a:spcPts val="100"/>
              </a:spcBef>
              <a:buClr>
                <a:srgbClr val="9BAFB5"/>
              </a:buClr>
              <a:buFont typeface="Arial MT"/>
              <a:buChar char="•"/>
              <a:tabLst>
                <a:tab pos="240665" algn="l"/>
                <a:tab pos="241300" algn="l"/>
              </a:tabLst>
            </a:pPr>
            <a:r>
              <a:rPr lang="en-ID" spc="-45" dirty="0" err="1">
                <a:latin typeface="Trebuchet MS"/>
                <a:cs typeface="Trebuchet MS"/>
              </a:rPr>
              <a:t>Wong,Wucius</a:t>
            </a:r>
            <a:r>
              <a:rPr lang="en-ID" spc="-45" dirty="0">
                <a:latin typeface="Trebuchet MS"/>
                <a:cs typeface="Trebuchet MS"/>
              </a:rPr>
              <a:t>,</a:t>
            </a:r>
            <a:r>
              <a:rPr lang="en-ID" spc="-165" dirty="0">
                <a:latin typeface="Trebuchet MS"/>
                <a:cs typeface="Trebuchet MS"/>
              </a:rPr>
              <a:t> </a:t>
            </a:r>
            <a:r>
              <a:rPr lang="en-ID" i="1" spc="-114" dirty="0" err="1">
                <a:latin typeface="Trebuchet MS"/>
                <a:cs typeface="Trebuchet MS"/>
              </a:rPr>
              <a:t>Beberapa</a:t>
            </a:r>
            <a:r>
              <a:rPr lang="en-ID" i="1" spc="-135" dirty="0">
                <a:latin typeface="Trebuchet MS"/>
                <a:cs typeface="Trebuchet MS"/>
              </a:rPr>
              <a:t> </a:t>
            </a:r>
            <a:r>
              <a:rPr lang="en-ID" i="1" spc="-90" dirty="0" err="1">
                <a:latin typeface="Trebuchet MS"/>
                <a:cs typeface="Trebuchet MS"/>
              </a:rPr>
              <a:t>Asas</a:t>
            </a:r>
            <a:r>
              <a:rPr lang="en-ID" i="1" spc="-20" dirty="0">
                <a:latin typeface="Trebuchet MS"/>
                <a:cs typeface="Trebuchet MS"/>
              </a:rPr>
              <a:t> </a:t>
            </a:r>
            <a:r>
              <a:rPr lang="en-ID" i="1" spc="-95" dirty="0" err="1">
                <a:latin typeface="Trebuchet MS"/>
                <a:cs typeface="Trebuchet MS"/>
              </a:rPr>
              <a:t>Merancang</a:t>
            </a:r>
            <a:r>
              <a:rPr lang="en-ID" i="1" spc="-240" dirty="0">
                <a:latin typeface="Trebuchet MS"/>
                <a:cs typeface="Trebuchet MS"/>
              </a:rPr>
              <a:t> </a:t>
            </a:r>
            <a:r>
              <a:rPr lang="en-ID" i="1" spc="-160" dirty="0" err="1">
                <a:latin typeface="Trebuchet MS"/>
                <a:cs typeface="Trebuchet MS"/>
              </a:rPr>
              <a:t>Trimatra</a:t>
            </a:r>
            <a:r>
              <a:rPr lang="en-ID" spc="-160" dirty="0">
                <a:latin typeface="Trebuchet MS"/>
                <a:cs typeface="Trebuchet MS"/>
              </a:rPr>
              <a:t>,</a:t>
            </a:r>
            <a:r>
              <a:rPr lang="en-ID" spc="-165" dirty="0">
                <a:latin typeface="Trebuchet MS"/>
                <a:cs typeface="Trebuchet MS"/>
              </a:rPr>
              <a:t> </a:t>
            </a:r>
            <a:r>
              <a:rPr lang="en-ID" spc="-75" dirty="0">
                <a:latin typeface="Trebuchet MS"/>
                <a:cs typeface="Trebuchet MS"/>
              </a:rPr>
              <a:t>(Bandung</a:t>
            </a:r>
            <a:r>
              <a:rPr lang="en-ID" spc="-20" dirty="0">
                <a:latin typeface="Trebuchet MS"/>
                <a:cs typeface="Trebuchet MS"/>
              </a:rPr>
              <a:t> </a:t>
            </a:r>
            <a:r>
              <a:rPr lang="en-ID" spc="-210" dirty="0">
                <a:latin typeface="Trebuchet MS"/>
                <a:cs typeface="Trebuchet MS"/>
              </a:rPr>
              <a:t>:</a:t>
            </a:r>
            <a:r>
              <a:rPr lang="en-ID" spc="-165" dirty="0">
                <a:latin typeface="Trebuchet MS"/>
                <a:cs typeface="Trebuchet MS"/>
              </a:rPr>
              <a:t> </a:t>
            </a:r>
            <a:r>
              <a:rPr lang="en-ID" spc="-80" dirty="0" err="1">
                <a:latin typeface="Trebuchet MS"/>
                <a:cs typeface="Trebuchet MS"/>
              </a:rPr>
              <a:t>Penerbit</a:t>
            </a:r>
            <a:r>
              <a:rPr lang="en-ID" spc="-30" dirty="0">
                <a:latin typeface="Trebuchet MS"/>
                <a:cs typeface="Trebuchet MS"/>
              </a:rPr>
              <a:t> </a:t>
            </a:r>
            <a:r>
              <a:rPr lang="en-ID" spc="-60" dirty="0">
                <a:latin typeface="Trebuchet MS"/>
                <a:cs typeface="Trebuchet MS"/>
              </a:rPr>
              <a:t>ITB,</a:t>
            </a:r>
            <a:r>
              <a:rPr lang="en-ID" spc="-160" dirty="0">
                <a:latin typeface="Trebuchet MS"/>
                <a:cs typeface="Trebuchet MS"/>
              </a:rPr>
              <a:t> </a:t>
            </a:r>
            <a:r>
              <a:rPr lang="en-ID" spc="-40" dirty="0">
                <a:latin typeface="Trebuchet MS"/>
                <a:cs typeface="Trebuchet MS"/>
              </a:rPr>
              <a:t>1986)</a:t>
            </a:r>
            <a:endParaRPr lang="en-ID" dirty="0">
              <a:latin typeface="Trebuchet MS"/>
              <a:cs typeface="Trebuchet MS"/>
            </a:endParaRPr>
          </a:p>
          <a:p>
            <a:pPr marL="241300" indent="-228600">
              <a:lnSpc>
                <a:spcPct val="100000"/>
              </a:lnSpc>
              <a:spcBef>
                <a:spcPts val="1005"/>
              </a:spcBef>
              <a:buClr>
                <a:srgbClr val="9BAFB5"/>
              </a:buClr>
              <a:buFont typeface="Arial MT"/>
              <a:buChar char="•"/>
              <a:tabLst>
                <a:tab pos="240665" algn="l"/>
                <a:tab pos="241300" algn="l"/>
              </a:tabLst>
            </a:pPr>
            <a:r>
              <a:rPr lang="en-ID" spc="-85" dirty="0" err="1">
                <a:latin typeface="Trebuchet MS"/>
                <a:cs typeface="Trebuchet MS"/>
              </a:rPr>
              <a:t>Sanyoto</a:t>
            </a:r>
            <a:r>
              <a:rPr lang="en-ID" spc="-85" dirty="0">
                <a:latin typeface="Trebuchet MS"/>
                <a:cs typeface="Trebuchet MS"/>
              </a:rPr>
              <a:t>,</a:t>
            </a:r>
            <a:r>
              <a:rPr lang="en-ID" spc="-170" dirty="0">
                <a:latin typeface="Trebuchet MS"/>
                <a:cs typeface="Trebuchet MS"/>
              </a:rPr>
              <a:t> </a:t>
            </a:r>
            <a:r>
              <a:rPr lang="en-ID" spc="-100" dirty="0" err="1">
                <a:latin typeface="Trebuchet MS"/>
                <a:cs typeface="Trebuchet MS"/>
              </a:rPr>
              <a:t>Ebdi</a:t>
            </a:r>
            <a:r>
              <a:rPr lang="en-ID" spc="-100" dirty="0">
                <a:latin typeface="Trebuchet MS"/>
                <a:cs typeface="Trebuchet MS"/>
              </a:rPr>
              <a:t>,</a:t>
            </a:r>
            <a:r>
              <a:rPr lang="en-ID" spc="-165" dirty="0">
                <a:latin typeface="Trebuchet MS"/>
                <a:cs typeface="Trebuchet MS"/>
              </a:rPr>
              <a:t> </a:t>
            </a:r>
            <a:r>
              <a:rPr lang="en-ID" i="1" spc="-95" dirty="0" err="1">
                <a:latin typeface="Trebuchet MS"/>
                <a:cs typeface="Trebuchet MS"/>
              </a:rPr>
              <a:t>Nirmana</a:t>
            </a:r>
            <a:r>
              <a:rPr lang="en-ID" i="1" spc="-25" dirty="0">
                <a:latin typeface="Trebuchet MS"/>
                <a:cs typeface="Trebuchet MS"/>
              </a:rPr>
              <a:t> </a:t>
            </a:r>
            <a:r>
              <a:rPr lang="en-ID" i="1" spc="-75" dirty="0">
                <a:latin typeface="Trebuchet MS"/>
                <a:cs typeface="Trebuchet MS"/>
              </a:rPr>
              <a:t>Dasar-Dasar</a:t>
            </a:r>
            <a:r>
              <a:rPr lang="en-ID" i="1" spc="-25" dirty="0">
                <a:latin typeface="Trebuchet MS"/>
                <a:cs typeface="Trebuchet MS"/>
              </a:rPr>
              <a:t> </a:t>
            </a:r>
            <a:r>
              <a:rPr lang="en-ID" i="1" spc="-114" dirty="0" err="1">
                <a:latin typeface="Trebuchet MS"/>
                <a:cs typeface="Trebuchet MS"/>
              </a:rPr>
              <a:t>Seni</a:t>
            </a:r>
            <a:r>
              <a:rPr lang="en-ID" i="1" spc="-35" dirty="0">
                <a:latin typeface="Trebuchet MS"/>
                <a:cs typeface="Trebuchet MS"/>
              </a:rPr>
              <a:t> </a:t>
            </a:r>
            <a:r>
              <a:rPr lang="en-ID" i="1" spc="-100" dirty="0">
                <a:latin typeface="Trebuchet MS"/>
                <a:cs typeface="Trebuchet MS"/>
              </a:rPr>
              <a:t>dan</a:t>
            </a:r>
            <a:r>
              <a:rPr lang="en-ID" i="1" spc="-20" dirty="0">
                <a:latin typeface="Trebuchet MS"/>
                <a:cs typeface="Trebuchet MS"/>
              </a:rPr>
              <a:t> </a:t>
            </a:r>
            <a:r>
              <a:rPr lang="en-ID" i="1" spc="-105" dirty="0">
                <a:latin typeface="Trebuchet MS"/>
                <a:cs typeface="Trebuchet MS"/>
              </a:rPr>
              <a:t>Desain</a:t>
            </a:r>
            <a:r>
              <a:rPr lang="en-ID" spc="-105" dirty="0">
                <a:latin typeface="Trebuchet MS"/>
                <a:cs typeface="Trebuchet MS"/>
              </a:rPr>
              <a:t>,</a:t>
            </a:r>
            <a:r>
              <a:rPr lang="en-ID" spc="-165" dirty="0">
                <a:latin typeface="Trebuchet MS"/>
                <a:cs typeface="Trebuchet MS"/>
              </a:rPr>
              <a:t> </a:t>
            </a:r>
            <a:r>
              <a:rPr lang="en-ID" spc="-80" dirty="0">
                <a:latin typeface="Trebuchet MS"/>
                <a:cs typeface="Trebuchet MS"/>
              </a:rPr>
              <a:t>(Yogyakarta</a:t>
            </a:r>
            <a:r>
              <a:rPr lang="en-ID" spc="-30" dirty="0">
                <a:latin typeface="Trebuchet MS"/>
                <a:cs typeface="Trebuchet MS"/>
              </a:rPr>
              <a:t> </a:t>
            </a:r>
            <a:r>
              <a:rPr lang="en-ID" spc="-210" dirty="0">
                <a:latin typeface="Trebuchet MS"/>
                <a:cs typeface="Trebuchet MS"/>
              </a:rPr>
              <a:t>:</a:t>
            </a:r>
            <a:r>
              <a:rPr lang="en-ID" spc="-165" dirty="0">
                <a:latin typeface="Trebuchet MS"/>
                <a:cs typeface="Trebuchet MS"/>
              </a:rPr>
              <a:t> </a:t>
            </a:r>
            <a:r>
              <a:rPr lang="en-ID" spc="-80" dirty="0" err="1">
                <a:latin typeface="Trebuchet MS"/>
                <a:cs typeface="Trebuchet MS"/>
              </a:rPr>
              <a:t>Penerbit</a:t>
            </a:r>
            <a:r>
              <a:rPr lang="en-ID" spc="-30" dirty="0">
                <a:latin typeface="Trebuchet MS"/>
                <a:cs typeface="Trebuchet MS"/>
              </a:rPr>
              <a:t> </a:t>
            </a:r>
            <a:r>
              <a:rPr lang="en-ID" spc="-125" dirty="0" err="1">
                <a:latin typeface="Trebuchet MS"/>
                <a:cs typeface="Trebuchet MS"/>
              </a:rPr>
              <a:t>Jalasutra</a:t>
            </a:r>
            <a:r>
              <a:rPr lang="en-ID" spc="-125" dirty="0">
                <a:latin typeface="Trebuchet MS"/>
                <a:cs typeface="Trebuchet MS"/>
              </a:rPr>
              <a:t>,</a:t>
            </a:r>
            <a:r>
              <a:rPr lang="en-ID" spc="-165" dirty="0">
                <a:latin typeface="Trebuchet MS"/>
                <a:cs typeface="Trebuchet MS"/>
              </a:rPr>
              <a:t> </a:t>
            </a:r>
            <a:r>
              <a:rPr lang="en-ID" spc="-40" dirty="0">
                <a:latin typeface="Trebuchet MS"/>
                <a:cs typeface="Trebuchet MS"/>
              </a:rPr>
              <a:t>2009)</a:t>
            </a:r>
            <a:endParaRPr lang="en-ID" dirty="0">
              <a:latin typeface="Trebuchet MS"/>
              <a:cs typeface="Trebuchet MS"/>
            </a:endParaRPr>
          </a:p>
          <a:p>
            <a:pPr marL="241300" indent="-228600">
              <a:lnSpc>
                <a:spcPct val="100000"/>
              </a:lnSpc>
              <a:spcBef>
                <a:spcPts val="1035"/>
              </a:spcBef>
              <a:buClr>
                <a:srgbClr val="9BAFB5"/>
              </a:buClr>
              <a:buFont typeface="Arial MT"/>
              <a:buChar char="•"/>
              <a:tabLst>
                <a:tab pos="240665" algn="l"/>
                <a:tab pos="241300" algn="l"/>
              </a:tabLst>
            </a:pPr>
            <a:r>
              <a:rPr lang="en-ID" spc="-100" dirty="0">
                <a:latin typeface="Trebuchet MS"/>
                <a:cs typeface="Trebuchet MS"/>
              </a:rPr>
              <a:t>Bates,</a:t>
            </a:r>
            <a:r>
              <a:rPr lang="en-ID" spc="-170" dirty="0">
                <a:latin typeface="Trebuchet MS"/>
                <a:cs typeface="Trebuchet MS"/>
              </a:rPr>
              <a:t> </a:t>
            </a:r>
            <a:r>
              <a:rPr lang="en-ID" spc="-65" dirty="0">
                <a:latin typeface="Trebuchet MS"/>
                <a:cs typeface="Trebuchet MS"/>
              </a:rPr>
              <a:t>Kenneth</a:t>
            </a:r>
            <a:r>
              <a:rPr lang="en-ID" spc="-30" dirty="0">
                <a:latin typeface="Trebuchet MS"/>
                <a:cs typeface="Trebuchet MS"/>
              </a:rPr>
              <a:t> </a:t>
            </a:r>
            <a:r>
              <a:rPr lang="en-ID" spc="-185" dirty="0">
                <a:latin typeface="Trebuchet MS"/>
                <a:cs typeface="Trebuchet MS"/>
              </a:rPr>
              <a:t>F</a:t>
            </a:r>
            <a:r>
              <a:rPr lang="en-ID" i="1" spc="-185" dirty="0">
                <a:latin typeface="Trebuchet MS"/>
                <a:cs typeface="Trebuchet MS"/>
              </a:rPr>
              <a:t>.,</a:t>
            </a:r>
            <a:r>
              <a:rPr lang="en-ID" i="1" spc="-175" dirty="0">
                <a:latin typeface="Trebuchet MS"/>
                <a:cs typeface="Trebuchet MS"/>
              </a:rPr>
              <a:t> </a:t>
            </a:r>
            <a:r>
              <a:rPr lang="en-ID" i="1" spc="-105" dirty="0">
                <a:latin typeface="Trebuchet MS"/>
                <a:cs typeface="Trebuchet MS"/>
              </a:rPr>
              <a:t>Basic</a:t>
            </a:r>
            <a:r>
              <a:rPr lang="en-ID" i="1" spc="-35" dirty="0">
                <a:latin typeface="Trebuchet MS"/>
                <a:cs typeface="Trebuchet MS"/>
              </a:rPr>
              <a:t> </a:t>
            </a:r>
            <a:r>
              <a:rPr lang="en-ID" i="1" spc="-114" dirty="0">
                <a:latin typeface="Trebuchet MS"/>
                <a:cs typeface="Trebuchet MS"/>
              </a:rPr>
              <a:t>Design,</a:t>
            </a:r>
            <a:r>
              <a:rPr lang="en-ID" i="1" spc="-175" dirty="0">
                <a:latin typeface="Trebuchet MS"/>
                <a:cs typeface="Trebuchet MS"/>
              </a:rPr>
              <a:t> </a:t>
            </a:r>
            <a:r>
              <a:rPr lang="en-ID" i="1" spc="-135" dirty="0">
                <a:latin typeface="Trebuchet MS"/>
                <a:cs typeface="Trebuchet MS"/>
              </a:rPr>
              <a:t>Principles</a:t>
            </a:r>
            <a:r>
              <a:rPr lang="en-ID" i="1" spc="-30" dirty="0">
                <a:latin typeface="Trebuchet MS"/>
                <a:cs typeface="Trebuchet MS"/>
              </a:rPr>
              <a:t> </a:t>
            </a:r>
            <a:r>
              <a:rPr lang="en-ID" i="1" spc="-100" dirty="0">
                <a:latin typeface="Trebuchet MS"/>
                <a:cs typeface="Trebuchet MS"/>
              </a:rPr>
              <a:t>and</a:t>
            </a:r>
            <a:r>
              <a:rPr lang="en-ID" i="1" spc="-25" dirty="0">
                <a:latin typeface="Trebuchet MS"/>
                <a:cs typeface="Trebuchet MS"/>
              </a:rPr>
              <a:t> </a:t>
            </a:r>
            <a:r>
              <a:rPr lang="en-ID" i="1" spc="-150" dirty="0">
                <a:latin typeface="Trebuchet MS"/>
                <a:cs typeface="Trebuchet MS"/>
              </a:rPr>
              <a:t>Practice</a:t>
            </a:r>
            <a:r>
              <a:rPr lang="en-ID" spc="-150" dirty="0">
                <a:latin typeface="Trebuchet MS"/>
                <a:cs typeface="Trebuchet MS"/>
              </a:rPr>
              <a:t>,</a:t>
            </a:r>
            <a:r>
              <a:rPr lang="en-ID" spc="-165" dirty="0">
                <a:latin typeface="Trebuchet MS"/>
                <a:cs typeface="Trebuchet MS"/>
              </a:rPr>
              <a:t> </a:t>
            </a:r>
            <a:r>
              <a:rPr lang="en-ID" spc="-90" dirty="0">
                <a:latin typeface="Trebuchet MS"/>
                <a:cs typeface="Trebuchet MS"/>
              </a:rPr>
              <a:t>(Yogyakarta,</a:t>
            </a:r>
            <a:r>
              <a:rPr lang="en-ID" spc="-165" dirty="0">
                <a:latin typeface="Trebuchet MS"/>
                <a:cs typeface="Trebuchet MS"/>
              </a:rPr>
              <a:t> </a:t>
            </a:r>
            <a:r>
              <a:rPr lang="en-ID" spc="-70" dirty="0">
                <a:latin typeface="Trebuchet MS"/>
                <a:cs typeface="Trebuchet MS"/>
              </a:rPr>
              <a:t>1973).</a:t>
            </a:r>
            <a:endParaRPr lang="en-ID" dirty="0">
              <a:latin typeface="Trebuchet MS"/>
              <a:cs typeface="Trebuchet MS"/>
            </a:endParaRPr>
          </a:p>
        </p:txBody>
      </p:sp>
    </p:spTree>
    <p:extLst>
      <p:ext uri="{BB962C8B-B14F-4D97-AF65-F5344CB8AC3E}">
        <p14:creationId xmlns:p14="http://schemas.microsoft.com/office/powerpoint/2010/main" val="392524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C7BC2-1C36-0A43-8939-9EC97E9274E8}"/>
              </a:ext>
            </a:extLst>
          </p:cNvPr>
          <p:cNvSpPr>
            <a:spLocks noGrp="1"/>
          </p:cNvSpPr>
          <p:nvPr>
            <p:ph type="title"/>
          </p:nvPr>
        </p:nvSpPr>
        <p:spPr>
          <a:xfrm>
            <a:off x="685801" y="609600"/>
            <a:ext cx="11067584" cy="5177883"/>
          </a:xfrm>
        </p:spPr>
        <p:txBody>
          <a:bodyPr/>
          <a:lstStyle/>
          <a:p>
            <a:r>
              <a:rPr lang="en-ID" dirty="0"/>
              <a:t>Proses </a:t>
            </a:r>
            <a:r>
              <a:rPr lang="en-ID" dirty="0" err="1"/>
              <a:t>perancangan</a:t>
            </a:r>
            <a:r>
              <a:rPr lang="en-ID" dirty="0"/>
              <a:t> </a:t>
            </a:r>
            <a:r>
              <a:rPr lang="en-ID" dirty="0" err="1"/>
              <a:t>Nirmana</a:t>
            </a:r>
            <a:r>
              <a:rPr lang="en-ID" dirty="0"/>
              <a:t> 3 </a:t>
            </a:r>
            <a:r>
              <a:rPr lang="en-ID" dirty="0" err="1"/>
              <a:t>dimensi</a:t>
            </a:r>
            <a:r>
              <a:rPr lang="en-ID" dirty="0"/>
              <a:t> </a:t>
            </a:r>
            <a:r>
              <a:rPr lang="en-ID" dirty="0" err="1"/>
              <a:t>selanjutnya</a:t>
            </a:r>
            <a:r>
              <a:rPr lang="en-ID" dirty="0"/>
              <a:t> </a:t>
            </a:r>
            <a:r>
              <a:rPr lang="en-ID" dirty="0" err="1"/>
              <a:t>yaitu</a:t>
            </a:r>
            <a:r>
              <a:rPr lang="en-ID" dirty="0"/>
              <a:t> </a:t>
            </a:r>
            <a:r>
              <a:rPr lang="en-ID" dirty="0" err="1"/>
              <a:t>menggabungkan</a:t>
            </a:r>
            <a:r>
              <a:rPr lang="en-ID" dirty="0"/>
              <a:t> 2 </a:t>
            </a:r>
            <a:r>
              <a:rPr lang="en-ID" dirty="0" err="1"/>
              <a:t>jenis</a:t>
            </a:r>
            <a:r>
              <a:rPr lang="en-ID" dirty="0"/>
              <a:t>  </a:t>
            </a:r>
            <a:r>
              <a:rPr lang="en-ID" dirty="0" err="1"/>
              <a:t>atau</a:t>
            </a:r>
            <a:r>
              <a:rPr lang="en-ID" dirty="0"/>
              <a:t> </a:t>
            </a:r>
            <a:r>
              <a:rPr lang="en-ID" dirty="0" err="1"/>
              <a:t>lebih</a:t>
            </a:r>
            <a:r>
              <a:rPr lang="en-ID" dirty="0"/>
              <a:t> material yang </a:t>
            </a:r>
            <a:r>
              <a:rPr lang="en-ID" dirty="0" err="1"/>
              <a:t>memiliki</a:t>
            </a:r>
            <a:r>
              <a:rPr lang="en-ID" dirty="0"/>
              <a:t> </a:t>
            </a:r>
            <a:r>
              <a:rPr lang="en-ID" dirty="0" err="1"/>
              <a:t>karakter</a:t>
            </a:r>
            <a:r>
              <a:rPr lang="en-ID" dirty="0"/>
              <a:t> </a:t>
            </a:r>
            <a:r>
              <a:rPr lang="en-ID" dirty="0" err="1"/>
              <a:t>berbeda</a:t>
            </a:r>
            <a:r>
              <a:rPr lang="en-ID" dirty="0"/>
              <a:t>, </a:t>
            </a:r>
            <a:r>
              <a:rPr lang="en-ID" dirty="0" err="1"/>
              <a:t>penggabungan</a:t>
            </a:r>
            <a:r>
              <a:rPr lang="en-ID" dirty="0"/>
              <a:t> </a:t>
            </a:r>
            <a:r>
              <a:rPr lang="en-ID" dirty="0" err="1"/>
              <a:t>tersebut</a:t>
            </a:r>
            <a:r>
              <a:rPr lang="en-ID" dirty="0"/>
              <a:t> </a:t>
            </a:r>
            <a:r>
              <a:rPr lang="en-ID" dirty="0" err="1"/>
              <a:t>dapat</a:t>
            </a:r>
            <a:r>
              <a:rPr lang="en-ID" dirty="0"/>
              <a:t> </a:t>
            </a:r>
            <a:r>
              <a:rPr lang="en-ID" dirty="0" err="1"/>
              <a:t>berupa</a:t>
            </a:r>
            <a:r>
              <a:rPr lang="en-ID" dirty="0"/>
              <a:t> material </a:t>
            </a:r>
            <a:r>
              <a:rPr lang="en-ID" dirty="0" err="1"/>
              <a:t>keras</a:t>
            </a:r>
            <a:r>
              <a:rPr lang="en-ID" dirty="0"/>
              <a:t> </a:t>
            </a:r>
            <a:r>
              <a:rPr lang="en-ID" dirty="0" err="1"/>
              <a:t>dengan</a:t>
            </a:r>
            <a:r>
              <a:rPr lang="en-ID" dirty="0"/>
              <a:t> material </a:t>
            </a:r>
            <a:r>
              <a:rPr lang="en-ID" dirty="0" err="1"/>
              <a:t>lunak</a:t>
            </a:r>
            <a:r>
              <a:rPr lang="en-ID" dirty="0"/>
              <a:t>, material </a:t>
            </a:r>
            <a:r>
              <a:rPr lang="en-ID" dirty="0" err="1"/>
              <a:t>lentur</a:t>
            </a:r>
            <a:r>
              <a:rPr lang="en-ID" dirty="0"/>
              <a:t> </a:t>
            </a:r>
            <a:r>
              <a:rPr lang="en-ID" dirty="0" err="1"/>
              <a:t>dengan</a:t>
            </a:r>
            <a:r>
              <a:rPr lang="en-ID" dirty="0"/>
              <a:t> material </a:t>
            </a:r>
            <a:r>
              <a:rPr lang="en-ID" dirty="0" err="1"/>
              <a:t>kaku</a:t>
            </a:r>
            <a:r>
              <a:rPr lang="en-ID" dirty="0"/>
              <a:t> </a:t>
            </a:r>
            <a:r>
              <a:rPr lang="en-ID" dirty="0" err="1"/>
              <a:t>atau</a:t>
            </a:r>
            <a:r>
              <a:rPr lang="en-ID" dirty="0"/>
              <a:t> material </a:t>
            </a:r>
            <a:r>
              <a:rPr lang="en-ID" dirty="0" err="1"/>
              <a:t>bidang</a:t>
            </a:r>
            <a:r>
              <a:rPr lang="en-ID" dirty="0"/>
              <a:t> </a:t>
            </a:r>
            <a:r>
              <a:rPr lang="en-ID" dirty="0" err="1"/>
              <a:t>datar</a:t>
            </a:r>
            <a:r>
              <a:rPr lang="en-ID" dirty="0"/>
              <a:t> </a:t>
            </a:r>
            <a:r>
              <a:rPr lang="en-ID" dirty="0" err="1"/>
              <a:t>dengan</a:t>
            </a:r>
            <a:r>
              <a:rPr lang="en-ID" dirty="0"/>
              <a:t> material yang </a:t>
            </a:r>
            <a:r>
              <a:rPr lang="en-ID" dirty="0" err="1"/>
              <a:t>memiliki</a:t>
            </a:r>
            <a:r>
              <a:rPr lang="en-ID" dirty="0"/>
              <a:t> volume </a:t>
            </a:r>
            <a:r>
              <a:rPr lang="en-ID" dirty="0" err="1"/>
              <a:t>atau</a:t>
            </a:r>
            <a:r>
              <a:rPr lang="en-ID" dirty="0"/>
              <a:t> </a:t>
            </a:r>
            <a:r>
              <a:rPr lang="en-ID" dirty="0" err="1"/>
              <a:t>gempal</a:t>
            </a:r>
            <a:r>
              <a:rPr lang="en-ID" dirty="0"/>
              <a:t>.</a:t>
            </a:r>
            <a:br>
              <a:rPr lang="en-ID" dirty="0"/>
            </a:br>
            <a:r>
              <a:rPr lang="en-US" cap="none" dirty="0">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1448738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DBDFE-2F8D-174D-9B05-58E19814915F}"/>
              </a:ext>
            </a:extLst>
          </p:cNvPr>
          <p:cNvSpPr>
            <a:spLocks noGrp="1"/>
          </p:cNvSpPr>
          <p:nvPr>
            <p:ph type="title"/>
          </p:nvPr>
        </p:nvSpPr>
        <p:spPr>
          <a:xfrm>
            <a:off x="685801" y="609600"/>
            <a:ext cx="10131425" cy="1385455"/>
          </a:xfrm>
        </p:spPr>
        <p:txBody>
          <a:bodyPr/>
          <a:lstStyle/>
          <a:p>
            <a:r>
              <a:rPr lang="en-ID" dirty="0"/>
              <a:t>CONTOH MATERIAL PERANCANGAN RUPA DASAR 3 DIMENSI MIX MEDIA :</a:t>
            </a:r>
            <a:endParaRPr lang="en-US" dirty="0"/>
          </a:p>
        </p:txBody>
      </p:sp>
      <p:pic>
        <p:nvPicPr>
          <p:cNvPr id="3" name="object 3">
            <a:extLst>
              <a:ext uri="{FF2B5EF4-FFF2-40B4-BE49-F238E27FC236}">
                <a16:creationId xmlns:a16="http://schemas.microsoft.com/office/drawing/2014/main" id="{18DB4F0C-7F25-7F4C-9D7F-8F664776CE7F}"/>
              </a:ext>
            </a:extLst>
          </p:cNvPr>
          <p:cNvPicPr/>
          <p:nvPr/>
        </p:nvPicPr>
        <p:blipFill>
          <a:blip r:embed="rId2" cstate="print"/>
          <a:stretch>
            <a:fillRect/>
          </a:stretch>
        </p:blipFill>
        <p:spPr>
          <a:xfrm>
            <a:off x="799025" y="2490256"/>
            <a:ext cx="2673910" cy="1672043"/>
          </a:xfrm>
          <a:prstGeom prst="rect">
            <a:avLst/>
          </a:prstGeom>
        </p:spPr>
      </p:pic>
      <p:pic>
        <p:nvPicPr>
          <p:cNvPr id="4" name="object 4">
            <a:extLst>
              <a:ext uri="{FF2B5EF4-FFF2-40B4-BE49-F238E27FC236}">
                <a16:creationId xmlns:a16="http://schemas.microsoft.com/office/drawing/2014/main" id="{E5C502DA-EB8B-5D40-99A0-F20A4266A319}"/>
              </a:ext>
            </a:extLst>
          </p:cNvPr>
          <p:cNvPicPr/>
          <p:nvPr/>
        </p:nvPicPr>
        <p:blipFill>
          <a:blip r:embed="rId3" cstate="print"/>
          <a:stretch>
            <a:fillRect/>
          </a:stretch>
        </p:blipFill>
        <p:spPr>
          <a:xfrm>
            <a:off x="3915929" y="2490256"/>
            <a:ext cx="2507386" cy="1672043"/>
          </a:xfrm>
          <a:prstGeom prst="rect">
            <a:avLst/>
          </a:prstGeom>
        </p:spPr>
      </p:pic>
      <p:pic>
        <p:nvPicPr>
          <p:cNvPr id="6146" name="Picture 2" descr="Jual papan kayu jati belanda / kayu pinus ukuran custom - Jakarta Selatan -  Wooden Jkt | Tokopedia">
            <a:extLst>
              <a:ext uri="{FF2B5EF4-FFF2-40B4-BE49-F238E27FC236}">
                <a16:creationId xmlns:a16="http://schemas.microsoft.com/office/drawing/2014/main" id="{1FBC60F8-B605-8449-A7F7-30BCBC7D95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5183" y="2490256"/>
            <a:ext cx="1736633" cy="173663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3 Tips yang Perlu Diketahui Sebelum Membeli Besi Beton – HMTS UNSOED">
            <a:extLst>
              <a:ext uri="{FF2B5EF4-FFF2-40B4-BE49-F238E27FC236}">
                <a16:creationId xmlns:a16="http://schemas.microsoft.com/office/drawing/2014/main" id="{E381D027-A12A-844D-807D-A12B7CF014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9067" y="2457960"/>
            <a:ext cx="2701429" cy="173663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12 Jenis Paku, Ukuran, dan Harga 2023">
            <a:extLst>
              <a:ext uri="{FF2B5EF4-FFF2-40B4-BE49-F238E27FC236}">
                <a16:creationId xmlns:a16="http://schemas.microsoft.com/office/drawing/2014/main" id="{2A0DAFCC-11AE-6B4C-A4E1-E93522DED2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025" y="4459185"/>
            <a:ext cx="2618932" cy="146660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Bambu, Bambusoideae | Tahura Bandung - Tahura Bandung">
            <a:extLst>
              <a:ext uri="{FF2B5EF4-FFF2-40B4-BE49-F238E27FC236}">
                <a16:creationId xmlns:a16="http://schemas.microsoft.com/office/drawing/2014/main" id="{8808F468-E83F-FA46-BA71-49C819CADB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4591" y="4428112"/>
            <a:ext cx="2618932" cy="1736466"/>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Dari Bahan Apa Benang Wol Dibuat? - Adjar">
            <a:extLst>
              <a:ext uri="{FF2B5EF4-FFF2-40B4-BE49-F238E27FC236}">
                <a16:creationId xmlns:a16="http://schemas.microsoft.com/office/drawing/2014/main" id="{EC1736FD-0DF6-684E-87ED-B184A50FBE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9401" y="4428112"/>
            <a:ext cx="2701429" cy="179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161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A78D-374F-8C44-A207-9A1E1D7D9B20}"/>
              </a:ext>
            </a:extLst>
          </p:cNvPr>
          <p:cNvSpPr>
            <a:spLocks noGrp="1"/>
          </p:cNvSpPr>
          <p:nvPr>
            <p:ph type="title"/>
          </p:nvPr>
        </p:nvSpPr>
        <p:spPr>
          <a:xfrm>
            <a:off x="685801" y="609600"/>
            <a:ext cx="10131425" cy="2929247"/>
          </a:xfrm>
        </p:spPr>
        <p:txBody>
          <a:bodyPr>
            <a:normAutofit fontScale="90000"/>
          </a:bodyPr>
          <a:lstStyle/>
          <a:p>
            <a:r>
              <a:rPr lang="en-ID" sz="2800" dirty="0" err="1">
                <a:latin typeface="Arial" panose="020B0604020202020204" pitchFamily="34" charset="0"/>
                <a:cs typeface="Arial" panose="020B0604020202020204" pitchFamily="34" charset="0"/>
              </a:rPr>
              <a:t>Dalam</a:t>
            </a:r>
            <a:r>
              <a:rPr lang="en-ID" sz="2800" dirty="0">
                <a:latin typeface="Arial" panose="020B0604020202020204" pitchFamily="34" charset="0"/>
                <a:cs typeface="Arial" panose="020B0604020202020204" pitchFamily="34" charset="0"/>
              </a:rPr>
              <a:t> </a:t>
            </a:r>
            <a:r>
              <a:rPr lang="en-ID" sz="2800" dirty="0" err="1">
                <a:latin typeface="Arial" panose="020B0604020202020204" pitchFamily="34" charset="0"/>
                <a:cs typeface="Arial" panose="020B0604020202020204" pitchFamily="34" charset="0"/>
              </a:rPr>
              <a:t>perancangan</a:t>
            </a:r>
            <a:r>
              <a:rPr lang="en-ID" sz="2800" dirty="0">
                <a:latin typeface="Arial" panose="020B0604020202020204" pitchFamily="34" charset="0"/>
                <a:cs typeface="Arial" panose="020B0604020202020204" pitchFamily="34" charset="0"/>
              </a:rPr>
              <a:t> mix media, </a:t>
            </a:r>
            <a:r>
              <a:rPr lang="en-ID" sz="2800" dirty="0" err="1">
                <a:latin typeface="Arial" panose="020B0604020202020204" pitchFamily="34" charset="0"/>
                <a:cs typeface="Arial" panose="020B0604020202020204" pitchFamily="34" charset="0"/>
              </a:rPr>
              <a:t>penerapan</a:t>
            </a:r>
            <a:r>
              <a:rPr lang="en-ID" sz="2800" dirty="0">
                <a:latin typeface="Arial" panose="020B0604020202020204" pitchFamily="34" charset="0"/>
                <a:cs typeface="Arial" panose="020B0604020202020204" pitchFamily="34" charset="0"/>
              </a:rPr>
              <a:t> </a:t>
            </a:r>
            <a:r>
              <a:rPr lang="en-ID" sz="2800" dirty="0" err="1">
                <a:latin typeface="Arial" panose="020B0604020202020204" pitchFamily="34" charset="0"/>
                <a:cs typeface="Arial" panose="020B0604020202020204" pitchFamily="34" charset="0"/>
              </a:rPr>
              <a:t>keseimbangan</a:t>
            </a:r>
            <a:r>
              <a:rPr lang="en-ID" sz="2800" dirty="0">
                <a:latin typeface="Arial" panose="020B0604020202020204" pitchFamily="34" charset="0"/>
                <a:cs typeface="Arial" panose="020B0604020202020204" pitchFamily="34" charset="0"/>
              </a:rPr>
              <a:t>, </a:t>
            </a:r>
            <a:r>
              <a:rPr lang="en-ID" sz="2800" dirty="0" err="1">
                <a:latin typeface="Arial" panose="020B0604020202020204" pitchFamily="34" charset="0"/>
                <a:cs typeface="Arial" panose="020B0604020202020204" pitchFamily="34" charset="0"/>
              </a:rPr>
              <a:t>kesatuan</a:t>
            </a:r>
            <a:r>
              <a:rPr lang="en-ID" sz="2800" dirty="0">
                <a:latin typeface="Arial" panose="020B0604020202020204" pitchFamily="34" charset="0"/>
                <a:cs typeface="Arial" panose="020B0604020202020204" pitchFamily="34" charset="0"/>
              </a:rPr>
              <a:t>, </a:t>
            </a:r>
            <a:r>
              <a:rPr lang="en-ID" sz="2800" dirty="0" err="1">
                <a:latin typeface="Arial" panose="020B0604020202020204" pitchFamily="34" charset="0"/>
                <a:cs typeface="Arial" panose="020B0604020202020204" pitchFamily="34" charset="0"/>
              </a:rPr>
              <a:t>komposisi</a:t>
            </a:r>
            <a:r>
              <a:rPr lang="en-ID" sz="2800" dirty="0">
                <a:latin typeface="Arial" panose="020B0604020202020204" pitchFamily="34" charset="0"/>
                <a:cs typeface="Arial" panose="020B0604020202020204" pitchFamily="34" charset="0"/>
              </a:rPr>
              <a:t>, </a:t>
            </a:r>
            <a:r>
              <a:rPr lang="en-ID" sz="2800" dirty="0" err="1">
                <a:latin typeface="Arial" panose="020B0604020202020204" pitchFamily="34" charset="0"/>
                <a:cs typeface="Arial" panose="020B0604020202020204" pitchFamily="34" charset="0"/>
              </a:rPr>
              <a:t>ritme</a:t>
            </a:r>
            <a:r>
              <a:rPr lang="en-ID" sz="2800" dirty="0">
                <a:latin typeface="Arial" panose="020B0604020202020204" pitchFamily="34" charset="0"/>
                <a:cs typeface="Arial" panose="020B0604020202020204" pitchFamily="34" charset="0"/>
              </a:rPr>
              <a:t> dan </a:t>
            </a:r>
            <a:r>
              <a:rPr lang="en-ID" sz="2800" dirty="0" err="1">
                <a:latin typeface="Arial" panose="020B0604020202020204" pitchFamily="34" charset="0"/>
                <a:cs typeface="Arial" panose="020B0604020202020204" pitchFamily="34" charset="0"/>
              </a:rPr>
              <a:t>irama</a:t>
            </a:r>
            <a:r>
              <a:rPr lang="en-ID" sz="2800" dirty="0">
                <a:latin typeface="Arial" panose="020B0604020202020204" pitchFamily="34" charset="0"/>
                <a:cs typeface="Arial" panose="020B0604020202020204" pitchFamily="34" charset="0"/>
              </a:rPr>
              <a:t> </a:t>
            </a:r>
            <a:r>
              <a:rPr lang="en-ID" sz="2800" dirty="0" err="1">
                <a:latin typeface="Arial" panose="020B0604020202020204" pitchFamily="34" charset="0"/>
                <a:cs typeface="Arial" panose="020B0604020202020204" pitchFamily="34" charset="0"/>
              </a:rPr>
              <a:t>dari</a:t>
            </a:r>
            <a:r>
              <a:rPr lang="en-ID" sz="2800" dirty="0">
                <a:latin typeface="Arial" panose="020B0604020202020204" pitchFamily="34" charset="0"/>
                <a:cs typeface="Arial" panose="020B0604020202020204" pitchFamily="34" charset="0"/>
              </a:rPr>
              <a:t> </a:t>
            </a:r>
            <a:r>
              <a:rPr lang="en-ID" sz="2800" dirty="0" err="1">
                <a:latin typeface="Arial" panose="020B0604020202020204" pitchFamily="34" charset="0"/>
                <a:cs typeface="Arial" panose="020B0604020202020204" pitchFamily="34" charset="0"/>
              </a:rPr>
              <a:t>hasil</a:t>
            </a:r>
            <a:r>
              <a:rPr lang="en-ID" sz="2800" dirty="0">
                <a:latin typeface="Arial" panose="020B0604020202020204" pitchFamily="34" charset="0"/>
                <a:cs typeface="Arial" panose="020B0604020202020204" pitchFamily="34" charset="0"/>
              </a:rPr>
              <a:t> </a:t>
            </a:r>
            <a:r>
              <a:rPr lang="en-ID" sz="2800" dirty="0" err="1">
                <a:latin typeface="Arial" panose="020B0604020202020204" pitchFamily="34" charset="0"/>
                <a:cs typeface="Arial" panose="020B0604020202020204" pitchFamily="34" charset="0"/>
              </a:rPr>
              <a:t>penggabungan</a:t>
            </a:r>
            <a:r>
              <a:rPr lang="en-ID" sz="2800" dirty="0">
                <a:latin typeface="Arial" panose="020B0604020202020204" pitchFamily="34" charset="0"/>
                <a:cs typeface="Arial" panose="020B0604020202020204" pitchFamily="34" charset="0"/>
              </a:rPr>
              <a:t> masing-masing </a:t>
            </a:r>
            <a:r>
              <a:rPr lang="en-ID" sz="2800" dirty="0" err="1">
                <a:latin typeface="Arial" panose="020B0604020202020204" pitchFamily="34" charset="0"/>
                <a:cs typeface="Arial" panose="020B0604020202020204" pitchFamily="34" charset="0"/>
              </a:rPr>
              <a:t>karakter</a:t>
            </a:r>
            <a:r>
              <a:rPr lang="en-ID" sz="2800" dirty="0">
                <a:latin typeface="Arial" panose="020B0604020202020204" pitchFamily="34" charset="0"/>
                <a:cs typeface="Arial" panose="020B0604020202020204" pitchFamily="34" charset="0"/>
              </a:rPr>
              <a:t> material di </a:t>
            </a:r>
            <a:r>
              <a:rPr lang="en-ID" sz="2800" dirty="0" err="1">
                <a:latin typeface="Arial" panose="020B0604020202020204" pitchFamily="34" charset="0"/>
                <a:cs typeface="Arial" panose="020B0604020202020204" pitchFamily="34" charset="0"/>
              </a:rPr>
              <a:t>eksplorasi</a:t>
            </a:r>
            <a:r>
              <a:rPr lang="en-ID" sz="2800" dirty="0">
                <a:latin typeface="Arial" panose="020B0604020202020204" pitchFamily="34" charset="0"/>
                <a:cs typeface="Arial" panose="020B0604020202020204" pitchFamily="34" charset="0"/>
              </a:rPr>
              <a:t> </a:t>
            </a:r>
            <a:r>
              <a:rPr lang="en-ID" sz="2800" dirty="0" err="1">
                <a:latin typeface="Arial" panose="020B0604020202020204" pitchFamily="34" charset="0"/>
                <a:cs typeface="Arial" panose="020B0604020202020204" pitchFamily="34" charset="0"/>
              </a:rPr>
              <a:t>lebih</a:t>
            </a:r>
            <a:r>
              <a:rPr lang="en-ID" sz="2800" dirty="0">
                <a:latin typeface="Arial" panose="020B0604020202020204" pitchFamily="34" charset="0"/>
                <a:cs typeface="Arial" panose="020B0604020202020204" pitchFamily="34" charset="0"/>
              </a:rPr>
              <a:t> </a:t>
            </a:r>
            <a:r>
              <a:rPr lang="en-ID" sz="2800" dirty="0" err="1">
                <a:latin typeface="Arial" panose="020B0604020202020204" pitchFamily="34" charset="0"/>
                <a:cs typeface="Arial" panose="020B0604020202020204" pitchFamily="34" charset="0"/>
              </a:rPr>
              <a:t>lanjut</a:t>
            </a:r>
            <a:r>
              <a:rPr lang="en-ID" sz="2800" dirty="0">
                <a:latin typeface="Arial" panose="020B0604020202020204" pitchFamily="34" charset="0"/>
                <a:cs typeface="Arial" panose="020B0604020202020204" pitchFamily="34" charset="0"/>
              </a:rPr>
              <a:t> </a:t>
            </a:r>
            <a:r>
              <a:rPr lang="en-ID" sz="2800" dirty="0" err="1">
                <a:latin typeface="Arial" panose="020B0604020202020204" pitchFamily="34" charset="0"/>
                <a:cs typeface="Arial" panose="020B0604020202020204" pitchFamily="34" charset="0"/>
              </a:rPr>
              <a:t>untuk</a:t>
            </a:r>
            <a:r>
              <a:rPr lang="en-ID" sz="2800" dirty="0">
                <a:latin typeface="Arial" panose="020B0604020202020204" pitchFamily="34" charset="0"/>
                <a:cs typeface="Arial" panose="020B0604020202020204" pitchFamily="34" charset="0"/>
              </a:rPr>
              <a:t> </a:t>
            </a:r>
            <a:r>
              <a:rPr lang="en-ID" sz="2800" dirty="0" err="1">
                <a:latin typeface="Arial" panose="020B0604020202020204" pitchFamily="34" charset="0"/>
                <a:cs typeface="Arial" panose="020B0604020202020204" pitchFamily="34" charset="0"/>
              </a:rPr>
              <a:t>menghasilkan</a:t>
            </a:r>
            <a:r>
              <a:rPr lang="en-ID" sz="2800" dirty="0">
                <a:latin typeface="Arial" panose="020B0604020202020204" pitchFamily="34" charset="0"/>
                <a:cs typeface="Arial" panose="020B0604020202020204" pitchFamily="34" charset="0"/>
              </a:rPr>
              <a:t> </a:t>
            </a:r>
            <a:r>
              <a:rPr lang="en-ID" sz="2800" dirty="0" err="1">
                <a:latin typeface="Arial" panose="020B0604020202020204" pitchFamily="34" charset="0"/>
                <a:cs typeface="Arial" panose="020B0604020202020204" pitchFamily="34" charset="0"/>
              </a:rPr>
              <a:t>perwujudan</a:t>
            </a:r>
            <a:r>
              <a:rPr lang="en-ID" sz="2800" dirty="0">
                <a:latin typeface="Arial" panose="020B0604020202020204" pitchFamily="34" charset="0"/>
                <a:cs typeface="Arial" panose="020B0604020202020204" pitchFamily="34" charset="0"/>
              </a:rPr>
              <a:t> </a:t>
            </a:r>
            <a:r>
              <a:rPr lang="en-ID" sz="2800" dirty="0" err="1">
                <a:latin typeface="Arial" panose="020B0604020202020204" pitchFamily="34" charset="0"/>
                <a:cs typeface="Arial" panose="020B0604020202020204" pitchFamily="34" charset="0"/>
              </a:rPr>
              <a:t>bentuk</a:t>
            </a:r>
            <a:r>
              <a:rPr lang="en-ID" sz="2800" dirty="0">
                <a:latin typeface="Arial" panose="020B0604020202020204" pitchFamily="34" charset="0"/>
                <a:cs typeface="Arial" panose="020B0604020202020204" pitchFamily="34" charset="0"/>
              </a:rPr>
              <a:t> 3 </a:t>
            </a:r>
            <a:r>
              <a:rPr lang="en-ID" sz="2800" dirty="0" err="1">
                <a:latin typeface="Arial" panose="020B0604020202020204" pitchFamily="34" charset="0"/>
                <a:cs typeface="Arial" panose="020B0604020202020204" pitchFamily="34" charset="0"/>
              </a:rPr>
              <a:t>dimensi</a:t>
            </a:r>
            <a:r>
              <a:rPr lang="en-ID" sz="2800" dirty="0">
                <a:latin typeface="Arial" panose="020B0604020202020204" pitchFamily="34" charset="0"/>
                <a:cs typeface="Arial" panose="020B0604020202020204" pitchFamily="34" charset="0"/>
              </a:rPr>
              <a:t> yang </a:t>
            </a:r>
            <a:r>
              <a:rPr lang="en-ID" sz="2800" dirty="0" err="1">
                <a:latin typeface="Arial" panose="020B0604020202020204" pitchFamily="34" charset="0"/>
                <a:cs typeface="Arial" panose="020B0604020202020204" pitchFamily="34" charset="0"/>
              </a:rPr>
              <a:t>dapat</a:t>
            </a:r>
            <a:r>
              <a:rPr lang="en-ID" sz="2800" dirty="0">
                <a:latin typeface="Arial" panose="020B0604020202020204" pitchFamily="34" charset="0"/>
                <a:cs typeface="Arial" panose="020B0604020202020204" pitchFamily="34" charset="0"/>
              </a:rPr>
              <a:t> </a:t>
            </a:r>
            <a:r>
              <a:rPr lang="en-ID" sz="2800" dirty="0" err="1">
                <a:latin typeface="Arial" panose="020B0604020202020204" pitchFamily="34" charset="0"/>
                <a:cs typeface="Arial" panose="020B0604020202020204" pitchFamily="34" charset="0"/>
              </a:rPr>
              <a:t>menampilkan</a:t>
            </a:r>
            <a:r>
              <a:rPr lang="en-ID" sz="2800" dirty="0">
                <a:latin typeface="Arial" panose="020B0604020202020204" pitchFamily="34" charset="0"/>
                <a:cs typeface="Arial" panose="020B0604020202020204" pitchFamily="34" charset="0"/>
              </a:rPr>
              <a:t> </a:t>
            </a:r>
            <a:r>
              <a:rPr lang="en-ID" sz="2800" dirty="0" err="1">
                <a:latin typeface="Arial" panose="020B0604020202020204" pitchFamily="34" charset="0"/>
                <a:cs typeface="Arial" panose="020B0604020202020204" pitchFamily="34" charset="0"/>
              </a:rPr>
              <a:t>nilai</a:t>
            </a:r>
            <a:r>
              <a:rPr lang="en-ID" sz="2800" dirty="0">
                <a:latin typeface="Arial" panose="020B0604020202020204" pitchFamily="34" charset="0"/>
                <a:cs typeface="Arial" panose="020B0604020202020204" pitchFamily="34" charset="0"/>
              </a:rPr>
              <a:t> </a:t>
            </a:r>
            <a:r>
              <a:rPr lang="en-ID" sz="2800" dirty="0" err="1">
                <a:latin typeface="Arial" panose="020B0604020202020204" pitchFamily="34" charset="0"/>
                <a:cs typeface="Arial" panose="020B0604020202020204" pitchFamily="34" charset="0"/>
              </a:rPr>
              <a:t>estetis</a:t>
            </a:r>
            <a:r>
              <a:rPr lang="en-ID" sz="2800" dirty="0">
                <a:latin typeface="Arial" panose="020B0604020202020204" pitchFamily="34" charset="0"/>
                <a:cs typeface="Arial" panose="020B0604020202020204" pitchFamily="34" charset="0"/>
              </a:rPr>
              <a:t> </a:t>
            </a:r>
            <a:r>
              <a:rPr lang="en-ID" sz="2800" dirty="0" err="1">
                <a:latin typeface="Arial" panose="020B0604020202020204" pitchFamily="34" charset="0"/>
                <a:cs typeface="Arial" panose="020B0604020202020204" pitchFamily="34" charset="0"/>
              </a:rPr>
              <a:t>secara</a:t>
            </a:r>
            <a:r>
              <a:rPr lang="en-ID" sz="2800" dirty="0">
                <a:latin typeface="Arial" panose="020B0604020202020204" pitchFamily="34" charset="0"/>
                <a:cs typeface="Arial" panose="020B0604020202020204" pitchFamily="34" charset="0"/>
              </a:rPr>
              <a:t> visual. • </a:t>
            </a:r>
            <a:r>
              <a:rPr lang="en-ID" sz="2800" dirty="0" err="1">
                <a:latin typeface="Arial" panose="020B0604020202020204" pitchFamily="34" charset="0"/>
                <a:cs typeface="Arial" panose="020B0604020202020204" pitchFamily="34" charset="0"/>
              </a:rPr>
              <a:t>Berikut</a:t>
            </a:r>
            <a:r>
              <a:rPr lang="en-ID" sz="2800" dirty="0">
                <a:latin typeface="Arial" panose="020B0604020202020204" pitchFamily="34" charset="0"/>
                <a:cs typeface="Arial" panose="020B0604020202020204" pitchFamily="34" charset="0"/>
              </a:rPr>
              <a:t> </a:t>
            </a:r>
            <a:r>
              <a:rPr lang="en-ID" sz="2800" dirty="0" err="1">
                <a:latin typeface="Arial" panose="020B0604020202020204" pitchFamily="34" charset="0"/>
                <a:cs typeface="Arial" panose="020B0604020202020204" pitchFamily="34" charset="0"/>
              </a:rPr>
              <a:t>ini</a:t>
            </a:r>
            <a:r>
              <a:rPr lang="en-ID" sz="2800" dirty="0">
                <a:latin typeface="Arial" panose="020B0604020202020204" pitchFamily="34" charset="0"/>
                <a:cs typeface="Arial" panose="020B0604020202020204" pitchFamily="34" charset="0"/>
              </a:rPr>
              <a:t> </a:t>
            </a:r>
            <a:r>
              <a:rPr lang="en-ID" sz="2800" dirty="0" err="1">
                <a:latin typeface="Arial" panose="020B0604020202020204" pitchFamily="34" charset="0"/>
                <a:cs typeface="Arial" panose="020B0604020202020204" pitchFamily="34" charset="0"/>
              </a:rPr>
              <a:t>gambar</a:t>
            </a:r>
            <a:r>
              <a:rPr lang="en-ID" sz="2800" dirty="0">
                <a:latin typeface="Arial" panose="020B0604020202020204" pitchFamily="34" charset="0"/>
                <a:cs typeface="Arial" panose="020B0604020202020204" pitchFamily="34" charset="0"/>
              </a:rPr>
              <a:t> proses </a:t>
            </a:r>
            <a:r>
              <a:rPr lang="en-ID" sz="2800" dirty="0" err="1">
                <a:latin typeface="Arial" panose="020B0604020202020204" pitchFamily="34" charset="0"/>
                <a:cs typeface="Arial" panose="020B0604020202020204" pitchFamily="34" charset="0"/>
              </a:rPr>
              <a:t>perancangan</a:t>
            </a:r>
            <a:r>
              <a:rPr lang="en-ID" sz="2800" dirty="0">
                <a:latin typeface="Arial" panose="020B0604020202020204" pitchFamily="34" charset="0"/>
                <a:cs typeface="Arial" panose="020B0604020202020204" pitchFamily="34" charset="0"/>
              </a:rPr>
              <a:t> </a:t>
            </a:r>
            <a:r>
              <a:rPr lang="en-ID" sz="2800" dirty="0" err="1">
                <a:latin typeface="Arial" panose="020B0604020202020204" pitchFamily="34" charset="0"/>
                <a:cs typeface="Arial" panose="020B0604020202020204" pitchFamily="34" charset="0"/>
              </a:rPr>
              <a:t>bentuk</a:t>
            </a:r>
            <a:r>
              <a:rPr lang="en-ID" sz="2800" dirty="0">
                <a:latin typeface="Arial" panose="020B0604020202020204" pitchFamily="34" charset="0"/>
                <a:cs typeface="Arial" panose="020B0604020202020204" pitchFamily="34" charset="0"/>
              </a:rPr>
              <a:t> 3 </a:t>
            </a:r>
            <a:r>
              <a:rPr lang="en-ID" sz="2800" dirty="0" err="1">
                <a:latin typeface="Arial" panose="020B0604020202020204" pitchFamily="34" charset="0"/>
                <a:cs typeface="Arial" panose="020B0604020202020204" pitchFamily="34" charset="0"/>
              </a:rPr>
              <a:t>dimensi</a:t>
            </a:r>
            <a:r>
              <a:rPr lang="en-ID" sz="2800"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223D013-836F-214D-9421-C57CE3171EA1}"/>
              </a:ext>
            </a:extLst>
          </p:cNvPr>
          <p:cNvSpPr/>
          <p:nvPr/>
        </p:nvSpPr>
        <p:spPr>
          <a:xfrm>
            <a:off x="829500" y="5548285"/>
            <a:ext cx="10131425" cy="923330"/>
          </a:xfrm>
          <a:prstGeom prst="rect">
            <a:avLst/>
          </a:prstGeom>
        </p:spPr>
        <p:txBody>
          <a:bodyPr wrap="square">
            <a:spAutoFit/>
          </a:bodyPr>
          <a:lstStyle/>
          <a:p>
            <a:r>
              <a:rPr lang="en-ID" dirty="0"/>
              <a:t>Gambar </a:t>
            </a:r>
            <a:r>
              <a:rPr lang="en-ID" dirty="0" err="1"/>
              <a:t>diatas</a:t>
            </a:r>
            <a:r>
              <a:rPr lang="en-ID" dirty="0"/>
              <a:t> </a:t>
            </a:r>
            <a:r>
              <a:rPr lang="en-ID" dirty="0" err="1"/>
              <a:t>dapat</a:t>
            </a:r>
            <a:r>
              <a:rPr lang="en-ID" dirty="0"/>
              <a:t> </a:t>
            </a:r>
            <a:r>
              <a:rPr lang="en-ID" dirty="0" err="1"/>
              <a:t>diterapkan</a:t>
            </a:r>
            <a:r>
              <a:rPr lang="en-ID" dirty="0"/>
              <a:t> </a:t>
            </a:r>
            <a:r>
              <a:rPr lang="en-ID" dirty="0" err="1"/>
              <a:t>untuk</a:t>
            </a:r>
            <a:r>
              <a:rPr lang="en-ID" dirty="0"/>
              <a:t> </a:t>
            </a:r>
            <a:r>
              <a:rPr lang="en-ID" dirty="0" err="1"/>
              <a:t>perancangan</a:t>
            </a:r>
            <a:r>
              <a:rPr lang="en-ID" dirty="0"/>
              <a:t> </a:t>
            </a:r>
            <a:r>
              <a:rPr lang="en-ID" dirty="0" err="1"/>
              <a:t>bentuk</a:t>
            </a:r>
            <a:r>
              <a:rPr lang="en-ID" dirty="0"/>
              <a:t> 3 </a:t>
            </a:r>
            <a:r>
              <a:rPr lang="en-ID" dirty="0" err="1"/>
              <a:t>dimensi</a:t>
            </a:r>
            <a:r>
              <a:rPr lang="en-ID" dirty="0"/>
              <a:t> </a:t>
            </a:r>
            <a:r>
              <a:rPr lang="en-ID" dirty="0" err="1"/>
              <a:t>mixmedia</a:t>
            </a:r>
            <a:r>
              <a:rPr lang="en-ID" dirty="0"/>
              <a:t> </a:t>
            </a:r>
            <a:r>
              <a:rPr lang="en-ID" dirty="0" err="1"/>
              <a:t>bentuk</a:t>
            </a:r>
            <a:r>
              <a:rPr lang="en-ID" dirty="0"/>
              <a:t> </a:t>
            </a:r>
            <a:r>
              <a:rPr lang="en-ID" dirty="0" err="1"/>
              <a:t>ruang</a:t>
            </a:r>
            <a:r>
              <a:rPr lang="en-ID" dirty="0"/>
              <a:t> </a:t>
            </a:r>
            <a:r>
              <a:rPr lang="en-ID" dirty="0" err="1"/>
              <a:t>kubus</a:t>
            </a:r>
            <a:r>
              <a:rPr lang="en-ID" dirty="0"/>
              <a:t> </a:t>
            </a:r>
            <a:r>
              <a:rPr lang="en-ID" dirty="0" err="1"/>
              <a:t>atau</a:t>
            </a:r>
            <a:r>
              <a:rPr lang="en-ID" dirty="0"/>
              <a:t> </a:t>
            </a:r>
            <a:r>
              <a:rPr lang="en-ID" dirty="0" err="1"/>
              <a:t>konstruksi</a:t>
            </a:r>
            <a:r>
              <a:rPr lang="en-ID" dirty="0"/>
              <a:t> </a:t>
            </a:r>
            <a:r>
              <a:rPr lang="en-ID" dirty="0" err="1"/>
              <a:t>kubus</a:t>
            </a:r>
            <a:r>
              <a:rPr lang="en-ID" dirty="0"/>
              <a:t> </a:t>
            </a:r>
            <a:r>
              <a:rPr lang="en-ID" dirty="0" err="1"/>
              <a:t>dengan</a:t>
            </a:r>
            <a:r>
              <a:rPr lang="en-ID" dirty="0"/>
              <a:t> </a:t>
            </a:r>
            <a:r>
              <a:rPr lang="en-ID" dirty="0" err="1"/>
              <a:t>benang</a:t>
            </a:r>
            <a:r>
              <a:rPr lang="en-ID" dirty="0"/>
              <a:t> </a:t>
            </a:r>
            <a:r>
              <a:rPr lang="en-ID" dirty="0" err="1"/>
              <a:t>nilon</a:t>
            </a:r>
            <a:r>
              <a:rPr lang="en-ID" dirty="0"/>
              <a:t>. (</a:t>
            </a:r>
            <a:r>
              <a:rPr lang="en-ID" dirty="0" err="1"/>
              <a:t>Sumber</a:t>
            </a:r>
            <a:r>
              <a:rPr lang="en-ID" dirty="0"/>
              <a:t> </a:t>
            </a:r>
            <a:r>
              <a:rPr lang="en-ID" dirty="0" err="1"/>
              <a:t>gambar</a:t>
            </a:r>
            <a:r>
              <a:rPr lang="en-ID" dirty="0"/>
              <a:t> </a:t>
            </a:r>
            <a:r>
              <a:rPr lang="en-ID" dirty="0" err="1"/>
              <a:t>Wucius</a:t>
            </a:r>
            <a:r>
              <a:rPr lang="en-ID" dirty="0"/>
              <a:t> Wong : </a:t>
            </a:r>
            <a:r>
              <a:rPr lang="en-ID" dirty="0" err="1"/>
              <a:t>Beberapa</a:t>
            </a:r>
            <a:r>
              <a:rPr lang="en-ID" dirty="0"/>
              <a:t> </a:t>
            </a:r>
            <a:r>
              <a:rPr lang="en-ID" dirty="0" err="1"/>
              <a:t>Asas</a:t>
            </a:r>
            <a:r>
              <a:rPr lang="en-ID" dirty="0"/>
              <a:t> </a:t>
            </a:r>
            <a:r>
              <a:rPr lang="en-ID" dirty="0" err="1"/>
              <a:t>Merancang</a:t>
            </a:r>
            <a:r>
              <a:rPr lang="en-ID" dirty="0"/>
              <a:t> </a:t>
            </a:r>
            <a:r>
              <a:rPr lang="en-ID" dirty="0" err="1"/>
              <a:t>Trimatra</a:t>
            </a:r>
            <a:r>
              <a:rPr lang="en-ID" dirty="0"/>
              <a:t>)</a:t>
            </a:r>
            <a:endParaRPr lang="en-US" dirty="0"/>
          </a:p>
        </p:txBody>
      </p:sp>
      <p:pic>
        <p:nvPicPr>
          <p:cNvPr id="4" name="object 3">
            <a:extLst>
              <a:ext uri="{FF2B5EF4-FFF2-40B4-BE49-F238E27FC236}">
                <a16:creationId xmlns:a16="http://schemas.microsoft.com/office/drawing/2014/main" id="{093192F3-77C7-484A-B5D8-6B3E98A425E2}"/>
              </a:ext>
            </a:extLst>
          </p:cNvPr>
          <p:cNvPicPr/>
          <p:nvPr/>
        </p:nvPicPr>
        <p:blipFill>
          <a:blip r:embed="rId2" cstate="print"/>
          <a:stretch>
            <a:fillRect/>
          </a:stretch>
        </p:blipFill>
        <p:spPr>
          <a:xfrm>
            <a:off x="819133" y="3568186"/>
            <a:ext cx="1921771" cy="1404495"/>
          </a:xfrm>
          <a:prstGeom prst="rect">
            <a:avLst/>
          </a:prstGeom>
        </p:spPr>
      </p:pic>
      <p:pic>
        <p:nvPicPr>
          <p:cNvPr id="5" name="object 4">
            <a:extLst>
              <a:ext uri="{FF2B5EF4-FFF2-40B4-BE49-F238E27FC236}">
                <a16:creationId xmlns:a16="http://schemas.microsoft.com/office/drawing/2014/main" id="{6BAB9496-632B-E346-B895-CB55230211AD}"/>
              </a:ext>
            </a:extLst>
          </p:cNvPr>
          <p:cNvPicPr/>
          <p:nvPr/>
        </p:nvPicPr>
        <p:blipFill>
          <a:blip r:embed="rId3" cstate="print"/>
          <a:stretch>
            <a:fillRect/>
          </a:stretch>
        </p:blipFill>
        <p:spPr>
          <a:xfrm>
            <a:off x="3146242" y="3547240"/>
            <a:ext cx="1948625" cy="1446386"/>
          </a:xfrm>
          <a:prstGeom prst="rect">
            <a:avLst/>
          </a:prstGeom>
        </p:spPr>
      </p:pic>
      <p:pic>
        <p:nvPicPr>
          <p:cNvPr id="6" name="object 5">
            <a:extLst>
              <a:ext uri="{FF2B5EF4-FFF2-40B4-BE49-F238E27FC236}">
                <a16:creationId xmlns:a16="http://schemas.microsoft.com/office/drawing/2014/main" id="{C2FFB604-691F-BD4B-B44A-D15206981AD0}"/>
              </a:ext>
            </a:extLst>
          </p:cNvPr>
          <p:cNvPicPr/>
          <p:nvPr/>
        </p:nvPicPr>
        <p:blipFill>
          <a:blip r:embed="rId4" cstate="print"/>
          <a:stretch>
            <a:fillRect/>
          </a:stretch>
        </p:blipFill>
        <p:spPr>
          <a:xfrm>
            <a:off x="5500205" y="3568186"/>
            <a:ext cx="1815373" cy="1440196"/>
          </a:xfrm>
          <a:prstGeom prst="rect">
            <a:avLst/>
          </a:prstGeom>
        </p:spPr>
      </p:pic>
    </p:spTree>
    <p:extLst>
      <p:ext uri="{BB962C8B-B14F-4D97-AF65-F5344CB8AC3E}">
        <p14:creationId xmlns:p14="http://schemas.microsoft.com/office/powerpoint/2010/main" val="875195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2">
            <a:extLst>
              <a:ext uri="{FF2B5EF4-FFF2-40B4-BE49-F238E27FC236}">
                <a16:creationId xmlns:a16="http://schemas.microsoft.com/office/drawing/2014/main" id="{9B277ED5-9FFB-F747-95BB-91A85E0CD877}"/>
              </a:ext>
            </a:extLst>
          </p:cNvPr>
          <p:cNvPicPr/>
          <p:nvPr/>
        </p:nvPicPr>
        <p:blipFill>
          <a:blip r:embed="rId2" cstate="print"/>
          <a:stretch>
            <a:fillRect/>
          </a:stretch>
        </p:blipFill>
        <p:spPr>
          <a:xfrm>
            <a:off x="96152" y="202536"/>
            <a:ext cx="2742052" cy="6073560"/>
          </a:xfrm>
          <a:prstGeom prst="rect">
            <a:avLst/>
          </a:prstGeom>
        </p:spPr>
      </p:pic>
      <p:sp>
        <p:nvSpPr>
          <p:cNvPr id="4" name="Rectangle 3">
            <a:extLst>
              <a:ext uri="{FF2B5EF4-FFF2-40B4-BE49-F238E27FC236}">
                <a16:creationId xmlns:a16="http://schemas.microsoft.com/office/drawing/2014/main" id="{4CE3B1AF-F940-0245-9671-82376149F6AF}"/>
              </a:ext>
            </a:extLst>
          </p:cNvPr>
          <p:cNvSpPr/>
          <p:nvPr/>
        </p:nvSpPr>
        <p:spPr>
          <a:xfrm>
            <a:off x="2838204" y="202536"/>
            <a:ext cx="3020291" cy="2747932"/>
          </a:xfrm>
          <a:prstGeom prst="rect">
            <a:avLst/>
          </a:prstGeom>
        </p:spPr>
        <p:txBody>
          <a:bodyPr wrap="square">
            <a:spAutoFit/>
          </a:bodyPr>
          <a:lstStyle/>
          <a:p>
            <a:pPr marR="5080" algn="just">
              <a:lnSpc>
                <a:spcPct val="115199"/>
              </a:lnSpc>
              <a:spcBef>
                <a:spcPts val="155"/>
              </a:spcBef>
            </a:pPr>
            <a:r>
              <a:rPr lang="en-ID" spc="-5" dirty="0">
                <a:cs typeface="Calibri"/>
              </a:rPr>
              <a:t>Gambar</a:t>
            </a:r>
            <a:r>
              <a:rPr lang="en-ID" dirty="0">
                <a:cs typeface="Calibri"/>
              </a:rPr>
              <a:t> </a:t>
            </a:r>
            <a:r>
              <a:rPr lang="en-ID" spc="-5" dirty="0" err="1">
                <a:cs typeface="Calibri"/>
              </a:rPr>
              <a:t>samping</a:t>
            </a:r>
            <a:r>
              <a:rPr lang="en-ID" dirty="0">
                <a:cs typeface="Calibri"/>
              </a:rPr>
              <a:t> </a:t>
            </a:r>
            <a:r>
              <a:rPr lang="en-ID" dirty="0" err="1">
                <a:cs typeface="Calibri"/>
              </a:rPr>
              <a:t>kiri</a:t>
            </a:r>
            <a:r>
              <a:rPr lang="en-ID" spc="5" dirty="0">
                <a:cs typeface="Calibri"/>
              </a:rPr>
              <a:t> </a:t>
            </a:r>
            <a:r>
              <a:rPr lang="en-ID" dirty="0" err="1">
                <a:cs typeface="Calibri"/>
              </a:rPr>
              <a:t>ini</a:t>
            </a:r>
            <a:r>
              <a:rPr lang="en-ID" spc="5" dirty="0">
                <a:cs typeface="Calibri"/>
              </a:rPr>
              <a:t> </a:t>
            </a:r>
            <a:r>
              <a:rPr lang="en-ID" spc="-5" dirty="0" err="1">
                <a:cs typeface="Calibri"/>
              </a:rPr>
              <a:t>dapat</a:t>
            </a:r>
            <a:r>
              <a:rPr lang="en-ID" spc="-5" dirty="0">
                <a:cs typeface="Calibri"/>
              </a:rPr>
              <a:t> </a:t>
            </a:r>
            <a:r>
              <a:rPr lang="en-ID" dirty="0">
                <a:cs typeface="Calibri"/>
              </a:rPr>
              <a:t> </a:t>
            </a:r>
            <a:r>
              <a:rPr lang="en-ID" spc="-10" dirty="0" err="1">
                <a:cs typeface="Calibri"/>
              </a:rPr>
              <a:t>diterapkan</a:t>
            </a:r>
            <a:r>
              <a:rPr lang="en-ID" spc="-5" dirty="0">
                <a:cs typeface="Calibri"/>
              </a:rPr>
              <a:t> </a:t>
            </a:r>
            <a:r>
              <a:rPr lang="en-ID" spc="-5" dirty="0" err="1">
                <a:cs typeface="Calibri"/>
              </a:rPr>
              <a:t>untuk</a:t>
            </a:r>
            <a:r>
              <a:rPr lang="en-ID" dirty="0">
                <a:cs typeface="Calibri"/>
              </a:rPr>
              <a:t> </a:t>
            </a:r>
            <a:r>
              <a:rPr lang="en-ID" spc="-10" dirty="0" err="1">
                <a:cs typeface="Calibri"/>
              </a:rPr>
              <a:t>perancangan</a:t>
            </a:r>
            <a:r>
              <a:rPr lang="en-ID" spc="-10" dirty="0">
                <a:cs typeface="Calibri"/>
              </a:rPr>
              <a:t> </a:t>
            </a:r>
            <a:r>
              <a:rPr lang="en-ID" spc="-305" dirty="0">
                <a:cs typeface="Calibri"/>
              </a:rPr>
              <a:t> </a:t>
            </a:r>
            <a:r>
              <a:rPr lang="en-ID" spc="-5" dirty="0" err="1">
                <a:cs typeface="Calibri"/>
              </a:rPr>
              <a:t>bentuk</a:t>
            </a:r>
            <a:r>
              <a:rPr lang="en-ID" spc="-5" dirty="0">
                <a:cs typeface="Calibri"/>
              </a:rPr>
              <a:t> </a:t>
            </a:r>
            <a:r>
              <a:rPr lang="en-ID" dirty="0">
                <a:cs typeface="Calibri"/>
              </a:rPr>
              <a:t>3 </a:t>
            </a:r>
            <a:r>
              <a:rPr lang="en-ID" spc="-5" dirty="0" err="1">
                <a:cs typeface="Calibri"/>
              </a:rPr>
              <a:t>dimensi</a:t>
            </a:r>
            <a:r>
              <a:rPr lang="en-ID" spc="-5" dirty="0">
                <a:cs typeface="Calibri"/>
              </a:rPr>
              <a:t> </a:t>
            </a:r>
            <a:r>
              <a:rPr lang="en-ID" spc="-5" dirty="0" err="1">
                <a:cs typeface="Calibri"/>
              </a:rPr>
              <a:t>mixmedia</a:t>
            </a:r>
            <a:r>
              <a:rPr lang="en-ID" spc="-5" dirty="0">
                <a:cs typeface="Calibri"/>
              </a:rPr>
              <a:t> </a:t>
            </a:r>
            <a:r>
              <a:rPr lang="en-ID" spc="-10" dirty="0" err="1">
                <a:cs typeface="Calibri"/>
              </a:rPr>
              <a:t>antara</a:t>
            </a:r>
            <a:r>
              <a:rPr lang="en-ID" spc="-10" dirty="0">
                <a:cs typeface="Calibri"/>
              </a:rPr>
              <a:t> </a:t>
            </a:r>
            <a:r>
              <a:rPr lang="en-ID" spc="-5" dirty="0">
                <a:cs typeface="Calibri"/>
              </a:rPr>
              <a:t> </a:t>
            </a:r>
            <a:r>
              <a:rPr lang="en-ID" dirty="0" err="1">
                <a:cs typeface="Calibri"/>
              </a:rPr>
              <a:t>bidang</a:t>
            </a:r>
            <a:r>
              <a:rPr lang="en-ID" spc="-10" dirty="0">
                <a:cs typeface="Calibri"/>
              </a:rPr>
              <a:t> </a:t>
            </a:r>
            <a:r>
              <a:rPr lang="en-ID" spc="-5" dirty="0" err="1">
                <a:cs typeface="Calibri"/>
              </a:rPr>
              <a:t>datar</a:t>
            </a:r>
            <a:r>
              <a:rPr lang="en-ID" spc="-10" dirty="0">
                <a:cs typeface="Calibri"/>
              </a:rPr>
              <a:t> </a:t>
            </a:r>
            <a:r>
              <a:rPr lang="en-ID" dirty="0">
                <a:cs typeface="Calibri"/>
              </a:rPr>
              <a:t>dan</a:t>
            </a:r>
            <a:r>
              <a:rPr lang="en-ID" spc="-10" dirty="0">
                <a:cs typeface="Calibri"/>
              </a:rPr>
              <a:t> </a:t>
            </a:r>
            <a:r>
              <a:rPr lang="en-ID" dirty="0" err="1">
                <a:cs typeface="Calibri"/>
              </a:rPr>
              <a:t>benang</a:t>
            </a:r>
            <a:r>
              <a:rPr lang="en-ID" spc="-10" dirty="0">
                <a:cs typeface="Calibri"/>
              </a:rPr>
              <a:t> </a:t>
            </a:r>
            <a:r>
              <a:rPr lang="en-ID" spc="-5" dirty="0" err="1">
                <a:cs typeface="Calibri"/>
              </a:rPr>
              <a:t>nilon</a:t>
            </a:r>
            <a:r>
              <a:rPr lang="en-ID" spc="-5" dirty="0">
                <a:cs typeface="Calibri"/>
              </a:rPr>
              <a:t>.</a:t>
            </a:r>
            <a:endParaRPr lang="en-ID" dirty="0">
              <a:cs typeface="Calibri"/>
            </a:endParaRPr>
          </a:p>
          <a:p>
            <a:pPr marR="5080" algn="just">
              <a:lnSpc>
                <a:spcPct val="112900"/>
              </a:lnSpc>
              <a:spcBef>
                <a:spcPts val="1105"/>
              </a:spcBef>
            </a:pPr>
            <a:r>
              <a:rPr lang="en-ID" spc="-5" dirty="0">
                <a:cs typeface="Calibri"/>
              </a:rPr>
              <a:t>(</a:t>
            </a:r>
            <a:r>
              <a:rPr lang="en-ID" spc="-5" dirty="0" err="1">
                <a:cs typeface="Calibri"/>
              </a:rPr>
              <a:t>Sumber</a:t>
            </a:r>
            <a:r>
              <a:rPr lang="en-ID" dirty="0">
                <a:cs typeface="Calibri"/>
              </a:rPr>
              <a:t> </a:t>
            </a:r>
            <a:r>
              <a:rPr lang="en-ID" spc="-5" dirty="0" err="1">
                <a:cs typeface="Calibri"/>
              </a:rPr>
              <a:t>gambar</a:t>
            </a:r>
            <a:r>
              <a:rPr lang="en-ID" dirty="0">
                <a:cs typeface="Calibri"/>
              </a:rPr>
              <a:t> </a:t>
            </a:r>
            <a:r>
              <a:rPr lang="en-ID" spc="-10" dirty="0" err="1">
                <a:cs typeface="Calibri"/>
              </a:rPr>
              <a:t>Wucius</a:t>
            </a:r>
            <a:r>
              <a:rPr lang="en-ID" spc="-5" dirty="0">
                <a:cs typeface="Calibri"/>
              </a:rPr>
              <a:t> </a:t>
            </a:r>
            <a:r>
              <a:rPr lang="en-ID" spc="-15" dirty="0">
                <a:cs typeface="Calibri"/>
              </a:rPr>
              <a:t>Wong</a:t>
            </a:r>
            <a:r>
              <a:rPr lang="en-ID" spc="-10" dirty="0">
                <a:cs typeface="Calibri"/>
              </a:rPr>
              <a:t> </a:t>
            </a:r>
            <a:r>
              <a:rPr lang="en-ID" dirty="0">
                <a:cs typeface="Calibri"/>
              </a:rPr>
              <a:t>: </a:t>
            </a:r>
            <a:r>
              <a:rPr lang="en-ID" spc="5" dirty="0">
                <a:cs typeface="Calibri"/>
              </a:rPr>
              <a:t> </a:t>
            </a:r>
            <a:r>
              <a:rPr lang="en-ID" spc="-5" dirty="0" err="1">
                <a:cs typeface="Calibri"/>
              </a:rPr>
              <a:t>Beberapa</a:t>
            </a:r>
            <a:r>
              <a:rPr lang="en-ID" dirty="0">
                <a:cs typeface="Calibri"/>
              </a:rPr>
              <a:t> </a:t>
            </a:r>
            <a:r>
              <a:rPr lang="en-ID" dirty="0" err="1">
                <a:cs typeface="Calibri"/>
              </a:rPr>
              <a:t>Asas</a:t>
            </a:r>
            <a:r>
              <a:rPr lang="en-ID" spc="5" dirty="0">
                <a:cs typeface="Calibri"/>
              </a:rPr>
              <a:t> </a:t>
            </a:r>
            <a:r>
              <a:rPr lang="en-ID" spc="-10" dirty="0" err="1">
                <a:cs typeface="Calibri"/>
              </a:rPr>
              <a:t>Merancang</a:t>
            </a:r>
            <a:r>
              <a:rPr lang="en-ID" spc="-10" dirty="0">
                <a:cs typeface="Calibri"/>
              </a:rPr>
              <a:t> </a:t>
            </a:r>
            <a:r>
              <a:rPr lang="en-ID" spc="-5" dirty="0">
                <a:cs typeface="Calibri"/>
              </a:rPr>
              <a:t> </a:t>
            </a:r>
            <a:r>
              <a:rPr lang="en-ID" spc="-15" dirty="0" err="1">
                <a:cs typeface="Calibri"/>
              </a:rPr>
              <a:t>Trimatra</a:t>
            </a:r>
            <a:r>
              <a:rPr lang="en-ID" spc="-15" dirty="0">
                <a:cs typeface="Calibri"/>
              </a:rPr>
              <a:t>)</a:t>
            </a:r>
            <a:endParaRPr lang="en-ID" dirty="0">
              <a:cs typeface="Calibri"/>
            </a:endParaRPr>
          </a:p>
        </p:txBody>
      </p:sp>
      <p:pic>
        <p:nvPicPr>
          <p:cNvPr id="5" name="object 3">
            <a:extLst>
              <a:ext uri="{FF2B5EF4-FFF2-40B4-BE49-F238E27FC236}">
                <a16:creationId xmlns:a16="http://schemas.microsoft.com/office/drawing/2014/main" id="{3918EB7F-9BA7-8F4A-A6DF-A45329C28EA7}"/>
              </a:ext>
            </a:extLst>
          </p:cNvPr>
          <p:cNvPicPr/>
          <p:nvPr/>
        </p:nvPicPr>
        <p:blipFill>
          <a:blip r:embed="rId3" cstate="print"/>
          <a:stretch>
            <a:fillRect/>
          </a:stretch>
        </p:blipFill>
        <p:spPr>
          <a:xfrm>
            <a:off x="5858495" y="63011"/>
            <a:ext cx="3020291" cy="6352610"/>
          </a:xfrm>
          <a:prstGeom prst="rect">
            <a:avLst/>
          </a:prstGeom>
        </p:spPr>
      </p:pic>
      <p:sp>
        <p:nvSpPr>
          <p:cNvPr id="7" name="Rectangle 6">
            <a:extLst>
              <a:ext uri="{FF2B5EF4-FFF2-40B4-BE49-F238E27FC236}">
                <a16:creationId xmlns:a16="http://schemas.microsoft.com/office/drawing/2014/main" id="{B032DE83-3A0C-8849-BB84-15BF22CC26B0}"/>
              </a:ext>
            </a:extLst>
          </p:cNvPr>
          <p:cNvSpPr/>
          <p:nvPr/>
        </p:nvSpPr>
        <p:spPr>
          <a:xfrm>
            <a:off x="8878786" y="3071406"/>
            <a:ext cx="2742052" cy="3723583"/>
          </a:xfrm>
          <a:prstGeom prst="rect">
            <a:avLst/>
          </a:prstGeom>
        </p:spPr>
        <p:txBody>
          <a:bodyPr wrap="square">
            <a:spAutoFit/>
          </a:bodyPr>
          <a:lstStyle/>
          <a:p>
            <a:pPr marL="90805" marR="84455" algn="just">
              <a:lnSpc>
                <a:spcPct val="115399"/>
              </a:lnSpc>
              <a:spcBef>
                <a:spcPts val="105"/>
              </a:spcBef>
            </a:pPr>
            <a:r>
              <a:rPr lang="en-ID" spc="-5" dirty="0">
                <a:cs typeface="Calibri"/>
              </a:rPr>
              <a:t>Gambar</a:t>
            </a:r>
            <a:r>
              <a:rPr lang="en-ID" dirty="0">
                <a:cs typeface="Calibri"/>
              </a:rPr>
              <a:t> </a:t>
            </a:r>
            <a:r>
              <a:rPr lang="en-ID" spc="-5" dirty="0" err="1">
                <a:cs typeface="Calibri"/>
              </a:rPr>
              <a:t>disamping</a:t>
            </a:r>
            <a:r>
              <a:rPr lang="en-ID" dirty="0">
                <a:cs typeface="Calibri"/>
              </a:rPr>
              <a:t> </a:t>
            </a:r>
            <a:r>
              <a:rPr lang="en-ID" spc="-5" dirty="0" err="1">
                <a:cs typeface="Calibri"/>
              </a:rPr>
              <a:t>kanan</a:t>
            </a:r>
            <a:r>
              <a:rPr lang="en-ID" dirty="0">
                <a:cs typeface="Calibri"/>
              </a:rPr>
              <a:t> </a:t>
            </a:r>
            <a:r>
              <a:rPr lang="en-ID" dirty="0" err="1">
                <a:cs typeface="Calibri"/>
              </a:rPr>
              <a:t>ini</a:t>
            </a:r>
            <a:r>
              <a:rPr lang="en-ID" dirty="0">
                <a:cs typeface="Calibri"/>
              </a:rPr>
              <a:t> </a:t>
            </a:r>
            <a:r>
              <a:rPr lang="en-ID" spc="5" dirty="0">
                <a:cs typeface="Calibri"/>
              </a:rPr>
              <a:t> </a:t>
            </a:r>
            <a:r>
              <a:rPr lang="en-ID" spc="-5" dirty="0" err="1">
                <a:cs typeface="Calibri"/>
              </a:rPr>
              <a:t>dapat</a:t>
            </a:r>
            <a:r>
              <a:rPr lang="en-ID" dirty="0">
                <a:cs typeface="Calibri"/>
              </a:rPr>
              <a:t> </a:t>
            </a:r>
            <a:r>
              <a:rPr lang="en-ID" spc="-10" dirty="0" err="1">
                <a:cs typeface="Calibri"/>
              </a:rPr>
              <a:t>diterapkan</a:t>
            </a:r>
            <a:r>
              <a:rPr lang="en-ID" spc="-5" dirty="0">
                <a:cs typeface="Calibri"/>
              </a:rPr>
              <a:t> </a:t>
            </a:r>
            <a:r>
              <a:rPr lang="en-ID" spc="-5" dirty="0" err="1">
                <a:cs typeface="Calibri"/>
              </a:rPr>
              <a:t>untuk</a:t>
            </a:r>
            <a:r>
              <a:rPr lang="en-ID" spc="-5" dirty="0">
                <a:cs typeface="Calibri"/>
              </a:rPr>
              <a:t> </a:t>
            </a:r>
            <a:r>
              <a:rPr lang="en-ID" dirty="0">
                <a:cs typeface="Calibri"/>
              </a:rPr>
              <a:t> </a:t>
            </a:r>
            <a:r>
              <a:rPr lang="en-ID" spc="-10" dirty="0" err="1">
                <a:cs typeface="Calibri"/>
              </a:rPr>
              <a:t>perancangan</a:t>
            </a:r>
            <a:r>
              <a:rPr lang="en-ID" spc="-5" dirty="0">
                <a:cs typeface="Calibri"/>
              </a:rPr>
              <a:t> </a:t>
            </a:r>
            <a:r>
              <a:rPr lang="en-ID" spc="-5" dirty="0" err="1">
                <a:cs typeface="Calibri"/>
              </a:rPr>
              <a:t>bentuk</a:t>
            </a:r>
            <a:r>
              <a:rPr lang="en-ID" dirty="0">
                <a:cs typeface="Calibri"/>
              </a:rPr>
              <a:t> 3</a:t>
            </a:r>
            <a:r>
              <a:rPr lang="en-ID" spc="5" dirty="0">
                <a:cs typeface="Calibri"/>
              </a:rPr>
              <a:t> </a:t>
            </a:r>
            <a:r>
              <a:rPr lang="en-ID" spc="-5" dirty="0" err="1">
                <a:cs typeface="Calibri"/>
              </a:rPr>
              <a:t>dimensi</a:t>
            </a:r>
            <a:r>
              <a:rPr lang="en-ID" spc="-5" dirty="0">
                <a:cs typeface="Calibri"/>
              </a:rPr>
              <a:t> </a:t>
            </a:r>
            <a:r>
              <a:rPr lang="en-ID" dirty="0">
                <a:cs typeface="Calibri"/>
              </a:rPr>
              <a:t> </a:t>
            </a:r>
            <a:r>
              <a:rPr lang="en-ID" spc="-5" dirty="0" err="1">
                <a:cs typeface="Calibri"/>
              </a:rPr>
              <a:t>mixmedia</a:t>
            </a:r>
            <a:r>
              <a:rPr lang="en-ID" dirty="0">
                <a:cs typeface="Calibri"/>
              </a:rPr>
              <a:t> </a:t>
            </a:r>
            <a:r>
              <a:rPr lang="en-ID" spc="-5" dirty="0" err="1">
                <a:cs typeface="Calibri"/>
              </a:rPr>
              <a:t>bentuk</a:t>
            </a:r>
            <a:r>
              <a:rPr lang="en-ID" dirty="0">
                <a:cs typeface="Calibri"/>
              </a:rPr>
              <a:t> </a:t>
            </a:r>
            <a:r>
              <a:rPr lang="en-ID" spc="-5" dirty="0" err="1">
                <a:cs typeface="Calibri"/>
              </a:rPr>
              <a:t>ruang</a:t>
            </a:r>
            <a:r>
              <a:rPr lang="en-ID" dirty="0">
                <a:cs typeface="Calibri"/>
              </a:rPr>
              <a:t> </a:t>
            </a:r>
            <a:r>
              <a:rPr lang="en-ID" spc="-5" dirty="0" err="1">
                <a:cs typeface="Calibri"/>
              </a:rPr>
              <a:t>kubus</a:t>
            </a:r>
            <a:r>
              <a:rPr lang="en-ID" spc="-5" dirty="0">
                <a:cs typeface="Calibri"/>
              </a:rPr>
              <a:t> </a:t>
            </a:r>
            <a:r>
              <a:rPr lang="en-ID" dirty="0">
                <a:cs typeface="Calibri"/>
              </a:rPr>
              <a:t> </a:t>
            </a:r>
            <a:r>
              <a:rPr lang="en-ID" spc="-10" dirty="0" err="1">
                <a:cs typeface="Calibri"/>
              </a:rPr>
              <a:t>atau</a:t>
            </a:r>
            <a:r>
              <a:rPr lang="en-ID" spc="-5" dirty="0">
                <a:cs typeface="Calibri"/>
              </a:rPr>
              <a:t> </a:t>
            </a:r>
            <a:r>
              <a:rPr lang="en-ID" spc="-10" dirty="0" err="1">
                <a:cs typeface="Calibri"/>
              </a:rPr>
              <a:t>konstruksi</a:t>
            </a:r>
            <a:r>
              <a:rPr lang="en-ID" spc="-5" dirty="0">
                <a:cs typeface="Calibri"/>
              </a:rPr>
              <a:t> </a:t>
            </a:r>
            <a:r>
              <a:rPr lang="en-ID" spc="-5" dirty="0" err="1">
                <a:cs typeface="Calibri"/>
              </a:rPr>
              <a:t>kubus</a:t>
            </a:r>
            <a:r>
              <a:rPr lang="en-ID" dirty="0">
                <a:cs typeface="Calibri"/>
              </a:rPr>
              <a:t> </a:t>
            </a:r>
            <a:r>
              <a:rPr lang="en-ID" spc="-5" dirty="0" err="1">
                <a:cs typeface="Calibri"/>
              </a:rPr>
              <a:t>dengan</a:t>
            </a:r>
            <a:r>
              <a:rPr lang="en-ID" spc="-5" dirty="0">
                <a:cs typeface="Calibri"/>
              </a:rPr>
              <a:t> </a:t>
            </a:r>
            <a:r>
              <a:rPr lang="en-ID" dirty="0">
                <a:cs typeface="Calibri"/>
              </a:rPr>
              <a:t> </a:t>
            </a:r>
            <a:r>
              <a:rPr lang="en-ID" dirty="0" err="1">
                <a:cs typeface="Calibri"/>
              </a:rPr>
              <a:t>benang</a:t>
            </a:r>
            <a:r>
              <a:rPr lang="en-ID" spc="-5" dirty="0">
                <a:cs typeface="Calibri"/>
              </a:rPr>
              <a:t> </a:t>
            </a:r>
            <a:r>
              <a:rPr lang="en-ID" spc="-5" dirty="0" err="1">
                <a:cs typeface="Calibri"/>
              </a:rPr>
              <a:t>nilon</a:t>
            </a:r>
            <a:r>
              <a:rPr lang="en-ID" spc="-5" dirty="0">
                <a:cs typeface="Calibri"/>
              </a:rPr>
              <a:t>.</a:t>
            </a:r>
            <a:endParaRPr lang="en-ID" dirty="0">
              <a:cs typeface="Calibri"/>
            </a:endParaRPr>
          </a:p>
          <a:p>
            <a:pPr marL="90805" marR="85090" algn="just">
              <a:lnSpc>
                <a:spcPct val="118600"/>
              </a:lnSpc>
              <a:spcBef>
                <a:spcPts val="910"/>
              </a:spcBef>
            </a:pPr>
            <a:r>
              <a:rPr lang="en-ID" spc="-5" dirty="0">
                <a:cs typeface="Calibri"/>
              </a:rPr>
              <a:t>(</a:t>
            </a:r>
            <a:r>
              <a:rPr lang="en-ID" spc="-5" dirty="0" err="1">
                <a:cs typeface="Calibri"/>
              </a:rPr>
              <a:t>Sumber</a:t>
            </a:r>
            <a:r>
              <a:rPr lang="en-ID" spc="-5" dirty="0">
                <a:cs typeface="Calibri"/>
              </a:rPr>
              <a:t> </a:t>
            </a:r>
            <a:r>
              <a:rPr lang="en-ID" spc="-5" dirty="0" err="1">
                <a:cs typeface="Calibri"/>
              </a:rPr>
              <a:t>gambar</a:t>
            </a:r>
            <a:r>
              <a:rPr lang="en-ID" spc="-5" dirty="0">
                <a:cs typeface="Calibri"/>
              </a:rPr>
              <a:t> </a:t>
            </a:r>
            <a:r>
              <a:rPr lang="en-ID" spc="-10" dirty="0" err="1">
                <a:cs typeface="Calibri"/>
              </a:rPr>
              <a:t>Wucius</a:t>
            </a:r>
            <a:r>
              <a:rPr lang="en-ID" spc="-10" dirty="0">
                <a:cs typeface="Calibri"/>
              </a:rPr>
              <a:t> </a:t>
            </a:r>
            <a:r>
              <a:rPr lang="en-ID" spc="-15" dirty="0">
                <a:cs typeface="Calibri"/>
              </a:rPr>
              <a:t>Wong </a:t>
            </a:r>
            <a:r>
              <a:rPr lang="en-ID" dirty="0">
                <a:cs typeface="Calibri"/>
              </a:rPr>
              <a:t>: </a:t>
            </a:r>
            <a:r>
              <a:rPr lang="en-ID" spc="5" dirty="0">
                <a:cs typeface="Calibri"/>
              </a:rPr>
              <a:t> </a:t>
            </a:r>
            <a:r>
              <a:rPr lang="en-ID" spc="-5" dirty="0" err="1">
                <a:cs typeface="Calibri"/>
              </a:rPr>
              <a:t>Beberapa</a:t>
            </a:r>
            <a:r>
              <a:rPr lang="en-ID" spc="220" dirty="0">
                <a:cs typeface="Calibri"/>
              </a:rPr>
              <a:t> </a:t>
            </a:r>
            <a:r>
              <a:rPr lang="en-ID" dirty="0" err="1">
                <a:cs typeface="Calibri"/>
              </a:rPr>
              <a:t>Asas</a:t>
            </a:r>
            <a:r>
              <a:rPr lang="en-ID" spc="185" dirty="0">
                <a:cs typeface="Calibri"/>
              </a:rPr>
              <a:t> </a:t>
            </a:r>
            <a:r>
              <a:rPr lang="en-ID" spc="-10" dirty="0" err="1">
                <a:cs typeface="Calibri"/>
              </a:rPr>
              <a:t>Merancang</a:t>
            </a:r>
            <a:endParaRPr lang="en-ID" dirty="0">
              <a:cs typeface="Calibri"/>
            </a:endParaRPr>
          </a:p>
        </p:txBody>
      </p:sp>
    </p:spTree>
    <p:extLst>
      <p:ext uri="{BB962C8B-B14F-4D97-AF65-F5344CB8AC3E}">
        <p14:creationId xmlns:p14="http://schemas.microsoft.com/office/powerpoint/2010/main" val="378280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F264D6-931F-1F4B-9D78-3A27C9EDF3E5}"/>
              </a:ext>
            </a:extLst>
          </p:cNvPr>
          <p:cNvSpPr/>
          <p:nvPr/>
        </p:nvSpPr>
        <p:spPr>
          <a:xfrm>
            <a:off x="5244934" y="273133"/>
            <a:ext cx="6096000" cy="1793696"/>
          </a:xfrm>
          <a:prstGeom prst="rect">
            <a:avLst/>
          </a:prstGeom>
        </p:spPr>
        <p:txBody>
          <a:bodyPr>
            <a:spAutoFit/>
          </a:bodyPr>
          <a:lstStyle/>
          <a:p>
            <a:pPr marL="90805" marR="84455">
              <a:lnSpc>
                <a:spcPct val="118300"/>
              </a:lnSpc>
              <a:spcBef>
                <a:spcPts val="95"/>
              </a:spcBef>
            </a:pPr>
            <a:r>
              <a:rPr lang="en-ID" spc="-10" dirty="0">
                <a:cs typeface="Calibri"/>
              </a:rPr>
              <a:t>Gambar di </a:t>
            </a:r>
            <a:r>
              <a:rPr lang="en-ID" spc="-10" dirty="0" err="1">
                <a:cs typeface="Calibri"/>
              </a:rPr>
              <a:t>samping</a:t>
            </a:r>
            <a:r>
              <a:rPr lang="en-ID" spc="-10" dirty="0">
                <a:cs typeface="Calibri"/>
              </a:rPr>
              <a:t> </a:t>
            </a:r>
            <a:r>
              <a:rPr lang="en-ID" spc="-10" dirty="0" err="1">
                <a:cs typeface="Calibri"/>
              </a:rPr>
              <a:t>kiri</a:t>
            </a:r>
            <a:r>
              <a:rPr lang="en-ID" spc="-10" dirty="0">
                <a:cs typeface="Calibri"/>
              </a:rPr>
              <a:t> </a:t>
            </a:r>
            <a:r>
              <a:rPr lang="en-ID" spc="-10" dirty="0" err="1">
                <a:cs typeface="Calibri"/>
              </a:rPr>
              <a:t>merupakan</a:t>
            </a:r>
            <a:r>
              <a:rPr lang="en-ID" spc="-10" dirty="0">
                <a:cs typeface="Calibri"/>
              </a:rPr>
              <a:t> </a:t>
            </a:r>
            <a:r>
              <a:rPr lang="en-ID" spc="-10" dirty="0" err="1">
                <a:cs typeface="Calibri"/>
              </a:rPr>
              <a:t>contoh</a:t>
            </a:r>
            <a:r>
              <a:rPr lang="en-ID" spc="95" dirty="0">
                <a:cs typeface="Calibri"/>
              </a:rPr>
              <a:t> </a:t>
            </a:r>
            <a:r>
              <a:rPr lang="en-ID" spc="-5" dirty="0" err="1">
                <a:cs typeface="Calibri"/>
              </a:rPr>
              <a:t>hasil</a:t>
            </a:r>
            <a:r>
              <a:rPr lang="en-ID" spc="100" dirty="0">
                <a:cs typeface="Calibri"/>
              </a:rPr>
              <a:t> </a:t>
            </a:r>
            <a:r>
              <a:rPr lang="en-ID" spc="-15" dirty="0" err="1">
                <a:cs typeface="Calibri"/>
              </a:rPr>
              <a:t>perancangan</a:t>
            </a:r>
            <a:r>
              <a:rPr lang="en-ID" spc="105" dirty="0">
                <a:cs typeface="Calibri"/>
              </a:rPr>
              <a:t> </a:t>
            </a:r>
            <a:r>
              <a:rPr lang="en-ID" spc="-10" dirty="0" err="1">
                <a:cs typeface="Calibri"/>
              </a:rPr>
              <a:t>bentuk</a:t>
            </a:r>
            <a:r>
              <a:rPr lang="en-ID" spc="105" dirty="0">
                <a:cs typeface="Calibri"/>
              </a:rPr>
              <a:t> </a:t>
            </a:r>
            <a:r>
              <a:rPr lang="en-ID" dirty="0">
                <a:cs typeface="Calibri"/>
              </a:rPr>
              <a:t>3</a:t>
            </a:r>
            <a:r>
              <a:rPr lang="en-ID" spc="105" dirty="0">
                <a:cs typeface="Calibri"/>
              </a:rPr>
              <a:t> </a:t>
            </a:r>
            <a:r>
              <a:rPr lang="en-ID" spc="-5" dirty="0" err="1">
                <a:cs typeface="Calibri"/>
              </a:rPr>
              <a:t>dimensi</a:t>
            </a:r>
            <a:r>
              <a:rPr lang="en-ID" spc="105" dirty="0">
                <a:cs typeface="Calibri"/>
              </a:rPr>
              <a:t> </a:t>
            </a:r>
            <a:r>
              <a:rPr lang="en-ID" spc="-10" dirty="0" err="1">
                <a:cs typeface="Calibri"/>
              </a:rPr>
              <a:t>dengan</a:t>
            </a:r>
            <a:r>
              <a:rPr lang="en-ID" spc="95" dirty="0">
                <a:cs typeface="Calibri"/>
              </a:rPr>
              <a:t> </a:t>
            </a:r>
            <a:r>
              <a:rPr lang="en-ID" spc="-10" dirty="0" err="1">
                <a:cs typeface="Calibri"/>
              </a:rPr>
              <a:t>cara</a:t>
            </a:r>
            <a:r>
              <a:rPr lang="en-ID" spc="95" dirty="0">
                <a:cs typeface="Calibri"/>
              </a:rPr>
              <a:t> </a:t>
            </a:r>
            <a:r>
              <a:rPr lang="en-ID" dirty="0">
                <a:cs typeface="Calibri"/>
              </a:rPr>
              <a:t>mix</a:t>
            </a:r>
            <a:r>
              <a:rPr lang="en-ID" spc="110" dirty="0">
                <a:cs typeface="Calibri"/>
              </a:rPr>
              <a:t> </a:t>
            </a:r>
            <a:r>
              <a:rPr lang="en-ID" spc="-5" dirty="0">
                <a:cs typeface="Calibri"/>
              </a:rPr>
              <a:t>media</a:t>
            </a:r>
            <a:r>
              <a:rPr lang="en-ID" spc="100" dirty="0">
                <a:cs typeface="Calibri"/>
              </a:rPr>
              <a:t> </a:t>
            </a:r>
            <a:r>
              <a:rPr lang="en-ID" spc="-15" dirty="0" err="1">
                <a:cs typeface="Calibri"/>
              </a:rPr>
              <a:t>antara</a:t>
            </a:r>
            <a:r>
              <a:rPr lang="en-ID" spc="100" dirty="0">
                <a:cs typeface="Calibri"/>
              </a:rPr>
              <a:t> </a:t>
            </a:r>
            <a:r>
              <a:rPr lang="en-ID" spc="-10" dirty="0" err="1">
                <a:cs typeface="Calibri"/>
              </a:rPr>
              <a:t>struktur</a:t>
            </a:r>
            <a:r>
              <a:rPr lang="en-ID" spc="100" dirty="0">
                <a:cs typeface="Calibri"/>
              </a:rPr>
              <a:t> </a:t>
            </a:r>
            <a:r>
              <a:rPr lang="en-ID" spc="-15" dirty="0" err="1">
                <a:cs typeface="Calibri"/>
              </a:rPr>
              <a:t>batang</a:t>
            </a:r>
            <a:r>
              <a:rPr lang="en-ID" spc="-15" dirty="0">
                <a:cs typeface="Calibri"/>
              </a:rPr>
              <a:t> </a:t>
            </a:r>
            <a:r>
              <a:rPr lang="en-ID" spc="-260" dirty="0">
                <a:cs typeface="Calibri"/>
              </a:rPr>
              <a:t> </a:t>
            </a:r>
            <a:r>
              <a:rPr lang="en-ID" spc="-10" dirty="0" err="1">
                <a:cs typeface="Calibri"/>
              </a:rPr>
              <a:t>dengan</a:t>
            </a:r>
            <a:r>
              <a:rPr lang="en-ID" spc="-5" dirty="0">
                <a:cs typeface="Calibri"/>
              </a:rPr>
              <a:t> </a:t>
            </a:r>
            <a:r>
              <a:rPr lang="en-ID" spc="-10" dirty="0" err="1">
                <a:cs typeface="Calibri"/>
              </a:rPr>
              <a:t>benang</a:t>
            </a:r>
            <a:r>
              <a:rPr lang="en-ID" dirty="0">
                <a:cs typeface="Calibri"/>
              </a:rPr>
              <a:t> </a:t>
            </a:r>
            <a:r>
              <a:rPr lang="en-ID" spc="-5" dirty="0" err="1">
                <a:cs typeface="Calibri"/>
              </a:rPr>
              <a:t>nilon</a:t>
            </a:r>
            <a:r>
              <a:rPr lang="en-ID" spc="-5" dirty="0">
                <a:cs typeface="Calibri"/>
              </a:rPr>
              <a:t>.</a:t>
            </a:r>
            <a:endParaRPr lang="en-ID" dirty="0">
              <a:cs typeface="Calibri"/>
            </a:endParaRPr>
          </a:p>
          <a:p>
            <a:pPr marL="90805">
              <a:lnSpc>
                <a:spcPct val="100000"/>
              </a:lnSpc>
              <a:spcBef>
                <a:spcPts val="1250"/>
              </a:spcBef>
            </a:pPr>
            <a:r>
              <a:rPr lang="en-ID" spc="-5" dirty="0">
                <a:cs typeface="Calibri"/>
              </a:rPr>
              <a:t>(https://</a:t>
            </a:r>
            <a:r>
              <a:rPr lang="en-ID" spc="-5" dirty="0" err="1">
                <a:cs typeface="Calibri"/>
              </a:rPr>
              <a:t>id.pinterest.com</a:t>
            </a:r>
            <a:r>
              <a:rPr lang="en-ID" spc="-5" dirty="0">
                <a:cs typeface="Calibri"/>
              </a:rPr>
              <a:t>/</a:t>
            </a:r>
            <a:r>
              <a:rPr lang="en-ID" spc="-5" dirty="0" err="1">
                <a:cs typeface="Calibri"/>
              </a:rPr>
              <a:t>samuelanggatama</a:t>
            </a:r>
            <a:r>
              <a:rPr lang="en-ID" spc="-5" dirty="0">
                <a:cs typeface="Calibri"/>
              </a:rPr>
              <a:t>/</a:t>
            </a:r>
            <a:r>
              <a:rPr lang="en-ID" spc="-5" dirty="0" err="1">
                <a:cs typeface="Calibri"/>
              </a:rPr>
              <a:t>nirmana-benang-kayu</a:t>
            </a:r>
            <a:r>
              <a:rPr lang="en-ID" spc="-5" dirty="0">
                <a:cs typeface="Calibri"/>
              </a:rPr>
              <a:t>/ </a:t>
            </a:r>
            <a:r>
              <a:rPr lang="en-ID" spc="-20" dirty="0">
                <a:cs typeface="Calibri"/>
              </a:rPr>
              <a:t>)</a:t>
            </a:r>
            <a:endParaRPr lang="en-ID" dirty="0">
              <a:cs typeface="Calibri"/>
            </a:endParaRPr>
          </a:p>
        </p:txBody>
      </p:sp>
      <p:sp>
        <p:nvSpPr>
          <p:cNvPr id="4" name="Rectangle 2">
            <a:extLst>
              <a:ext uri="{FF2B5EF4-FFF2-40B4-BE49-F238E27FC236}">
                <a16:creationId xmlns:a16="http://schemas.microsoft.com/office/drawing/2014/main" id="{7628FFFA-560A-0940-B146-2FBE7BC8BD5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descr="9 Nirmana benang kayu ideas | kayu, benang, desain">
            <a:extLst>
              <a:ext uri="{FF2B5EF4-FFF2-40B4-BE49-F238E27FC236}">
                <a16:creationId xmlns:a16="http://schemas.microsoft.com/office/drawing/2014/main" id="{9E9C2C65-2D2D-8240-A7D2-1622BA05398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t="13255" b="20012"/>
          <a:stretch>
            <a:fillRect/>
          </a:stretch>
        </p:blipFill>
        <p:spPr bwMode="auto">
          <a:xfrm>
            <a:off x="118752" y="273133"/>
            <a:ext cx="4559300" cy="45593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8D25959-C42B-6249-BB2B-07D8FAB1861C}"/>
              </a:ext>
            </a:extLst>
          </p:cNvPr>
          <p:cNvPicPr/>
          <p:nvPr/>
        </p:nvPicPr>
        <p:blipFill rotWithShape="1">
          <a:blip r:embed="rId4">
            <a:extLst>
              <a:ext uri="{28A0092B-C50C-407E-A947-70E740481C1C}">
                <a14:useLocalDpi xmlns:a14="http://schemas.microsoft.com/office/drawing/2010/main" val="0"/>
              </a:ext>
            </a:extLst>
          </a:blip>
          <a:srcRect l="10720" t="7165" r="7519" b="8927"/>
          <a:stretch/>
        </p:blipFill>
        <p:spPr bwMode="auto">
          <a:xfrm>
            <a:off x="7704667" y="2066829"/>
            <a:ext cx="4368581" cy="4333960"/>
          </a:xfrm>
          <a:prstGeom prst="rect">
            <a:avLst/>
          </a:prstGeom>
          <a:noFill/>
          <a:ln>
            <a:noFill/>
          </a:ln>
        </p:spPr>
      </p:pic>
      <p:sp>
        <p:nvSpPr>
          <p:cNvPr id="5" name="Rectangle 4">
            <a:extLst>
              <a:ext uri="{FF2B5EF4-FFF2-40B4-BE49-F238E27FC236}">
                <a16:creationId xmlns:a16="http://schemas.microsoft.com/office/drawing/2014/main" id="{85A54C14-9BFE-D24F-9CDD-16078FCAF5C4}"/>
              </a:ext>
            </a:extLst>
          </p:cNvPr>
          <p:cNvSpPr/>
          <p:nvPr/>
        </p:nvSpPr>
        <p:spPr>
          <a:xfrm>
            <a:off x="355817" y="5114198"/>
            <a:ext cx="6959383" cy="1015662"/>
          </a:xfrm>
          <a:prstGeom prst="rect">
            <a:avLst/>
          </a:prstGeom>
        </p:spPr>
        <p:txBody>
          <a:bodyPr wrap="square">
            <a:spAutoFit/>
          </a:bodyPr>
          <a:lstStyle/>
          <a:p>
            <a:r>
              <a:rPr lang="en-ID" sz="2000" spc="-10" dirty="0">
                <a:cs typeface="Calibri"/>
              </a:rPr>
              <a:t>Gambar di </a:t>
            </a:r>
            <a:r>
              <a:rPr lang="en-ID" sz="2000" spc="-10" dirty="0" err="1">
                <a:cs typeface="Calibri"/>
              </a:rPr>
              <a:t>samping</a:t>
            </a:r>
            <a:r>
              <a:rPr lang="en-ID" sz="2000" spc="-10" dirty="0">
                <a:cs typeface="Calibri"/>
              </a:rPr>
              <a:t> </a:t>
            </a:r>
            <a:r>
              <a:rPr lang="en-ID" sz="2000" spc="-10" dirty="0" err="1">
                <a:cs typeface="Calibri"/>
              </a:rPr>
              <a:t>kanan</a:t>
            </a:r>
            <a:r>
              <a:rPr lang="en-ID" sz="2000" spc="-10" dirty="0">
                <a:cs typeface="Calibri"/>
              </a:rPr>
              <a:t> </a:t>
            </a:r>
            <a:r>
              <a:rPr lang="en-ID" sz="2000" spc="-10" dirty="0" err="1">
                <a:cs typeface="Calibri"/>
              </a:rPr>
              <a:t>merupakan</a:t>
            </a:r>
            <a:r>
              <a:rPr lang="en-ID" sz="2000" spc="-10" dirty="0">
                <a:cs typeface="Calibri"/>
              </a:rPr>
              <a:t> </a:t>
            </a:r>
            <a:r>
              <a:rPr lang="en-ID" sz="2000" spc="-10" dirty="0" err="1">
                <a:cs typeface="Calibri"/>
              </a:rPr>
              <a:t>contoh</a:t>
            </a:r>
            <a:r>
              <a:rPr lang="en-ID" sz="2000" spc="95" dirty="0">
                <a:cs typeface="Calibri"/>
              </a:rPr>
              <a:t> </a:t>
            </a:r>
            <a:r>
              <a:rPr lang="en-ID" sz="2000" spc="-5" dirty="0" err="1">
                <a:cs typeface="Calibri"/>
              </a:rPr>
              <a:t>hasil</a:t>
            </a:r>
            <a:r>
              <a:rPr lang="en-ID" sz="2000" spc="100" dirty="0">
                <a:cs typeface="Calibri"/>
              </a:rPr>
              <a:t> </a:t>
            </a:r>
            <a:r>
              <a:rPr lang="en-ID" sz="2000" spc="-15" dirty="0" err="1">
                <a:cs typeface="Calibri"/>
              </a:rPr>
              <a:t>perancangan</a:t>
            </a:r>
            <a:r>
              <a:rPr lang="en-ID" sz="2000" spc="105" dirty="0">
                <a:cs typeface="Calibri"/>
              </a:rPr>
              <a:t> </a:t>
            </a:r>
            <a:r>
              <a:rPr lang="en-ID" sz="2000" spc="-10" dirty="0" err="1">
                <a:cs typeface="Calibri"/>
              </a:rPr>
              <a:t>bentuk</a:t>
            </a:r>
            <a:r>
              <a:rPr lang="en-ID" sz="2000" spc="105" dirty="0">
                <a:cs typeface="Calibri"/>
              </a:rPr>
              <a:t> </a:t>
            </a:r>
            <a:r>
              <a:rPr lang="en-ID" sz="2000" dirty="0">
                <a:cs typeface="Calibri"/>
              </a:rPr>
              <a:t>3</a:t>
            </a:r>
            <a:r>
              <a:rPr lang="en-ID" sz="2000" spc="105" dirty="0">
                <a:cs typeface="Calibri"/>
              </a:rPr>
              <a:t> </a:t>
            </a:r>
            <a:r>
              <a:rPr lang="en-ID" sz="2000" spc="-5" dirty="0" err="1">
                <a:cs typeface="Calibri"/>
              </a:rPr>
              <a:t>dimensi</a:t>
            </a:r>
            <a:r>
              <a:rPr lang="en-ID" sz="2000" spc="105" dirty="0">
                <a:cs typeface="Calibri"/>
              </a:rPr>
              <a:t> </a:t>
            </a:r>
            <a:r>
              <a:rPr lang="en-ID" sz="2000" spc="-10" dirty="0" err="1">
                <a:cs typeface="Calibri"/>
              </a:rPr>
              <a:t>dengan</a:t>
            </a:r>
            <a:r>
              <a:rPr lang="en-ID" sz="2000" spc="95" dirty="0">
                <a:cs typeface="Calibri"/>
              </a:rPr>
              <a:t> </a:t>
            </a:r>
            <a:r>
              <a:rPr lang="en-ID" sz="2000" spc="-10" dirty="0" err="1">
                <a:cs typeface="Calibri"/>
              </a:rPr>
              <a:t>cara</a:t>
            </a:r>
            <a:r>
              <a:rPr lang="en-ID" sz="2000" spc="95" dirty="0">
                <a:cs typeface="Calibri"/>
              </a:rPr>
              <a:t> </a:t>
            </a:r>
            <a:r>
              <a:rPr lang="en-ID" sz="2000" dirty="0">
                <a:cs typeface="Calibri"/>
              </a:rPr>
              <a:t>mix</a:t>
            </a:r>
            <a:r>
              <a:rPr lang="en-ID" sz="2000" spc="110" dirty="0">
                <a:cs typeface="Calibri"/>
              </a:rPr>
              <a:t> </a:t>
            </a:r>
            <a:r>
              <a:rPr lang="en-ID" sz="2000" spc="-5" dirty="0">
                <a:cs typeface="Calibri"/>
              </a:rPr>
              <a:t>media</a:t>
            </a:r>
            <a:r>
              <a:rPr lang="en-ID" sz="2000" spc="100" dirty="0">
                <a:cs typeface="Calibri"/>
              </a:rPr>
              <a:t> </a:t>
            </a:r>
            <a:r>
              <a:rPr lang="en-ID" sz="2000" spc="-15" dirty="0" err="1">
                <a:cs typeface="Calibri"/>
              </a:rPr>
              <a:t>antara</a:t>
            </a:r>
            <a:r>
              <a:rPr lang="en-ID" sz="2000" spc="100" dirty="0">
                <a:cs typeface="Calibri"/>
              </a:rPr>
              <a:t> </a:t>
            </a:r>
            <a:r>
              <a:rPr lang="en-ID" sz="2000" spc="-10" dirty="0" err="1">
                <a:cs typeface="Calibri"/>
              </a:rPr>
              <a:t>struktur</a:t>
            </a:r>
            <a:r>
              <a:rPr lang="en-ID" sz="2000" spc="100" dirty="0">
                <a:cs typeface="Calibri"/>
              </a:rPr>
              <a:t> </a:t>
            </a:r>
            <a:r>
              <a:rPr lang="en-ID" sz="2000" spc="-15" dirty="0" err="1">
                <a:cs typeface="Calibri"/>
              </a:rPr>
              <a:t>triplek</a:t>
            </a:r>
            <a:r>
              <a:rPr lang="en-ID" sz="2000" spc="-15" dirty="0">
                <a:cs typeface="Calibri"/>
              </a:rPr>
              <a:t>, </a:t>
            </a:r>
            <a:r>
              <a:rPr lang="en-ID" sz="2000" spc="-15" dirty="0" err="1">
                <a:cs typeface="Calibri"/>
              </a:rPr>
              <a:t>paku</a:t>
            </a:r>
            <a:r>
              <a:rPr lang="en-ID" sz="2000" spc="-15" dirty="0">
                <a:cs typeface="Calibri"/>
              </a:rPr>
              <a:t> </a:t>
            </a:r>
            <a:r>
              <a:rPr lang="en-ID" sz="2000" spc="-260" dirty="0">
                <a:cs typeface="Calibri"/>
              </a:rPr>
              <a:t> </a:t>
            </a:r>
            <a:r>
              <a:rPr lang="en-ID" sz="2000" spc="-10" dirty="0" err="1">
                <a:cs typeface="Calibri"/>
              </a:rPr>
              <a:t>dengan</a:t>
            </a:r>
            <a:r>
              <a:rPr lang="en-ID" sz="2000" spc="-5" dirty="0">
                <a:cs typeface="Calibri"/>
              </a:rPr>
              <a:t> </a:t>
            </a:r>
            <a:r>
              <a:rPr lang="en-ID" sz="2000" spc="-10" dirty="0" err="1">
                <a:cs typeface="Calibri"/>
              </a:rPr>
              <a:t>benang</a:t>
            </a:r>
            <a:r>
              <a:rPr lang="en-ID" sz="2000" dirty="0">
                <a:cs typeface="Calibri"/>
              </a:rPr>
              <a:t> </a:t>
            </a:r>
            <a:r>
              <a:rPr lang="en-ID" sz="2000" spc="-5" dirty="0" err="1">
                <a:cs typeface="Calibri"/>
              </a:rPr>
              <a:t>nilon</a:t>
            </a:r>
            <a:endParaRPr lang="en-US" sz="2000" dirty="0"/>
          </a:p>
        </p:txBody>
      </p:sp>
    </p:spTree>
    <p:extLst>
      <p:ext uri="{BB962C8B-B14F-4D97-AF65-F5344CB8AC3E}">
        <p14:creationId xmlns:p14="http://schemas.microsoft.com/office/powerpoint/2010/main" val="1960427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3A5FC5-925C-AA47-8FBF-529F252B6003}"/>
              </a:ext>
            </a:extLst>
          </p:cNvPr>
          <p:cNvSpPr>
            <a:spLocks noChangeArrowheads="1"/>
          </p:cNvSpPr>
          <p:nvPr/>
        </p:nvSpPr>
        <p:spPr bwMode="auto">
          <a:xfrm>
            <a:off x="475012" y="403760"/>
            <a:ext cx="188991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49" name="Picture 6" descr="44 Trimatra benang ideas | arsitektur, seni, latar belakang balon">
            <a:extLst>
              <a:ext uri="{FF2B5EF4-FFF2-40B4-BE49-F238E27FC236}">
                <a16:creationId xmlns:a16="http://schemas.microsoft.com/office/drawing/2014/main" id="{5D836105-0A79-5A46-9125-5467ACB94BE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75012" y="403760"/>
            <a:ext cx="5487037" cy="54626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a:extLst>
              <a:ext uri="{FF2B5EF4-FFF2-40B4-BE49-F238E27FC236}">
                <a16:creationId xmlns:a16="http://schemas.microsoft.com/office/drawing/2014/main" id="{828469BA-D80C-8A4E-AA6D-B0EB07240EAC}"/>
              </a:ext>
            </a:extLst>
          </p:cNvPr>
          <p:cNvSpPr>
            <a:spLocks noChangeArrowheads="1"/>
          </p:cNvSpPr>
          <p:nvPr/>
        </p:nvSpPr>
        <p:spPr bwMode="auto">
          <a:xfrm>
            <a:off x="6096000" y="1484125"/>
            <a:ext cx="216855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51" name="Picture 7" descr="Nirmana 3D (Trimatra) - 7 - Muhammad Arifin - YouTube">
            <a:extLst>
              <a:ext uri="{FF2B5EF4-FFF2-40B4-BE49-F238E27FC236}">
                <a16:creationId xmlns:a16="http://schemas.microsoft.com/office/drawing/2014/main" id="{B5C0E925-0BB9-DA4E-8D06-7C4C95103CD1}"/>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096001" y="1484125"/>
            <a:ext cx="5850576" cy="4382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420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43439E4-7451-354B-9108-08F2F286BD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2" descr="15 Nirmana benang ideas | seni, ide ruang santai, desain">
            <a:extLst>
              <a:ext uri="{FF2B5EF4-FFF2-40B4-BE49-F238E27FC236}">
                <a16:creationId xmlns:a16="http://schemas.microsoft.com/office/drawing/2014/main" id="{20D5FA6A-7CFA-D04D-8087-96CED4C1EE1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8129" y="154379"/>
            <a:ext cx="5591671" cy="492825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B7659ED7-50FE-8748-AFDB-1497189F6A3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603" t="6420" b="33087"/>
          <a:stretch/>
        </p:blipFill>
        <p:spPr bwMode="auto">
          <a:xfrm>
            <a:off x="6195182" y="1224042"/>
            <a:ext cx="5818689" cy="5495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925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6BD8B364-E1D4-404D-A819-CD35E57988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60" y="149843"/>
            <a:ext cx="6118867" cy="520592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A4A41772-9141-2E48-BA5E-E0F9DA6FC3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9100" y="8906"/>
            <a:ext cx="54229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0345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51</TotalTime>
  <Words>318</Words>
  <Application>Microsoft Macintosh PowerPoint</Application>
  <PresentationFormat>Widescreen</PresentationFormat>
  <Paragraphs>17</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MT</vt:lpstr>
      <vt:lpstr>Calibri</vt:lpstr>
      <vt:lpstr>Calibri Light</vt:lpstr>
      <vt:lpstr>Trebuchet MS</vt:lpstr>
      <vt:lpstr>Verdana</vt:lpstr>
      <vt:lpstr>Celestial</vt:lpstr>
      <vt:lpstr>Nirmana ruang (Mex Media)</vt:lpstr>
      <vt:lpstr>Proses perancangan Nirmana 3 dimensi selanjutnya yaitu menggabungkan 2 jenis  atau lebih material yang memiliki karakter berbeda, penggabungan tersebut dapat berupa material keras dengan material lunak, material lentur dengan material kaku atau material bidang datar dengan material yang memiliki volume atau gempal.  </vt:lpstr>
      <vt:lpstr>CONTOH MATERIAL PERANCANGAN RUPA DASAR 3 DIMENSI MIX MEDIA :</vt:lpstr>
      <vt:lpstr>Dalam perancangan mix media, penerapan keseimbangan, kesatuan, komposisi, ritme dan irama dari hasil penggabungan masing-masing karakter material di eksplorasi lebih lanjut untuk menghasilkan perwujudan bentuk 3 dimensi yang dapat menampilkan nilai estetis secara visual. • Berikut ini gambar proses perancangan bentuk 3 dimensi :</vt:lpstr>
      <vt:lpstr>PowerPoint Presentation</vt:lpstr>
      <vt:lpstr>PowerPoint Presentation</vt:lpstr>
      <vt:lpstr>PowerPoint Presentation</vt:lpstr>
      <vt:lpstr>PowerPoint Presentation</vt:lpstr>
      <vt:lpstr>PowerPoint Presentation</vt:lpstr>
      <vt:lpstr>PowerPoint Presentation</vt:lpstr>
      <vt:lpstr>Refsensi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Nirmana ruang (Mex Media)</dc:title>
  <dc:creator>Microsoft Office User</dc:creator>
  <cp:lastModifiedBy>Microsoft Office User</cp:lastModifiedBy>
  <cp:revision>1</cp:revision>
  <dcterms:created xsi:type="dcterms:W3CDTF">2023-06-26T06:49:37Z</dcterms:created>
  <dcterms:modified xsi:type="dcterms:W3CDTF">2023-06-26T07:40:55Z</dcterms:modified>
</cp:coreProperties>
</file>