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1" r:id="rId2"/>
    <p:sldId id="290" r:id="rId3"/>
    <p:sldId id="307" r:id="rId4"/>
    <p:sldId id="332" r:id="rId5"/>
    <p:sldId id="333" r:id="rId6"/>
    <p:sldId id="341" r:id="rId7"/>
    <p:sldId id="334" r:id="rId8"/>
    <p:sldId id="335" r:id="rId9"/>
    <p:sldId id="336" r:id="rId10"/>
    <p:sldId id="342" r:id="rId11"/>
    <p:sldId id="28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855"/>
  </p:normalViewPr>
  <p:slideViewPr>
    <p:cSldViewPr snapToGrid="0">
      <p:cViewPr varScale="1">
        <p:scale>
          <a:sx n="91" d="100"/>
          <a:sy n="91" d="100"/>
        </p:scale>
        <p:origin x="3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235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3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28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853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952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73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99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9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377440"/>
            <a:ext cx="11519209" cy="2854588"/>
          </a:xfrm>
        </p:spPr>
        <p:txBody>
          <a:bodyPr>
            <a:normAutofit/>
          </a:bodyPr>
          <a:lstStyle/>
          <a:p>
            <a:r>
              <a:rPr lang="id-ID" sz="3200" i="1" dirty="0">
                <a:latin typeface="Candara" panose="020E0502030303020204" pitchFamily="34" charset="0"/>
              </a:rPr>
              <a:t>Visualisasi Data dan Informasi</a:t>
            </a:r>
            <a:r>
              <a:rPr lang="en-US" sz="3100" b="1" i="1" dirty="0">
                <a:latin typeface="Candara" panose="020E0502030303020204" pitchFamily="34" charset="0"/>
              </a:rPr>
              <a:t/>
            </a:r>
            <a:br>
              <a:rPr lang="en-US" sz="3100" b="1" i="1" dirty="0">
                <a:latin typeface="Candara" panose="020E0502030303020204" pitchFamily="34" charset="0"/>
              </a:rPr>
            </a:br>
            <a:r>
              <a:rPr lang="id-ID" sz="3100" b="1" i="1" dirty="0" smtClean="0">
                <a:latin typeface="Candara" panose="020E0502030303020204" pitchFamily="34" charset="0"/>
              </a:rPr>
              <a:t/>
            </a:r>
            <a:br>
              <a:rPr lang="id-ID" sz="3100" b="1" i="1" dirty="0" smtClean="0">
                <a:latin typeface="Candara" panose="020E0502030303020204" pitchFamily="34" charset="0"/>
              </a:rPr>
            </a:br>
            <a:r>
              <a:rPr lang="en-US" sz="3100" b="1" dirty="0">
                <a:latin typeface="Candara" panose="020E0502030303020204" pitchFamily="34" charset="0"/>
              </a:rPr>
              <a:t/>
            </a:r>
            <a:br>
              <a:rPr lang="en-US" sz="3100" b="1" dirty="0">
                <a:latin typeface="Candara" panose="020E0502030303020204" pitchFamily="34" charset="0"/>
              </a:rPr>
            </a:br>
            <a:r>
              <a:rPr lang="en-US" sz="3100" b="1" dirty="0" smtClean="0">
                <a:latin typeface="Candara" panose="020E0502030303020204" pitchFamily="34" charset="0"/>
              </a:rPr>
              <a:t>B</a:t>
            </a:r>
            <a:r>
              <a:rPr lang="id-ID" sz="3100" b="1" dirty="0" smtClean="0">
                <a:latin typeface="Candara" panose="020E0502030303020204" pitchFamily="34" charset="0"/>
              </a:rPr>
              <a:t>ab </a:t>
            </a:r>
            <a:r>
              <a:rPr lang="id-ID" sz="3100" b="1" dirty="0" smtClean="0">
                <a:latin typeface="Candara" panose="020E0502030303020204" pitchFamily="34" charset="0"/>
              </a:rPr>
              <a:t>8</a:t>
            </a:r>
            <a:r>
              <a:rPr lang="en-US" sz="3100" b="1" dirty="0">
                <a:latin typeface="Candara" panose="020E0502030303020204" pitchFamily="34" charset="0"/>
              </a:rPr>
              <a:t/>
            </a:r>
            <a:br>
              <a:rPr lang="en-US" sz="3100" b="1" dirty="0">
                <a:latin typeface="Candara" panose="020E0502030303020204" pitchFamily="34" charset="0"/>
              </a:rPr>
            </a:br>
            <a:r>
              <a:rPr lang="id-ID" sz="3200" dirty="0">
                <a:latin typeface="Candara" panose="020E0502030303020204" pitchFamily="34" charset="0"/>
              </a:rPr>
              <a:t>Unsupervised Learning &amp; Market Basket Analysis</a:t>
            </a:r>
            <a:endParaRPr lang="en-US" sz="3200" dirty="0">
              <a:latin typeface="Candara" panose="020E0502030303020204" pitchFamily="34" charset="0"/>
            </a:endParaRPr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1852" y="5699786"/>
            <a:ext cx="9144000" cy="1655762"/>
          </a:xfrm>
        </p:spPr>
        <p:txBody>
          <a:bodyPr/>
          <a:lstStyle/>
          <a:p>
            <a:r>
              <a:rPr lang="en-US" dirty="0" err="1">
                <a:latin typeface="Candara" panose="020E0502030303020204" pitchFamily="34" charset="0"/>
              </a:rPr>
              <a:t>Yuni</a:t>
            </a:r>
            <a:r>
              <a:rPr lang="en-US" dirty="0">
                <a:latin typeface="Candara" panose="020E0502030303020204" pitchFamily="34" charset="0"/>
              </a:rPr>
              <a:t> </a:t>
            </a:r>
            <a:r>
              <a:rPr lang="en-US" dirty="0" err="1">
                <a:latin typeface="Candara" panose="020E0502030303020204" pitchFamily="34" charset="0"/>
              </a:rPr>
              <a:t>Puspita</a:t>
            </a:r>
            <a:r>
              <a:rPr lang="en-US" dirty="0">
                <a:latin typeface="Candara" panose="020E0502030303020204" pitchFamily="34" charset="0"/>
              </a:rPr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1" y="1187552"/>
            <a:ext cx="9753600" cy="1325563"/>
          </a:xfrm>
        </p:spPr>
        <p:txBody>
          <a:bodyPr>
            <a:normAutofit/>
          </a:bodyPr>
          <a:lstStyle/>
          <a:p>
            <a:r>
              <a:rPr lang="id-ID" sz="4000" dirty="0" smtClean="0">
                <a:latin typeface="Candara" panose="020E0502030303020204" pitchFamily="34" charset="0"/>
              </a:rPr>
              <a:t>5. </a:t>
            </a:r>
            <a:r>
              <a:rPr lang="id-ID" sz="4000" dirty="0">
                <a:latin typeface="Candara" panose="020E0502030303020204" pitchFamily="34" charset="0"/>
              </a:rPr>
              <a:t>Keunggulan Unsupervised Learning</a:t>
            </a:r>
            <a:endParaRPr lang="id-ID" sz="4000" b="1" dirty="0">
              <a:latin typeface="Candara" panose="020E0502030303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19201" y="2730159"/>
            <a:ext cx="10515600" cy="337179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Tidak memerlukan label, cocok untuk </a:t>
            </a:r>
            <a:r>
              <a:rPr lang="id-ID" sz="2000" b="1" dirty="0">
                <a:latin typeface="Candara" panose="020E0502030303020204" pitchFamily="34" charset="0"/>
              </a:rPr>
              <a:t>data real-world yang tidak terstruktur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Membantu </a:t>
            </a:r>
            <a:r>
              <a:rPr lang="id-ID" sz="2000" b="1" dirty="0">
                <a:latin typeface="Candara" panose="020E0502030303020204" pitchFamily="34" charset="0"/>
              </a:rPr>
              <a:t>menemukan pola tersembunyi</a:t>
            </a:r>
            <a:r>
              <a:rPr lang="id-ID" sz="2000" dirty="0">
                <a:latin typeface="Candara" panose="020E0502030303020204" pitchFamily="34" charset="0"/>
              </a:rPr>
              <a:t> yang tidak terlihat dengan analisis manual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Memberikan </a:t>
            </a:r>
            <a:r>
              <a:rPr lang="id-ID" sz="2000" b="1" dirty="0">
                <a:latin typeface="Candara" panose="020E0502030303020204" pitchFamily="34" charset="0"/>
              </a:rPr>
              <a:t>insight strategis</a:t>
            </a:r>
            <a:r>
              <a:rPr lang="id-ID" sz="2000" dirty="0">
                <a:latin typeface="Candara" panose="020E0502030303020204" pitchFamily="34" charset="0"/>
              </a:rPr>
              <a:t> untuk keputusan bisnis seperti promosi, stok produk, dan segmentasi pelanggan.</a:t>
            </a:r>
            <a:endParaRPr lang="id-ID" sz="2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071564"/>
      </p:ext>
    </p:extLst>
  </p:cSld>
  <p:clrMapOvr>
    <a:masterClrMapping/>
  </p:clrMapOvr>
  <p:transition spd="slow">
    <p:push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Candara" panose="020E0502030303020204" pitchFamily="34" charset="0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id-ID" sz="3600" b="1" dirty="0" smtClean="0">
                <a:latin typeface="Candara" panose="020E0502030303020204" pitchFamily="34" charset="0"/>
                <a:ea typeface="+mn-ea"/>
                <a:cs typeface="+mn-cs"/>
              </a:rPr>
              <a:t>1. </a:t>
            </a:r>
            <a:r>
              <a:rPr lang="en-US" sz="3600" b="1" dirty="0" smtClean="0">
                <a:latin typeface="Candara" panose="020E0502030303020204" pitchFamily="34" charset="0"/>
                <a:ea typeface="+mn-ea"/>
                <a:cs typeface="+mn-cs"/>
              </a:rPr>
              <a:t>Unsupervised Learning</a:t>
            </a:r>
            <a:endParaRPr lang="en-US" sz="3600" b="1" dirty="0"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>
                <a:latin typeface="Candara" panose="020E0502030303020204" pitchFamily="34" charset="0"/>
              </a:rPr>
              <a:t> </a:t>
            </a:r>
            <a:r>
              <a:rPr lang="id-ID" sz="2400" dirty="0">
                <a:latin typeface="Candara" panose="020E0502030303020204" pitchFamily="34" charset="0"/>
              </a:rPr>
              <a:t>Unsupervised Learning adalah metode pembelajaran mesin yang digunakan untuk menemukan struktur, pola, atau hubungan tersembunyi dalam dataset tanpa label </a:t>
            </a:r>
            <a:r>
              <a:rPr lang="id-ID" sz="2400" dirty="0" smtClean="0">
                <a:latin typeface="Candara" panose="020E0502030303020204" pitchFamily="34" charset="0"/>
              </a:rPr>
              <a:t>target.</a:t>
            </a:r>
            <a:endParaRPr lang="id-ID" sz="2400" dirty="0">
              <a:latin typeface="Candara" panose="020E0502030303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ndara" panose="020E0502030303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ndara" panose="020E0502030303020204" pitchFamily="34" charset="0"/>
              </a:rPr>
              <a:t>Karakteristik: </a:t>
            </a:r>
            <a:endParaRPr lang="id-ID" sz="2400" dirty="0">
              <a:latin typeface="Candara" panose="020E0502030303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ndara" panose="020E0502030303020204" pitchFamily="34" charset="0"/>
              </a:rPr>
              <a:t>Tidak ada output target (label) yang diajarkan pada model</a:t>
            </a:r>
            <a:r>
              <a:rPr lang="id-ID" sz="2400" dirty="0">
                <a:latin typeface="Candara" panose="020E0502030303020204" pitchFamily="34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ndara" panose="020E0502030303020204" pitchFamily="34" charset="0"/>
              </a:rPr>
              <a:t>Digunakan untuk analisis eksplorasi, segmentasi, dan deteksi anomali</a:t>
            </a:r>
            <a:r>
              <a:rPr lang="id-ID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4212911"/>
      </p:ext>
    </p:extLst>
  </p:cSld>
  <p:clrMapOvr>
    <a:masterClrMapping/>
  </p:clrMapOvr>
  <p:transition spd="slow">
    <p:push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7"/>
            <a:ext cx="10515600" cy="382037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ndara" panose="020E0502030303020204" pitchFamily="34" charset="0"/>
              </a:rPr>
              <a:t>Contoh </a:t>
            </a:r>
            <a:r>
              <a:rPr lang="id-ID" sz="2400" dirty="0" smtClean="0">
                <a:latin typeface="Candara" panose="020E0502030303020204" pitchFamily="34" charset="0"/>
              </a:rPr>
              <a:t>Aplikasi : </a:t>
            </a:r>
            <a:endParaRPr lang="id-ID" sz="2400" dirty="0" smtClean="0">
              <a:latin typeface="Candara" panose="020E0502030303020204" pitchFamily="34" charset="0"/>
            </a:endParaRPr>
          </a:p>
          <a:p>
            <a:pPr marL="457200" indent="-457200" algn="just">
              <a:lnSpc>
                <a:spcPct val="12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ndara" panose="020E0502030303020204" pitchFamily="34" charset="0"/>
              </a:rPr>
              <a:t>Clustering</a:t>
            </a:r>
            <a:r>
              <a:rPr lang="id-ID" sz="2400" dirty="0">
                <a:latin typeface="Candara" panose="020E0502030303020204" pitchFamily="34" charset="0"/>
              </a:rPr>
              <a:t>: Mengelompokkan pelanggan ke segmen berdasarkan perilaku </a:t>
            </a:r>
            <a:r>
              <a:rPr lang="id-ID" sz="2400" dirty="0" smtClean="0">
                <a:latin typeface="Candara" panose="020E0502030303020204" pitchFamily="34" charset="0"/>
              </a:rPr>
              <a:t>pembelian.</a:t>
            </a:r>
          </a:p>
          <a:p>
            <a:pPr marL="457200" indent="-457200" algn="just">
              <a:lnSpc>
                <a:spcPct val="12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ndara" panose="020E0502030303020204" pitchFamily="34" charset="0"/>
              </a:rPr>
              <a:t>Dimensionality </a:t>
            </a:r>
            <a:r>
              <a:rPr lang="id-ID" sz="2400" dirty="0">
                <a:latin typeface="Candara" panose="020E0502030303020204" pitchFamily="34" charset="0"/>
              </a:rPr>
              <a:t>Reduction: Mengurangi jumlah fitur untuk visualisasi atau menghilangkan </a:t>
            </a:r>
            <a:r>
              <a:rPr lang="id-ID" sz="2400" dirty="0" smtClean="0">
                <a:latin typeface="Candara" panose="020E0502030303020204" pitchFamily="34" charset="0"/>
              </a:rPr>
              <a:t>redundansi.</a:t>
            </a:r>
          </a:p>
          <a:p>
            <a:pPr marL="457200" indent="-457200" algn="just">
              <a:lnSpc>
                <a:spcPct val="12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ndara" panose="020E0502030303020204" pitchFamily="34" charset="0"/>
              </a:rPr>
              <a:t>Anomaly </a:t>
            </a:r>
            <a:r>
              <a:rPr lang="id-ID" sz="2400" dirty="0">
                <a:latin typeface="Candara" panose="020E0502030303020204" pitchFamily="34" charset="0"/>
              </a:rPr>
              <a:t>Detection: Mendeteksi transaksi mencurigakan di sistem pembayaran</a:t>
            </a:r>
            <a:r>
              <a:rPr lang="id-ID" sz="2400" dirty="0">
                <a:latin typeface="Candara" panose="020E05020303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6312066"/>
      </p:ext>
    </p:extLst>
  </p:cSld>
  <p:clrMapOvr>
    <a:masterClrMapping/>
  </p:clrMapOvr>
  <p:transition spd="slow"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Font typeface="Arial" panose="020B0604020202020204" pitchFamily="34" charset="0"/>
            </a:pPr>
            <a:r>
              <a:rPr lang="id-ID" b="1" dirty="0">
                <a:latin typeface="Candara" panose="020E0502030303020204" pitchFamily="34" charset="0"/>
                <a:ea typeface="+mn-ea"/>
                <a:cs typeface="+mn-cs"/>
              </a:rPr>
              <a:t>2</a:t>
            </a:r>
            <a:r>
              <a:rPr lang="id-ID" b="1" dirty="0" smtClean="0">
                <a:latin typeface="Candara" panose="020E0502030303020204" pitchFamily="34" charset="0"/>
                <a:ea typeface="+mn-ea"/>
                <a:cs typeface="+mn-cs"/>
              </a:rPr>
              <a:t>. Clustering</a:t>
            </a:r>
            <a:endParaRPr lang="id-ID" b="1" dirty="0"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>
                <a:latin typeface="Candara" panose="020E0502030303020204" pitchFamily="34" charset="0"/>
              </a:rPr>
              <a:t>Definisi:</a:t>
            </a:r>
            <a:r>
              <a:rPr lang="id-ID" sz="2400" dirty="0">
                <a:latin typeface="Candara" panose="020E0502030303020204" pitchFamily="34" charset="0"/>
              </a:rPr>
              <a:t/>
            </a:r>
            <a:br>
              <a:rPr lang="id-ID" sz="2400" dirty="0">
                <a:latin typeface="Candara" panose="020E0502030303020204" pitchFamily="34" charset="0"/>
              </a:rPr>
            </a:br>
            <a:r>
              <a:rPr lang="id-ID" sz="2400" dirty="0">
                <a:latin typeface="Candara" panose="020E0502030303020204" pitchFamily="34" charset="0"/>
              </a:rPr>
              <a:t>Clustering adalah metode untuk mengelompokkan objek data yang memiliki kesamaan fitur sehingga </a:t>
            </a:r>
            <a:r>
              <a:rPr lang="id-ID" sz="2400" b="1" dirty="0">
                <a:latin typeface="Candara" panose="020E0502030303020204" pitchFamily="34" charset="0"/>
              </a:rPr>
              <a:t>objek dalam satu cluster lebih mirip</a:t>
            </a:r>
            <a:r>
              <a:rPr lang="id-ID" sz="2400" dirty="0">
                <a:latin typeface="Candara" panose="020E0502030303020204" pitchFamily="34" charset="0"/>
              </a:rPr>
              <a:t> satu sama lain dibanding objek di cluster lain</a:t>
            </a:r>
            <a:r>
              <a:rPr lang="id-ID" sz="2400" dirty="0" smtClean="0">
                <a:latin typeface="Candara" panose="020E0502030303020204" pitchFamily="34" charset="0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ndara" panose="020E0502030303020204" pitchFamily="34" charset="0"/>
              </a:rPr>
              <a:t>Jenis-Jenis Clustering</a:t>
            </a:r>
            <a:r>
              <a:rPr lang="id-ID" sz="2400" dirty="0" smtClean="0">
                <a:latin typeface="Candara" panose="020E0502030303020204" pitchFamily="34" charset="0"/>
              </a:rPr>
              <a:t>:</a:t>
            </a:r>
          </a:p>
          <a:p>
            <a:pPr marL="457200" indent="-457200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ndara" panose="020E0502030303020204" pitchFamily="34" charset="0"/>
              </a:rPr>
              <a:t>K-Means </a:t>
            </a:r>
            <a:r>
              <a:rPr lang="id-ID" sz="2400" dirty="0">
                <a:latin typeface="Candara" panose="020E0502030303020204" pitchFamily="34" charset="0"/>
              </a:rPr>
              <a:t>Clustering</a:t>
            </a:r>
            <a:r>
              <a:rPr lang="id-ID" sz="2400" dirty="0" smtClean="0">
                <a:latin typeface="Candara" panose="020E0502030303020204" pitchFamily="34" charset="0"/>
              </a:rPr>
              <a:t>: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ndara" panose="020E0502030303020204" pitchFamily="34" charset="0"/>
              </a:rPr>
              <a:t>	- Data dibagi ke dalam k cluster berdasarkan </a:t>
            </a:r>
            <a:r>
              <a:rPr lang="id-ID" sz="2400" b="1" dirty="0">
                <a:latin typeface="Candara" panose="020E0502030303020204" pitchFamily="34" charset="0"/>
              </a:rPr>
              <a:t>jarak ke </a:t>
            </a:r>
            <a:r>
              <a:rPr lang="id-ID" sz="2400" b="1" dirty="0" smtClean="0">
                <a:latin typeface="Candara" panose="020E0502030303020204" pitchFamily="34" charset="0"/>
              </a:rPr>
              <a:t>centroid</a:t>
            </a:r>
            <a:r>
              <a:rPr lang="id-ID" sz="2400" dirty="0" smtClean="0">
                <a:latin typeface="Candara" panose="020E0502030303020204" pitchFamily="34" charset="0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ndara" panose="020E0502030303020204" pitchFamily="34" charset="0"/>
              </a:rPr>
              <a:t>	- Proses iteratif sampai centroid stabil.</a:t>
            </a:r>
            <a:endParaRPr lang="id-ID" sz="2400" dirty="0" smtClean="0">
              <a:latin typeface="Candara" panose="020E0502030303020204" pitchFamily="34" charset="0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ndara" panose="020E0502030303020204" pitchFamily="34" charset="0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817121"/>
      </p:ext>
    </p:extLst>
  </p:cSld>
  <p:clrMapOvr>
    <a:masterClrMapping/>
  </p:clrMapOvr>
  <p:transition spd="slow"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5764"/>
            <a:ext cx="10515600" cy="364633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>
                <a:latin typeface="Candara" panose="020E0502030303020204" pitchFamily="34" charset="0"/>
              </a:rPr>
              <a:t>2. </a:t>
            </a:r>
            <a:r>
              <a:rPr lang="id-ID" sz="2000" dirty="0" smtClean="0">
                <a:latin typeface="Candara" panose="020E0502030303020204" pitchFamily="34" charset="0"/>
              </a:rPr>
              <a:t>Proses </a:t>
            </a:r>
            <a:r>
              <a:rPr lang="id-ID" sz="2000" dirty="0">
                <a:latin typeface="Candara" panose="020E0502030303020204" pitchFamily="34" charset="0"/>
              </a:rPr>
              <a:t>iteratif sampai centroid </a:t>
            </a:r>
            <a:r>
              <a:rPr lang="id-ID" sz="2000" dirty="0" smtClean="0">
                <a:latin typeface="Candara" panose="020E0502030303020204" pitchFamily="34" charset="0"/>
              </a:rPr>
              <a:t>stabil: 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 smtClean="0">
                <a:latin typeface="Candara" panose="020E0502030303020204" pitchFamily="34" charset="0"/>
              </a:rPr>
              <a:t>Membentuk </a:t>
            </a:r>
            <a:r>
              <a:rPr lang="id-ID" sz="2000" dirty="0">
                <a:latin typeface="Candara" panose="020E0502030303020204" pitchFamily="34" charset="0"/>
              </a:rPr>
              <a:t>dendrogram untuk melihat hubungan antar cluster.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>
                <a:latin typeface="Candara" panose="020E0502030303020204" pitchFamily="34" charset="0"/>
              </a:rPr>
              <a:t>Cluster dapat ditentukan dengan threshold jarak.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 smtClean="0">
              <a:latin typeface="Candara" panose="020E0502030303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>
                <a:latin typeface="Candara" panose="020E0502030303020204" pitchFamily="34" charset="0"/>
              </a:rPr>
              <a:t>3</a:t>
            </a:r>
            <a:r>
              <a:rPr lang="id-ID" sz="2000" dirty="0">
                <a:latin typeface="Candara" panose="020E0502030303020204" pitchFamily="34" charset="0"/>
              </a:rPr>
              <a:t>. DBSCAN / Density-Based Clustering</a:t>
            </a:r>
            <a:r>
              <a:rPr lang="id-ID" sz="2000" dirty="0" smtClean="0">
                <a:latin typeface="Candara" panose="020E0502030303020204" pitchFamily="34" charset="0"/>
              </a:rPr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>
                <a:latin typeface="Candara" panose="020E0502030303020204" pitchFamily="34" charset="0"/>
              </a:rPr>
              <a:t>     Mengelompokkan </a:t>
            </a:r>
            <a:r>
              <a:rPr lang="id-ID" sz="2000" dirty="0">
                <a:latin typeface="Candara" panose="020E0502030303020204" pitchFamily="34" charset="0"/>
              </a:rPr>
              <a:t>data berdasarkan </a:t>
            </a:r>
            <a:r>
              <a:rPr lang="id-ID" sz="2000" b="1" dirty="0">
                <a:latin typeface="Candara" panose="020E0502030303020204" pitchFamily="34" charset="0"/>
              </a:rPr>
              <a:t>kepadatan titik</a:t>
            </a:r>
            <a:r>
              <a:rPr lang="id-ID" sz="2000" dirty="0">
                <a:latin typeface="Candara" panose="020E0502030303020204" pitchFamily="34" charset="0"/>
              </a:rPr>
              <a:t>, cocok untuk data dengan </a:t>
            </a:r>
            <a:r>
              <a:rPr lang="id-ID" sz="2000" dirty="0" smtClean="0">
                <a:latin typeface="Candara" panose="020E0502030303020204" pitchFamily="34" charset="0"/>
              </a:rPr>
              <a:t>bentuk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>
                <a:latin typeface="Candara" panose="020E0502030303020204" pitchFamily="34" charset="0"/>
              </a:rPr>
              <a:t> </a:t>
            </a:r>
            <a:r>
              <a:rPr lang="id-ID" sz="2000" dirty="0" smtClean="0">
                <a:latin typeface="Candara" panose="020E0502030303020204" pitchFamily="34" charset="0"/>
              </a:rPr>
              <a:t>    cluster </a:t>
            </a:r>
            <a:r>
              <a:rPr lang="id-ID" sz="2000" dirty="0">
                <a:latin typeface="Candara" panose="020E0502030303020204" pitchFamily="34" charset="0"/>
              </a:rPr>
              <a:t>kompleks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>
              <a:latin typeface="Candara" panose="020E0502030303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 smtClean="0">
              <a:latin typeface="Candara" panose="020E0502030303020204" pitchFamily="34" charset="0"/>
            </a:endParaRPr>
          </a:p>
          <a:p>
            <a:pPr marL="457200" lvl="1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/>
          </a:p>
          <a:p>
            <a:pPr marL="457200" lvl="1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/>
              <a:t> </a:t>
            </a:r>
            <a:endParaRPr lang="id-ID" sz="2000" dirty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548914"/>
      </p:ext>
    </p:extLst>
  </p:cSld>
  <p:clrMapOvr>
    <a:masterClrMapping/>
  </p:clrMapOvr>
  <p:transition spd="slow"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5764"/>
            <a:ext cx="10515600" cy="3646335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ndara" panose="020E0502030303020204" pitchFamily="34" charset="0"/>
              </a:rPr>
              <a:t>Evaluasi Cluster</a:t>
            </a:r>
            <a:r>
              <a:rPr lang="id-ID" sz="2400" dirty="0" smtClean="0">
                <a:latin typeface="Candara" panose="020E0502030303020204" pitchFamily="34" charset="0"/>
              </a:rPr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>
                <a:latin typeface="Candara" panose="020E0502030303020204" pitchFamily="34" charset="0"/>
              </a:rPr>
              <a:t>Silhouette Score:</a:t>
            </a:r>
            <a:r>
              <a:rPr lang="id-ID" sz="2400" dirty="0">
                <a:latin typeface="Candara" panose="020E0502030303020204" pitchFamily="34" charset="0"/>
              </a:rPr>
              <a:t> Menilai seberapa baik objek ditempatkan di cluster yang benar</a:t>
            </a:r>
            <a:r>
              <a:rPr lang="id-ID" sz="2400" dirty="0" smtClean="0">
                <a:latin typeface="Candara" panose="020E0502030303020204" pitchFamily="34" charset="0"/>
              </a:rPr>
              <a:t>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fi-FI" sz="2400" dirty="0">
                <a:latin typeface="Candara" panose="020E0502030303020204" pitchFamily="34" charset="0"/>
              </a:rPr>
              <a:t>Nilai +1 → cluster sangat </a:t>
            </a:r>
            <a:r>
              <a:rPr lang="fi-FI" sz="2400" dirty="0" smtClean="0">
                <a:latin typeface="Candara" panose="020E0502030303020204" pitchFamily="34" charset="0"/>
              </a:rPr>
              <a:t>jelas</a:t>
            </a:r>
            <a:endParaRPr lang="id-ID" sz="2400" dirty="0" smtClean="0">
              <a:latin typeface="Candara" panose="020E0502030303020204" pitchFamily="34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id-ID" sz="2400" dirty="0">
                <a:latin typeface="Candara" panose="020E0502030303020204" pitchFamily="34" charset="0"/>
              </a:rPr>
              <a:t>Nilai 0 → cluster tumpang </a:t>
            </a:r>
            <a:r>
              <a:rPr lang="id-ID" sz="2400" dirty="0" smtClean="0">
                <a:latin typeface="Candara" panose="020E0502030303020204" pitchFamily="34" charset="0"/>
              </a:rPr>
              <a:t>tindih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id-ID" sz="2400" dirty="0">
                <a:latin typeface="Candara" panose="020E0502030303020204" pitchFamily="34" charset="0"/>
              </a:rPr>
              <a:t>Nilai negatif → objek salah </a:t>
            </a:r>
            <a:r>
              <a:rPr lang="id-ID" sz="2400" dirty="0" smtClean="0">
                <a:latin typeface="Candara" panose="020E0502030303020204" pitchFamily="34" charset="0"/>
              </a:rPr>
              <a:t>cluster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id-ID" sz="2400" b="1" dirty="0">
              <a:latin typeface="Candara" panose="020E0502030303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ndara" panose="020E0502030303020204" pitchFamily="34" charset="0"/>
              </a:rPr>
              <a:t>Apliksi :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id-ID" sz="2400" dirty="0">
                <a:latin typeface="Candara" panose="020E0502030303020204" pitchFamily="34" charset="0"/>
              </a:rPr>
              <a:t>Segmentasi pelanggan (High, Medium, Low spender</a:t>
            </a:r>
            <a:r>
              <a:rPr lang="id-ID" sz="2400" dirty="0">
                <a:latin typeface="Candara" panose="020E0502030303020204" pitchFamily="34" charset="0"/>
              </a:rPr>
              <a:t>)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it-IT" sz="2400" dirty="0">
                <a:latin typeface="Candara" panose="020E0502030303020204" pitchFamily="34" charset="0"/>
              </a:rPr>
              <a:t>Penentuan strategi promosi dan loyalitas</a:t>
            </a:r>
            <a:endParaRPr lang="id-ID" sz="24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067399"/>
      </p:ext>
    </p:extLst>
  </p:cSld>
  <p:clrMapOvr>
    <a:masterClrMapping/>
  </p:clrMapOvr>
  <p:transition spd="slow"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 smtClean="0">
                <a:latin typeface="Candara" panose="020E0502030303020204" pitchFamily="34" charset="0"/>
              </a:rPr>
              <a:t>3. </a:t>
            </a:r>
            <a:r>
              <a:rPr lang="id-ID" b="1" dirty="0">
                <a:latin typeface="Candara" panose="020E0502030303020204" pitchFamily="34" charset="0"/>
              </a:rPr>
              <a:t>Market Basket Analysis</a:t>
            </a:r>
            <a:r>
              <a:rPr lang="id-ID" b="1" dirty="0"/>
              <a:t/>
            </a:r>
            <a:br>
              <a:rPr lang="id-ID" b="1" dirty="0"/>
            </a:br>
            <a:endParaRPr lang="id-ID" b="1" dirty="0">
              <a:latin typeface="Candara" panose="020E0502030303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5308" y="2779730"/>
            <a:ext cx="1008993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000" b="1" dirty="0">
                <a:latin typeface="Candara" panose="020E0502030303020204" pitchFamily="34" charset="0"/>
              </a:rPr>
              <a:t>Definisi:</a:t>
            </a:r>
            <a:r>
              <a:rPr lang="id-ID" sz="2000" dirty="0">
                <a:latin typeface="Candara" panose="020E0502030303020204" pitchFamily="34" charset="0"/>
              </a:rPr>
              <a:t/>
            </a:r>
            <a:br>
              <a:rPr lang="id-ID" sz="2000" dirty="0">
                <a:latin typeface="Candara" panose="020E0502030303020204" pitchFamily="34" charset="0"/>
              </a:rPr>
            </a:br>
            <a:r>
              <a:rPr lang="id-ID" sz="2000" dirty="0">
                <a:latin typeface="Candara" panose="020E0502030303020204" pitchFamily="34" charset="0"/>
              </a:rPr>
              <a:t>Market Basket Analysis (MBA) adalah teknik untuk menemukan </a:t>
            </a:r>
            <a:r>
              <a:rPr lang="id-ID" sz="2000" b="1" dirty="0">
                <a:latin typeface="Candara" panose="020E0502030303020204" pitchFamily="34" charset="0"/>
              </a:rPr>
              <a:t>produk yang sering dibeli bersamaan</a:t>
            </a:r>
            <a:r>
              <a:rPr lang="id-ID" sz="2000" dirty="0">
                <a:latin typeface="Candara" panose="020E0502030303020204" pitchFamily="34" charset="0"/>
              </a:rPr>
              <a:t> oleh pelanggan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endParaRPr lang="id-ID" sz="2000" dirty="0">
              <a:latin typeface="Candara" panose="020E0502030303020204" pitchFamily="34" charset="0"/>
            </a:endParaRPr>
          </a:p>
          <a:p>
            <a:r>
              <a:rPr lang="id-ID" sz="2000" dirty="0">
                <a:latin typeface="Candara" panose="020E0502030303020204" pitchFamily="34" charset="0"/>
              </a:rPr>
              <a:t>Langkah-Langkah</a:t>
            </a:r>
            <a:r>
              <a:rPr lang="id-ID" sz="2000" dirty="0" smtClean="0">
                <a:latin typeface="Candara" panose="020E0502030303020204" pitchFamily="34" charset="0"/>
              </a:rPr>
              <a:t>:</a:t>
            </a:r>
          </a:p>
          <a:p>
            <a:pPr marL="342900" indent="-342900">
              <a:buAutoNum type="arabicPeriod"/>
            </a:pPr>
            <a:r>
              <a:rPr lang="id-ID" sz="2000" dirty="0" smtClean="0">
                <a:latin typeface="Candara" panose="020E0502030303020204" pitchFamily="34" charset="0"/>
              </a:rPr>
              <a:t>Persiapkan </a:t>
            </a:r>
            <a:r>
              <a:rPr lang="id-ID" sz="2000" dirty="0">
                <a:latin typeface="Candara" panose="020E0502030303020204" pitchFamily="34" charset="0"/>
              </a:rPr>
              <a:t>data transaksi pelanggan (list produk per transaksi</a:t>
            </a:r>
            <a:r>
              <a:rPr lang="id-ID" sz="2000" dirty="0" smtClean="0">
                <a:latin typeface="Candara" panose="020E0502030303020204" pitchFamily="34" charset="0"/>
              </a:rPr>
              <a:t>).</a:t>
            </a:r>
          </a:p>
          <a:p>
            <a:pPr marL="342900" indent="-342900"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Hitung </a:t>
            </a:r>
            <a:r>
              <a:rPr lang="id-ID" sz="2000" b="1" dirty="0">
                <a:latin typeface="Candara" panose="020E0502030303020204" pitchFamily="34" charset="0"/>
              </a:rPr>
              <a:t>frequent itemset</a:t>
            </a:r>
            <a:r>
              <a:rPr lang="id-ID" sz="2000" dirty="0">
                <a:latin typeface="Candara" panose="020E0502030303020204" pitchFamily="34" charset="0"/>
              </a:rPr>
              <a:t> menggunakan algoritma Apriori atau FP-Growth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Generate </a:t>
            </a:r>
            <a:r>
              <a:rPr lang="id-ID" sz="2000" b="1" dirty="0">
                <a:latin typeface="Candara" panose="020E0502030303020204" pitchFamily="34" charset="0"/>
              </a:rPr>
              <a:t>association rules</a:t>
            </a:r>
            <a:r>
              <a:rPr lang="id-ID" sz="2000" dirty="0">
                <a:latin typeface="Candara" panose="020E0502030303020204" pitchFamily="34" charset="0"/>
              </a:rPr>
              <a:t> untuk menemukan hubungan antar item.</a:t>
            </a:r>
            <a:endParaRPr lang="id-ID" sz="2000" dirty="0" smtClean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664168"/>
      </p:ext>
    </p:extLst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30081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000" dirty="0">
                <a:latin typeface="Candara" panose="020E0502030303020204" pitchFamily="34" charset="0"/>
              </a:rPr>
              <a:t>Metrik Evaluasi</a:t>
            </a:r>
            <a:r>
              <a:rPr lang="id-ID" sz="2000" dirty="0" smtClean="0">
                <a:latin typeface="Candara" panose="020E0502030303020204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id-ID" sz="2000" b="1" dirty="0" smtClean="0">
                <a:latin typeface="Candara" panose="020E0502030303020204" pitchFamily="34" charset="0"/>
              </a:rPr>
              <a:t>Support</a:t>
            </a:r>
            <a:r>
              <a:rPr lang="id-ID" sz="2000" b="1" dirty="0">
                <a:latin typeface="Candara" panose="020E0502030303020204" pitchFamily="34" charset="0"/>
              </a:rPr>
              <a:t>:</a:t>
            </a:r>
            <a:r>
              <a:rPr lang="id-ID" sz="2000" dirty="0">
                <a:latin typeface="Candara" panose="020E0502030303020204" pitchFamily="34" charset="0"/>
              </a:rPr>
              <a:t> Frekuensi itemset muncul dalam semua transaksi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pt-BR" sz="2000" b="1" dirty="0">
                <a:latin typeface="Candara" panose="020E0502030303020204" pitchFamily="34" charset="0"/>
              </a:rPr>
              <a:t>Confidence:</a:t>
            </a:r>
            <a:r>
              <a:rPr lang="pt-BR" sz="2000" dirty="0">
                <a:latin typeface="Candara" panose="020E0502030303020204" pitchFamily="34" charset="0"/>
              </a:rPr>
              <a:t> Probabilitas item kedua muncul jika item pertama ada</a:t>
            </a:r>
            <a:r>
              <a:rPr lang="pt-BR" sz="2000" dirty="0" smtClean="0">
                <a:latin typeface="Candara" panose="020E0502030303020204" pitchFamily="34" charset="0"/>
              </a:rPr>
              <a:t>.</a:t>
            </a:r>
            <a:endParaRPr lang="id-ID" sz="2000" dirty="0" smtClean="0">
              <a:latin typeface="Candara" panose="020E0502030303020204" pitchFamily="34" charset="0"/>
            </a:endParaRPr>
          </a:p>
          <a:p>
            <a:pPr marL="457200" indent="-457200">
              <a:buAutoNum type="arabicPeriod"/>
            </a:pPr>
            <a:r>
              <a:rPr lang="id-ID" sz="2000" b="1" dirty="0">
                <a:latin typeface="Candara" panose="020E0502030303020204" pitchFamily="34" charset="0"/>
              </a:rPr>
              <a:t>Lift:</a:t>
            </a:r>
            <a:r>
              <a:rPr lang="id-ID" sz="2000" dirty="0">
                <a:latin typeface="Candara" panose="020E0502030303020204" pitchFamily="34" charset="0"/>
              </a:rPr>
              <a:t> Mengukur kekuatan asosiasi dibanding distribusi acak; lift &gt; 1 menunjukkan hubungan positif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pPr marL="457200" indent="-457200">
              <a:buAutoNum type="arabicPeriod"/>
            </a:pPr>
            <a:endParaRPr lang="id-ID" sz="20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id-ID" sz="2000" dirty="0">
                <a:latin typeface="Candara" panose="020E0502030303020204" pitchFamily="34" charset="0"/>
              </a:rPr>
              <a:t>Aplikasi MBA</a:t>
            </a:r>
            <a:r>
              <a:rPr lang="id-ID" sz="2000" dirty="0" smtClean="0">
                <a:latin typeface="Candara" panose="020E0502030303020204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id-ID" sz="2000" dirty="0" smtClean="0">
                <a:latin typeface="Candara" panose="020E0502030303020204" pitchFamily="34" charset="0"/>
              </a:rPr>
              <a:t>Rekomendasi </a:t>
            </a:r>
            <a:r>
              <a:rPr lang="id-ID" sz="2000" dirty="0">
                <a:latin typeface="Candara" panose="020E0502030303020204" pitchFamily="34" charset="0"/>
              </a:rPr>
              <a:t>produk (cross-selling</a:t>
            </a:r>
            <a:r>
              <a:rPr lang="id-ID" sz="2000" dirty="0" smtClean="0">
                <a:latin typeface="Candara" panose="020E0502030303020204" pitchFamily="34" charset="0"/>
              </a:rPr>
              <a:t>)</a:t>
            </a:r>
          </a:p>
          <a:p>
            <a:pPr marL="457200" indent="-457200"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Bundling produk untuk </a:t>
            </a:r>
            <a:r>
              <a:rPr lang="id-ID" sz="2000" dirty="0" smtClean="0">
                <a:latin typeface="Candara" panose="020E0502030303020204" pitchFamily="34" charset="0"/>
              </a:rPr>
              <a:t>promosi</a:t>
            </a:r>
          </a:p>
          <a:p>
            <a:pPr marL="457200" indent="-457200"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Analisis pola pembelian pelanggan</a:t>
            </a:r>
            <a:endParaRPr lang="id-ID" sz="2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014470"/>
      </p:ext>
    </p:extLst>
  </p:cSld>
  <p:clrMapOvr>
    <a:masterClrMapping/>
  </p:clrMapOvr>
  <p:transition spd="slow"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1" y="1187552"/>
            <a:ext cx="9753600" cy="1325563"/>
          </a:xfrm>
        </p:spPr>
        <p:txBody>
          <a:bodyPr>
            <a:normAutofit/>
          </a:bodyPr>
          <a:lstStyle/>
          <a:p>
            <a:r>
              <a:rPr lang="id-ID" sz="4000" dirty="0" smtClean="0">
                <a:latin typeface="Candara" panose="020E0502030303020204" pitchFamily="34" charset="0"/>
              </a:rPr>
              <a:t>4. </a:t>
            </a:r>
            <a:r>
              <a:rPr lang="id-ID" sz="4000" dirty="0">
                <a:latin typeface="Candara" panose="020E0502030303020204" pitchFamily="34" charset="0"/>
              </a:rPr>
              <a:t>Integrasi Clustering dan Market Basket</a:t>
            </a:r>
            <a:endParaRPr lang="id-ID" sz="4000" b="1" dirty="0">
              <a:latin typeface="Candara" panose="020E0502030303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19201" y="2730159"/>
            <a:ext cx="10515600" cy="337179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d-ID" sz="2000" b="1" dirty="0">
                <a:latin typeface="Candara" panose="020E0502030303020204" pitchFamily="34" charset="0"/>
              </a:rPr>
              <a:t>Clustering</a:t>
            </a:r>
            <a:r>
              <a:rPr lang="id-ID" sz="2000" dirty="0">
                <a:latin typeface="Candara" panose="020E0502030303020204" pitchFamily="34" charset="0"/>
              </a:rPr>
              <a:t> dapat digunakan untuk mengelompokkan pelanggan sebelum melakukan MBA, sehingga aturan asosiasi lebih relevan pada setiap segmen</a:t>
            </a:r>
            <a:r>
              <a:rPr lang="id-ID" sz="2000" dirty="0" smtClean="0">
                <a:latin typeface="Candara" panose="020E0502030303020204" pitchFamily="34" charset="0"/>
              </a:rPr>
              <a:t>.</a:t>
            </a:r>
          </a:p>
          <a:p>
            <a:pPr marL="0" indent="0">
              <a:buNone/>
            </a:pPr>
            <a:endParaRPr lang="id-ID" sz="2000" dirty="0" smtClean="0">
              <a:latin typeface="Candara" panose="020E0502030303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d-ID" sz="2000" dirty="0">
                <a:latin typeface="Candara" panose="020E0502030303020204" pitchFamily="34" charset="0"/>
              </a:rPr>
              <a:t>Contoh: Pelanggan high spender mungkin memiliki kombinasi produk berbeda dari low spender, sehingga strategi promosi dapat disesuaikan.</a:t>
            </a:r>
            <a:endParaRPr lang="id-ID" sz="2000" dirty="0" smtClean="0">
              <a:latin typeface="Candara" panose="020E0502030303020204" pitchFamily="34" charset="0"/>
            </a:endParaRPr>
          </a:p>
          <a:p>
            <a:pPr marL="457200" indent="-457200">
              <a:buAutoNum type="arabicPeriod"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218283399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4860</TotalTime>
  <Words>454</Words>
  <Application>Microsoft Office PowerPoint</Application>
  <PresentationFormat>Widescreen</PresentationFormat>
  <Paragraphs>96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Candara</vt:lpstr>
      <vt:lpstr>Cascadia Mono</vt:lpstr>
      <vt:lpstr>Century Gothic</vt:lpstr>
      <vt:lpstr>Times New Roman</vt:lpstr>
      <vt:lpstr>Wingdings</vt:lpstr>
      <vt:lpstr>Office Theme</vt:lpstr>
      <vt:lpstr>Visualisasi Data dan Informasi   Bab 8 Unsupervised Learning &amp; Market Basket Analysis</vt:lpstr>
      <vt:lpstr>1. Unsupervised Learning</vt:lpstr>
      <vt:lpstr>PowerPoint Presentation</vt:lpstr>
      <vt:lpstr>2. Clustering</vt:lpstr>
      <vt:lpstr>PowerPoint Presentation</vt:lpstr>
      <vt:lpstr>PowerPoint Presentation</vt:lpstr>
      <vt:lpstr>3. Market Basket Analysis </vt:lpstr>
      <vt:lpstr>PowerPoint Presentation</vt:lpstr>
      <vt:lpstr>4. Integrasi Clustering dan Market Basket</vt:lpstr>
      <vt:lpstr>5. Keunggulan Unsupervised Learning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86</cp:revision>
  <dcterms:created xsi:type="dcterms:W3CDTF">2025-03-16T09:42:29Z</dcterms:created>
  <dcterms:modified xsi:type="dcterms:W3CDTF">2026-06-11T04:32:47Z</dcterms:modified>
</cp:coreProperties>
</file>