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2" r:id="rId3"/>
    <p:sldId id="344" r:id="rId4"/>
    <p:sldId id="345" r:id="rId5"/>
    <p:sldId id="346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13" r:id="rId23"/>
  </p:sldIdLst>
  <p:sldSz cx="9144000" cy="6858000" type="screen4x3"/>
  <p:notesSz cx="7077075" cy="90043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3" d="100"/>
          <a:sy n="63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+mn-lt"/>
              </a:rPr>
              <a:t>Kode</a:t>
            </a:r>
            <a:r>
              <a:rPr lang="en-US" altLang="en-US" sz="3600" dirty="0">
                <a:latin typeface="+mn-lt"/>
              </a:rPr>
              <a:t> MK/SKS : /3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20715" b="28025"/>
          <a:stretch>
            <a:fillRect/>
          </a:stretch>
        </p:blipFill>
        <p:spPr bwMode="auto">
          <a:xfrm>
            <a:off x="357158" y="500042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784569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20715" b="16976"/>
          <a:stretch>
            <a:fillRect/>
          </a:stretch>
        </p:blipFill>
        <p:spPr bwMode="auto">
          <a:xfrm>
            <a:off x="428596" y="357166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141917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72386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Nilai terbesar ada pada V5 sehingga alternatif A5 adalah alternatif yang terpilih sebagai alternatif terbaik.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Dengan kata lain, Ratna akan terpilih sebagai kepala unit sistem informasi.</a:t>
            </a:r>
            <a:br>
              <a:rPr lang="id-ID" sz="2400" dirty="0"/>
            </a:b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36533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/>
              <a:t>Contoh-2:</a:t>
            </a:r>
          </a:p>
          <a:p>
            <a:pPr lvl="2">
              <a:buFont typeface="Wingdings" pitchFamily="2" charset="2"/>
              <a:buChar char="q"/>
            </a:pPr>
            <a:r>
              <a:rPr lang="id-ID" dirty="0"/>
              <a:t>  Sebuah perusahaan makanan ringan XYZ akan  </a:t>
            </a:r>
          </a:p>
          <a:p>
            <a:pPr lvl="2">
              <a:buNone/>
            </a:pPr>
            <a:r>
              <a:rPr lang="id-ID" dirty="0"/>
              <a:t>      menginvestasikan sisa usahanya dalam satu tahun.</a:t>
            </a:r>
          </a:p>
          <a:p>
            <a:pPr lvl="2">
              <a:buFont typeface="Wingdings" pitchFamily="2" charset="2"/>
              <a:buChar char="q"/>
            </a:pPr>
            <a:r>
              <a:rPr lang="id-ID" dirty="0"/>
              <a:t>  Beberapa alternatif investasi telah diidentifikasi. </a:t>
            </a:r>
          </a:p>
          <a:p>
            <a:pPr lvl="2">
              <a:buNone/>
            </a:pPr>
            <a:r>
              <a:rPr lang="id-ID" dirty="0"/>
              <a:t>	   Pemilihan alternatif terbaik ditujukan selain untuk </a:t>
            </a:r>
          </a:p>
          <a:p>
            <a:pPr lvl="2">
              <a:buNone/>
            </a:pPr>
            <a:r>
              <a:rPr lang="id-ID" dirty="0"/>
              <a:t>      keperluan investasi, juga dalam rangka meningkatkan </a:t>
            </a:r>
          </a:p>
          <a:p>
            <a:pPr lvl="2">
              <a:buNone/>
            </a:pPr>
            <a:r>
              <a:rPr lang="id-ID" dirty="0"/>
              <a:t>      kinerja perusahaan ke depan.</a:t>
            </a:r>
            <a:br>
              <a:rPr lang="id-ID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39183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>
                <a:solidFill>
                  <a:srgbClr val="FF0000"/>
                </a:solidFill>
              </a:rPr>
              <a:t>Simple Additive Weighting (SAW)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sz="2400" dirty="0"/>
              <a:t>Beberapa kriteria digunakan sebagai bahan pertimbangan untuk mengambil keputusan,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C1 = </a:t>
            </a:r>
            <a:r>
              <a:rPr lang="id-ID" sz="2400" dirty="0">
                <a:solidFill>
                  <a:srgbClr val="00B050"/>
                </a:solidFill>
              </a:rPr>
              <a:t>Harga</a:t>
            </a:r>
            <a:r>
              <a:rPr lang="id-ID" sz="2400" dirty="0"/>
              <a:t>, yaitu seberapa besar harga barang tersebut.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C2 = </a:t>
            </a:r>
            <a:r>
              <a:rPr lang="id-ID" sz="2400" dirty="0">
                <a:solidFill>
                  <a:srgbClr val="00B050"/>
                </a:solidFill>
              </a:rPr>
              <a:t>Nilai investasi 10 tahun ke depan</a:t>
            </a:r>
            <a:r>
              <a:rPr lang="id-ID" sz="2400" dirty="0"/>
              <a:t>, yaitu seberapa besar nilai investasi barang dalam jangka waktu 10 tahun ke depan.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48330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C3 = </a:t>
            </a:r>
            <a:r>
              <a:rPr lang="id-ID" sz="2400" i="1" dirty="0">
                <a:solidFill>
                  <a:srgbClr val="00B050"/>
                </a:solidFill>
              </a:rPr>
              <a:t>Daya dukung terhadap produktivitas perusahaan</a:t>
            </a:r>
            <a:r>
              <a:rPr lang="id-ID" sz="2400" dirty="0"/>
              <a:t>, yaitu seberapa besar peranan barang dalam mendukung naiknya tingkat produktivitas perusahaan. Daya dukung diberi nilai: 1 = kurang mendukung, 2 = cukup mendukung; dan 3 = sangat mendukung.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C4 = </a:t>
            </a:r>
            <a:r>
              <a:rPr lang="id-ID" sz="2400" i="1" dirty="0">
                <a:solidFill>
                  <a:srgbClr val="00B050"/>
                </a:solidFill>
              </a:rPr>
              <a:t>Prioritas kebutuhan</a:t>
            </a:r>
            <a:r>
              <a:rPr lang="id-ID" sz="2400" dirty="0"/>
              <a:t>, merupakan tingkat kepentingan (ke-mendesak-an) barang untuk dimiliki perusahaan. Prioritas diberi nilai: 1 = sangat berprioritas, 2 = berprioritas; dan 3 = cukup berprioritas.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6287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id-ID" sz="2400" dirty="0"/>
              <a:t>C5 = </a:t>
            </a:r>
            <a:r>
              <a:rPr lang="id-ID" sz="2400" i="1" dirty="0">
                <a:solidFill>
                  <a:srgbClr val="00B050"/>
                </a:solidFill>
              </a:rPr>
              <a:t>Ketersediaan atau kemudahan</a:t>
            </a:r>
            <a:r>
              <a:rPr lang="id-ID" sz="2400" dirty="0"/>
              <a:t>, merupakan ketersediaan barang di pasaran. Ketersediaan diberi nilai: 1 = sulit diperoleh, 2 = cukup mudah diperoleh; dan 3 = sangat mudah diperoleh.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K</a:t>
            </a:r>
            <a:r>
              <a:rPr lang="id-ID" sz="2400" dirty="0"/>
              <a:t>riteria pertama dan </a:t>
            </a:r>
            <a:r>
              <a:rPr lang="en-US" sz="2400" dirty="0" err="1"/>
              <a:t>kriteria</a:t>
            </a:r>
            <a:r>
              <a:rPr lang="en-US" sz="2400" dirty="0"/>
              <a:t> </a:t>
            </a:r>
            <a:r>
              <a:rPr lang="id-ID" sz="2400" dirty="0"/>
              <a:t>keempat merupakan kriteria biaya, sedangkan kriteria kedua, ketiga, dan kelima merupakan kriteria keuntungan.</a:t>
            </a:r>
          </a:p>
          <a:p>
            <a:pPr>
              <a:buFont typeface="Wingdings" pitchFamily="2" charset="2"/>
              <a:buChar char="q"/>
            </a:pPr>
            <a:r>
              <a:rPr lang="id-ID" sz="2400" dirty="0"/>
              <a:t>Pengambil keputusan memberikan bobot untuk setiap kriteria sebagai berikut: </a:t>
            </a:r>
            <a:r>
              <a:rPr lang="id-ID" sz="2400" dirty="0">
                <a:solidFill>
                  <a:srgbClr val="0070C0"/>
                </a:solidFill>
              </a:rPr>
              <a:t>C1 = 25%; C2 = 15%; C3 = 30%; C4 = 25</a:t>
            </a:r>
            <a:r>
              <a:rPr lang="en-US" sz="2400" dirty="0">
                <a:solidFill>
                  <a:srgbClr val="0070C0"/>
                </a:solidFill>
              </a:rPr>
              <a:t>%</a:t>
            </a:r>
            <a:r>
              <a:rPr lang="id-ID" sz="2400" dirty="0">
                <a:solidFill>
                  <a:srgbClr val="0070C0"/>
                </a:solidFill>
              </a:rPr>
              <a:t>; dan C5 = 5%.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79841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Ada empat alternatif yang diberikan,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A1 = Membeli mobil box untuk distribusi barang ke gudang;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A2 = Membeli tanah untuk membangun gudang baru;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A3 = Maintenance sarana teknologi informasi;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A4 = Pengembangan produk baru.</a:t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2168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25152" b="18555"/>
          <a:stretch>
            <a:fillRect/>
          </a:stretch>
        </p:blipFill>
        <p:spPr bwMode="auto">
          <a:xfrm>
            <a:off x="500034" y="428604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044324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5" t="16731" r="25152" b="16976"/>
          <a:stretch>
            <a:fillRect/>
          </a:stretch>
        </p:blipFill>
        <p:spPr bwMode="auto">
          <a:xfrm>
            <a:off x="428596" y="428604"/>
            <a:ext cx="81439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533078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dirty="0"/>
              <a:t>Simple Additive Weighting (SAW)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30936" r="24265" b="26447"/>
          <a:stretch>
            <a:fillRect/>
          </a:stretch>
        </p:blipFill>
        <p:spPr bwMode="auto">
          <a:xfrm>
            <a:off x="571472" y="285728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831758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6731" r="19828" b="16976"/>
          <a:stretch>
            <a:fillRect/>
          </a:stretch>
        </p:blipFill>
        <p:spPr bwMode="auto">
          <a:xfrm>
            <a:off x="642910" y="428604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71228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>
                <a:solidFill>
                  <a:srgbClr val="FF0000"/>
                </a:solidFill>
              </a:rPr>
              <a:t>Simple Additive Weighting (SAW)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Metode </a:t>
            </a:r>
            <a:r>
              <a:rPr lang="id-ID" sz="2400" i="1" dirty="0">
                <a:solidFill>
                  <a:srgbClr val="0070C0"/>
                </a:solidFill>
              </a:rPr>
              <a:t>Simple Additive Weighting (SAW) </a:t>
            </a:r>
            <a:r>
              <a:rPr lang="id-ID" sz="2400" dirty="0"/>
              <a:t>sering juga dikenal istilah metode penjumlahan terbobot.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Konsep dasar metode SAW adalah mencari penjumlahan terbobot dari rating kinerja pada setiap alternatif pada semua atribut (Fishburn, 1967)(MacCrimmon, 1968).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Metode SAW membutuhkan proses </a:t>
            </a:r>
            <a:r>
              <a:rPr lang="id-ID" sz="2400" dirty="0">
                <a:solidFill>
                  <a:srgbClr val="0070C0"/>
                </a:solidFill>
              </a:rPr>
              <a:t>normalisasi</a:t>
            </a:r>
            <a:r>
              <a:rPr lang="id-ID" sz="2400" dirty="0"/>
              <a:t> matriks keputusan (X) ke suatu skala yang dapat diperbandingkan dengan semua rating alternatif yang ada.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5607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>
                <a:solidFill>
                  <a:srgbClr val="FF0000"/>
                </a:solidFill>
              </a:rPr>
              <a:t>Simple Additive Weighting (SAW)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64" t="37250" r="29589" b="34339"/>
          <a:stretch>
            <a:fillRect/>
          </a:stretch>
        </p:blipFill>
        <p:spPr bwMode="auto">
          <a:xfrm>
            <a:off x="785786" y="2643182"/>
            <a:ext cx="55721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1714488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   Formula untuk melakukan normalisasi </a:t>
            </a:r>
          </a:p>
          <a:p>
            <a:r>
              <a:rPr lang="id-ID" sz="2400" dirty="0"/>
              <a:t>     tersebut adalah sebagai berikut: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41325" indent="-441325"/>
            <a:r>
              <a:rPr lang="en-US" sz="2400" dirty="0"/>
              <a:t>     </a:t>
            </a:r>
            <a:r>
              <a:rPr lang="id-ID" sz="2400" dirty="0"/>
              <a:t>dengan rij adalah rating</a:t>
            </a:r>
            <a:r>
              <a:rPr lang="en-US" sz="2400" dirty="0"/>
              <a:t> </a:t>
            </a:r>
            <a:r>
              <a:rPr lang="id-ID" sz="2400" dirty="0"/>
              <a:t>kinerja ternormalisasi dari</a:t>
            </a:r>
            <a:r>
              <a:rPr lang="en-US" sz="2400" dirty="0"/>
              <a:t> </a:t>
            </a:r>
            <a:r>
              <a:rPr lang="id-ID" sz="2400" dirty="0"/>
              <a:t>alternatif Ai pada atribut Cj; i=1,2,...,m dan j=1,2,...,n.</a:t>
            </a:r>
          </a:p>
        </p:txBody>
      </p:sp>
    </p:spTree>
    <p:extLst>
      <p:ext uri="{BB962C8B-B14F-4D97-AF65-F5344CB8AC3E}">
        <p14:creationId xmlns:p14="http://schemas.microsoft.com/office/powerpoint/2010/main" val="28283579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i="1" dirty="0">
                <a:solidFill>
                  <a:srgbClr val="FF0000"/>
                </a:solidFill>
              </a:rPr>
              <a:t>Simple Additive Weighting (SAW)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64" t="53034" r="46450" b="29604"/>
          <a:stretch>
            <a:fillRect/>
          </a:stretch>
        </p:blipFill>
        <p:spPr bwMode="auto">
          <a:xfrm>
            <a:off x="1928794" y="2500306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71472" y="1571612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dirty="0"/>
              <a:t>  </a:t>
            </a:r>
            <a:r>
              <a:rPr lang="id-ID" sz="2400" dirty="0"/>
              <a:t>Nilai preferensi untuk setiap alternatif</a:t>
            </a:r>
          </a:p>
          <a:p>
            <a:r>
              <a:rPr lang="id-ID" sz="2400" dirty="0"/>
              <a:t>    (Vi) diberikan sebagai:</a:t>
            </a:r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  Nilai </a:t>
            </a:r>
            <a:r>
              <a:rPr lang="id-ID" sz="2400" dirty="0">
                <a:solidFill>
                  <a:srgbClr val="0070C0"/>
                </a:solidFill>
              </a:rPr>
              <a:t>Vi yang lebih besar </a:t>
            </a:r>
            <a:r>
              <a:rPr lang="id-ID" sz="2400" dirty="0"/>
              <a:t>mengindikasikan</a:t>
            </a:r>
          </a:p>
          <a:p>
            <a:r>
              <a:rPr lang="id-ID" sz="2400" dirty="0"/>
              <a:t>    bahwa alternatif </a:t>
            </a:r>
            <a:r>
              <a:rPr lang="id-ID" sz="2400" dirty="0">
                <a:solidFill>
                  <a:srgbClr val="0070C0"/>
                </a:solidFill>
              </a:rPr>
              <a:t>Ai lebih terpilih.</a:t>
            </a:r>
            <a:br>
              <a:rPr lang="id-ID" sz="2400" dirty="0"/>
            </a:b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80629384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600" b="1" dirty="0">
                <a:solidFill>
                  <a:srgbClr val="FF0000"/>
                </a:solidFill>
              </a:rPr>
              <a:t>Simple Additive Weighting (SAW)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sz="2400" dirty="0"/>
              <a:t>Contoh-1:</a:t>
            </a:r>
          </a:p>
          <a:p>
            <a:pPr lvl="1">
              <a:buFont typeface="Wingdings" pitchFamily="2" charset="2"/>
              <a:buChar char="q"/>
            </a:pPr>
            <a:r>
              <a:rPr lang="id-ID" sz="2400" dirty="0"/>
              <a:t>Suatu institusi perguruan tinggi akan memilih seorang karyawannya untuk dipromosikan sebagai kepala unit sistem informasi.</a:t>
            </a:r>
          </a:p>
          <a:p>
            <a:pPr lvl="1">
              <a:buFont typeface="Wingdings" pitchFamily="2" charset="2"/>
              <a:buChar char="q"/>
            </a:pPr>
            <a:r>
              <a:rPr lang="id-ID" sz="2400" dirty="0"/>
              <a:t>Ada empat kriteria yang digunakan untuk melakukan penilaian, yaitu: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C1 = tes pengetahuan (wawasan) sistem informasi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C2 = praktek instalasi jaringan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C3 = tes kepribadian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C4 = tes pengetahuan agama</a:t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0963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600" b="1" dirty="0">
                <a:solidFill>
                  <a:srgbClr val="FF0000"/>
                </a:solidFill>
              </a:rPr>
              <a:t>Simple Additive Weighting (SAW)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sz="2400" dirty="0"/>
              <a:t>Pengambil keputusan memberikan bobot untuk setiap kriteria sebagai berikut: C1 = 35%; C2 = 25%; C3 = 25%; dan C4 = 15%.</a:t>
            </a:r>
          </a:p>
          <a:p>
            <a:pPr>
              <a:buFont typeface="Wingdings" pitchFamily="2" charset="2"/>
              <a:buChar char="q"/>
            </a:pPr>
            <a:r>
              <a:rPr lang="id-ID" sz="2400" dirty="0"/>
              <a:t>Ada enam orang karyawan yang menjadi kandidat (alternatif) untuk dipromosikan sebagai kepala unit,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A1 = Indra,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A2 = Roni,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A3 = Putri,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A4 = Dani,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A5 = Ratna, 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A6 = Mira.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18981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5152" r="24265" b="20133"/>
          <a:stretch>
            <a:fillRect/>
          </a:stretch>
        </p:blipFill>
        <p:spPr bwMode="auto">
          <a:xfrm>
            <a:off x="214282" y="285728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990350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19828" b="15398"/>
          <a:stretch>
            <a:fillRect/>
          </a:stretch>
        </p:blipFill>
        <p:spPr bwMode="auto">
          <a:xfrm>
            <a:off x="357158" y="214290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7AA4C-CC85-1186-B711-37CF4AFE6EA4}"/>
              </a:ext>
            </a:extLst>
          </p:cNvPr>
          <p:cNvSpPr txBox="1"/>
          <p:nvPr/>
        </p:nvSpPr>
        <p:spPr>
          <a:xfrm>
            <a:off x="3131840" y="2671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925567-86D8-7B4C-5A1F-E5FF4762AB29}"/>
              </a:ext>
            </a:extLst>
          </p:cNvPr>
          <p:cNvSpPr/>
          <p:nvPr/>
        </p:nvSpPr>
        <p:spPr>
          <a:xfrm>
            <a:off x="3707904" y="2636912"/>
            <a:ext cx="5760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347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696</Words>
  <Application>Microsoft Office PowerPoint</Application>
  <PresentationFormat>On-screen Show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 Kode MK/SKS : /3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PowerPoint Presentation</vt:lpstr>
      <vt:lpstr>PowerPoint Presentation</vt:lpstr>
      <vt:lpstr>PowerPoint Presentation</vt:lpstr>
      <vt:lpstr>PowerPoint Presentation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Sri Lestari</cp:lastModifiedBy>
  <cp:revision>311</cp:revision>
  <dcterms:created xsi:type="dcterms:W3CDTF">2010-04-18T12:06:30Z</dcterms:created>
  <dcterms:modified xsi:type="dcterms:W3CDTF">2026-05-29T13:33:23Z</dcterms:modified>
</cp:coreProperties>
</file>