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2" r:id="rId3"/>
    <p:sldId id="344" r:id="rId4"/>
    <p:sldId id="357" r:id="rId5"/>
    <p:sldId id="345" r:id="rId6"/>
    <p:sldId id="346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13" r:id="rId25"/>
  </p:sldIdLst>
  <p:sldSz cx="9144000" cy="6858000" type="screen4x3"/>
  <p:notesSz cx="7077075" cy="90043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63" d="100"/>
          <a:sy n="63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F0A99F1-0094-4225-AE42-47C1BA6AE6DC}" type="datetimeFigureOut">
              <a:rPr lang="en-US"/>
              <a:pPr>
                <a:defRPr/>
              </a:pPr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4B479A-E263-4921-80BB-CEE661A3C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C49283-E4E1-4D94-A360-D6B372EA141E}" type="datetimeFigureOut">
              <a:rPr lang="en-US"/>
              <a:pPr>
                <a:defRPr/>
              </a:pPr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76725"/>
            <a:ext cx="5661025" cy="405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7257A90-2492-402F-9619-AF13CB77C9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392F67-7B97-4381-A066-D64B0886886B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A53E4-4413-4412-A4C3-9F25693C1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7943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91D7-178E-441A-A62A-AAC035766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33247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66ED5-488C-434E-938F-7391944D8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7780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1881-7D3F-4203-9007-BF4ED1821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6509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DE2DE-3B3B-4EC1-9207-FBDA5166D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616041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1EE6B-A885-42E4-BB82-4CC242560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53486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44300-0DAE-4CA9-9017-F206871F10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1507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3ABB4-6358-4CC0-A491-4843C4C85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86141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C0687-611C-41AC-82F0-1167ECBCD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4849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282CB-6444-46AC-A040-CBFEE2260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52189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9CBA-7B32-41B4-92A9-7808B6A45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9432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3AFA84-1D73-4DB3-A878-F3EB6A80D1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30762" y="3933056"/>
            <a:ext cx="8686800" cy="1643063"/>
          </a:xfrm>
        </p:spPr>
        <p:txBody>
          <a:bodyPr/>
          <a:lstStyle/>
          <a:p>
            <a:r>
              <a:rPr lang="en-US" altLang="en-US" sz="3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+mn-lt"/>
              </a:rPr>
              <a:t>Kode</a:t>
            </a:r>
            <a:r>
              <a:rPr lang="en-US" altLang="en-US" sz="3600" dirty="0">
                <a:latin typeface="+mn-lt"/>
              </a:rPr>
              <a:t> MK/SKS : /3</a:t>
            </a:r>
            <a:endParaRPr lang="en-US" altLang="en-US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0763" y="1844824"/>
            <a:ext cx="9144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SISTEM PENUNJANG KEPUTUSAN</a:t>
            </a:r>
          </a:p>
          <a:p>
            <a:pPr algn="ctr"/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(Decision Support System/DSS)</a:t>
            </a:r>
          </a:p>
        </p:txBody>
      </p:sp>
      <p:sp>
        <p:nvSpPr>
          <p:cNvPr id="2053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BB36A8-FEBF-4E1E-A686-5A9988D9FEE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55" name="Picture 8" descr="Logo Darmajaya_Vertical 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6795" r="12306" b="27747"/>
          <a:stretch>
            <a:fillRect/>
          </a:stretch>
        </p:blipFill>
        <p:spPr bwMode="auto">
          <a:xfrm>
            <a:off x="7620000" y="115888"/>
            <a:ext cx="13446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sz="3600" b="1" dirty="0"/>
              <a:t>KRITERIA DAN TINGKAT KEPENTINGAN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8078" t="23704" r="28974" b="53276"/>
          <a:stretch/>
        </p:blipFill>
        <p:spPr bwMode="auto">
          <a:xfrm>
            <a:off x="1763688" y="2204864"/>
            <a:ext cx="5793060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748347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RATING KECOCOKAN DARI SETIAP ALTERNATIF PADA SETIAP KRITERIA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8077" t="29858" r="26410" b="33219"/>
          <a:stretch/>
        </p:blipFill>
        <p:spPr bwMode="auto">
          <a:xfrm>
            <a:off x="1043608" y="1844824"/>
            <a:ext cx="6984776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784569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PREFERENSI UNTUK MASING-MASING KRITERIA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/>
          <a:lstStyle/>
          <a:p>
            <a:r>
              <a:rPr lang="pl-PL" dirty="0"/>
              <a:t>W = (2, 4, 3, 4)</a:t>
            </a:r>
            <a:endParaRPr lang="en-US" dirty="0"/>
          </a:p>
          <a:p>
            <a:r>
              <a:rPr lang="pl-PL" dirty="0"/>
              <a:t>∑W =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9744" t="28034" r="52051" b="49858"/>
          <a:stretch/>
        </p:blipFill>
        <p:spPr bwMode="auto">
          <a:xfrm>
            <a:off x="2339752" y="2963490"/>
            <a:ext cx="5040560" cy="3129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1419177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b="1" dirty="0"/>
              <a:t>MENGHITUNG VEKTOR S (DIMANA ∑</a:t>
            </a:r>
            <a:r>
              <a:rPr lang="en-US" b="1" dirty="0" err="1"/>
              <a:t>Wj</a:t>
            </a:r>
            <a:r>
              <a:rPr lang="en-US" b="1" dirty="0"/>
              <a:t> =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8719" t="29401" r="37179" b="35726"/>
          <a:stretch/>
        </p:blipFill>
        <p:spPr bwMode="auto">
          <a:xfrm>
            <a:off x="1115616" y="1772816"/>
            <a:ext cx="7128792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1365334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b="1" dirty="0" err="1"/>
              <a:t>Nilai</a:t>
            </a:r>
            <a:r>
              <a:rPr lang="en-US" b="1" dirty="0"/>
              <a:t> vector v yang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perangkingan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9102" t="36467" r="56283" b="31624"/>
          <a:stretch/>
        </p:blipFill>
        <p:spPr bwMode="auto">
          <a:xfrm>
            <a:off x="827584" y="1772816"/>
            <a:ext cx="2672791" cy="3282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49401" t="36389" r="36536" b="44009"/>
          <a:stretch/>
        </p:blipFill>
        <p:spPr bwMode="auto">
          <a:xfrm>
            <a:off x="4644008" y="1772816"/>
            <a:ext cx="2808312" cy="2055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7391830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b="1" dirty="0" err="1"/>
              <a:t>Kesimpulan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perangkingan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tertinggi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V1 = 0,16.</a:t>
            </a:r>
          </a:p>
          <a:p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A1 </a:t>
            </a:r>
            <a:r>
              <a:rPr lang="en-US" dirty="0" err="1"/>
              <a:t>sepeda</a:t>
            </a:r>
            <a:r>
              <a:rPr lang="en-US" dirty="0"/>
              <a:t> motor Shooter CW FV 110 LE </a:t>
            </a:r>
            <a:r>
              <a:rPr lang="en-US" dirty="0" err="1"/>
              <a:t>adalah</a:t>
            </a:r>
            <a:r>
              <a:rPr lang="en-US" dirty="0"/>
              <a:t> yang </a:t>
            </a:r>
            <a:r>
              <a:rPr lang="en-US" dirty="0" err="1"/>
              <a:t>terpilih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terbaik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248330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EF3C-03F2-4EAB-9D50-04B1EAD6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lain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1EEE0-1E25-6490-44EB-E75E0610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ECCB2A-74F5-3FB0-2B15-98DC191A4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79" y="1556792"/>
            <a:ext cx="7815841" cy="395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77346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1D6E-C382-57C1-A307-EF61A434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98F9-FAB8-3CD8-E166-E2E8DE32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4CEAF-69C8-31B0-01DD-DE3A3310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3E2D95-0768-2C57-42B8-C877995B6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80" y="476672"/>
            <a:ext cx="8116439" cy="51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59933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1D6E-C382-57C1-A307-EF61A434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98F9-FAB8-3CD8-E166-E2E8DE32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4CEAF-69C8-31B0-01DD-DE3A3310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708E0-038B-530D-E490-040EC342F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3205"/>
            <a:ext cx="8229600" cy="484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76861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1D6E-C382-57C1-A307-EF61A434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98F9-FAB8-3CD8-E166-E2E8DE32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4CEAF-69C8-31B0-01DD-DE3A3310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9320F-55AD-EE8E-E563-439316DB6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4663"/>
            <a:ext cx="8229600" cy="524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5652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en-US" b="1" dirty="0"/>
              <a:t>METODE </a:t>
            </a:r>
            <a:r>
              <a:rPr lang="id-ID" b="1" dirty="0"/>
              <a:t>WEIGHTED PRODUCT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42739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1D6E-C382-57C1-A307-EF61A434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98F9-FAB8-3CD8-E166-E2E8DE32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4CEAF-69C8-31B0-01DD-DE3A3310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B18F7-A787-D351-224D-EC8CB6E0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476671"/>
            <a:ext cx="7654240" cy="559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46113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1D6E-C382-57C1-A307-EF61A434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98F9-FAB8-3CD8-E166-E2E8DE32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4CEAF-69C8-31B0-01DD-DE3A3310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7BA280-10D7-0792-2633-ED87966E6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56" y="329298"/>
            <a:ext cx="8226544" cy="58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06558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1D6E-C382-57C1-A307-EF61A434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98F9-FAB8-3CD8-E166-E2E8DE32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4CEAF-69C8-31B0-01DD-DE3A3310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410EC-92FE-514F-D79F-5E7A311A8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16" y="542777"/>
            <a:ext cx="8229600" cy="34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02985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1D6E-C382-57C1-A307-EF61A434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98F9-FAB8-3CD8-E166-E2E8DE32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4CEAF-69C8-31B0-01DD-DE3A3310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3D0E4-3033-BF15-E0EB-A8675CC8E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80" y="476672"/>
            <a:ext cx="8202920" cy="50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90598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195736" y="1988840"/>
            <a:ext cx="4980979" cy="175432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SEMOGA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BERMANFAAT</a:t>
            </a:r>
          </a:p>
        </p:txBody>
      </p:sp>
    </p:spTree>
    <p:extLst>
      <p:ext uri="{BB962C8B-B14F-4D97-AF65-F5344CB8AC3E}">
        <p14:creationId xmlns:p14="http://schemas.microsoft.com/office/powerpoint/2010/main" val="44006502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/>
              <a:t>WP (Weighted Product)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analisis</a:t>
            </a:r>
            <a:r>
              <a:rPr lang="en-US" sz="2800" dirty="0"/>
              <a:t> multi-</a:t>
            </a:r>
            <a:r>
              <a:rPr lang="en-US" sz="2800" dirty="0" err="1"/>
              <a:t>kriteria</a:t>
            </a:r>
            <a:r>
              <a:rPr lang="en-US" sz="2800" dirty="0"/>
              <a:t> yang popular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pengambilan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multi </a:t>
            </a:r>
            <a:r>
              <a:rPr lang="en-US" sz="2800" dirty="0" err="1"/>
              <a:t>kriteria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WP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himpunan</a:t>
            </a:r>
            <a:r>
              <a:rPr lang="en-US" sz="2800" dirty="0"/>
              <a:t> </a:t>
            </a:r>
            <a:r>
              <a:rPr lang="en-US" sz="2800" dirty="0" err="1"/>
              <a:t>berhingga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alternatif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yang </a:t>
            </a:r>
            <a:r>
              <a:rPr lang="en-US" sz="2800" dirty="0" err="1"/>
              <a:t>dijelaskan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istilah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kriteria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err="1"/>
              <a:t>Metode</a:t>
            </a:r>
            <a:r>
              <a:rPr lang="en-US" sz="2800" dirty="0"/>
              <a:t> WP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perkalian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menghubungkan</a:t>
            </a:r>
            <a:r>
              <a:rPr lang="en-US" sz="2800" dirty="0"/>
              <a:t> rating </a:t>
            </a:r>
            <a:r>
              <a:rPr lang="en-US" sz="2800" dirty="0" err="1"/>
              <a:t>atribut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dipangkatkan</a:t>
            </a:r>
            <a:r>
              <a:rPr lang="en-US" sz="2800" dirty="0"/>
              <a:t> </a:t>
            </a:r>
            <a:r>
              <a:rPr lang="en-US" sz="2800" dirty="0" err="1"/>
              <a:t>terlebih</a:t>
            </a:r>
            <a:r>
              <a:rPr lang="en-US" sz="2800" dirty="0"/>
              <a:t> </a:t>
            </a:r>
            <a:r>
              <a:rPr lang="en-US" sz="2800" dirty="0" err="1"/>
              <a:t>dahulu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bobot</a:t>
            </a:r>
            <a:r>
              <a:rPr lang="en-US" sz="2800" dirty="0"/>
              <a:t> </a:t>
            </a:r>
            <a:r>
              <a:rPr lang="en-US" sz="2800" dirty="0" err="1"/>
              <a:t>atribut</a:t>
            </a:r>
            <a:r>
              <a:rPr lang="en-US" sz="2800" dirty="0"/>
              <a:t> yang </a:t>
            </a:r>
            <a:r>
              <a:rPr lang="en-US" sz="2800" dirty="0" err="1"/>
              <a:t>bersangkutan</a:t>
            </a:r>
            <a:r>
              <a:rPr lang="en-US" sz="2800" dirty="0"/>
              <a:t>. Proses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proses </a:t>
            </a:r>
            <a:r>
              <a:rPr lang="en-US" sz="2800" dirty="0" err="1"/>
              <a:t>normalisasi</a:t>
            </a:r>
            <a:r>
              <a:rPr lang="en-US" sz="28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856070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356C-A65A-3CA8-A29C-924E3801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Langkah-Langkah </a:t>
            </a:r>
            <a:r>
              <a:rPr lang="en-US" dirty="0" err="1"/>
              <a:t>Metode</a:t>
            </a:r>
            <a:r>
              <a:rPr lang="en-US" dirty="0"/>
              <a:t> WP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6B43D-3BD5-441A-BCE2-0AFB0F598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(</a:t>
            </a:r>
            <a:r>
              <a:rPr lang="en-US" dirty="0" err="1"/>
              <a:t>atribut</a:t>
            </a:r>
            <a:r>
              <a:rPr lang="en-US" dirty="0"/>
              <a:t>)  dan </a:t>
            </a:r>
            <a:r>
              <a:rPr lang="en-US" dirty="0" err="1"/>
              <a:t>alternatif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Menentukan</a:t>
            </a:r>
            <a:r>
              <a:rPr lang="en-US" dirty="0"/>
              <a:t> rating </a:t>
            </a:r>
            <a:r>
              <a:rPr lang="en-US" dirty="0" err="1"/>
              <a:t>kecocokan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masing-masing </a:t>
            </a:r>
            <a:r>
              <a:rPr lang="en-US" dirty="0" err="1"/>
              <a:t>kriteria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normalisasi</a:t>
            </a:r>
            <a:r>
              <a:rPr lang="en-US" dirty="0"/>
              <a:t> </a:t>
            </a:r>
            <a:r>
              <a:rPr lang="en-US" dirty="0" err="1"/>
              <a:t>bobot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S</a:t>
            </a:r>
          </a:p>
          <a:p>
            <a:pPr marL="514350" indent="-514350">
              <a:buAutoNum type="arabicPeriod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vaktor</a:t>
            </a:r>
            <a:r>
              <a:rPr lang="en-US" dirty="0"/>
              <a:t> V</a:t>
            </a:r>
          </a:p>
          <a:p>
            <a:pPr marL="514350" indent="-514350">
              <a:buAutoNum type="arabicPeriod"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rangking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26A43-8D19-D432-7868-F040FD99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08295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PEMBOBOTAN WP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Dihitung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tingkat</a:t>
            </a:r>
            <a:r>
              <a:rPr lang="en-US" b="1" dirty="0"/>
              <a:t> </a:t>
            </a:r>
            <a:r>
              <a:rPr lang="en-US" b="1" dirty="0" err="1"/>
              <a:t>kepentingan</a:t>
            </a:r>
            <a:r>
              <a:rPr lang="en-US" b="1" dirty="0"/>
              <a:t>, </a:t>
            </a:r>
            <a:r>
              <a:rPr lang="en-US" b="1" dirty="0" err="1"/>
              <a:t>yaitu</a:t>
            </a:r>
            <a:r>
              <a:rPr lang="en-US" b="1" dirty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penting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penting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penting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Penting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357982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Proses </a:t>
            </a:r>
            <a:r>
              <a:rPr lang="en-US" b="1" dirty="0" err="1"/>
              <a:t>normalisasi</a:t>
            </a:r>
            <a:r>
              <a:rPr lang="en-US" b="1" dirty="0"/>
              <a:t> </a:t>
            </a:r>
            <a:r>
              <a:rPr lang="en-US" b="1" dirty="0" err="1"/>
              <a:t>bobot</a:t>
            </a:r>
            <a:r>
              <a:rPr lang="en-US" b="1" dirty="0"/>
              <a:t> </a:t>
            </a:r>
            <a:r>
              <a:rPr lang="en-US" b="1" dirty="0" err="1"/>
              <a:t>kriteria</a:t>
            </a:r>
            <a:r>
              <a:rPr lang="en-US" b="1" dirty="0"/>
              <a:t> (w) ∑W =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8077" t="20969" r="55641" b="65584"/>
          <a:stretch/>
        </p:blipFill>
        <p:spPr bwMode="auto">
          <a:xfrm>
            <a:off x="1118746" y="2204864"/>
            <a:ext cx="2880320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28334" t="35099" r="40641" b="51909"/>
          <a:stretch/>
        </p:blipFill>
        <p:spPr bwMode="auto">
          <a:xfrm>
            <a:off x="3995936" y="4118818"/>
            <a:ext cx="3816424" cy="1326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6293844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Preferensi relative dari setiap alternatif (S), diberikan: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8077" t="26894" r="61282" b="62166"/>
          <a:stretch/>
        </p:blipFill>
        <p:spPr bwMode="auto">
          <a:xfrm>
            <a:off x="1115616" y="1844824"/>
            <a:ext cx="1946026" cy="1125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38333" t="27351" r="28590" b="44387"/>
          <a:stretch/>
        </p:blipFill>
        <p:spPr bwMode="auto">
          <a:xfrm>
            <a:off x="3779912" y="2492896"/>
            <a:ext cx="4295348" cy="2200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396" y="5438026"/>
            <a:ext cx="77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∑</a:t>
            </a:r>
            <a:r>
              <a:rPr lang="en-US" dirty="0" err="1"/>
              <a:t>Wj</a:t>
            </a:r>
            <a:r>
              <a:rPr lang="en-US" dirty="0"/>
              <a:t> = 1</a:t>
            </a:r>
          </a:p>
          <a:p>
            <a:r>
              <a:rPr lang="en-US" dirty="0" err="1"/>
              <a:t>Wj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50963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 </a:t>
            </a:r>
            <a:r>
              <a:rPr lang="it-IT" b="1" dirty="0"/>
              <a:t>Preferensi relative dari setiap alternatif (V), diberikan: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8846" t="41551" r="29744" b="30484"/>
          <a:stretch/>
        </p:blipFill>
        <p:spPr bwMode="auto">
          <a:xfrm>
            <a:off x="539552" y="2924944"/>
            <a:ext cx="799288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A5EEB1-05D6-E285-70DE-8F9F77658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76" y="1680692"/>
            <a:ext cx="5832648" cy="12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8981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8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sepeda</a:t>
            </a:r>
            <a:r>
              <a:rPr lang="en-US" dirty="0"/>
              <a:t> motor </a:t>
            </a:r>
            <a:r>
              <a:rPr lang="en-US" dirty="0" err="1"/>
              <a:t>berikut</a:t>
            </a:r>
            <a:r>
              <a:rPr lang="en-US" dirty="0"/>
              <a:t>, </a:t>
            </a:r>
            <a:r>
              <a:rPr lang="en-US" dirty="0" err="1"/>
              <a:t>manakah</a:t>
            </a:r>
            <a:r>
              <a:rPr lang="en-US" dirty="0"/>
              <a:t> </a:t>
            </a:r>
            <a:r>
              <a:rPr lang="en-US" dirty="0" err="1"/>
              <a:t>sepeda</a:t>
            </a:r>
            <a:r>
              <a:rPr lang="en-US" dirty="0"/>
              <a:t> </a:t>
            </a:r>
            <a:r>
              <a:rPr lang="en-US"/>
              <a:t>motor yang </a:t>
            </a:r>
            <a:r>
              <a:rPr lang="en-US" dirty="0" err="1"/>
              <a:t>terbaik</a:t>
            </a:r>
            <a:r>
              <a:rPr lang="en-US" dirty="0"/>
              <a:t>?</a:t>
            </a:r>
          </a:p>
          <a:p>
            <a:pPr lvl="1"/>
            <a:r>
              <a:rPr lang="en-US" sz="2400" dirty="0"/>
              <a:t>A1 = Shooter CW FV 110 LE</a:t>
            </a:r>
          </a:p>
          <a:p>
            <a:pPr lvl="1"/>
            <a:r>
              <a:rPr lang="en-US" sz="2400" dirty="0"/>
              <a:t>A2 = Shogun </a:t>
            </a:r>
            <a:r>
              <a:rPr lang="en-US" sz="2400" dirty="0" err="1"/>
              <a:t>Axelo</a:t>
            </a:r>
            <a:r>
              <a:rPr lang="en-US" sz="2400" dirty="0"/>
              <a:t> R FL 125 RCM</a:t>
            </a:r>
          </a:p>
          <a:p>
            <a:pPr lvl="1"/>
            <a:r>
              <a:rPr lang="en-US" sz="2400" dirty="0"/>
              <a:t>A3 = Smash Titan CW FW 110 EEZ</a:t>
            </a:r>
          </a:p>
          <a:p>
            <a:pPr lvl="1"/>
            <a:r>
              <a:rPr lang="en-US" sz="2400" dirty="0"/>
              <a:t>A4 = Shooter </a:t>
            </a:r>
            <a:r>
              <a:rPr lang="en-US" sz="2400" dirty="0" err="1"/>
              <a:t>Cakram</a:t>
            </a:r>
            <a:r>
              <a:rPr lang="en-US" sz="2400" dirty="0"/>
              <a:t> FV 110 LB</a:t>
            </a:r>
          </a:p>
          <a:p>
            <a:pPr lvl="1"/>
            <a:r>
              <a:rPr lang="en-US" sz="2400" dirty="0"/>
              <a:t>A5 = Shooter </a:t>
            </a:r>
            <a:r>
              <a:rPr lang="en-US" sz="2400" dirty="0" err="1"/>
              <a:t>Tromol</a:t>
            </a:r>
            <a:r>
              <a:rPr lang="en-US" sz="2400" dirty="0"/>
              <a:t> FV 110 LAZ</a:t>
            </a:r>
          </a:p>
          <a:p>
            <a:pPr lvl="1"/>
            <a:r>
              <a:rPr lang="en-US" sz="2400" dirty="0"/>
              <a:t>A6 = Smash Titan </a:t>
            </a:r>
            <a:r>
              <a:rPr lang="en-US" sz="2400" dirty="0" err="1"/>
              <a:t>Cakram</a:t>
            </a:r>
            <a:r>
              <a:rPr lang="en-US" sz="2400" dirty="0"/>
              <a:t> FW 110</a:t>
            </a:r>
          </a:p>
          <a:p>
            <a:pPr lvl="1"/>
            <a:r>
              <a:rPr lang="en-US" sz="2400" dirty="0"/>
              <a:t>A7 = Smash Titan CW FW 110 SCD</a:t>
            </a:r>
          </a:p>
          <a:p>
            <a:pPr lvl="1"/>
            <a:r>
              <a:rPr lang="en-US" sz="2400" dirty="0"/>
              <a:t>A8 = Shogun </a:t>
            </a:r>
            <a:r>
              <a:rPr lang="en-US" sz="2400" dirty="0" err="1"/>
              <a:t>Axelo</a:t>
            </a:r>
            <a:r>
              <a:rPr lang="en-US" sz="2400" dirty="0"/>
              <a:t> S FL 125 RCD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90350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5176</TotalTime>
  <Words>376</Words>
  <Application>Microsoft Office PowerPoint</Application>
  <PresentationFormat>On-screen Show (4:3)</PresentationFormat>
  <Paragraphs>76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 Kode MK/SKS : /3</vt:lpstr>
      <vt:lpstr>METODE WEIGHTED PRODUCT</vt:lpstr>
      <vt:lpstr>DEFINISI</vt:lpstr>
      <vt:lpstr>Langkah-Langkah Metode WP</vt:lpstr>
      <vt:lpstr>PEMBOBOTAN WP </vt:lpstr>
      <vt:lpstr>Proses normalisasi bobot kriteria (w) ∑W = 1</vt:lpstr>
      <vt:lpstr>Preferensi relative dari setiap alternatif (S), diberikan:</vt:lpstr>
      <vt:lpstr> Preferensi relative dari setiap alternatif (V), diberikan:</vt:lpstr>
      <vt:lpstr>Studi kasus</vt:lpstr>
      <vt:lpstr> KRITERIA DAN TINGKAT KEPENTINGAN</vt:lpstr>
      <vt:lpstr>RATING KECOCOKAN DARI SETIAP ALTERNATIF PADA SETIAP KRITERIA</vt:lpstr>
      <vt:lpstr>PREFERENSI UNTUK MASING-MASING KRITERIA</vt:lpstr>
      <vt:lpstr> MENGHITUNG VEKTOR S (DIMANA ∑Wj = 1)</vt:lpstr>
      <vt:lpstr> Nilai vector v yang digunakan untuk perangkingan</vt:lpstr>
      <vt:lpstr> Kesimpulan</vt:lpstr>
      <vt:lpstr>Contoh lain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Kapsel_I_1</dc:title>
  <dc:creator>septilia</dc:creator>
  <cp:lastModifiedBy>Sri Lestari</cp:lastModifiedBy>
  <cp:revision>310</cp:revision>
  <dcterms:created xsi:type="dcterms:W3CDTF">2010-04-18T12:06:30Z</dcterms:created>
  <dcterms:modified xsi:type="dcterms:W3CDTF">2025-12-05T04:06:29Z</dcterms:modified>
</cp:coreProperties>
</file>