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0" r:id="rId4"/>
    <p:sldId id="303" r:id="rId5"/>
    <p:sldId id="272" r:id="rId6"/>
    <p:sldId id="343" r:id="rId7"/>
    <p:sldId id="305" r:id="rId8"/>
    <p:sldId id="344" r:id="rId9"/>
    <p:sldId id="345" r:id="rId10"/>
    <p:sldId id="257" r:id="rId11"/>
    <p:sldId id="346" r:id="rId12"/>
    <p:sldId id="273" r:id="rId13"/>
    <p:sldId id="348" r:id="rId14"/>
    <p:sldId id="349" r:id="rId15"/>
    <p:sldId id="307" r:id="rId16"/>
    <p:sldId id="306" r:id="rId17"/>
    <p:sldId id="321" r:id="rId18"/>
    <p:sldId id="320" r:id="rId19"/>
    <p:sldId id="309" r:id="rId20"/>
    <p:sldId id="315" r:id="rId21"/>
    <p:sldId id="316" r:id="rId22"/>
    <p:sldId id="317" r:id="rId23"/>
    <p:sldId id="319" r:id="rId24"/>
    <p:sldId id="318" r:id="rId25"/>
    <p:sldId id="289" r:id="rId26"/>
    <p:sldId id="347" r:id="rId27"/>
    <p:sldId id="350" r:id="rId28"/>
    <p:sldId id="362" r:id="rId29"/>
    <p:sldId id="351" r:id="rId30"/>
    <p:sldId id="352" r:id="rId31"/>
    <p:sldId id="353" r:id="rId32"/>
    <p:sldId id="361" r:id="rId33"/>
    <p:sldId id="322" r:id="rId34"/>
    <p:sldId id="324" r:id="rId35"/>
    <p:sldId id="325" r:id="rId36"/>
    <p:sldId id="357" r:id="rId37"/>
    <p:sldId id="358" r:id="rId38"/>
    <p:sldId id="359" r:id="rId39"/>
    <p:sldId id="360" r:id="rId40"/>
    <p:sldId id="354" r:id="rId41"/>
    <p:sldId id="355" r:id="rId42"/>
    <p:sldId id="356"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04" r:id="rId6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2" d="100"/>
          <a:sy n="62" d="100"/>
        </p:scale>
        <p:origin x="90"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23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13906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74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44795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0" name="Rectangle 9"/>
          <p:cNvSpPr/>
          <p:nvPr/>
        </p:nvSpPr>
        <p:spPr>
          <a:xfrm>
            <a:off x="0" y="-1"/>
            <a:ext cx="12192000" cy="4572000"/>
          </a:xfrm>
          <a:prstGeom prst="rect">
            <a:avLst/>
          </a:prstGeom>
          <a:blipFill dpi="0" rotWithShape="1">
            <a:blip r:embed="rId2" cstate="print">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2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56794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4235770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4220273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54570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93482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pattFill prst="solidDmnd">
          <a:fgClr>
            <a:schemeClr val="tx2"/>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endParaRPr lang="en-US" dirty="0"/>
          </a:p>
        </p:txBody>
      </p:sp>
      <p:sp>
        <p:nvSpPr>
          <p:cNvPr id="3" name="Content Placeholder 2"/>
          <p:cNvSpPr>
            <a:spLocks noGrp="1"/>
          </p:cNvSpPr>
          <p:nvPr>
            <p:ph idx="1"/>
          </p:nvPr>
        </p:nvSpPr>
        <p:spPr>
          <a:solidFill>
            <a:schemeClr val="accent1"/>
          </a:solidFill>
        </p:spPr>
        <p:txBody>
          <a:bodyPr>
            <a:normAutofit/>
          </a:bodyPr>
          <a:lstStyle>
            <a:lvl1pPr marL="91440" indent="-91440">
              <a:buClr>
                <a:srgbClr val="00FF00"/>
              </a:buClr>
              <a:buFont typeface="Wingdings" panose="05000000000000000000" pitchFamily="2" charset="2"/>
              <a:buChar char="v"/>
              <a:defRPr sz="2800">
                <a:solidFill>
                  <a:schemeClr val="bg1"/>
                </a:solidFill>
              </a:defRPr>
            </a:lvl1pPr>
            <a:lvl2pPr marL="265176" indent="-137160">
              <a:buClr>
                <a:srgbClr val="C00000"/>
              </a:buClr>
              <a:buFont typeface="Wingdings" panose="05000000000000000000" pitchFamily="2" charset="2"/>
              <a:buChar char="§"/>
              <a:defRPr sz="2400">
                <a:solidFill>
                  <a:schemeClr val="bg1"/>
                </a:solidFill>
              </a:defRPr>
            </a:lvl2pPr>
            <a:lvl3pPr marL="448056" indent="-137160">
              <a:buClr>
                <a:srgbClr val="C00000"/>
              </a:buClr>
              <a:buFont typeface="Wingdings" panose="05000000000000000000" pitchFamily="2" charset="2"/>
              <a:buChar char="§"/>
              <a:defRPr sz="1800">
                <a:solidFill>
                  <a:schemeClr val="bg1"/>
                </a:solidFill>
              </a:defRPr>
            </a:lvl3pPr>
            <a:lvl4pPr marL="594360" indent="-137160">
              <a:buClr>
                <a:srgbClr val="C00000"/>
              </a:buClr>
              <a:buFont typeface="Wingdings" panose="05000000000000000000" pitchFamily="2" charset="2"/>
              <a:buChar char="§"/>
              <a:defRPr sz="1800">
                <a:solidFill>
                  <a:schemeClr val="bg1"/>
                </a:solidFill>
              </a:defRPr>
            </a:lvl4pPr>
            <a:lvl5pPr marL="777240" indent="-137160">
              <a:buClr>
                <a:srgbClr val="C00000"/>
              </a:buClr>
              <a:buFont typeface="Wingdings" panose="05000000000000000000" pitchFamily="2" charset="2"/>
              <a:buChar cha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95670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22384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077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64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91440" indent="-91440">
              <a:buClr>
                <a:srgbClr val="00FF00"/>
              </a:buClr>
              <a:buFont typeface="Wingdings" panose="05000000000000000000" pitchFamily="2" charset="2"/>
              <a:buChar char="v"/>
              <a:defRPr sz="2800">
                <a:solidFill>
                  <a:schemeClr val="bg1"/>
                </a:solidFill>
              </a:defRPr>
            </a:lvl1pPr>
            <a:lvl2pPr marL="265176" indent="-137160">
              <a:buClr>
                <a:srgbClr val="00FF00"/>
              </a:buClr>
              <a:buFont typeface="Wingdings" panose="05000000000000000000" pitchFamily="2" charset="2"/>
              <a:buChar char="v"/>
              <a:defRPr sz="2400">
                <a:solidFill>
                  <a:schemeClr val="bg1"/>
                </a:solidFill>
              </a:defRPr>
            </a:lvl2pPr>
            <a:lvl3pPr marL="448056" indent="-137160">
              <a:buClr>
                <a:srgbClr val="00FF00"/>
              </a:buClr>
              <a:buFont typeface="Wingdings" panose="05000000000000000000" pitchFamily="2" charset="2"/>
              <a:buChar char="v"/>
              <a:defRPr sz="1800">
                <a:solidFill>
                  <a:schemeClr val="bg1"/>
                </a:solidFill>
              </a:defRPr>
            </a:lvl3pPr>
            <a:lvl4pPr marL="594360" indent="-137160">
              <a:buClr>
                <a:srgbClr val="00FF00"/>
              </a:buClr>
              <a:buFont typeface="Wingdings" panose="05000000000000000000" pitchFamily="2" charset="2"/>
              <a:buChar char="v"/>
              <a:defRPr sz="1800">
                <a:solidFill>
                  <a:schemeClr val="bg1"/>
                </a:solidFill>
              </a:defRPr>
            </a:lvl4pPr>
            <a:lvl5pPr marL="777240" indent="-137160">
              <a:buClr>
                <a:srgbClr val="00FF00"/>
              </a:buClr>
              <a:buFont typeface="Wingdings" panose="05000000000000000000" pitchFamily="2" charset="2"/>
              <a:buChar char="v"/>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391786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
        <p:nvSpPr>
          <p:cNvPr id="10" name="Rectangle 9"/>
          <p:cNvSpPr/>
          <p:nvPr/>
        </p:nvSpPr>
        <p:spPr>
          <a:xfrm>
            <a:off x="0" y="-1"/>
            <a:ext cx="12192000" cy="4572000"/>
          </a:xfrm>
          <a:prstGeom prst="rect">
            <a:avLst/>
          </a:prstGeom>
          <a:blipFill dpi="0" rotWithShape="1">
            <a:blip r:embed="rId2" cstate="print">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9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370510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971890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3549377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33743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07462" y="1970226"/>
            <a:ext cx="7772400" cy="1463040"/>
          </a:xfrm>
        </p:spPr>
        <p:txBody>
          <a:bodyPr anchor="ctr">
            <a:normAutofit/>
          </a:bodyPr>
          <a:lstStyle>
            <a:lvl1pPr algn="r">
              <a:defRPr sz="5000" b="0" spc="200" baseline="0"/>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679947" y="4403056"/>
            <a:ext cx="10999915" cy="2067648"/>
          </a:xfrm>
          <a:prstGeom prst="rect">
            <a:avLst/>
          </a:prstGeom>
          <a:blipFill dpi="0" rotWithShape="1">
            <a:blip r:embed="rId2" cstate="print">
              <a:alphaModFix amt="50000"/>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3" cstate="print"/>
          <a:stretch>
            <a:fillRect/>
          </a:stretch>
        </p:blipFill>
        <p:spPr>
          <a:xfrm>
            <a:off x="679947" y="999388"/>
            <a:ext cx="3179251" cy="340366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53808419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3701550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66710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94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76198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4673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284702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8614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spTree>
    <p:extLst>
      <p:ext uri="{BB962C8B-B14F-4D97-AF65-F5344CB8AC3E}">
        <p14:creationId xmlns:p14="http://schemas.microsoft.com/office/powerpoint/2010/main" val="132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lumMod val="95000"/>
                    <a:lumOff val="5000"/>
                  </a:prstClr>
                </a:solidFill>
              </a:rPr>
              <a:pPr/>
              <a:t>1/10/2026</a:t>
            </a:fld>
            <a:endParaRPr lang="en-US" dirty="0">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95000"/>
                    <a:lumOff val="5000"/>
                  </a:prstClr>
                </a:solidFill>
              </a:rPr>
              <a:pPr/>
              <a:t>‹#›</a:t>
            </a:fld>
            <a:endParaRPr lang="en-US" dirty="0">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2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D6E9DEC-419B-4CC5-A080-3B06BD5A8291}" type="datetimeFigureOut">
              <a:rPr lang="en-US" smtClean="0">
                <a:solidFill>
                  <a:prstClr val="white">
                    <a:lumMod val="95000"/>
                    <a:lumOff val="5000"/>
                  </a:prstClr>
                </a:solidFill>
              </a:rPr>
              <a:pPr defTabSz="457200"/>
              <a:t>1/10/2026</a:t>
            </a:fld>
            <a:endParaRPr lang="en-US" dirty="0">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6D22F896-40B5-4ADD-8801-0D06FADFA095}" type="slidenum">
              <a:rPr lang="en-US" smtClean="0">
                <a:solidFill>
                  <a:prstClr val="white">
                    <a:lumMod val="95000"/>
                    <a:lumOff val="5000"/>
                  </a:prstClr>
                </a:solidFill>
              </a:rPr>
              <a:pPr defTabSz="457200"/>
              <a:t>‹#›</a:t>
            </a:fld>
            <a:endParaRPr lang="en-US" dirty="0">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79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D6E9DEC-419B-4CC5-A080-3B06BD5A8291}" type="datetimeFigureOut">
              <a:rPr lang="en-US" smtClean="0">
                <a:solidFill>
                  <a:prstClr val="white">
                    <a:lumMod val="95000"/>
                    <a:lumOff val="5000"/>
                  </a:prstClr>
                </a:solidFill>
              </a:rPr>
              <a:pPr defTabSz="457200"/>
              <a:t>1/10/2026</a:t>
            </a:fld>
            <a:endParaRPr lang="en-US" dirty="0">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6D22F896-40B5-4ADD-8801-0D06FADFA095}" type="slidenum">
              <a:rPr lang="en-US" smtClean="0">
                <a:solidFill>
                  <a:prstClr val="white">
                    <a:lumMod val="95000"/>
                    <a:lumOff val="5000"/>
                  </a:prstClr>
                </a:solidFill>
              </a:rPr>
              <a:pPr defTabSz="457200"/>
              <a:t>‹#›</a:t>
            </a:fld>
            <a:endParaRPr lang="en-US" dirty="0">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29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D6E9DEC-419B-4CC5-A080-3B06BD5A8291}" type="datetimeFigureOut">
              <a:rPr lang="en-US" smtClean="0">
                <a:solidFill>
                  <a:prstClr val="white">
                    <a:lumMod val="95000"/>
                    <a:lumOff val="5000"/>
                  </a:prstClr>
                </a:solidFill>
              </a:rPr>
              <a:pPr defTabSz="457200"/>
              <a:t>1/10/2026</a:t>
            </a:fld>
            <a:endParaRPr lang="en-US" dirty="0">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6D22F896-40B5-4ADD-8801-0D06FADFA095}" type="slidenum">
              <a:rPr lang="en-US" smtClean="0">
                <a:solidFill>
                  <a:prstClr val="white">
                    <a:lumMod val="95000"/>
                    <a:lumOff val="5000"/>
                  </a:prstClr>
                </a:solidFill>
              </a:rPr>
              <a:pPr defTabSz="457200"/>
              <a:t>‹#›</a:t>
            </a:fld>
            <a:endParaRPr lang="en-US" dirty="0">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72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Artificial neural </a:t>
            </a:r>
            <a:r>
              <a:rPr lang="en-US" b="1" dirty="0" err="1"/>
              <a:t>netwok</a:t>
            </a:r>
            <a:endParaRPr lang="id-ID" dirty="0">
              <a:solidFill>
                <a:srgbClr val="00B0F0"/>
              </a:solidFill>
            </a:endParaRPr>
          </a:p>
        </p:txBody>
      </p:sp>
    </p:spTree>
    <p:extLst>
      <p:ext uri="{BB962C8B-B14F-4D97-AF65-F5344CB8AC3E}">
        <p14:creationId xmlns:p14="http://schemas.microsoft.com/office/powerpoint/2010/main" val="89351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Representasi</a:t>
            </a:r>
            <a:r>
              <a:rPr lang="en-US" dirty="0"/>
              <a:t> neural network</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07274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ALVINN</a:t>
            </a:r>
            <a:endParaRPr lang="id-ID" dirty="0"/>
          </a:p>
        </p:txBody>
      </p:sp>
      <p:sp>
        <p:nvSpPr>
          <p:cNvPr id="3" name="Content Placeholder 2"/>
          <p:cNvSpPr>
            <a:spLocks noGrp="1"/>
          </p:cNvSpPr>
          <p:nvPr>
            <p:ph idx="1"/>
          </p:nvPr>
        </p:nvSpPr>
        <p:spPr>
          <a:xfrm>
            <a:off x="3779520" y="2286000"/>
            <a:ext cx="7404295" cy="4023360"/>
          </a:xfrm>
          <a:solidFill>
            <a:schemeClr val="tx2"/>
          </a:solidFill>
        </p:spPr>
        <p:txBody>
          <a:bodyPr>
            <a:normAutofit/>
          </a:bodyPr>
          <a:lstStyle/>
          <a:p>
            <a:pPr marL="577850" indent="-577850"/>
            <a:r>
              <a:rPr lang="en-US" sz="2400" dirty="0">
                <a:latin typeface="Bookman Old Style" panose="02050604050505020204" pitchFamily="18" charset="0"/>
              </a:rPr>
              <a:t>Prototype ANN </a:t>
            </a:r>
            <a:r>
              <a:rPr lang="en-US" sz="2400" dirty="0" err="1">
                <a:latin typeface="Bookman Old Style" panose="02050604050505020204" pitchFamily="18" charset="0"/>
              </a:rPr>
              <a:t>dikembangkan</a:t>
            </a:r>
            <a:r>
              <a:rPr lang="en-US" sz="2400" dirty="0">
                <a:latin typeface="Bookman Old Style" panose="02050604050505020204" pitchFamily="18" charset="0"/>
              </a:rPr>
              <a:t> </a:t>
            </a:r>
            <a:r>
              <a:rPr lang="en-US" sz="2400" dirty="0" err="1">
                <a:latin typeface="Bookman Old Style" panose="02050604050505020204" pitchFamily="18" charset="0"/>
              </a:rPr>
              <a:t>tahun</a:t>
            </a:r>
            <a:r>
              <a:rPr lang="en-US" sz="2400" dirty="0">
                <a:latin typeface="Bookman Old Style" panose="02050604050505020204" pitchFamily="18" charset="0"/>
              </a:rPr>
              <a:t> 1993 </a:t>
            </a:r>
          </a:p>
          <a:p>
            <a:pPr marL="577850" indent="-577850"/>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kemudi</a:t>
            </a:r>
            <a:r>
              <a:rPr lang="en-US" sz="2400" dirty="0">
                <a:latin typeface="Bookman Old Style" panose="02050604050505020204" pitchFamily="18" charset="0"/>
              </a:rPr>
              <a:t> </a:t>
            </a:r>
            <a:r>
              <a:rPr lang="en-US" sz="2400" dirty="0" err="1">
                <a:latin typeface="Bookman Old Style" panose="02050604050505020204" pitchFamily="18" charset="0"/>
              </a:rPr>
              <a:t>otomatis</a:t>
            </a:r>
            <a:r>
              <a:rPr lang="en-US" sz="2400" dirty="0">
                <a:latin typeface="Bookman Old Style" panose="02050604050505020204" pitchFamily="18" charset="0"/>
              </a:rPr>
              <a:t> </a:t>
            </a:r>
            <a:r>
              <a:rPr lang="en-US" sz="2400" dirty="0" err="1">
                <a:latin typeface="Bookman Old Style" panose="02050604050505020204" pitchFamily="18" charset="0"/>
              </a:rPr>
              <a:t>kendaraan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kecepatan</a:t>
            </a:r>
            <a:r>
              <a:rPr lang="en-US" sz="2400" dirty="0">
                <a:latin typeface="Bookman Old Style" panose="02050604050505020204" pitchFamily="18" charset="0"/>
              </a:rPr>
              <a:t> normal di </a:t>
            </a:r>
            <a:r>
              <a:rPr lang="en-US" sz="2400" dirty="0" err="1">
                <a:latin typeface="Bookman Old Style" panose="02050604050505020204" pitchFamily="18" charset="0"/>
              </a:rPr>
              <a:t>jalan</a:t>
            </a:r>
            <a:r>
              <a:rPr lang="en-US" sz="2400" dirty="0">
                <a:latin typeface="Bookman Old Style" panose="02050604050505020204" pitchFamily="18" charset="0"/>
              </a:rPr>
              <a:t> </a:t>
            </a:r>
            <a:r>
              <a:rPr lang="en-US" sz="2400" dirty="0" err="1">
                <a:latin typeface="Bookman Old Style" panose="02050604050505020204" pitchFamily="18" charset="0"/>
              </a:rPr>
              <a:t>raya</a:t>
            </a:r>
            <a:endParaRPr lang="en-US" sz="2400" dirty="0">
              <a:latin typeface="Bookman Old Style" panose="02050604050505020204" pitchFamily="18" charset="0"/>
            </a:endParaRPr>
          </a:p>
          <a:p>
            <a:pPr marL="577850" indent="-577850"/>
            <a:r>
              <a:rPr lang="en-US" sz="2400" dirty="0">
                <a:latin typeface="Bookman Old Style" panose="02050604050505020204" pitchFamily="18" charset="0"/>
              </a:rPr>
              <a:t>ANN </a:t>
            </a:r>
            <a:r>
              <a:rPr lang="en-US" sz="2400" dirty="0" err="1">
                <a:latin typeface="Bookman Old Style" panose="02050604050505020204" pitchFamily="18" charset="0"/>
              </a:rPr>
              <a:t>melakukan</a:t>
            </a:r>
            <a:r>
              <a:rPr lang="en-US" sz="2400" dirty="0">
                <a:latin typeface="Bookman Old Style" panose="02050604050505020204" pitchFamily="18" charset="0"/>
              </a:rPr>
              <a:t> </a:t>
            </a:r>
            <a:r>
              <a:rPr lang="en-US" sz="2400" dirty="0" err="1">
                <a:latin typeface="Bookman Old Style" panose="02050604050505020204" pitchFamily="18" charset="0"/>
              </a:rPr>
              <a:t>pembelajaran</a:t>
            </a:r>
            <a:r>
              <a:rPr lang="en-US" sz="2400" dirty="0">
                <a:latin typeface="Bookman Old Style" panose="02050604050505020204" pitchFamily="18" charset="0"/>
              </a:rPr>
              <a:t> </a:t>
            </a:r>
            <a:r>
              <a:rPr lang="en-US" sz="2400" dirty="0" err="1">
                <a:latin typeface="Bookman Old Style" panose="02050604050505020204" pitchFamily="18" charset="0"/>
              </a:rPr>
              <a:t>selama</a:t>
            </a:r>
            <a:r>
              <a:rPr lang="en-US" sz="2400" dirty="0">
                <a:latin typeface="Bookman Old Style" panose="02050604050505020204" pitchFamily="18" charset="0"/>
              </a:rPr>
              <a:t> 5 </a:t>
            </a:r>
            <a:r>
              <a:rPr lang="en-US" sz="2400" dirty="0" err="1">
                <a:latin typeface="Bookman Old Style" panose="02050604050505020204" pitchFamily="18" charset="0"/>
              </a:rPr>
              <a:t>menit</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mengetahui</a:t>
            </a:r>
            <a:r>
              <a:rPr lang="en-US" sz="2400" dirty="0">
                <a:latin typeface="Bookman Old Style" panose="02050604050505020204" pitchFamily="18" charset="0"/>
              </a:rPr>
              <a:t> </a:t>
            </a:r>
            <a:r>
              <a:rPr lang="en-US" sz="2400" dirty="0" err="1">
                <a:latin typeface="Bookman Old Style" panose="02050604050505020204" pitchFamily="18" charset="0"/>
              </a:rPr>
              <a:t>bagaimana</a:t>
            </a:r>
            <a:r>
              <a:rPr lang="en-US" sz="2400" dirty="0">
                <a:latin typeface="Bookman Old Style" panose="02050604050505020204" pitchFamily="18" charset="0"/>
              </a:rPr>
              <a:t> </a:t>
            </a:r>
            <a:r>
              <a:rPr lang="en-US" sz="2400" dirty="0" err="1">
                <a:latin typeface="Bookman Old Style" panose="02050604050505020204" pitchFamily="18" charset="0"/>
              </a:rPr>
              <a:t>manusia</a:t>
            </a:r>
            <a:r>
              <a:rPr lang="en-US" sz="2400" dirty="0">
                <a:latin typeface="Bookman Old Style" panose="02050604050505020204" pitchFamily="18" charset="0"/>
              </a:rPr>
              <a:t> </a:t>
            </a:r>
            <a:r>
              <a:rPr lang="en-US" sz="2400" dirty="0" err="1">
                <a:latin typeface="Bookman Old Style" panose="02050604050505020204" pitchFamily="18" charset="0"/>
              </a:rPr>
              <a:t>mengendarai</a:t>
            </a:r>
            <a:r>
              <a:rPr lang="en-US" sz="2400" dirty="0">
                <a:latin typeface="Bookman Old Style" panose="02050604050505020204" pitchFamily="18" charset="0"/>
              </a:rPr>
              <a:t> </a:t>
            </a:r>
            <a:r>
              <a:rPr lang="en-US" sz="2400" dirty="0" err="1">
                <a:latin typeface="Bookman Old Style" panose="02050604050505020204" pitchFamily="18" charset="0"/>
              </a:rPr>
              <a:t>kendaraan</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Alvinn</a:t>
            </a:r>
            <a:r>
              <a:rPr lang="en-US" sz="2400" dirty="0">
                <a:latin typeface="Bookman Old Style" panose="02050604050505020204" pitchFamily="18" charset="0"/>
              </a:rPr>
              <a:t> </a:t>
            </a:r>
            <a:r>
              <a:rPr lang="en-US" sz="2400" dirty="0" err="1">
                <a:latin typeface="Bookman Old Style" panose="02050604050505020204" pitchFamily="18" charset="0"/>
              </a:rPr>
              <a:t>berhasil</a:t>
            </a:r>
            <a:r>
              <a:rPr lang="en-US" sz="2400" dirty="0">
                <a:latin typeface="Bookman Old Style" panose="02050604050505020204" pitchFamily="18" charset="0"/>
              </a:rPr>
              <a:t> </a:t>
            </a:r>
            <a:r>
              <a:rPr lang="en-US" sz="2400" dirty="0" err="1">
                <a:latin typeface="Bookman Old Style" panose="02050604050505020204" pitchFamily="18" charset="0"/>
              </a:rPr>
              <a:t>menjalankan</a:t>
            </a:r>
            <a:r>
              <a:rPr lang="en-US" sz="2400" dirty="0">
                <a:latin typeface="Bookman Old Style" panose="02050604050505020204" pitchFamily="18" charset="0"/>
              </a:rPr>
              <a:t> </a:t>
            </a:r>
            <a:r>
              <a:rPr lang="en-US" sz="2400" dirty="0" err="1">
                <a:latin typeface="Bookman Old Style" panose="02050604050505020204" pitchFamily="18" charset="0"/>
              </a:rPr>
              <a:t>kendaraan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kecepatan</a:t>
            </a:r>
            <a:r>
              <a:rPr lang="en-US" sz="2400" dirty="0">
                <a:latin typeface="Bookman Old Style" panose="02050604050505020204" pitchFamily="18" charset="0"/>
              </a:rPr>
              <a:t> 70mph </a:t>
            </a:r>
            <a:r>
              <a:rPr lang="en-US" sz="2400" dirty="0" err="1">
                <a:latin typeface="Bookman Old Style" panose="02050604050505020204" pitchFamily="18" charset="0"/>
              </a:rPr>
              <a:t>sejauh</a:t>
            </a:r>
            <a:r>
              <a:rPr lang="en-US" sz="2400" dirty="0">
                <a:latin typeface="Bookman Old Style" panose="02050604050505020204" pitchFamily="18" charset="0"/>
              </a:rPr>
              <a:t> 90 mil di </a:t>
            </a:r>
            <a:r>
              <a:rPr lang="en-US" sz="2400" dirty="0" err="1">
                <a:latin typeface="Bookman Old Style" panose="02050604050505020204" pitchFamily="18" charset="0"/>
              </a:rPr>
              <a:t>jalan</a:t>
            </a:r>
            <a:r>
              <a:rPr lang="en-US" sz="2400" dirty="0">
                <a:latin typeface="Bookman Old Style" panose="02050604050505020204" pitchFamily="18" charset="0"/>
              </a:rPr>
              <a:t> </a:t>
            </a:r>
            <a:r>
              <a:rPr lang="en-US" sz="2400" dirty="0" err="1">
                <a:latin typeface="Bookman Old Style" panose="02050604050505020204" pitchFamily="18" charset="0"/>
              </a:rPr>
              <a:t>raya</a:t>
            </a:r>
            <a:r>
              <a:rPr lang="en-US" sz="2400" dirty="0">
                <a:latin typeface="Bookman Old Style" panose="02050604050505020204" pitchFamily="18" charset="0"/>
              </a:rPr>
              <a:t> (</a:t>
            </a:r>
            <a:r>
              <a:rPr lang="en-US" sz="2400" dirty="0" err="1">
                <a:latin typeface="Bookman Old Style" panose="02050604050505020204" pitchFamily="18" charset="0"/>
              </a:rPr>
              <a:t>sisi</a:t>
            </a:r>
            <a:r>
              <a:rPr lang="en-US" sz="2400" dirty="0">
                <a:latin typeface="Bookman Old Style" panose="02050604050505020204" pitchFamily="18" charset="0"/>
              </a:rPr>
              <a:t> </a:t>
            </a:r>
            <a:r>
              <a:rPr lang="en-US" sz="2400" dirty="0" err="1">
                <a:latin typeface="Bookman Old Style" panose="02050604050505020204" pitchFamily="18" charset="0"/>
              </a:rPr>
              <a:t>kiri</a:t>
            </a:r>
            <a:r>
              <a:rPr lang="en-US" sz="2400" dirty="0">
                <a:latin typeface="Bookman Old Style" panose="02050604050505020204" pitchFamily="18" charset="0"/>
              </a:rPr>
              <a:t> </a:t>
            </a:r>
            <a:r>
              <a:rPr lang="en-US" sz="2400" dirty="0" err="1">
                <a:latin typeface="Bookman Old Style" panose="02050604050505020204" pitchFamily="18" charset="0"/>
              </a:rPr>
              <a:t>jalan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lalu</a:t>
            </a:r>
            <a:r>
              <a:rPr lang="en-US" sz="2400" dirty="0">
                <a:latin typeface="Bookman Old Style" panose="02050604050505020204" pitchFamily="18" charset="0"/>
              </a:rPr>
              <a:t> </a:t>
            </a:r>
            <a:r>
              <a:rPr lang="en-US" sz="2400" dirty="0" err="1">
                <a:latin typeface="Bookman Old Style" panose="02050604050505020204" pitchFamily="18" charset="0"/>
              </a:rPr>
              <a:t>lintas</a:t>
            </a:r>
            <a:r>
              <a:rPr lang="en-US" sz="2400" dirty="0">
                <a:latin typeface="Bookman Old Style" panose="02050604050505020204" pitchFamily="18" charset="0"/>
              </a:rPr>
              <a:t> </a:t>
            </a:r>
            <a:r>
              <a:rPr lang="en-US" sz="2400" dirty="0" err="1">
                <a:latin typeface="Bookman Old Style" panose="02050604050505020204" pitchFamily="18" charset="0"/>
              </a:rPr>
              <a:t>jalan</a:t>
            </a:r>
            <a:r>
              <a:rPr lang="en-US" sz="2400" dirty="0">
                <a:latin typeface="Bookman Old Style" panose="02050604050505020204" pitchFamily="18" charset="0"/>
              </a:rPr>
              <a:t> normal)</a:t>
            </a:r>
          </a:p>
        </p:txBody>
      </p:sp>
      <p:pic>
        <p:nvPicPr>
          <p:cNvPr id="5" name="Picture 138" descr="E:\KSU\Teaching\Fall 1999\Machine Learning\Hsu\Prep\Figs\alvinn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81" y="2286000"/>
            <a:ext cx="3622639" cy="27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ALVINN</a:t>
            </a:r>
            <a:endParaRPr lang="id-ID" dirty="0"/>
          </a:p>
        </p:txBody>
      </p:sp>
      <p:sp>
        <p:nvSpPr>
          <p:cNvPr id="3" name="Content Placeholder 2"/>
          <p:cNvSpPr>
            <a:spLocks noGrp="1"/>
          </p:cNvSpPr>
          <p:nvPr>
            <p:ph idx="1"/>
          </p:nvPr>
        </p:nvSpPr>
        <p:spPr>
          <a:xfrm>
            <a:off x="4597205" y="901192"/>
            <a:ext cx="7156645" cy="3099308"/>
          </a:xfrm>
          <a:solidFill>
            <a:schemeClr val="tx2"/>
          </a:solidFill>
        </p:spPr>
        <p:txBody>
          <a:bodyPr>
            <a:normAutofit/>
          </a:bodyPr>
          <a:lstStyle/>
          <a:p>
            <a:pPr marL="577850" indent="-577850"/>
            <a:r>
              <a:rPr lang="en-US" sz="2400" dirty="0">
                <a:latin typeface="Bookman Old Style" panose="02050604050505020204" pitchFamily="18" charset="0"/>
              </a:rPr>
              <a:t>Input data </a:t>
            </a:r>
            <a:r>
              <a:rPr lang="en-US" sz="2400" dirty="0" err="1">
                <a:latin typeface="Bookman Old Style" panose="02050604050505020204" pitchFamily="18" charset="0"/>
              </a:rPr>
              <a:t>berasal</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kamera</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sensor </a:t>
            </a:r>
            <a:r>
              <a:rPr lang="en-US" sz="2400" dirty="0" err="1">
                <a:latin typeface="Bookman Old Style" panose="02050604050505020204" pitchFamily="18" charset="0"/>
              </a:rPr>
              <a:t>sebanyak</a:t>
            </a:r>
            <a:r>
              <a:rPr lang="en-US" sz="2400" dirty="0">
                <a:latin typeface="Bookman Old Style" panose="02050604050505020204" pitchFamily="18" charset="0"/>
              </a:rPr>
              <a:t> 960 </a:t>
            </a:r>
            <a:r>
              <a:rPr lang="en-US" sz="2400" dirty="0" err="1">
                <a:latin typeface="Bookman Old Style" panose="02050604050505020204" pitchFamily="18" charset="0"/>
              </a:rPr>
              <a:t>berukuran</a:t>
            </a:r>
            <a:r>
              <a:rPr lang="en-US" sz="2400" dirty="0">
                <a:latin typeface="Bookman Old Style" panose="02050604050505020204" pitchFamily="18" charset="0"/>
              </a:rPr>
              <a:t> 30x32 pixel</a:t>
            </a:r>
          </a:p>
          <a:p>
            <a:pPr marL="577850" indent="-577850"/>
            <a:r>
              <a:rPr lang="en-US" sz="2400" dirty="0">
                <a:latin typeface="Bookman Old Style" panose="02050604050505020204" pitchFamily="18" charset="0"/>
              </a:rPr>
              <a:t>Data </a:t>
            </a:r>
            <a:r>
              <a:rPr lang="en-US" sz="2400" dirty="0" err="1">
                <a:latin typeface="Bookman Old Style" panose="02050604050505020204" pitchFamily="18" charset="0"/>
              </a:rPr>
              <a:t>diterima</a:t>
            </a:r>
            <a:r>
              <a:rPr lang="en-US" sz="2400" dirty="0">
                <a:latin typeface="Bookman Old Style" panose="02050604050505020204" pitchFamily="18" charset="0"/>
              </a:rPr>
              <a:t> </a:t>
            </a:r>
            <a:r>
              <a:rPr lang="en-US" sz="2400" dirty="0" err="1">
                <a:latin typeface="Bookman Old Style" panose="02050604050505020204" pitchFamily="18" charset="0"/>
              </a:rPr>
              <a:t>oleh</a:t>
            </a:r>
            <a:r>
              <a:rPr lang="en-US" sz="2400" dirty="0">
                <a:latin typeface="Bookman Old Style" panose="02050604050505020204" pitchFamily="18" charset="0"/>
              </a:rPr>
              <a:t> 4 unit hidden layer</a:t>
            </a:r>
          </a:p>
          <a:p>
            <a:pPr marL="577850" indent="-577850"/>
            <a:r>
              <a:rPr lang="en-US" sz="2400" dirty="0">
                <a:latin typeface="Bookman Old Style" panose="02050604050505020204" pitchFamily="18" charset="0"/>
              </a:rPr>
              <a:t>Output </a:t>
            </a:r>
            <a:r>
              <a:rPr lang="en-US" sz="2400" dirty="0" err="1">
                <a:latin typeface="Bookman Old Style" panose="02050604050505020204" pitchFamily="18" charset="0"/>
              </a:rPr>
              <a:t>dari</a:t>
            </a:r>
            <a:r>
              <a:rPr lang="en-US" sz="2400" dirty="0">
                <a:latin typeface="Bookman Old Style" panose="02050604050505020204" pitchFamily="18" charset="0"/>
              </a:rPr>
              <a:t> hidden layer </a:t>
            </a:r>
            <a:r>
              <a:rPr lang="en-US" sz="2400" dirty="0" err="1">
                <a:latin typeface="Bookman Old Style" panose="02050604050505020204" pitchFamily="18" charset="0"/>
              </a:rPr>
              <a:t>diterima</a:t>
            </a:r>
            <a:r>
              <a:rPr lang="en-US" sz="2400" dirty="0">
                <a:latin typeface="Bookman Old Style" panose="02050604050505020204" pitchFamily="18" charset="0"/>
              </a:rPr>
              <a:t> </a:t>
            </a:r>
            <a:r>
              <a:rPr lang="en-US" sz="2400" dirty="0" err="1">
                <a:latin typeface="Bookman Old Style" panose="02050604050505020204" pitchFamily="18" charset="0"/>
              </a:rPr>
              <a:t>oleh</a:t>
            </a:r>
            <a:r>
              <a:rPr lang="en-US" sz="2400" dirty="0">
                <a:latin typeface="Bookman Old Style" panose="02050604050505020204" pitchFamily="18" charset="0"/>
              </a:rPr>
              <a:t> 30 unit output layer yang </a:t>
            </a:r>
            <a:r>
              <a:rPr lang="en-US" sz="2400" dirty="0" err="1">
                <a:latin typeface="Bookman Old Style" panose="02050604050505020204" pitchFamily="18" charset="0"/>
              </a:rPr>
              <a:t>menunjukkan</a:t>
            </a:r>
            <a:r>
              <a:rPr lang="en-US" sz="2400" dirty="0">
                <a:latin typeface="Bookman Old Style" panose="02050604050505020204" pitchFamily="18" charset="0"/>
              </a:rPr>
              <a:t> </a:t>
            </a:r>
            <a:r>
              <a:rPr lang="en-US" sz="2400" dirty="0" err="1">
                <a:latin typeface="Bookman Old Style" panose="02050604050505020204" pitchFamily="18" charset="0"/>
              </a:rPr>
              <a:t>seberapa</a:t>
            </a:r>
            <a:r>
              <a:rPr lang="en-US" sz="2400" dirty="0">
                <a:latin typeface="Bookman Old Style" panose="02050604050505020204" pitchFamily="18" charset="0"/>
              </a:rPr>
              <a:t> </a:t>
            </a:r>
            <a:r>
              <a:rPr lang="en-US" sz="2400" dirty="0" err="1">
                <a:latin typeface="Bookman Old Style" panose="02050604050505020204" pitchFamily="18" charset="0"/>
              </a:rPr>
              <a:t>banyak</a:t>
            </a:r>
            <a:r>
              <a:rPr lang="en-US" sz="2400" dirty="0">
                <a:latin typeface="Bookman Old Style" panose="02050604050505020204" pitchFamily="18" charset="0"/>
              </a:rPr>
              <a:t> </a:t>
            </a:r>
            <a:r>
              <a:rPr lang="en-US" sz="2400" dirty="0" err="1">
                <a:latin typeface="Bookman Old Style" panose="02050604050505020204" pitchFamily="18" charset="0"/>
              </a:rPr>
              <a:t>kemudi</a:t>
            </a:r>
            <a:r>
              <a:rPr lang="en-US" sz="2400" dirty="0">
                <a:latin typeface="Bookman Old Style" panose="02050604050505020204" pitchFamily="18" charset="0"/>
              </a:rPr>
              <a:t> </a:t>
            </a:r>
            <a:r>
              <a:rPr lang="en-US" sz="2400" dirty="0" err="1">
                <a:latin typeface="Bookman Old Style" panose="02050604050505020204" pitchFamily="18" charset="0"/>
              </a:rPr>
              <a:t>harus</a:t>
            </a:r>
            <a:r>
              <a:rPr lang="en-US" sz="2400" dirty="0">
                <a:latin typeface="Bookman Old Style" panose="02050604050505020204" pitchFamily="18" charset="0"/>
              </a:rPr>
              <a:t> </a:t>
            </a:r>
            <a:r>
              <a:rPr lang="en-US" sz="2400" dirty="0" err="1">
                <a:latin typeface="Bookman Old Style" panose="02050604050505020204" pitchFamily="18" charset="0"/>
              </a:rPr>
              <a:t>diputar</a:t>
            </a:r>
            <a:endParaRPr lang="en-US" sz="2400" dirty="0">
              <a:latin typeface="Bookman Old Style" panose="02050604050505020204"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445" y="1691640"/>
            <a:ext cx="4100625" cy="496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070" y="4212336"/>
            <a:ext cx="22113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826055" y="4624197"/>
            <a:ext cx="4203895" cy="1085850"/>
          </a:xfrm>
          <a:prstGeom prst="rect">
            <a:avLst/>
          </a:prstGeom>
          <a:solidFill>
            <a:schemeClr val="tx2"/>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rgbClr val="00FF00"/>
              </a:buClr>
              <a:buSzPct val="100000"/>
              <a:buFont typeface="Wingdings" panose="05000000000000000000" pitchFamily="2" charset="2"/>
              <a:buChar char="v"/>
              <a:defRPr sz="2800" kern="1200">
                <a:solidFill>
                  <a:schemeClr val="bg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2400" kern="1200">
                <a:solidFill>
                  <a:schemeClr val="bg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1800" kern="1200">
                <a:solidFill>
                  <a:schemeClr val="bg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1800" kern="1200">
                <a:solidFill>
                  <a:schemeClr val="bg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rgbClr val="C00000"/>
              </a:buClr>
              <a:buFont typeface="Wingdings" panose="05000000000000000000" pitchFamily="2" charset="2"/>
              <a:buChar char="§"/>
              <a:defRPr sz="1800" kern="1200">
                <a:solidFill>
                  <a:schemeClr val="bg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2400" dirty="0" err="1">
                <a:latin typeface="Bookman Old Style" panose="02050604050505020204" pitchFamily="18" charset="0"/>
              </a:rPr>
              <a:t>Bobot</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masing-masing</a:t>
            </a:r>
            <a:r>
              <a:rPr lang="en-US" sz="2400" dirty="0">
                <a:latin typeface="Bookman Old Style" panose="02050604050505020204" pitchFamily="18" charset="0"/>
              </a:rPr>
              <a:t> unit</a:t>
            </a:r>
          </a:p>
        </p:txBody>
      </p:sp>
    </p:spTree>
    <p:extLst>
      <p:ext uri="{BB962C8B-B14F-4D97-AF65-F5344CB8AC3E}">
        <p14:creationId xmlns:p14="http://schemas.microsoft.com/office/powerpoint/2010/main" val="132833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Karakteristik</a:t>
            </a:r>
            <a:r>
              <a:rPr lang="en-US" dirty="0"/>
              <a:t> task </a:t>
            </a:r>
            <a:r>
              <a:rPr lang="en-US" dirty="0" err="1"/>
              <a:t>untuk</a:t>
            </a:r>
            <a:r>
              <a:rPr lang="en-US" dirty="0"/>
              <a:t> neural network</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59796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yang </a:t>
            </a:r>
            <a:r>
              <a:rPr lang="en-US" dirty="0" err="1"/>
              <a:t>bisa</a:t>
            </a:r>
            <a:r>
              <a:rPr lang="en-US" dirty="0"/>
              <a:t> </a:t>
            </a:r>
            <a:r>
              <a:rPr lang="en-US" dirty="0" err="1"/>
              <a:t>diselesaikan</a:t>
            </a:r>
            <a:r>
              <a:rPr lang="en-US" dirty="0"/>
              <a:t> </a:t>
            </a:r>
            <a:r>
              <a:rPr lang="en-US" dirty="0" err="1"/>
              <a:t>dengan</a:t>
            </a:r>
            <a:r>
              <a:rPr lang="en-US" dirty="0"/>
              <a:t> neural </a:t>
            </a:r>
            <a:r>
              <a:rPr lang="en-US" dirty="0" err="1"/>
              <a:t>netWORK</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a:bodyPr>
          <a:lstStyle/>
          <a:p>
            <a:pPr marL="577850" indent="-577850"/>
            <a:r>
              <a:rPr lang="en-US" sz="2400" dirty="0">
                <a:latin typeface="Bookman Old Style" panose="02050604050505020204" pitchFamily="18" charset="0"/>
              </a:rPr>
              <a:t>Data </a:t>
            </a:r>
            <a:r>
              <a:rPr lang="en-US" sz="2400" dirty="0" err="1">
                <a:latin typeface="Bookman Old Style" panose="02050604050505020204" pitchFamily="18" charset="0"/>
              </a:rPr>
              <a:t>pelatihan</a:t>
            </a:r>
            <a:r>
              <a:rPr lang="en-US" sz="2400" dirty="0">
                <a:latin typeface="Bookman Old Style" panose="02050604050505020204" pitchFamily="18" charset="0"/>
              </a:rPr>
              <a:t> </a:t>
            </a:r>
            <a:r>
              <a:rPr lang="en-US" sz="2400" dirty="0" err="1">
                <a:latin typeface="Bookman Old Style" panose="02050604050505020204" pitchFamily="18" charset="0"/>
              </a:rPr>
              <a:t>terlalu</a:t>
            </a:r>
            <a:r>
              <a:rPr lang="en-US" sz="2400" dirty="0">
                <a:latin typeface="Bookman Old Style" panose="02050604050505020204" pitchFamily="18" charset="0"/>
              </a:rPr>
              <a:t> </a:t>
            </a:r>
            <a:r>
              <a:rPr lang="en-US" sz="2400" dirty="0" err="1">
                <a:latin typeface="Bookman Old Style" panose="02050604050505020204" pitchFamily="18" charset="0"/>
              </a:rPr>
              <a:t>banyak</a:t>
            </a:r>
            <a:r>
              <a:rPr lang="en-US" sz="2400" dirty="0">
                <a:latin typeface="Bookman Old Style" panose="02050604050505020204" pitchFamily="18" charset="0"/>
              </a:rPr>
              <a:t> noisy </a:t>
            </a:r>
          </a:p>
          <a:p>
            <a:pPr marL="577850" indent="-577850"/>
            <a:r>
              <a:rPr lang="en-US" sz="2400" dirty="0">
                <a:latin typeface="Bookman Old Style" panose="02050604050505020204" pitchFamily="18" charset="0"/>
              </a:rPr>
              <a:t>Data yang </a:t>
            </a:r>
            <a:r>
              <a:rPr lang="en-US" sz="2400" dirty="0" err="1">
                <a:latin typeface="Bookman Old Style" panose="02050604050505020204" pitchFamily="18" charset="0"/>
              </a:rPr>
              <a:t>kompleks</a:t>
            </a:r>
            <a:r>
              <a:rPr lang="en-US" sz="2400" dirty="0">
                <a:latin typeface="Bookman Old Style" panose="02050604050505020204" pitchFamily="18" charset="0"/>
              </a:rPr>
              <a:t> </a:t>
            </a:r>
          </a:p>
          <a:p>
            <a:pPr marL="577850" indent="-577850"/>
            <a:r>
              <a:rPr lang="en-US" sz="2400" dirty="0" err="1">
                <a:latin typeface="Bookman Old Style" panose="02050604050505020204" pitchFamily="18" charset="0"/>
              </a:rPr>
              <a:t>Penggunaan</a:t>
            </a:r>
            <a:r>
              <a:rPr lang="en-US" sz="2400" dirty="0">
                <a:latin typeface="Bookman Old Style" panose="02050604050505020204" pitchFamily="18" charset="0"/>
              </a:rPr>
              <a:t> </a:t>
            </a:r>
            <a:r>
              <a:rPr lang="en-US" sz="2400" dirty="0" err="1">
                <a:latin typeface="Bookman Old Style" panose="02050604050505020204" pitchFamily="18" charset="0"/>
              </a:rPr>
              <a:t>representasi</a:t>
            </a:r>
            <a:r>
              <a:rPr lang="en-US" sz="2400" dirty="0">
                <a:latin typeface="Bookman Old Style" panose="02050604050505020204" pitchFamily="18" charset="0"/>
              </a:rPr>
              <a:t> </a:t>
            </a:r>
            <a:r>
              <a:rPr lang="en-US" sz="2400" dirty="0" err="1">
                <a:latin typeface="Bookman Old Style" panose="02050604050505020204" pitchFamily="18" charset="0"/>
              </a:rPr>
              <a:t>simbolik</a:t>
            </a:r>
            <a:r>
              <a:rPr lang="en-US" sz="2400" dirty="0">
                <a:latin typeface="Bookman Old Style" panose="02050604050505020204" pitchFamily="18" charset="0"/>
              </a:rPr>
              <a:t>, </a:t>
            </a:r>
            <a:r>
              <a:rPr lang="en-US" sz="2400" dirty="0" err="1">
                <a:latin typeface="Bookman Old Style" panose="02050604050505020204" pitchFamily="18" charset="0"/>
              </a:rPr>
              <a:t>misalnya</a:t>
            </a:r>
            <a:r>
              <a:rPr lang="en-US" sz="2400" dirty="0">
                <a:latin typeface="Bookman Old Style" panose="02050604050505020204" pitchFamily="18" charset="0"/>
              </a:rPr>
              <a:t> decision tree</a:t>
            </a:r>
          </a:p>
        </p:txBody>
      </p:sp>
    </p:spTree>
    <p:extLst>
      <p:ext uri="{BB962C8B-B14F-4D97-AF65-F5344CB8AC3E}">
        <p14:creationId xmlns:p14="http://schemas.microsoft.com/office/powerpoint/2010/main" val="114106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Karaktersitik</a:t>
            </a:r>
            <a:r>
              <a:rPr lang="en-US" dirty="0"/>
              <a:t> problem neural </a:t>
            </a:r>
            <a:r>
              <a:rPr lang="en-US" dirty="0" err="1"/>
              <a:t>netWORK</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fontScale="92500" lnSpcReduction="20000"/>
          </a:bodyPr>
          <a:lstStyle/>
          <a:p>
            <a:pPr marL="0" indent="0">
              <a:buNone/>
            </a:pPr>
            <a:r>
              <a:rPr lang="en-US" sz="2400" i="1" dirty="0">
                <a:latin typeface="Bookman Old Style" panose="02050604050505020204" pitchFamily="18" charset="0"/>
              </a:rPr>
              <a:t>Neural network </a:t>
            </a:r>
            <a:r>
              <a:rPr lang="en-US" sz="2400" dirty="0" err="1">
                <a:latin typeface="Bookman Old Style" panose="02050604050505020204" pitchFamily="18" charset="0"/>
              </a:rPr>
              <a:t>bisa</a:t>
            </a:r>
            <a:r>
              <a:rPr lang="en-US" sz="2400" dirty="0">
                <a:latin typeface="Bookman Old Style" panose="02050604050505020204" pitchFamily="18" charset="0"/>
              </a:rPr>
              <a:t> </a:t>
            </a:r>
            <a:r>
              <a:rPr lang="en-US" sz="2400" dirty="0" err="1">
                <a:latin typeface="Bookman Old Style" panose="02050604050505020204" pitchFamily="18" charset="0"/>
              </a:rPr>
              <a:t>menyelesaikan</a:t>
            </a:r>
            <a:r>
              <a:rPr lang="en-US" sz="2400" dirty="0">
                <a:latin typeface="Bookman Old Style" panose="02050604050505020204" pitchFamily="18" charset="0"/>
              </a:rPr>
              <a:t> problem yang </a:t>
            </a:r>
            <a:r>
              <a:rPr lang="en-US" sz="2400" dirty="0" err="1">
                <a:latin typeface="Bookman Old Style" panose="02050604050505020204" pitchFamily="18" charset="0"/>
              </a:rPr>
              <a:t>mempunyai</a:t>
            </a:r>
            <a:r>
              <a:rPr lang="en-US" sz="2400" dirty="0">
                <a:latin typeface="Bookman Old Style" panose="02050604050505020204" pitchFamily="18" charset="0"/>
              </a:rPr>
              <a:t> </a:t>
            </a:r>
            <a:r>
              <a:rPr lang="en-US" sz="2400" dirty="0" err="1">
                <a:latin typeface="Bookman Old Style" panose="02050604050505020204" pitchFamily="18" charset="0"/>
              </a:rPr>
              <a:t>karakteristik</a:t>
            </a:r>
            <a:r>
              <a:rPr lang="en-US" sz="2400" dirty="0">
                <a:latin typeface="Bookman Old Style" panose="02050604050505020204" pitchFamily="18" charset="0"/>
              </a:rPr>
              <a:t> :</a:t>
            </a:r>
          </a:p>
          <a:p>
            <a:pPr marL="577850" indent="-577850"/>
            <a:r>
              <a:rPr lang="en-US" sz="2400" i="1" dirty="0">
                <a:latin typeface="Bookman Old Style" panose="02050604050505020204" pitchFamily="18" charset="0"/>
              </a:rPr>
              <a:t>Instance </a:t>
            </a:r>
            <a:r>
              <a:rPr lang="en-US" sz="2400" dirty="0" err="1">
                <a:latin typeface="Bookman Old Style" panose="02050604050505020204" pitchFamily="18" charset="0"/>
              </a:rPr>
              <a:t>direpresentasikan</a:t>
            </a:r>
            <a:r>
              <a:rPr lang="en-US" sz="2400" dirty="0">
                <a:latin typeface="Bookman Old Style" panose="02050604050505020204" pitchFamily="18" charset="0"/>
              </a:rPr>
              <a:t> </a:t>
            </a:r>
            <a:r>
              <a:rPr lang="en-US" sz="2400" dirty="0" err="1">
                <a:latin typeface="Bookman Old Style" panose="02050604050505020204" pitchFamily="18" charset="0"/>
              </a:rPr>
              <a:t>dalam</a:t>
            </a:r>
            <a:r>
              <a:rPr lang="en-US" sz="2400" dirty="0">
                <a:latin typeface="Bookman Old Style" panose="02050604050505020204" pitchFamily="18" charset="0"/>
              </a:rPr>
              <a:t> </a:t>
            </a:r>
            <a:r>
              <a:rPr lang="en-US" sz="2400" dirty="0" err="1">
                <a:latin typeface="Bookman Old Style" panose="02050604050505020204" pitchFamily="18" charset="0"/>
              </a:rPr>
              <a:t>pasangan</a:t>
            </a:r>
            <a:r>
              <a:rPr lang="en-US" sz="2400" dirty="0">
                <a:latin typeface="Bookman Old Style" panose="02050604050505020204" pitchFamily="18" charset="0"/>
              </a:rPr>
              <a:t> attribute-value yang </a:t>
            </a:r>
            <a:r>
              <a:rPr lang="en-US" sz="2400" dirty="0" err="1">
                <a:latin typeface="Bookman Old Style" panose="02050604050505020204" pitchFamily="18" charset="0"/>
              </a:rPr>
              <a:t>banyak</a:t>
            </a:r>
            <a:r>
              <a:rPr lang="en-US" sz="2400" dirty="0">
                <a:latin typeface="Bookman Old Style" panose="02050604050505020204" pitchFamily="18" charset="0"/>
              </a:rPr>
              <a:t> </a:t>
            </a:r>
          </a:p>
          <a:p>
            <a:pPr marL="577850" indent="-577850"/>
            <a:r>
              <a:rPr lang="en-US" sz="2400" dirty="0">
                <a:latin typeface="Bookman Old Style" panose="02050604050505020204" pitchFamily="18" charset="0"/>
              </a:rPr>
              <a:t>Target output </a:t>
            </a:r>
            <a:r>
              <a:rPr lang="en-US" sz="2400" dirty="0" err="1">
                <a:latin typeface="Bookman Old Style" panose="02050604050505020204" pitchFamily="18" charset="0"/>
              </a:rPr>
              <a:t>bisa</a:t>
            </a:r>
            <a:r>
              <a:rPr lang="en-US" sz="2400" dirty="0">
                <a:latin typeface="Bookman Old Style" panose="02050604050505020204" pitchFamily="18" charset="0"/>
              </a:rPr>
              <a:t> </a:t>
            </a:r>
            <a:r>
              <a:rPr lang="en-US" sz="2400" dirty="0" err="1">
                <a:latin typeface="Bookman Old Style" panose="02050604050505020204" pitchFamily="18" charset="0"/>
              </a:rPr>
              <a:t>bernilai</a:t>
            </a:r>
            <a:r>
              <a:rPr lang="en-US" sz="2400" dirty="0">
                <a:latin typeface="Bookman Old Style" panose="02050604050505020204" pitchFamily="18" charset="0"/>
              </a:rPr>
              <a:t> </a:t>
            </a:r>
            <a:r>
              <a:rPr lang="en-US" sz="2400" dirty="0" err="1">
                <a:latin typeface="Bookman Old Style" panose="02050604050505020204" pitchFamily="18" charset="0"/>
              </a:rPr>
              <a:t>diskrit</a:t>
            </a:r>
            <a:r>
              <a:rPr lang="en-US" sz="2400" dirty="0">
                <a:latin typeface="Bookman Old Style" panose="02050604050505020204" pitchFamily="18" charset="0"/>
              </a:rPr>
              <a:t>, real, </a:t>
            </a:r>
            <a:r>
              <a:rPr lang="en-US" sz="2400" dirty="0" err="1">
                <a:latin typeface="Bookman Old Style" panose="02050604050505020204" pitchFamily="18" charset="0"/>
              </a:rPr>
              <a:t>atau</a:t>
            </a:r>
            <a:r>
              <a:rPr lang="en-US" sz="2400" dirty="0">
                <a:latin typeface="Bookman Old Style" panose="02050604050505020204" pitchFamily="18" charset="0"/>
              </a:rPr>
              <a:t> vector(</a:t>
            </a:r>
            <a:r>
              <a:rPr lang="en-US" sz="2400" dirty="0" err="1">
                <a:latin typeface="Bookman Old Style" panose="02050604050505020204" pitchFamily="18" charset="0"/>
              </a:rPr>
              <a:t>diskrit</a:t>
            </a:r>
            <a:r>
              <a:rPr lang="en-US" sz="2400" dirty="0">
                <a:latin typeface="Bookman Old Style" panose="02050604050505020204" pitchFamily="18" charset="0"/>
              </a:rPr>
              <a:t>/real)</a:t>
            </a:r>
          </a:p>
          <a:p>
            <a:pPr marL="577850" indent="-577850"/>
            <a:r>
              <a:rPr lang="en-US" sz="2400" dirty="0" err="1">
                <a:latin typeface="Bookman Old Style" panose="02050604050505020204" pitchFamily="18" charset="0"/>
              </a:rPr>
              <a:t>Penggunaan</a:t>
            </a:r>
            <a:r>
              <a:rPr lang="en-US" sz="2400" dirty="0">
                <a:latin typeface="Bookman Old Style" panose="02050604050505020204" pitchFamily="18" charset="0"/>
              </a:rPr>
              <a:t> </a:t>
            </a:r>
            <a:r>
              <a:rPr lang="en-US" sz="2400" dirty="0" err="1">
                <a:latin typeface="Bookman Old Style" panose="02050604050505020204" pitchFamily="18" charset="0"/>
              </a:rPr>
              <a:t>representasi</a:t>
            </a:r>
            <a:r>
              <a:rPr lang="en-US" sz="2400" dirty="0">
                <a:latin typeface="Bookman Old Style" panose="02050604050505020204" pitchFamily="18" charset="0"/>
              </a:rPr>
              <a:t> </a:t>
            </a:r>
            <a:r>
              <a:rPr lang="en-US" sz="2400" dirty="0" err="1">
                <a:latin typeface="Bookman Old Style" panose="02050604050505020204" pitchFamily="18" charset="0"/>
              </a:rPr>
              <a:t>simbolik</a:t>
            </a:r>
            <a:r>
              <a:rPr lang="en-US" sz="2400" dirty="0">
                <a:latin typeface="Bookman Old Style" panose="02050604050505020204" pitchFamily="18" charset="0"/>
              </a:rPr>
              <a:t>, </a:t>
            </a:r>
            <a:r>
              <a:rPr lang="en-US" sz="2400" dirty="0" err="1">
                <a:latin typeface="Bookman Old Style" panose="02050604050505020204" pitchFamily="18" charset="0"/>
              </a:rPr>
              <a:t>misalnya</a:t>
            </a:r>
            <a:r>
              <a:rPr lang="en-US" sz="2400" dirty="0">
                <a:latin typeface="Bookman Old Style" panose="02050604050505020204" pitchFamily="18" charset="0"/>
              </a:rPr>
              <a:t> decision tree</a:t>
            </a:r>
          </a:p>
          <a:p>
            <a:pPr marL="577850" indent="-577850"/>
            <a:r>
              <a:rPr lang="en-US" sz="2400" dirty="0">
                <a:latin typeface="Bookman Old Style" panose="02050604050505020204" pitchFamily="18" charset="0"/>
              </a:rPr>
              <a:t>Data training </a:t>
            </a:r>
            <a:r>
              <a:rPr lang="en-US" sz="2400" dirty="0" err="1">
                <a:latin typeface="Bookman Old Style" panose="02050604050505020204" pitchFamily="18" charset="0"/>
              </a:rPr>
              <a:t>bisa</a:t>
            </a:r>
            <a:r>
              <a:rPr lang="en-US" sz="2400" dirty="0">
                <a:latin typeface="Bookman Old Style" panose="02050604050505020204" pitchFamily="18" charset="0"/>
              </a:rPr>
              <a:t> </a:t>
            </a:r>
            <a:r>
              <a:rPr lang="en-US" sz="2400" dirty="0" err="1">
                <a:latin typeface="Bookman Old Style" panose="02050604050505020204" pitchFamily="18" charset="0"/>
              </a:rPr>
              <a:t>mengandung</a:t>
            </a:r>
            <a:r>
              <a:rPr lang="en-US" sz="2400" dirty="0">
                <a:latin typeface="Bookman Old Style" panose="02050604050505020204" pitchFamily="18" charset="0"/>
              </a:rPr>
              <a:t> error</a:t>
            </a:r>
          </a:p>
          <a:p>
            <a:pPr marL="577850" indent="-577850"/>
            <a:r>
              <a:rPr lang="en-US" sz="2400" dirty="0" err="1">
                <a:latin typeface="Bookman Old Style" panose="02050604050505020204" pitchFamily="18" charset="0"/>
              </a:rPr>
              <a:t>Tidak</a:t>
            </a:r>
            <a:r>
              <a:rPr lang="en-US" sz="2400" dirty="0">
                <a:latin typeface="Bookman Old Style" panose="02050604050505020204" pitchFamily="18" charset="0"/>
              </a:rPr>
              <a:t> </a:t>
            </a:r>
            <a:r>
              <a:rPr lang="en-US" sz="2400" dirty="0" err="1">
                <a:latin typeface="Bookman Old Style" panose="02050604050505020204" pitchFamily="18" charset="0"/>
              </a:rPr>
              <a:t>ada</a:t>
            </a:r>
            <a:r>
              <a:rPr lang="en-US" sz="2400" dirty="0">
                <a:latin typeface="Bookman Old Style" panose="02050604050505020204" pitchFamily="18" charset="0"/>
              </a:rPr>
              <a:t> </a:t>
            </a:r>
            <a:r>
              <a:rPr lang="en-US" sz="2400" dirty="0" err="1">
                <a:latin typeface="Bookman Old Style" panose="02050604050505020204" pitchFamily="18" charset="0"/>
              </a:rPr>
              <a:t>batasan</a:t>
            </a:r>
            <a:r>
              <a:rPr lang="en-US" sz="2400" dirty="0">
                <a:latin typeface="Bookman Old Style" panose="02050604050505020204" pitchFamily="18" charset="0"/>
              </a:rPr>
              <a:t> </a:t>
            </a:r>
            <a:r>
              <a:rPr lang="en-US" sz="2400" dirty="0" err="1">
                <a:latin typeface="Bookman Old Style" panose="02050604050505020204" pitchFamily="18" charset="0"/>
              </a:rPr>
              <a:t>waktu</a:t>
            </a:r>
            <a:r>
              <a:rPr lang="en-US" sz="2400" dirty="0">
                <a:latin typeface="Bookman Old Style" panose="02050604050505020204" pitchFamily="18" charset="0"/>
              </a:rPr>
              <a:t> </a:t>
            </a:r>
            <a:r>
              <a:rPr lang="en-US" sz="2400" dirty="0" err="1">
                <a:latin typeface="Bookman Old Style" panose="02050604050505020204" pitchFamily="18" charset="0"/>
              </a:rPr>
              <a:t>pelatihan</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Dibutuhkannya</a:t>
            </a:r>
            <a:r>
              <a:rPr lang="en-US" sz="2400" dirty="0">
                <a:latin typeface="Bookman Old Style" panose="02050604050505020204" pitchFamily="18" charset="0"/>
              </a:rPr>
              <a:t> </a:t>
            </a:r>
            <a:r>
              <a:rPr lang="en-US" sz="2400" dirty="0" err="1">
                <a:latin typeface="Bookman Old Style" panose="02050604050505020204" pitchFamily="18" charset="0"/>
              </a:rPr>
              <a:t>evaluasi</a:t>
            </a:r>
            <a:r>
              <a:rPr lang="en-US" sz="2400" dirty="0">
                <a:latin typeface="Bookman Old Style" panose="02050604050505020204" pitchFamily="18" charset="0"/>
              </a:rPr>
              <a:t> yang </a:t>
            </a:r>
            <a:r>
              <a:rPr lang="en-US" sz="2400" dirty="0" err="1">
                <a:latin typeface="Bookman Old Style" panose="02050604050505020204" pitchFamily="18" charset="0"/>
              </a:rPr>
              <a:t>cepat</a:t>
            </a:r>
            <a:r>
              <a:rPr lang="en-US" sz="2400" dirty="0">
                <a:latin typeface="Bookman Old Style" panose="02050604050505020204" pitchFamily="18" charset="0"/>
              </a:rPr>
              <a:t> </a:t>
            </a:r>
            <a:r>
              <a:rPr lang="en-US" sz="2400" dirty="0" err="1">
                <a:latin typeface="Bookman Old Style" panose="02050604050505020204" pitchFamily="18" charset="0"/>
              </a:rPr>
              <a:t>terhadap</a:t>
            </a:r>
            <a:r>
              <a:rPr lang="en-US" sz="2400" dirty="0">
                <a:latin typeface="Bookman Old Style" panose="02050604050505020204" pitchFamily="18" charset="0"/>
              </a:rPr>
              <a:t> proses </a:t>
            </a:r>
            <a:r>
              <a:rPr lang="en-US" sz="2400" dirty="0" err="1">
                <a:latin typeface="Bookman Old Style" panose="02050604050505020204" pitchFamily="18" charset="0"/>
              </a:rPr>
              <a:t>pembelajaran</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Tidak</a:t>
            </a:r>
            <a:r>
              <a:rPr lang="en-US" sz="2400" dirty="0">
                <a:latin typeface="Bookman Old Style" panose="02050604050505020204" pitchFamily="18" charset="0"/>
              </a:rPr>
              <a:t> </a:t>
            </a:r>
            <a:r>
              <a:rPr lang="en-US" sz="2400" dirty="0" err="1">
                <a:latin typeface="Bookman Old Style" panose="02050604050505020204" pitchFamily="18" charset="0"/>
              </a:rPr>
              <a:t>mementingkan</a:t>
            </a:r>
            <a:r>
              <a:rPr lang="en-US" sz="2400" dirty="0">
                <a:latin typeface="Bookman Old Style" panose="02050604050505020204" pitchFamily="18" charset="0"/>
              </a:rPr>
              <a:t> </a:t>
            </a:r>
            <a:r>
              <a:rPr lang="en-US" sz="2400" dirty="0" err="1">
                <a:latin typeface="Bookman Old Style" panose="02050604050505020204" pitchFamily="18" charset="0"/>
              </a:rPr>
              <a:t>kemampuan</a:t>
            </a:r>
            <a:r>
              <a:rPr lang="en-US" sz="2400" dirty="0">
                <a:latin typeface="Bookman Old Style" panose="02050604050505020204" pitchFamily="18" charset="0"/>
              </a:rPr>
              <a:t> </a:t>
            </a:r>
            <a:r>
              <a:rPr lang="en-US" sz="2400" dirty="0" err="1">
                <a:latin typeface="Bookman Old Style" panose="02050604050505020204" pitchFamily="18" charset="0"/>
              </a:rPr>
              <a:t>manusia</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mengerti</a:t>
            </a:r>
            <a:r>
              <a:rPr lang="en-US" sz="2400" dirty="0">
                <a:latin typeface="Bookman Old Style" panose="02050604050505020204" pitchFamily="18" charset="0"/>
              </a:rPr>
              <a:t> proses </a:t>
            </a:r>
            <a:r>
              <a:rPr lang="en-US" sz="2400" dirty="0" err="1">
                <a:latin typeface="Bookman Old Style" panose="02050604050505020204" pitchFamily="18" charset="0"/>
              </a:rPr>
              <a:t>pembelajaran</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178478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PENGGUNAAN NEURAL NETWORK</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a:bodyPr>
          <a:lstStyle/>
          <a:p>
            <a:pPr marL="577850" indent="-577850"/>
            <a:r>
              <a:rPr lang="en-US" sz="2400" dirty="0" err="1">
                <a:latin typeface="Bookman Old Style" panose="02050604050505020204" pitchFamily="18" charset="0"/>
              </a:rPr>
              <a:t>Pemrosesan</a:t>
            </a:r>
            <a:r>
              <a:rPr lang="en-US" sz="2400" dirty="0">
                <a:latin typeface="Bookman Old Style" panose="02050604050505020204" pitchFamily="18" charset="0"/>
              </a:rPr>
              <a:t> </a:t>
            </a:r>
            <a:r>
              <a:rPr lang="en-US" sz="2400" dirty="0" err="1">
                <a:latin typeface="Bookman Old Style" panose="02050604050505020204" pitchFamily="18" charset="0"/>
              </a:rPr>
              <a:t>Sinyal</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kendali</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Pengenalan</a:t>
            </a:r>
            <a:r>
              <a:rPr lang="en-US" sz="2400" dirty="0">
                <a:latin typeface="Bookman Old Style" panose="02050604050505020204" pitchFamily="18" charset="0"/>
              </a:rPr>
              <a:t> </a:t>
            </a:r>
            <a:r>
              <a:rPr lang="en-US" sz="2400" dirty="0" err="1">
                <a:latin typeface="Bookman Old Style" panose="02050604050505020204" pitchFamily="18" charset="0"/>
              </a:rPr>
              <a:t>Pola</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Kedokteran</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Sintesa</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Pengenalan</a:t>
            </a:r>
            <a:r>
              <a:rPr lang="en-US" sz="2400" dirty="0">
                <a:latin typeface="Bookman Old Style" panose="02050604050505020204" pitchFamily="18" charset="0"/>
              </a:rPr>
              <a:t> </a:t>
            </a:r>
            <a:r>
              <a:rPr lang="en-US" sz="2400" dirty="0" err="1">
                <a:latin typeface="Bookman Old Style" panose="02050604050505020204" pitchFamily="18" charset="0"/>
              </a:rPr>
              <a:t>suara</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Bisnis</a:t>
            </a:r>
            <a:endParaRPr lang="en-US" sz="2400" dirty="0">
              <a:latin typeface="Bookman Old Style" panose="02050604050505020204" pitchFamily="18" charset="0"/>
            </a:endParaRPr>
          </a:p>
          <a:p>
            <a:pPr marL="577850" indent="-577850"/>
            <a:endParaRPr lang="id-ID" dirty="0"/>
          </a:p>
        </p:txBody>
      </p:sp>
    </p:spTree>
    <p:extLst>
      <p:ext uri="{BB962C8B-B14F-4D97-AF65-F5344CB8AC3E}">
        <p14:creationId xmlns:p14="http://schemas.microsoft.com/office/powerpoint/2010/main" val="18111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Pemrosesan</a:t>
            </a:r>
            <a:r>
              <a:rPr lang="en-US" dirty="0"/>
              <a:t> </a:t>
            </a:r>
            <a:r>
              <a:rPr lang="en-US" dirty="0" err="1"/>
              <a:t>sinyal</a:t>
            </a:r>
            <a:endParaRPr lang="id-ID" dirty="0"/>
          </a:p>
        </p:txBody>
      </p:sp>
      <p:sp>
        <p:nvSpPr>
          <p:cNvPr id="3" name="Content Placeholder 2"/>
          <p:cNvSpPr>
            <a:spLocks noGrp="1"/>
          </p:cNvSpPr>
          <p:nvPr>
            <p:ph idx="1"/>
          </p:nvPr>
        </p:nvSpPr>
        <p:spPr>
          <a:xfrm>
            <a:off x="1024128" y="2286000"/>
            <a:ext cx="2543531" cy="4023360"/>
          </a:xfrm>
          <a:solidFill>
            <a:schemeClr val="tx2"/>
          </a:solidFill>
        </p:spPr>
        <p:txBody>
          <a:bodyPr>
            <a:normAutofit/>
          </a:bodyPr>
          <a:lstStyle/>
          <a:p>
            <a:pPr marL="577850" indent="-577850"/>
            <a:r>
              <a:rPr lang="en-US" sz="2400" dirty="0" err="1">
                <a:latin typeface="Bookman Old Style" panose="02050604050505020204" pitchFamily="18" charset="0"/>
              </a:rPr>
              <a:t>Menghapus</a:t>
            </a:r>
            <a:r>
              <a:rPr lang="en-US" sz="2400" dirty="0">
                <a:latin typeface="Bookman Old Style" panose="02050604050505020204" pitchFamily="18" charset="0"/>
              </a:rPr>
              <a:t> </a:t>
            </a:r>
            <a:r>
              <a:rPr lang="en-US" sz="2400" dirty="0" err="1">
                <a:latin typeface="Bookman Old Style" panose="02050604050505020204" pitchFamily="18" charset="0"/>
              </a:rPr>
              <a:t>gangguan</a:t>
            </a:r>
            <a:r>
              <a:rPr lang="en-US" sz="2400" dirty="0">
                <a:latin typeface="Bookman Old Style" panose="02050604050505020204" pitchFamily="18" charset="0"/>
              </a:rPr>
              <a:t> </a:t>
            </a:r>
            <a:r>
              <a:rPr lang="en-US" sz="2400" dirty="0" err="1">
                <a:latin typeface="Bookman Old Style" panose="02050604050505020204" pitchFamily="18" charset="0"/>
              </a:rPr>
              <a:t>suara</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Menghapus</a:t>
            </a:r>
            <a:r>
              <a:rPr lang="en-US" sz="2400" dirty="0">
                <a:latin typeface="Bookman Old Style" panose="02050604050505020204" pitchFamily="18" charset="0"/>
              </a:rPr>
              <a:t> </a:t>
            </a:r>
            <a:r>
              <a:rPr lang="en-US" sz="2400" dirty="0" err="1">
                <a:latin typeface="Bookman Old Style" panose="02050604050505020204" pitchFamily="18" charset="0"/>
              </a:rPr>
              <a:t>gema</a:t>
            </a:r>
            <a:r>
              <a:rPr lang="en-US" sz="2400" dirty="0">
                <a:latin typeface="Bookman Old Style" panose="02050604050505020204" pitchFamily="18" charset="0"/>
              </a:rPr>
              <a:t> </a:t>
            </a:r>
            <a:r>
              <a:rPr lang="en-US" sz="2400" dirty="0" err="1">
                <a:latin typeface="Bookman Old Style" panose="02050604050505020204" pitchFamily="18" charset="0"/>
              </a:rPr>
              <a:t>suara</a:t>
            </a:r>
            <a:endParaRPr lang="en-US" sz="2400" dirty="0">
              <a:latin typeface="Bookman Old Style" panose="02050604050505020204" pitchFamily="18" charset="0"/>
            </a:endParaRPr>
          </a:p>
          <a:p>
            <a:pPr marL="577850" indent="-577850"/>
            <a:endParaRPr lang="id-ID" dirty="0"/>
          </a:p>
        </p:txBody>
      </p:sp>
      <p:pic>
        <p:nvPicPr>
          <p:cNvPr id="7174" name="Picture 6" descr="http://jn.physiology.org/content/jn/86/3/1104/F5.large.jpg?width=800&amp;height=600&amp;carousel=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26" b="52250"/>
          <a:stretch/>
        </p:blipFill>
        <p:spPr bwMode="auto">
          <a:xfrm>
            <a:off x="3747540" y="2286000"/>
            <a:ext cx="8397976" cy="380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6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r>
              <a:rPr lang="en-US" dirty="0"/>
              <a:t> </a:t>
            </a:r>
            <a:r>
              <a:rPr lang="en-US" dirty="0" err="1"/>
              <a:t>kendali</a:t>
            </a:r>
            <a:endParaRPr lang="id-ID" dirty="0"/>
          </a:p>
        </p:txBody>
      </p:sp>
      <p:sp>
        <p:nvSpPr>
          <p:cNvPr id="3" name="Content Placeholder 2"/>
          <p:cNvSpPr>
            <a:spLocks noGrp="1"/>
          </p:cNvSpPr>
          <p:nvPr>
            <p:ph idx="1"/>
          </p:nvPr>
        </p:nvSpPr>
        <p:spPr>
          <a:xfrm>
            <a:off x="374455" y="1746354"/>
            <a:ext cx="1299346" cy="4023360"/>
          </a:xfrm>
          <a:solidFill>
            <a:schemeClr val="tx2"/>
          </a:solidFill>
        </p:spPr>
        <p:txBody>
          <a:bodyPr>
            <a:normAutofit/>
          </a:bodyPr>
          <a:lstStyle/>
          <a:p>
            <a:pPr marL="0" indent="0">
              <a:buNone/>
            </a:pPr>
            <a:r>
              <a:rPr lang="en-US" sz="2400" dirty="0" err="1">
                <a:latin typeface="Bookman Old Style" panose="02050604050505020204" pitchFamily="18" charset="0"/>
              </a:rPr>
              <a:t>Kendali</a:t>
            </a:r>
            <a:r>
              <a:rPr lang="en-US" sz="2400" dirty="0">
                <a:latin typeface="Bookman Old Style" panose="02050604050505020204" pitchFamily="18" charset="0"/>
              </a:rPr>
              <a:t> robot</a:t>
            </a:r>
          </a:p>
          <a:p>
            <a:pPr marL="577850" indent="-577850"/>
            <a:endParaRPr lang="id-ID" dirty="0"/>
          </a:p>
        </p:txBody>
      </p:sp>
      <p:pic>
        <p:nvPicPr>
          <p:cNvPr id="6146" name="Picture 2" descr="http://www.bccn-goettingen.de/Members/tobias/images/d1Graphic1Kopi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553" y="1746354"/>
            <a:ext cx="9707574" cy="511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29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PENGenalan</a:t>
            </a:r>
            <a:r>
              <a:rPr lang="en-US" dirty="0"/>
              <a:t> </a:t>
            </a:r>
            <a:r>
              <a:rPr lang="en-US" dirty="0" err="1"/>
              <a:t>pola</a:t>
            </a:r>
            <a:endParaRPr lang="id-ID" dirty="0"/>
          </a:p>
        </p:txBody>
      </p:sp>
      <p:sp>
        <p:nvSpPr>
          <p:cNvPr id="3" name="Content Placeholder 2"/>
          <p:cNvSpPr>
            <a:spLocks noGrp="1"/>
          </p:cNvSpPr>
          <p:nvPr>
            <p:ph idx="1"/>
          </p:nvPr>
        </p:nvSpPr>
        <p:spPr>
          <a:xfrm>
            <a:off x="1024128" y="2286000"/>
            <a:ext cx="10683190" cy="4023360"/>
          </a:xfrm>
          <a:solidFill>
            <a:schemeClr val="tx2"/>
          </a:solidFill>
        </p:spPr>
        <p:txBody>
          <a:bodyPr>
            <a:normAutofit/>
          </a:bodyPr>
          <a:lstStyle/>
          <a:p>
            <a:pPr marL="0" indent="0">
              <a:buNone/>
            </a:pPr>
            <a:r>
              <a:rPr lang="en-US" sz="2400" dirty="0" err="1">
                <a:latin typeface="Bookman Old Style" panose="02050604050505020204" pitchFamily="18" charset="0"/>
              </a:rPr>
              <a:t>Pengenalan</a:t>
            </a:r>
            <a:r>
              <a:rPr lang="en-US" sz="2400" dirty="0">
                <a:latin typeface="Bookman Old Style" panose="02050604050505020204" pitchFamily="18" charset="0"/>
              </a:rPr>
              <a:t> </a:t>
            </a:r>
            <a:r>
              <a:rPr lang="en-US" sz="2400" dirty="0" err="1">
                <a:latin typeface="Bookman Old Style" panose="02050604050505020204" pitchFamily="18" charset="0"/>
              </a:rPr>
              <a:t>Huruf</a:t>
            </a:r>
            <a:r>
              <a:rPr lang="en-US" sz="2400" dirty="0">
                <a:latin typeface="Bookman Old Style" panose="02050604050505020204" pitchFamily="18" charset="0"/>
              </a:rPr>
              <a:t> 				</a:t>
            </a:r>
            <a:r>
              <a:rPr lang="en-US" sz="2400" dirty="0" err="1">
                <a:latin typeface="Bookman Old Style" panose="02050604050505020204" pitchFamily="18" charset="0"/>
              </a:rPr>
              <a:t>Pengenalan</a:t>
            </a:r>
            <a:r>
              <a:rPr lang="en-US" sz="2400" dirty="0">
                <a:latin typeface="Bookman Old Style" panose="02050604050505020204" pitchFamily="18" charset="0"/>
              </a:rPr>
              <a:t> </a:t>
            </a:r>
            <a:r>
              <a:rPr lang="en-US" sz="2400" dirty="0" err="1">
                <a:latin typeface="Bookman Old Style" panose="02050604050505020204" pitchFamily="18" charset="0"/>
              </a:rPr>
              <a:t>gambar</a:t>
            </a:r>
            <a:endParaRPr lang="en-US" sz="2400" dirty="0">
              <a:latin typeface="Bookman Old Style" panose="02050604050505020204" pitchFamily="18" charset="0"/>
            </a:endParaRPr>
          </a:p>
          <a:p>
            <a:pPr marL="577850" indent="-577850"/>
            <a:endParaRPr lang="id-ID" dirty="0"/>
          </a:p>
        </p:txBody>
      </p:sp>
      <p:pic>
        <p:nvPicPr>
          <p:cNvPr id="5122" name="Picture 2" descr="http://www.heatonresearch.com/images/article/1c/ch2fig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07" t="9752" r="11669" b="22159"/>
          <a:stretch/>
        </p:blipFill>
        <p:spPr bwMode="auto">
          <a:xfrm>
            <a:off x="224852" y="2969850"/>
            <a:ext cx="4422098" cy="32345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vision-systems.com/content/dam/VSD/print-articles/2011/05/newstrnds-1105vs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4163" y="3113455"/>
            <a:ext cx="6054751" cy="355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OUTLINE</a:t>
            </a:r>
          </a:p>
        </p:txBody>
      </p:sp>
      <p:sp>
        <p:nvSpPr>
          <p:cNvPr id="3" name="Content Placeholder 2"/>
          <p:cNvSpPr>
            <a:spLocks noGrp="1"/>
          </p:cNvSpPr>
          <p:nvPr>
            <p:ph idx="1"/>
          </p:nvPr>
        </p:nvSpPr>
        <p:spPr/>
        <p:txBody>
          <a:bodyPr/>
          <a:lstStyle/>
          <a:p>
            <a:r>
              <a:rPr lang="en-US" dirty="0" err="1"/>
              <a:t>Pengantar</a:t>
            </a:r>
            <a:r>
              <a:rPr lang="en-US" dirty="0"/>
              <a:t> Neural Network</a:t>
            </a:r>
            <a:endParaRPr lang="id-ID" dirty="0"/>
          </a:p>
          <a:p>
            <a:r>
              <a:rPr lang="en-US" dirty="0" err="1"/>
              <a:t>Representasi</a:t>
            </a:r>
            <a:r>
              <a:rPr lang="en-US" dirty="0"/>
              <a:t> NN</a:t>
            </a:r>
            <a:endParaRPr lang="id-ID" dirty="0"/>
          </a:p>
          <a:p>
            <a:r>
              <a:rPr lang="en-US" dirty="0" err="1"/>
              <a:t>Karakteristik</a:t>
            </a:r>
            <a:r>
              <a:rPr lang="en-US" dirty="0"/>
              <a:t> task </a:t>
            </a:r>
            <a:r>
              <a:rPr lang="en-US" dirty="0" err="1"/>
              <a:t>untuk</a:t>
            </a:r>
            <a:r>
              <a:rPr lang="en-US" dirty="0"/>
              <a:t> NN</a:t>
            </a:r>
          </a:p>
          <a:p>
            <a:r>
              <a:rPr lang="en-US" dirty="0"/>
              <a:t>Perceptron</a:t>
            </a:r>
            <a:endParaRPr lang="id-ID" dirty="0"/>
          </a:p>
        </p:txBody>
      </p:sp>
    </p:spTree>
    <p:extLst>
      <p:ext uri="{BB962C8B-B14F-4D97-AF65-F5344CB8AC3E}">
        <p14:creationId xmlns:p14="http://schemas.microsoft.com/office/powerpoint/2010/main" val="377030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kedokteran</a:t>
            </a:r>
            <a:endParaRPr lang="id-ID" dirty="0"/>
          </a:p>
        </p:txBody>
      </p:sp>
      <p:sp>
        <p:nvSpPr>
          <p:cNvPr id="3" name="Content Placeholder 2"/>
          <p:cNvSpPr>
            <a:spLocks noGrp="1"/>
          </p:cNvSpPr>
          <p:nvPr>
            <p:ph idx="1"/>
          </p:nvPr>
        </p:nvSpPr>
        <p:spPr>
          <a:xfrm>
            <a:off x="1024128" y="2286000"/>
            <a:ext cx="2138797" cy="4023360"/>
          </a:xfrm>
          <a:solidFill>
            <a:schemeClr val="tx2"/>
          </a:solidFill>
        </p:spPr>
        <p:txBody>
          <a:bodyPr>
            <a:normAutofit/>
          </a:bodyPr>
          <a:lstStyle/>
          <a:p>
            <a:pPr marL="577850" indent="-577850"/>
            <a:r>
              <a:rPr lang="en-US" sz="2400" dirty="0" err="1">
                <a:latin typeface="Bookman Old Style" panose="02050604050505020204" pitchFamily="18" charset="0"/>
              </a:rPr>
              <a:t>Diagnosa</a:t>
            </a:r>
            <a:r>
              <a:rPr lang="en-US" sz="2400" dirty="0">
                <a:latin typeface="Bookman Old Style" panose="02050604050505020204" pitchFamily="18" charset="0"/>
              </a:rPr>
              <a:t> </a:t>
            </a:r>
            <a:r>
              <a:rPr lang="en-US" sz="2400" dirty="0" err="1">
                <a:latin typeface="Bookman Old Style" panose="02050604050505020204" pitchFamily="18" charset="0"/>
              </a:rPr>
              <a:t>Penyakit</a:t>
            </a:r>
            <a:endParaRPr lang="en-US" sz="2400" dirty="0">
              <a:latin typeface="Bookman Old Style" panose="02050604050505020204" pitchFamily="18" charset="0"/>
            </a:endParaRPr>
          </a:p>
          <a:p>
            <a:pPr marL="577850" indent="-577850"/>
            <a:endParaRPr lang="en-US" sz="2400" dirty="0">
              <a:latin typeface="Bookman Old Style" panose="02050604050505020204" pitchFamily="18" charset="0"/>
            </a:endParaRPr>
          </a:p>
          <a:p>
            <a:pPr marL="577850" indent="-577850"/>
            <a:endParaRPr lang="id-ID" dirty="0"/>
          </a:p>
        </p:txBody>
      </p:sp>
      <p:pic>
        <p:nvPicPr>
          <p:cNvPr id="4098" name="Picture 2" descr="http://www.spandidos-publications.com/article_images/br/1/5/BR-01-05-0757-g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1981" y="1573967"/>
            <a:ext cx="7275124" cy="525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5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Sintesa</a:t>
            </a:r>
            <a:r>
              <a:rPr lang="en-US" dirty="0"/>
              <a:t> </a:t>
            </a:r>
            <a:r>
              <a:rPr lang="en-US" dirty="0" err="1"/>
              <a:t>dan</a:t>
            </a:r>
            <a:r>
              <a:rPr lang="en-US" dirty="0"/>
              <a:t> </a:t>
            </a:r>
            <a:r>
              <a:rPr lang="en-US" dirty="0" err="1"/>
              <a:t>Pengenalan</a:t>
            </a:r>
            <a:r>
              <a:rPr lang="en-US" dirty="0"/>
              <a:t> </a:t>
            </a:r>
            <a:r>
              <a:rPr lang="en-US" dirty="0" err="1"/>
              <a:t>suara</a:t>
            </a:r>
            <a:endParaRPr lang="id-ID" dirty="0"/>
          </a:p>
        </p:txBody>
      </p:sp>
      <p:sp>
        <p:nvSpPr>
          <p:cNvPr id="3" name="Content Placeholder 2"/>
          <p:cNvSpPr>
            <a:spLocks noGrp="1"/>
          </p:cNvSpPr>
          <p:nvPr>
            <p:ph idx="1"/>
          </p:nvPr>
        </p:nvSpPr>
        <p:spPr>
          <a:xfrm>
            <a:off x="1024129" y="2286000"/>
            <a:ext cx="2423610" cy="4023360"/>
          </a:xfrm>
          <a:solidFill>
            <a:schemeClr val="tx2"/>
          </a:solidFill>
        </p:spPr>
        <p:txBody>
          <a:bodyPr>
            <a:normAutofit/>
          </a:bodyPr>
          <a:lstStyle/>
          <a:p>
            <a:pPr marL="577850" indent="-577850"/>
            <a:r>
              <a:rPr lang="en-US" sz="2400" dirty="0" err="1">
                <a:latin typeface="Bookman Old Style" panose="02050604050505020204" pitchFamily="18" charset="0"/>
              </a:rPr>
              <a:t>Sintesa</a:t>
            </a:r>
            <a:r>
              <a:rPr lang="en-US" sz="2400" dirty="0">
                <a:latin typeface="Bookman Old Style" panose="02050604050505020204" pitchFamily="18" charset="0"/>
              </a:rPr>
              <a:t> </a:t>
            </a:r>
            <a:r>
              <a:rPr lang="en-US" sz="2400" dirty="0" err="1">
                <a:latin typeface="Bookman Old Style" panose="02050604050505020204" pitchFamily="18" charset="0"/>
              </a:rPr>
              <a:t>suara</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Pengenalan</a:t>
            </a:r>
            <a:r>
              <a:rPr lang="en-US" sz="2400" dirty="0">
                <a:latin typeface="Bookman Old Style" panose="02050604050505020204" pitchFamily="18" charset="0"/>
              </a:rPr>
              <a:t> </a:t>
            </a:r>
            <a:r>
              <a:rPr lang="en-US" sz="2400" dirty="0" err="1">
                <a:latin typeface="Bookman Old Style" panose="02050604050505020204" pitchFamily="18" charset="0"/>
              </a:rPr>
              <a:t>suara</a:t>
            </a:r>
            <a:endParaRPr lang="en-US" sz="2400" dirty="0">
              <a:latin typeface="Bookman Old Style" panose="02050604050505020204" pitchFamily="18" charset="0"/>
            </a:endParaRPr>
          </a:p>
          <a:p>
            <a:pPr marL="577850" indent="-577850"/>
            <a:endParaRPr lang="id-ID" dirty="0"/>
          </a:p>
        </p:txBody>
      </p:sp>
      <p:pic>
        <p:nvPicPr>
          <p:cNvPr id="2050" name="Picture 2" descr="http://www.cslu.ogi.edu/tutordemos/nnet_recog/overview.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36" t="13195" r="5329" b="7246"/>
          <a:stretch/>
        </p:blipFill>
        <p:spPr bwMode="auto">
          <a:xfrm>
            <a:off x="4257209" y="1708878"/>
            <a:ext cx="7171206" cy="503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5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bisnis</a:t>
            </a:r>
            <a:endParaRPr lang="id-ID" dirty="0"/>
          </a:p>
        </p:txBody>
      </p:sp>
      <p:sp>
        <p:nvSpPr>
          <p:cNvPr id="3" name="Content Placeholder 2"/>
          <p:cNvSpPr>
            <a:spLocks noGrp="1"/>
          </p:cNvSpPr>
          <p:nvPr>
            <p:ph idx="1"/>
          </p:nvPr>
        </p:nvSpPr>
        <p:spPr>
          <a:xfrm>
            <a:off x="1024129" y="2286000"/>
            <a:ext cx="2288698" cy="4023360"/>
          </a:xfrm>
          <a:solidFill>
            <a:schemeClr val="tx2"/>
          </a:solidFill>
        </p:spPr>
        <p:txBody>
          <a:bodyPr>
            <a:normAutofit/>
          </a:bodyPr>
          <a:lstStyle/>
          <a:p>
            <a:pPr marL="577850" indent="-577850"/>
            <a:r>
              <a:rPr lang="en-US" sz="2400" dirty="0" err="1">
                <a:latin typeface="Bookman Old Style" panose="02050604050505020204" pitchFamily="18" charset="0"/>
              </a:rPr>
              <a:t>Prediksi</a:t>
            </a:r>
            <a:r>
              <a:rPr lang="en-US" sz="2400" dirty="0">
                <a:latin typeface="Bookman Old Style" panose="02050604050505020204" pitchFamily="18" charset="0"/>
              </a:rPr>
              <a:t> </a:t>
            </a:r>
            <a:r>
              <a:rPr lang="en-US" sz="2400" dirty="0" err="1">
                <a:latin typeface="Bookman Old Style" panose="02050604050505020204" pitchFamily="18" charset="0"/>
              </a:rPr>
              <a:t>harga</a:t>
            </a:r>
            <a:r>
              <a:rPr lang="en-US" sz="2400" dirty="0">
                <a:latin typeface="Bookman Old Style" panose="02050604050505020204" pitchFamily="18" charset="0"/>
              </a:rPr>
              <a:t> </a:t>
            </a:r>
            <a:r>
              <a:rPr lang="en-US" sz="2400" dirty="0" err="1">
                <a:latin typeface="Bookman Old Style" panose="02050604050505020204" pitchFamily="18" charset="0"/>
              </a:rPr>
              <a:t>saham</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Prediksi</a:t>
            </a:r>
            <a:r>
              <a:rPr lang="en-US" sz="2400" dirty="0">
                <a:latin typeface="Bookman Old Style" panose="02050604050505020204" pitchFamily="18" charset="0"/>
              </a:rPr>
              <a:t> </a:t>
            </a:r>
            <a:r>
              <a:rPr lang="en-US" sz="2400" dirty="0" err="1">
                <a:latin typeface="Bookman Old Style" panose="02050604050505020204" pitchFamily="18" charset="0"/>
              </a:rPr>
              <a:t>kegagalan</a:t>
            </a:r>
            <a:r>
              <a:rPr lang="en-US" sz="2400" dirty="0">
                <a:latin typeface="Bookman Old Style" panose="02050604050505020204" pitchFamily="18" charset="0"/>
              </a:rPr>
              <a:t> </a:t>
            </a:r>
            <a:r>
              <a:rPr lang="en-US" sz="2400" dirty="0" err="1">
                <a:latin typeface="Bookman Old Style" panose="02050604050505020204" pitchFamily="18" charset="0"/>
              </a:rPr>
              <a:t>bisnis</a:t>
            </a:r>
            <a:endParaRPr lang="en-US" dirty="0"/>
          </a:p>
        </p:txBody>
      </p:sp>
      <p:pic>
        <p:nvPicPr>
          <p:cNvPr id="3074" name="Picture 2" descr="http://www.addaptron.com/blog/wp-content/uploads/2011/06/div-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405" y="1362260"/>
            <a:ext cx="8015990" cy="529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2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PERCEPTRON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77760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Struktur</a:t>
            </a:r>
            <a:r>
              <a:rPr lang="en-US" dirty="0"/>
              <a:t> Artificial neural network</a:t>
            </a:r>
            <a:endParaRPr lang="id-ID" dirty="0"/>
          </a:p>
        </p:txBody>
      </p:sp>
      <p:sp>
        <p:nvSpPr>
          <p:cNvPr id="3" name="Content Placeholder 2"/>
          <p:cNvSpPr>
            <a:spLocks noGrp="1"/>
          </p:cNvSpPr>
          <p:nvPr>
            <p:ph idx="1"/>
          </p:nvPr>
        </p:nvSpPr>
        <p:spPr>
          <a:xfrm>
            <a:off x="502920" y="2084832"/>
            <a:ext cx="11125200" cy="4585791"/>
          </a:xfrm>
          <a:solidFill>
            <a:schemeClr val="tx2"/>
          </a:solidFill>
        </p:spPr>
        <p:txBody>
          <a:bodyPr>
            <a:normAutofit/>
          </a:bodyPr>
          <a:lstStyle/>
          <a:p>
            <a:pPr marL="0" indent="0" algn="just">
              <a:lnSpc>
                <a:spcPct val="100000"/>
              </a:lnSpc>
              <a:spcBef>
                <a:spcPts val="0"/>
              </a:spcBef>
              <a:spcAft>
                <a:spcPts val="0"/>
              </a:spcAft>
              <a:buNone/>
            </a:pPr>
            <a:r>
              <a:rPr lang="en-US" sz="2400" dirty="0">
                <a:latin typeface="Bookman Old Style" panose="02050604050505020204" pitchFamily="18" charset="0"/>
              </a:rPr>
              <a:t>Multilayer </a:t>
            </a:r>
            <a:r>
              <a:rPr lang="en-US" sz="2400" dirty="0" err="1">
                <a:latin typeface="Bookman Old Style" panose="02050604050505020204" pitchFamily="18" charset="0"/>
              </a:rPr>
              <a:t>feedfoward</a:t>
            </a:r>
            <a:r>
              <a:rPr lang="en-US" sz="2400" dirty="0">
                <a:latin typeface="Bookman Old Style" panose="02050604050505020204" pitchFamily="18" charset="0"/>
              </a:rPr>
              <a:t>			Single layer			organized </a:t>
            </a:r>
          </a:p>
          <a:p>
            <a:pPr marL="0" indent="0" algn="just">
              <a:lnSpc>
                <a:spcPct val="100000"/>
              </a:lnSpc>
              <a:spcBef>
                <a:spcPts val="0"/>
              </a:spcBef>
              <a:spcAft>
                <a:spcPts val="0"/>
              </a:spcAft>
              <a:buNone/>
            </a:pPr>
            <a:r>
              <a:rPr lang="en-US" sz="2400" dirty="0">
                <a:latin typeface="Bookman Old Style" panose="02050604050505020204" pitchFamily="18" charset="0"/>
              </a:rPr>
              <a:t>				 	</a:t>
            </a:r>
            <a:r>
              <a:rPr lang="en-US" sz="2400" dirty="0" err="1">
                <a:latin typeface="Bookman Old Style" panose="02050604050505020204" pitchFamily="18" charset="0"/>
              </a:rPr>
              <a:t>terhubung</a:t>
            </a:r>
            <a:r>
              <a:rPr lang="en-US" sz="2400" dirty="0">
                <a:latin typeface="Bookman Old Style" panose="02050604050505020204" pitchFamily="18" charset="0"/>
              </a:rPr>
              <a:t> </a:t>
            </a:r>
            <a:r>
              <a:rPr lang="en-US" sz="2400" dirty="0" err="1">
                <a:latin typeface="Bookman Old Style" panose="02050604050505020204" pitchFamily="18" charset="0"/>
              </a:rPr>
              <a:t>penuh</a:t>
            </a:r>
            <a:r>
              <a:rPr lang="en-US" sz="2400" dirty="0">
                <a:latin typeface="Bookman Old Style" panose="02050604050505020204" pitchFamily="18" charset="0"/>
              </a:rPr>
              <a:t> 			feature map</a:t>
            </a:r>
          </a:p>
          <a:p>
            <a:pPr marL="0" indent="0" algn="just">
              <a:lnSpc>
                <a:spcPct val="100000"/>
              </a:lnSpc>
              <a:spcBef>
                <a:spcPts val="0"/>
              </a:spcBef>
              <a:spcAft>
                <a:spcPts val="0"/>
              </a:spcAft>
              <a:buNone/>
            </a:pPr>
            <a:endParaRPr lang="en-US" sz="2400" dirty="0">
              <a:latin typeface="Bookman Old Style" panose="02050604050505020204" pitchFamily="18" charset="0"/>
            </a:endParaRPr>
          </a:p>
          <a:p>
            <a:pPr marL="0" indent="0" algn="just">
              <a:lnSpc>
                <a:spcPct val="100000"/>
              </a:lnSpc>
              <a:spcBef>
                <a:spcPts val="0"/>
              </a:spcBef>
              <a:spcAft>
                <a:spcPts val="0"/>
              </a:spcAft>
              <a:buNone/>
            </a:pPr>
            <a:endParaRPr lang="en-US" sz="2400" dirty="0">
              <a:latin typeface="Bookman Old Style" panose="02050604050505020204" pitchFamily="18" charset="0"/>
            </a:endParaRPr>
          </a:p>
          <a:p>
            <a:pPr marL="0" indent="0" algn="just">
              <a:lnSpc>
                <a:spcPct val="100000"/>
              </a:lnSpc>
              <a:spcBef>
                <a:spcPts val="0"/>
              </a:spcBef>
              <a:spcAft>
                <a:spcPts val="0"/>
              </a:spcAft>
              <a:buNone/>
            </a:pPr>
            <a:endParaRPr lang="en-US" sz="2400" dirty="0">
              <a:latin typeface="Bookman Old Style" panose="02050604050505020204" pitchFamily="18" charset="0"/>
            </a:endParaRPr>
          </a:p>
          <a:p>
            <a:pPr marL="0" indent="0" algn="just">
              <a:lnSpc>
                <a:spcPct val="100000"/>
              </a:lnSpc>
              <a:spcBef>
                <a:spcPts val="0"/>
              </a:spcBef>
              <a:spcAft>
                <a:spcPts val="0"/>
              </a:spcAft>
              <a:buNone/>
            </a:pPr>
            <a:endParaRPr lang="en-US" sz="2400" dirty="0">
              <a:latin typeface="Bookman Old Style" panose="02050604050505020204" pitchFamily="18" charset="0"/>
            </a:endParaRPr>
          </a:p>
          <a:p>
            <a:pPr marL="0" indent="0" algn="just">
              <a:lnSpc>
                <a:spcPct val="100000"/>
              </a:lnSpc>
              <a:spcBef>
                <a:spcPts val="0"/>
              </a:spcBef>
              <a:spcAft>
                <a:spcPts val="0"/>
              </a:spcAft>
              <a:buNone/>
            </a:pPr>
            <a:r>
              <a:rPr lang="en-US" sz="2400" dirty="0">
                <a:latin typeface="Bookman Old Style" panose="02050604050505020204" pitchFamily="18" charset="0"/>
              </a:rPr>
              <a:t>Two layer </a:t>
            </a:r>
            <a:r>
              <a:rPr lang="en-US" sz="2400" dirty="0" err="1">
                <a:latin typeface="Bookman Old Style" panose="02050604050505020204" pitchFamily="18" charset="0"/>
              </a:rPr>
              <a:t>feedfoward</a:t>
            </a:r>
            <a:r>
              <a:rPr lang="en-US" sz="2400" dirty="0">
                <a:latin typeface="Bookman Old Style" panose="02050604050505020204" pitchFamily="18" charset="0"/>
              </a:rPr>
              <a:t>			</a:t>
            </a:r>
          </a:p>
        </p:txBody>
      </p:sp>
      <p:pic>
        <p:nvPicPr>
          <p:cNvPr id="4" name="Picture 3"/>
          <p:cNvPicPr>
            <a:picLocks noChangeAspect="1"/>
          </p:cNvPicPr>
          <p:nvPr/>
        </p:nvPicPr>
        <p:blipFill rotWithShape="1">
          <a:blip r:embed="rId2" cstate="print"/>
          <a:srcRect l="34715" t="36154" r="20468" b="21294"/>
          <a:stretch/>
        </p:blipFill>
        <p:spPr>
          <a:xfrm>
            <a:off x="1024128" y="2593298"/>
            <a:ext cx="2637215" cy="1349115"/>
          </a:xfrm>
          <a:prstGeom prst="rect">
            <a:avLst/>
          </a:prstGeom>
        </p:spPr>
      </p:pic>
      <p:pic>
        <p:nvPicPr>
          <p:cNvPr id="5" name="Picture 4"/>
          <p:cNvPicPr>
            <a:picLocks noChangeAspect="1"/>
          </p:cNvPicPr>
          <p:nvPr/>
        </p:nvPicPr>
        <p:blipFill rotWithShape="1">
          <a:blip r:embed="rId3" cstate="print"/>
          <a:srcRect l="56375" t="23752" r="26228" b="14665"/>
          <a:stretch/>
        </p:blipFill>
        <p:spPr>
          <a:xfrm>
            <a:off x="5986687" y="3013423"/>
            <a:ext cx="1564025" cy="2983042"/>
          </a:xfrm>
          <a:prstGeom prst="rect">
            <a:avLst/>
          </a:prstGeom>
        </p:spPr>
      </p:pic>
      <p:pic>
        <p:nvPicPr>
          <p:cNvPr id="6" name="Picture 5"/>
          <p:cNvPicPr>
            <a:picLocks noChangeAspect="1"/>
          </p:cNvPicPr>
          <p:nvPr/>
        </p:nvPicPr>
        <p:blipFill rotWithShape="1">
          <a:blip r:embed="rId4" cstate="print"/>
          <a:srcRect l="27511" t="35435" r="31962" b="25869"/>
          <a:stretch/>
        </p:blipFill>
        <p:spPr>
          <a:xfrm>
            <a:off x="1036319" y="4835576"/>
            <a:ext cx="3200401" cy="1646449"/>
          </a:xfrm>
          <a:prstGeom prst="rect">
            <a:avLst/>
          </a:prstGeom>
        </p:spPr>
      </p:pic>
      <p:pic>
        <p:nvPicPr>
          <p:cNvPr id="7" name="Picture 6"/>
          <p:cNvPicPr>
            <a:picLocks noChangeAspect="1"/>
          </p:cNvPicPr>
          <p:nvPr/>
        </p:nvPicPr>
        <p:blipFill rotWithShape="1">
          <a:blip r:embed="rId5" cstate="print"/>
          <a:srcRect l="31259" t="27609" r="25169" b="13044"/>
          <a:stretch/>
        </p:blipFill>
        <p:spPr>
          <a:xfrm>
            <a:off x="8641079" y="3046521"/>
            <a:ext cx="2987041" cy="2192102"/>
          </a:xfrm>
          <a:prstGeom prst="rect">
            <a:avLst/>
          </a:prstGeom>
        </p:spPr>
      </p:pic>
    </p:spTree>
    <p:extLst>
      <p:ext uri="{BB962C8B-B14F-4D97-AF65-F5344CB8AC3E}">
        <p14:creationId xmlns:p14="http://schemas.microsoft.com/office/powerpoint/2010/main" val="406936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perceptron</a:t>
            </a:r>
            <a:endParaRPr lang="id-ID" dirty="0"/>
          </a:p>
        </p:txBody>
      </p:sp>
      <p:sp>
        <p:nvSpPr>
          <p:cNvPr id="14" name="Content Placeholder 2"/>
          <p:cNvSpPr>
            <a:spLocks noGrp="1"/>
          </p:cNvSpPr>
          <p:nvPr>
            <p:ph idx="1"/>
          </p:nvPr>
        </p:nvSpPr>
        <p:spPr>
          <a:xfrm>
            <a:off x="1024129" y="2286000"/>
            <a:ext cx="5948172" cy="4023360"/>
          </a:xfrm>
          <a:solidFill>
            <a:schemeClr val="tx2"/>
          </a:solidFill>
        </p:spPr>
        <p:txBody>
          <a:bodyPr>
            <a:normAutofit/>
          </a:bodyPr>
          <a:lstStyle/>
          <a:p>
            <a:pPr marL="577850" indent="-577850"/>
            <a:r>
              <a:rPr lang="id-ID" sz="2400" dirty="0">
                <a:latin typeface="Bookman Old Style" panose="02050604050505020204" pitchFamily="18" charset="0"/>
              </a:rPr>
              <a:t>Arsitektur sederhana dalam jaringan syaraf tiruan terdiri dari satu layer input unit (yang jumlah neuronnya sesuai dengan banyaknya jumlah komponen dari data yang ingin dikenali) dan satu output unit</a:t>
            </a:r>
            <a:endParaRPr lang="en-US" sz="2400" dirty="0">
              <a:latin typeface="Bookman Old Style" panose="02050604050505020204" pitchFamily="18" charset="0"/>
            </a:endParaRPr>
          </a:p>
        </p:txBody>
      </p:sp>
      <p:pic>
        <p:nvPicPr>
          <p:cNvPr id="1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4084" y="2335530"/>
            <a:ext cx="4436701" cy="379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90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3870" y="2407291"/>
            <a:ext cx="5927835" cy="39939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Model Perceptron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767" y="3082421"/>
            <a:ext cx="5002740" cy="25436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705" y="970118"/>
            <a:ext cx="5538952" cy="2229428"/>
          </a:xfrm>
          <a:prstGeom prst="rect">
            <a:avLst/>
          </a:prstGeom>
        </p:spPr>
      </p:pic>
    </p:spTree>
    <p:extLst>
      <p:ext uri="{BB962C8B-B14F-4D97-AF65-F5344CB8AC3E}">
        <p14:creationId xmlns:p14="http://schemas.microsoft.com/office/powerpoint/2010/main" val="382387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Pembelajaran</a:t>
            </a:r>
            <a:r>
              <a:rPr lang="en-US" dirty="0"/>
              <a:t> perceptron</a:t>
            </a:r>
            <a:endParaRPr lang="id-ID" dirty="0"/>
          </a:p>
        </p:txBody>
      </p:sp>
      <p:sp>
        <p:nvSpPr>
          <p:cNvPr id="14" name="Content Placeholder 2"/>
          <p:cNvSpPr>
            <a:spLocks noGrp="1"/>
          </p:cNvSpPr>
          <p:nvPr>
            <p:ph idx="1"/>
          </p:nvPr>
        </p:nvSpPr>
        <p:spPr>
          <a:xfrm>
            <a:off x="1024128" y="2286000"/>
            <a:ext cx="10386821" cy="4023360"/>
          </a:xfrm>
          <a:solidFill>
            <a:schemeClr val="tx2"/>
          </a:solidFill>
        </p:spPr>
        <p:txBody>
          <a:bodyPr>
            <a:normAutofit/>
          </a:bodyPr>
          <a:lstStyle/>
          <a:p>
            <a:pPr marL="577850" indent="-577850"/>
            <a:r>
              <a:rPr lang="id-ID" sz="2400" dirty="0">
                <a:latin typeface="Bookman Old Style" panose="02050604050505020204" pitchFamily="18" charset="0"/>
              </a:rPr>
              <a:t>Pembelajaran dengan perceptron memiliki asumsi bahwa prosedur pembelajaran terbukti untuk mengarahkan bobot menjadi konvergen. Perbedaan mendasar dengan Hebb net adalah pada perceptron terdapat error pada input pattern yang dilatihkan, maka bobot akan berubah sesuai dengan formula </a:t>
            </a:r>
            <a:endParaRPr lang="en-US" sz="2400" dirty="0">
              <a:latin typeface="Bookman Old Style" panose="02050604050505020204" pitchFamily="18" charset="0"/>
            </a:endParaRPr>
          </a:p>
          <a:p>
            <a:pPr marL="0" indent="0">
              <a:buNone/>
            </a:pPr>
            <a:r>
              <a:rPr lang="en-US" sz="2400" dirty="0">
                <a:latin typeface="Bookman Old Style" panose="02050604050505020204" pitchFamily="18" charset="0"/>
              </a:rPr>
              <a:t>		</a:t>
            </a:r>
            <a:r>
              <a:rPr lang="id-ID" sz="2400" dirty="0">
                <a:latin typeface="Bookman Old Style" panose="02050604050505020204" pitchFamily="18" charset="0"/>
              </a:rPr>
              <a:t>w i (new) = w i (old) +  </a:t>
            </a:r>
            <a:r>
              <a:rPr lang="id-ID" sz="2400" dirty="0">
                <a:latin typeface="Bookman Old Style" panose="02050604050505020204" pitchFamily="18" charset="0"/>
                <a:sym typeface="Symbol" panose="05050102010706020507" pitchFamily="18" charset="2"/>
              </a:rPr>
              <a:t></a:t>
            </a:r>
            <a:r>
              <a:rPr lang="id-ID" sz="2400" dirty="0">
                <a:latin typeface="Bookman Old Style" panose="02050604050505020204" pitchFamily="18" charset="0"/>
              </a:rPr>
              <a:t>tx i </a:t>
            </a:r>
            <a:endParaRPr lang="en-US" sz="2400" dirty="0">
              <a:latin typeface="Bookman Old Style" panose="02050604050505020204" pitchFamily="18" charset="0"/>
            </a:endParaRPr>
          </a:p>
          <a:p>
            <a:pPr marL="577850" indent="-577850"/>
            <a:r>
              <a:rPr lang="id-ID" sz="2400" dirty="0">
                <a:latin typeface="Bookman Old Style" panose="02050604050505020204" pitchFamily="18" charset="0"/>
              </a:rPr>
              <a:t>dan jika tidak terdapat error maka nilai bobot tidak akan berubah, atau dengan kata lain bahwa bobot hanya berubah mengikuti kondisi tertentu.</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461536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Pembelajaran</a:t>
            </a:r>
            <a:r>
              <a:rPr lang="en-US" dirty="0"/>
              <a:t> perceptron</a:t>
            </a:r>
            <a:endParaRPr lang="id-ID" dirty="0"/>
          </a:p>
        </p:txBody>
      </p:sp>
      <p:sp>
        <p:nvSpPr>
          <p:cNvPr id="4" name="Text Box 4"/>
          <p:cNvSpPr txBox="1">
            <a:spLocks noChangeArrowheads="1"/>
          </p:cNvSpPr>
          <p:nvPr/>
        </p:nvSpPr>
        <p:spPr bwMode="auto">
          <a:xfrm>
            <a:off x="1024128" y="1818833"/>
            <a:ext cx="8077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114300" indent="3429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d-ID" b="1" dirty="0">
                <a:solidFill>
                  <a:schemeClr val="bg1"/>
                </a:solidFill>
                <a:latin typeface="Bookman Old Style" panose="02050604050505020204" pitchFamily="18" charset="0"/>
              </a:rPr>
              <a:t>Algoritma</a:t>
            </a:r>
          </a:p>
          <a:p>
            <a:pPr algn="just"/>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Langkah 0	Inisialisasi semua bobot dan bias</a:t>
            </a:r>
          </a:p>
          <a:p>
            <a:pPr algn="just"/>
            <a:r>
              <a:rPr lang="id-ID" sz="2000" dirty="0">
                <a:solidFill>
                  <a:schemeClr val="bg1"/>
                </a:solidFill>
                <a:latin typeface="Bookman Old Style" panose="02050604050505020204" pitchFamily="18" charset="0"/>
              </a:rPr>
              <a:t>		Untuk kemudahan, set bobot dan bias = 0</a:t>
            </a:r>
          </a:p>
          <a:p>
            <a:pPr algn="just"/>
            <a:r>
              <a:rPr lang="id-ID" sz="2000" dirty="0">
                <a:solidFill>
                  <a:schemeClr val="bg1"/>
                </a:solidFill>
                <a:latin typeface="Bookman Old Style" panose="02050604050505020204" pitchFamily="18" charset="0"/>
              </a:rPr>
              <a:t>Set learning rate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( 0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1) Untuk kemudahan, set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=1</a:t>
            </a:r>
          </a:p>
          <a:p>
            <a:pPr algn="just"/>
            <a:r>
              <a:rPr lang="id-ID" sz="2000" dirty="0">
                <a:solidFill>
                  <a:schemeClr val="bg1"/>
                </a:solidFill>
                <a:latin typeface="Bookman Old Style" panose="02050604050505020204" pitchFamily="18" charset="0"/>
              </a:rPr>
              <a:t>Langkah 1	</a:t>
            </a:r>
          </a:p>
          <a:p>
            <a:pPr algn="just"/>
            <a:r>
              <a:rPr lang="id-ID" sz="2000" dirty="0">
                <a:solidFill>
                  <a:schemeClr val="bg1"/>
                </a:solidFill>
                <a:latin typeface="Bookman Old Style" panose="02050604050505020204" pitchFamily="18" charset="0"/>
              </a:rPr>
              <a:t>selama kondisi stop tidak terpenuhi,  lakukan langkah 2 – 6</a:t>
            </a:r>
          </a:p>
          <a:p>
            <a:pPr algn="just"/>
            <a:r>
              <a:rPr lang="id-ID" sz="2000" dirty="0">
                <a:solidFill>
                  <a:schemeClr val="bg1"/>
                </a:solidFill>
                <a:latin typeface="Bookman Old Style" panose="02050604050505020204" pitchFamily="18" charset="0"/>
              </a:rPr>
              <a:t>Langkah 2	</a:t>
            </a:r>
          </a:p>
          <a:p>
            <a:pPr algn="just"/>
            <a:r>
              <a:rPr lang="id-ID" sz="2000" dirty="0">
                <a:solidFill>
                  <a:schemeClr val="bg1"/>
                </a:solidFill>
                <a:latin typeface="Bookman Old Style" panose="02050604050505020204" pitchFamily="18" charset="0"/>
              </a:rPr>
              <a:t>untuk setiap pasangan vektor input dan target output , s : t, lakukan langkah 3 – 5</a:t>
            </a:r>
          </a:p>
          <a:p>
            <a:pPr algn="just"/>
            <a:r>
              <a:rPr lang="id-ID" sz="2000" dirty="0">
                <a:solidFill>
                  <a:schemeClr val="bg1"/>
                </a:solidFill>
                <a:latin typeface="Bookman Old Style" panose="02050604050505020204" pitchFamily="18" charset="0"/>
              </a:rPr>
              <a:t>Langkah 3	Set aktivasi input :</a:t>
            </a:r>
          </a:p>
          <a:p>
            <a:pPr lvl="2" algn="just"/>
            <a:r>
              <a:rPr lang="id-ID" sz="2000" dirty="0">
                <a:solidFill>
                  <a:schemeClr val="bg1"/>
                </a:solidFill>
                <a:latin typeface="Bookman Old Style" panose="02050604050505020204" pitchFamily="18" charset="0"/>
              </a:rPr>
              <a:t>			x</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  s</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a:t>
            </a:r>
          </a:p>
          <a:p>
            <a:pPr algn="just"/>
            <a:r>
              <a:rPr lang="id-ID" sz="2000" dirty="0">
                <a:solidFill>
                  <a:schemeClr val="bg1"/>
                </a:solidFill>
                <a:latin typeface="Bookman Old Style" panose="02050604050505020204" pitchFamily="18" charset="0"/>
              </a:rPr>
              <a:t>Langkah 4	Hitung output :</a:t>
            </a:r>
          </a:p>
          <a:p>
            <a:pPr algn="just"/>
            <a:r>
              <a:rPr lang="id-ID" sz="2000" dirty="0">
                <a:solidFill>
                  <a:schemeClr val="bg1"/>
                </a:solidFill>
                <a:latin typeface="Bookman Old Style" panose="02050604050505020204" pitchFamily="18" charset="0"/>
              </a:rPr>
              <a:t>			y_in = b + </a:t>
            </a:r>
            <a:r>
              <a:rPr lang="id-ID" sz="2000" dirty="0">
                <a:solidFill>
                  <a:schemeClr val="bg1"/>
                </a:solidFill>
                <a:latin typeface="Bookman Old Style" panose="02050604050505020204" pitchFamily="18" charset="0"/>
                <a:sym typeface="Symbol" panose="05050102010706020507" pitchFamily="18" charset="2"/>
              </a:rPr>
              <a:t></a:t>
            </a:r>
            <a:r>
              <a:rPr lang="id-ID" sz="2000" baseline="-25000" dirty="0">
                <a:solidFill>
                  <a:schemeClr val="bg1"/>
                </a:solidFill>
                <a:latin typeface="Bookman Old Style" panose="02050604050505020204" pitchFamily="18" charset="0"/>
              </a:rPr>
              <a:t>i</a:t>
            </a:r>
            <a:r>
              <a:rPr lang="id-ID" sz="2000" dirty="0">
                <a:solidFill>
                  <a:schemeClr val="bg1"/>
                </a:solidFill>
                <a:latin typeface="Bookman Old Style" panose="02050604050505020204" pitchFamily="18" charset="0"/>
              </a:rPr>
              <a:t> x</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w</a:t>
            </a:r>
            <a:r>
              <a:rPr lang="id-ID" sz="2000" baseline="-25000" dirty="0">
                <a:solidFill>
                  <a:schemeClr val="bg1"/>
                </a:solidFill>
                <a:latin typeface="Bookman Old Style" panose="02050604050505020204" pitchFamily="18" charset="0"/>
              </a:rPr>
              <a:t> i</a:t>
            </a:r>
          </a:p>
          <a:p>
            <a:pPr algn="just"/>
            <a:endParaRPr lang="id-ID"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90780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Pembelajaran</a:t>
            </a:r>
            <a:r>
              <a:rPr lang="en-US" dirty="0"/>
              <a:t> perceptron</a:t>
            </a:r>
            <a:endParaRPr lang="id-ID" dirty="0"/>
          </a:p>
        </p:txBody>
      </p:sp>
      <p:sp>
        <p:nvSpPr>
          <p:cNvPr id="5" name="Text Box 4"/>
          <p:cNvSpPr txBox="1">
            <a:spLocks noChangeArrowheads="1"/>
          </p:cNvSpPr>
          <p:nvPr/>
        </p:nvSpPr>
        <p:spPr bwMode="auto">
          <a:xfrm>
            <a:off x="762000" y="1874838"/>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114300" indent="3429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id-ID" b="1" dirty="0">
                <a:solidFill>
                  <a:schemeClr val="bg1"/>
                </a:solidFill>
                <a:latin typeface="Bookman Old Style" panose="02050604050505020204" pitchFamily="18" charset="0"/>
              </a:rPr>
              <a:t>Algoritma</a:t>
            </a:r>
          </a:p>
          <a:p>
            <a:pPr algn="just"/>
            <a:r>
              <a:rPr lang="id-ID" sz="2000" dirty="0">
                <a:solidFill>
                  <a:schemeClr val="bg1"/>
                </a:solidFill>
                <a:latin typeface="Bookman Old Style" panose="02050604050505020204" pitchFamily="18" charset="0"/>
              </a:rPr>
              <a:t>		y = 1	jika y_in &gt; </a:t>
            </a:r>
            <a:r>
              <a:rPr lang="id-ID" sz="2000" dirty="0">
                <a:solidFill>
                  <a:schemeClr val="bg1"/>
                </a:solidFill>
                <a:latin typeface="Bookman Old Style" panose="02050604050505020204" pitchFamily="18" charset="0"/>
                <a:sym typeface="Symbol" panose="05050102010706020507" pitchFamily="18" charset="2"/>
              </a:rPr>
              <a:t></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0 	jika  -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y_in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a:t>
            </a:r>
            <a:r>
              <a:rPr lang="id-ID" sz="2000" dirty="0">
                <a:solidFill>
                  <a:schemeClr val="bg1"/>
                </a:solidFill>
                <a:latin typeface="Bookman Old Style" panose="02050604050505020204" pitchFamily="18" charset="0"/>
                <a:sym typeface="Symbol" panose="05050102010706020507" pitchFamily="18" charset="2"/>
              </a:rPr>
              <a:t></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-1	jika y_in &lt; </a:t>
            </a:r>
            <a:r>
              <a:rPr lang="id-ID" sz="2000" dirty="0">
                <a:solidFill>
                  <a:schemeClr val="bg1"/>
                </a:solidFill>
                <a:latin typeface="Bookman Old Style" panose="02050604050505020204" pitchFamily="18" charset="0"/>
                <a:sym typeface="Symbol" panose="05050102010706020507" pitchFamily="18" charset="2"/>
              </a:rPr>
              <a:t></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Langkah 5	update nilai bobot dan bias jika terjadi error</a:t>
            </a:r>
          </a:p>
          <a:p>
            <a:pPr lvl="2" algn="just"/>
            <a:r>
              <a:rPr lang="id-ID" sz="2000" dirty="0">
                <a:solidFill>
                  <a:schemeClr val="bg1"/>
                </a:solidFill>
                <a:latin typeface="Bookman Old Style" panose="02050604050505020204" pitchFamily="18" charset="0"/>
              </a:rPr>
              <a:t>	If y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 t</a:t>
            </a:r>
          </a:p>
          <a:p>
            <a:pPr algn="just"/>
            <a:r>
              <a:rPr lang="id-ID" sz="2000" dirty="0">
                <a:solidFill>
                  <a:schemeClr val="bg1"/>
                </a:solidFill>
                <a:latin typeface="Bookman Old Style" panose="02050604050505020204" pitchFamily="18" charset="0"/>
              </a:rPr>
              <a:t>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(new) =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(old) +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tx </a:t>
            </a:r>
            <a:r>
              <a:rPr lang="id-ID" sz="2000" baseline="-25000" dirty="0">
                <a:solidFill>
                  <a:schemeClr val="bg1"/>
                </a:solidFill>
                <a:latin typeface="Bookman Old Style" panose="02050604050505020204" pitchFamily="18" charset="0"/>
              </a:rPr>
              <a:t>i </a:t>
            </a:r>
          </a:p>
          <a:p>
            <a:pPr algn="just"/>
            <a:r>
              <a:rPr lang="id-ID" sz="2000" dirty="0">
                <a:solidFill>
                  <a:schemeClr val="bg1"/>
                </a:solidFill>
                <a:latin typeface="Bookman Old Style" panose="02050604050505020204" pitchFamily="18" charset="0"/>
              </a:rPr>
              <a:t>			b (new) =  b (old) +  </a:t>
            </a:r>
            <a:r>
              <a:rPr lang="id-ID" sz="2000" dirty="0">
                <a:solidFill>
                  <a:schemeClr val="bg1"/>
                </a:solidFill>
                <a:latin typeface="Bookman Old Style" panose="02050604050505020204" pitchFamily="18" charset="0"/>
                <a:sym typeface="Symbol" panose="05050102010706020507" pitchFamily="18" charset="2"/>
              </a:rPr>
              <a:t></a:t>
            </a:r>
            <a:r>
              <a:rPr lang="id-ID" sz="2000" dirty="0">
                <a:solidFill>
                  <a:schemeClr val="bg1"/>
                </a:solidFill>
                <a:latin typeface="Bookman Old Style" panose="02050604050505020204" pitchFamily="18" charset="0"/>
              </a:rPr>
              <a:t>t</a:t>
            </a:r>
            <a:r>
              <a:rPr lang="id-ID" sz="2000" baseline="-25000" dirty="0">
                <a:solidFill>
                  <a:schemeClr val="bg1"/>
                </a:solidFill>
                <a:latin typeface="Bookman Old Style" panose="02050604050505020204" pitchFamily="18" charset="0"/>
              </a:rPr>
              <a:t>  </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else</a:t>
            </a:r>
          </a:p>
          <a:p>
            <a:pPr algn="just"/>
            <a:r>
              <a:rPr lang="id-ID" sz="2000" dirty="0">
                <a:solidFill>
                  <a:schemeClr val="bg1"/>
                </a:solidFill>
                <a:latin typeface="Bookman Old Style" panose="02050604050505020204" pitchFamily="18" charset="0"/>
              </a:rPr>
              <a:t>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(new) = w</a:t>
            </a:r>
            <a:r>
              <a:rPr lang="id-ID" sz="2000" baseline="-25000" dirty="0">
                <a:solidFill>
                  <a:schemeClr val="bg1"/>
                </a:solidFill>
                <a:latin typeface="Bookman Old Style" panose="02050604050505020204" pitchFamily="18" charset="0"/>
              </a:rPr>
              <a:t> i</a:t>
            </a:r>
            <a:r>
              <a:rPr lang="id-ID" sz="2000" dirty="0">
                <a:solidFill>
                  <a:schemeClr val="bg1"/>
                </a:solidFill>
                <a:latin typeface="Bookman Old Style" panose="02050604050505020204" pitchFamily="18" charset="0"/>
              </a:rPr>
              <a:t> (old) </a:t>
            </a:r>
            <a:endParaRPr lang="id-ID" sz="2000" baseline="-25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			b (new) =  b (old)</a:t>
            </a:r>
            <a:r>
              <a:rPr lang="id-ID" sz="2000" baseline="-25000" dirty="0">
                <a:solidFill>
                  <a:schemeClr val="bg1"/>
                </a:solidFill>
                <a:latin typeface="Bookman Old Style" panose="02050604050505020204" pitchFamily="18" charset="0"/>
              </a:rPr>
              <a:t> </a:t>
            </a:r>
            <a:endParaRPr lang="id-ID" sz="2000" dirty="0">
              <a:solidFill>
                <a:schemeClr val="bg1"/>
              </a:solidFill>
              <a:latin typeface="Bookman Old Style" panose="02050604050505020204" pitchFamily="18" charset="0"/>
            </a:endParaRPr>
          </a:p>
          <a:p>
            <a:pPr algn="just"/>
            <a:r>
              <a:rPr lang="id-ID" sz="2000" dirty="0">
                <a:solidFill>
                  <a:schemeClr val="bg1"/>
                </a:solidFill>
                <a:latin typeface="Bookman Old Style" panose="02050604050505020204" pitchFamily="18" charset="0"/>
              </a:rPr>
              <a:t>Langkah 6	Tes kondisi stop</a:t>
            </a:r>
          </a:p>
          <a:p>
            <a:pPr algn="just"/>
            <a:r>
              <a:rPr lang="id-ID" sz="2000" dirty="0">
                <a:solidFill>
                  <a:schemeClr val="bg1"/>
                </a:solidFill>
                <a:latin typeface="Bookman Old Style" panose="02050604050505020204" pitchFamily="18" charset="0"/>
              </a:rPr>
              <a:t>Jika tidak ada bobot yang berubah pada step 2, maka stop, selain itu lanjutkan</a:t>
            </a:r>
            <a:endParaRPr lang="id-ID" dirty="0">
              <a:solidFill>
                <a:schemeClr val="bg1"/>
              </a:solidFill>
              <a:latin typeface="Bookman Old Style" panose="02050604050505020204" pitchFamily="18" charset="0"/>
            </a:endParaRPr>
          </a:p>
          <a:p>
            <a:pPr algn="just"/>
            <a:endParaRPr lang="id-ID"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38368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Artificial neural network</a:t>
            </a:r>
            <a:endParaRPr lang="id-ID" dirty="0">
              <a:solidFill>
                <a:schemeClr val="tx1"/>
              </a:solidFill>
            </a:endParaRPr>
          </a:p>
        </p:txBody>
      </p:sp>
    </p:spTree>
    <p:extLst>
      <p:ext uri="{BB962C8B-B14F-4D97-AF65-F5344CB8AC3E}">
        <p14:creationId xmlns:p14="http://schemas.microsoft.com/office/powerpoint/2010/main" val="1512067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77655" y="126124"/>
            <a:ext cx="3878317" cy="18077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Fungsi</a:t>
            </a:r>
            <a:r>
              <a:rPr lang="en-US" dirty="0"/>
              <a:t> </a:t>
            </a:r>
            <a:r>
              <a:rPr lang="en-US" dirty="0" err="1"/>
              <a:t>Aktivasi</a:t>
            </a:r>
            <a:endParaRPr lang="en-US" dirty="0"/>
          </a:p>
        </p:txBody>
      </p:sp>
      <p:sp>
        <p:nvSpPr>
          <p:cNvPr id="3" name="Content Placeholder 2"/>
          <p:cNvSpPr>
            <a:spLocks noGrp="1"/>
          </p:cNvSpPr>
          <p:nvPr>
            <p:ph idx="1"/>
          </p:nvPr>
        </p:nvSpPr>
        <p:spPr>
          <a:xfrm>
            <a:off x="1024128" y="2286000"/>
            <a:ext cx="9720073" cy="3463636"/>
          </a:xfrm>
        </p:spPr>
        <p:txBody>
          <a:bodyPr/>
          <a:lstStyle/>
          <a:p>
            <a:r>
              <a:rPr lang="en-US" dirty="0" err="1"/>
              <a:t>Melakukan</a:t>
            </a:r>
            <a:r>
              <a:rPr lang="en-US" dirty="0"/>
              <a:t> </a:t>
            </a:r>
            <a:r>
              <a:rPr lang="en-US" dirty="0" err="1"/>
              <a:t>transformasi</a:t>
            </a:r>
            <a:r>
              <a:rPr lang="en-US" dirty="0"/>
              <a:t> input neuron </a:t>
            </a:r>
            <a:r>
              <a:rPr lang="en-US" dirty="0" err="1"/>
              <a:t>menjadi</a:t>
            </a:r>
            <a:r>
              <a:rPr lang="en-US" dirty="0"/>
              <a:t> output</a:t>
            </a:r>
          </a:p>
        </p:txBody>
      </p:sp>
      <p:graphicFrame>
        <p:nvGraphicFramePr>
          <p:cNvPr id="4" name="Object 4"/>
          <p:cNvGraphicFramePr>
            <a:graphicFrameLocks noChangeAspect="1"/>
          </p:cNvGraphicFramePr>
          <p:nvPr>
            <p:extLst>
              <p:ext uri="{D42A27DB-BD31-4B8C-83A1-F6EECF244321}">
                <p14:modId xmlns:p14="http://schemas.microsoft.com/office/powerpoint/2010/main" val="1072232381"/>
              </p:ext>
            </p:extLst>
          </p:nvPr>
        </p:nvGraphicFramePr>
        <p:xfrm>
          <a:off x="1764102" y="2972117"/>
          <a:ext cx="7620000" cy="2651125"/>
        </p:xfrm>
        <a:graphic>
          <a:graphicData uri="http://schemas.openxmlformats.org/presentationml/2006/ole">
            <mc:AlternateContent xmlns:mc="http://schemas.openxmlformats.org/markup-compatibility/2006">
              <mc:Choice xmlns:v="urn:schemas-microsoft-com:vml" Requires="v">
                <p:oleObj name="Bitmap Image" r:id="rId2" imgW="6990476" imgH="3057143" progId="Paint.Picture">
                  <p:embed/>
                </p:oleObj>
              </mc:Choice>
              <mc:Fallback>
                <p:oleObj name="Bitmap Image" r:id="rId2" imgW="6990476" imgH="3057143" progId="Paint.Picture">
                  <p:embed/>
                  <p:pic>
                    <p:nvPicPr>
                      <p:cNvPr id="1126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102" y="2972117"/>
                        <a:ext cx="7620000" cy="26511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689632" y="5950804"/>
            <a:ext cx="1952707" cy="646331"/>
          </a:xfrm>
          <a:prstGeom prst="rect">
            <a:avLst/>
          </a:prstGeom>
          <a:solidFill>
            <a:schemeClr val="tx1"/>
          </a:solidFill>
          <a:ln>
            <a:solidFill>
              <a:schemeClr val="accent1"/>
            </a:solidFill>
          </a:ln>
        </p:spPr>
        <p:txBody>
          <a:bodyPr wrap="square" rtlCol="0">
            <a:spAutoFit/>
          </a:bodyPr>
          <a:lstStyle/>
          <a:p>
            <a:r>
              <a:rPr lang="en-US" sz="300" dirty="0">
                <a:solidFill>
                  <a:srgbClr val="002060"/>
                </a:solidFill>
              </a:rPr>
              <a:t># sign function</a:t>
            </a:r>
          </a:p>
          <a:p>
            <a:r>
              <a:rPr lang="en-US" sz="300" dirty="0">
                <a:solidFill>
                  <a:srgbClr val="002060"/>
                </a:solidFill>
              </a:rPr>
              <a:t>	</a:t>
            </a:r>
          </a:p>
          <a:p>
            <a:r>
              <a:rPr lang="en-US" sz="300" dirty="0">
                <a:solidFill>
                  <a:srgbClr val="002060"/>
                </a:solidFill>
              </a:rPr>
              <a:t>theta &lt;- 0.5</a:t>
            </a:r>
          </a:p>
          <a:p>
            <a:r>
              <a:rPr lang="en-US" sz="300" dirty="0">
                <a:solidFill>
                  <a:srgbClr val="002060"/>
                </a:solidFill>
              </a:rPr>
              <a:t>yin &lt;- 0.6</a:t>
            </a:r>
          </a:p>
          <a:p>
            <a:endParaRPr lang="en-US" sz="300" dirty="0">
              <a:solidFill>
                <a:srgbClr val="002060"/>
              </a:solidFill>
            </a:endParaRPr>
          </a:p>
          <a:p>
            <a:r>
              <a:rPr lang="en-US" sz="300" dirty="0">
                <a:solidFill>
                  <a:srgbClr val="002060"/>
                </a:solidFill>
              </a:rPr>
              <a:t>y &lt;- 0</a:t>
            </a:r>
          </a:p>
          <a:p>
            <a:r>
              <a:rPr lang="en-US" sz="300" dirty="0">
                <a:solidFill>
                  <a:srgbClr val="002060"/>
                </a:solidFill>
              </a:rPr>
              <a:t>if (yin &gt; theta) {</a:t>
            </a:r>
          </a:p>
          <a:p>
            <a:r>
              <a:rPr lang="en-US" sz="300" dirty="0">
                <a:solidFill>
                  <a:srgbClr val="002060"/>
                </a:solidFill>
              </a:rPr>
              <a:t>    y &lt;- 1</a:t>
            </a:r>
          </a:p>
          <a:p>
            <a:r>
              <a:rPr lang="en-US" sz="300" dirty="0">
                <a:solidFill>
                  <a:srgbClr val="002060"/>
                </a:solidFill>
              </a:rPr>
              <a:t>    } </a:t>
            </a:r>
          </a:p>
          <a:p>
            <a:r>
              <a:rPr lang="en-US" sz="300" dirty="0">
                <a:solidFill>
                  <a:srgbClr val="002060"/>
                </a:solidFill>
              </a:rPr>
              <a:t>if (yin &lt; -theta) {</a:t>
            </a:r>
          </a:p>
          <a:p>
            <a:r>
              <a:rPr lang="en-US" sz="300" dirty="0">
                <a:solidFill>
                  <a:srgbClr val="002060"/>
                </a:solidFill>
              </a:rPr>
              <a:t>   y &lt;- -1</a:t>
            </a:r>
          </a:p>
          <a:p>
            <a:r>
              <a:rPr lang="en-US" sz="300" dirty="0">
                <a:solidFill>
                  <a:srgbClr val="002060"/>
                </a:solidFill>
              </a:rPr>
              <a:t>}</a:t>
            </a:r>
          </a:p>
        </p:txBody>
      </p:sp>
      <p:sp>
        <p:nvSpPr>
          <p:cNvPr id="6" name="TextBox 5"/>
          <p:cNvSpPr txBox="1"/>
          <p:nvPr/>
        </p:nvSpPr>
        <p:spPr>
          <a:xfrm>
            <a:off x="2323119" y="5950803"/>
            <a:ext cx="1952707" cy="646331"/>
          </a:xfrm>
          <a:prstGeom prst="rect">
            <a:avLst/>
          </a:prstGeom>
          <a:solidFill>
            <a:schemeClr val="tx1"/>
          </a:solidFill>
          <a:ln>
            <a:solidFill>
              <a:schemeClr val="accent1"/>
            </a:solidFill>
          </a:ln>
        </p:spPr>
        <p:txBody>
          <a:bodyPr wrap="square" rtlCol="0">
            <a:spAutoFit/>
          </a:bodyPr>
          <a:lstStyle/>
          <a:p>
            <a:r>
              <a:rPr lang="en-US" sz="300" dirty="0">
                <a:solidFill>
                  <a:srgbClr val="002060"/>
                </a:solidFill>
              </a:rPr>
              <a:t># step function</a:t>
            </a:r>
          </a:p>
          <a:p>
            <a:r>
              <a:rPr lang="en-US" sz="300" dirty="0">
                <a:solidFill>
                  <a:srgbClr val="002060"/>
                </a:solidFill>
              </a:rPr>
              <a:t>	</a:t>
            </a:r>
          </a:p>
          <a:p>
            <a:r>
              <a:rPr lang="en-US" sz="300" dirty="0">
                <a:solidFill>
                  <a:srgbClr val="002060"/>
                </a:solidFill>
              </a:rPr>
              <a:t>theta &lt;- 0.5</a:t>
            </a:r>
          </a:p>
          <a:p>
            <a:r>
              <a:rPr lang="en-US" sz="300" dirty="0">
                <a:solidFill>
                  <a:srgbClr val="002060"/>
                </a:solidFill>
              </a:rPr>
              <a:t>yin &lt;- 2</a:t>
            </a:r>
          </a:p>
          <a:p>
            <a:endParaRPr lang="en-US" sz="300" dirty="0">
              <a:solidFill>
                <a:srgbClr val="002060"/>
              </a:solidFill>
            </a:endParaRPr>
          </a:p>
          <a:p>
            <a:r>
              <a:rPr lang="en-US" sz="300" dirty="0">
                <a:solidFill>
                  <a:srgbClr val="002060"/>
                </a:solidFill>
              </a:rPr>
              <a:t>if (yin &gt; theta) {</a:t>
            </a:r>
          </a:p>
          <a:p>
            <a:r>
              <a:rPr lang="en-US" sz="300" dirty="0">
                <a:solidFill>
                  <a:srgbClr val="002060"/>
                </a:solidFill>
              </a:rPr>
              <a:t>   y &lt;- 1</a:t>
            </a:r>
          </a:p>
          <a:p>
            <a:r>
              <a:rPr lang="en-US" sz="300" dirty="0">
                <a:solidFill>
                  <a:srgbClr val="002060"/>
                </a:solidFill>
              </a:rPr>
              <a:t>  } else {</a:t>
            </a:r>
          </a:p>
          <a:p>
            <a:r>
              <a:rPr lang="en-US" sz="300" dirty="0">
                <a:solidFill>
                  <a:srgbClr val="002060"/>
                </a:solidFill>
              </a:rPr>
              <a:t>    y &lt;- -1</a:t>
            </a:r>
          </a:p>
          <a:p>
            <a:r>
              <a:rPr lang="en-US" sz="300" dirty="0">
                <a:solidFill>
                  <a:srgbClr val="002060"/>
                </a:solidFill>
              </a:rPr>
              <a:t>	}</a:t>
            </a:r>
          </a:p>
          <a:p>
            <a:r>
              <a:rPr lang="en-US" sz="300" dirty="0">
                <a:solidFill>
                  <a:srgbClr val="002060"/>
                </a:solidFill>
              </a:rPr>
              <a:t>	</a:t>
            </a:r>
          </a:p>
          <a:p>
            <a:r>
              <a:rPr lang="en-US" sz="300" dirty="0">
                <a:solidFill>
                  <a:srgbClr val="002060"/>
                </a:solidFill>
              </a:rPr>
              <a:t>	</a:t>
            </a:r>
          </a:p>
        </p:txBody>
      </p:sp>
      <p:sp>
        <p:nvSpPr>
          <p:cNvPr id="7" name="TextBox 6"/>
          <p:cNvSpPr txBox="1"/>
          <p:nvPr/>
        </p:nvSpPr>
        <p:spPr>
          <a:xfrm>
            <a:off x="7153911" y="5950802"/>
            <a:ext cx="1952707" cy="600164"/>
          </a:xfrm>
          <a:prstGeom prst="rect">
            <a:avLst/>
          </a:prstGeom>
          <a:solidFill>
            <a:schemeClr val="tx1"/>
          </a:solidFill>
          <a:ln>
            <a:solidFill>
              <a:schemeClr val="accent1"/>
            </a:solidFill>
          </a:ln>
        </p:spPr>
        <p:txBody>
          <a:bodyPr wrap="square" rtlCol="0">
            <a:spAutoFit/>
          </a:bodyPr>
          <a:lstStyle/>
          <a:p>
            <a:r>
              <a:rPr lang="en-US" sz="300" dirty="0">
                <a:solidFill>
                  <a:srgbClr val="002060"/>
                </a:solidFill>
              </a:rPr>
              <a:t># sigmoid function</a:t>
            </a:r>
          </a:p>
          <a:p>
            <a:endParaRPr lang="en-US" sz="300" dirty="0">
              <a:solidFill>
                <a:srgbClr val="002060"/>
              </a:solidFill>
            </a:endParaRPr>
          </a:p>
          <a:p>
            <a:r>
              <a:rPr lang="en-US" sz="300" dirty="0">
                <a:solidFill>
                  <a:srgbClr val="002060"/>
                </a:solidFill>
              </a:rPr>
              <a:t>yin &lt;- 2</a:t>
            </a:r>
          </a:p>
          <a:p>
            <a:endParaRPr lang="en-US" sz="300" dirty="0">
              <a:solidFill>
                <a:srgbClr val="002060"/>
              </a:solidFill>
            </a:endParaRPr>
          </a:p>
          <a:p>
            <a:endParaRPr lang="en-US" sz="300" dirty="0">
              <a:solidFill>
                <a:srgbClr val="002060"/>
              </a:solidFill>
            </a:endParaRPr>
          </a:p>
          <a:p>
            <a:r>
              <a:rPr lang="en-US" sz="300" dirty="0" err="1">
                <a:solidFill>
                  <a:srgbClr val="002060"/>
                </a:solidFill>
              </a:rPr>
              <a:t>exp_value</a:t>
            </a:r>
            <a:r>
              <a:rPr lang="en-US" sz="300" dirty="0">
                <a:solidFill>
                  <a:srgbClr val="002060"/>
                </a:solidFill>
              </a:rPr>
              <a:t> &lt;- </a:t>
            </a:r>
            <a:r>
              <a:rPr lang="en-US" sz="300" dirty="0" err="1">
                <a:solidFill>
                  <a:srgbClr val="002060"/>
                </a:solidFill>
              </a:rPr>
              <a:t>exp</a:t>
            </a:r>
            <a:r>
              <a:rPr lang="en-US" sz="300" dirty="0">
                <a:solidFill>
                  <a:srgbClr val="002060"/>
                </a:solidFill>
              </a:rPr>
              <a:t>(-yin)</a:t>
            </a:r>
          </a:p>
          <a:p>
            <a:r>
              <a:rPr lang="en-US" sz="300" dirty="0">
                <a:solidFill>
                  <a:srgbClr val="002060"/>
                </a:solidFill>
              </a:rPr>
              <a:t>y &lt;- 1 / (1 + </a:t>
            </a:r>
            <a:r>
              <a:rPr lang="en-US" sz="300" dirty="0" err="1">
                <a:solidFill>
                  <a:srgbClr val="002060"/>
                </a:solidFill>
              </a:rPr>
              <a:t>exp_value</a:t>
            </a:r>
            <a:r>
              <a:rPr lang="en-US" sz="300" dirty="0">
                <a:solidFill>
                  <a:srgbClr val="002060"/>
                </a:solidFill>
              </a:rPr>
              <a:t>)</a:t>
            </a:r>
          </a:p>
          <a:p>
            <a:endParaRPr lang="en-US" sz="300" dirty="0">
              <a:solidFill>
                <a:srgbClr val="002060"/>
              </a:solidFill>
            </a:endParaRPr>
          </a:p>
          <a:p>
            <a:r>
              <a:rPr lang="en-US" sz="300" dirty="0">
                <a:solidFill>
                  <a:srgbClr val="002060"/>
                </a:solidFill>
              </a:rPr>
              <a:t>print (</a:t>
            </a:r>
            <a:r>
              <a:rPr lang="en-US" sz="300" dirty="0" err="1">
                <a:solidFill>
                  <a:srgbClr val="002060"/>
                </a:solidFill>
              </a:rPr>
              <a:t>sprintf</a:t>
            </a:r>
            <a:r>
              <a:rPr lang="en-US" sz="300" dirty="0">
                <a:solidFill>
                  <a:srgbClr val="002060"/>
                </a:solidFill>
              </a:rPr>
              <a:t> ("yin=%g, y=%g", yin, y))</a:t>
            </a:r>
          </a:p>
          <a:p>
            <a:endParaRPr lang="en-US" sz="300" dirty="0">
              <a:solidFill>
                <a:srgbClr val="002060"/>
              </a:solidFill>
            </a:endParaRPr>
          </a:p>
          <a:p>
            <a:endParaRPr lang="en-US" sz="300" dirty="0">
              <a:solidFill>
                <a:srgbClr val="00206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6256" y="235957"/>
            <a:ext cx="3336448" cy="1534766"/>
          </a:xfrm>
          <a:prstGeom prst="rect">
            <a:avLst/>
          </a:prstGeom>
        </p:spPr>
      </p:pic>
    </p:spTree>
    <p:extLst>
      <p:ext uri="{BB962C8B-B14F-4D97-AF65-F5344CB8AC3E}">
        <p14:creationId xmlns:p14="http://schemas.microsoft.com/office/powerpoint/2010/main" val="2160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a:t>
            </a:r>
            <a:r>
              <a:rPr lang="en-US" dirty="0"/>
              <a:t> </a:t>
            </a:r>
            <a:r>
              <a:rPr lang="en-US" dirty="0" err="1"/>
              <a:t>perhitungan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026180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Arsitektur</a:t>
            </a:r>
            <a:endParaRPr lang="en-US" dirty="0"/>
          </a:p>
        </p:txBody>
      </p:sp>
      <p:sp>
        <p:nvSpPr>
          <p:cNvPr id="3" name="Content Placeholder 2"/>
          <p:cNvSpPr>
            <a:spLocks noGrp="1"/>
          </p:cNvSpPr>
          <p:nvPr>
            <p:ph idx="1"/>
          </p:nvPr>
        </p:nvSpPr>
        <p:spPr>
          <a:xfrm>
            <a:off x="154699" y="2255520"/>
            <a:ext cx="11859856" cy="4023360"/>
          </a:xfrm>
        </p:spPr>
        <p:txBody>
          <a:bodyPr/>
          <a:lstStyle/>
          <a:p>
            <a:r>
              <a:rPr lang="en-US" dirty="0"/>
              <a:t>Simple </a:t>
            </a:r>
            <a:r>
              <a:rPr lang="en-US" dirty="0" err="1"/>
              <a:t>Perceptron</a:t>
            </a:r>
            <a:endParaRPr lang="en-US" dirty="0"/>
          </a:p>
          <a:p>
            <a:endParaRPr lang="en-US" dirty="0"/>
          </a:p>
        </p:txBody>
      </p:sp>
      <p:sp>
        <p:nvSpPr>
          <p:cNvPr id="4" name="Oval 3"/>
          <p:cNvSpPr/>
          <p:nvPr/>
        </p:nvSpPr>
        <p:spPr>
          <a:xfrm>
            <a:off x="3048000" y="25908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X1</a:t>
            </a:r>
          </a:p>
        </p:txBody>
      </p:sp>
      <p:sp>
        <p:nvSpPr>
          <p:cNvPr id="5" name="Oval 4"/>
          <p:cNvSpPr/>
          <p:nvPr/>
        </p:nvSpPr>
        <p:spPr>
          <a:xfrm>
            <a:off x="3048000" y="35814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X2</a:t>
            </a:r>
          </a:p>
        </p:txBody>
      </p:sp>
      <p:sp>
        <p:nvSpPr>
          <p:cNvPr id="6" name="Oval 5"/>
          <p:cNvSpPr/>
          <p:nvPr/>
        </p:nvSpPr>
        <p:spPr>
          <a:xfrm>
            <a:off x="3048000" y="54102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Xn</a:t>
            </a:r>
            <a:endParaRPr lang="en-US" dirty="0">
              <a:solidFill>
                <a:schemeClr val="bg1"/>
              </a:solidFill>
            </a:endParaRPr>
          </a:p>
        </p:txBody>
      </p:sp>
      <p:sp>
        <p:nvSpPr>
          <p:cNvPr id="7" name="Oval 6"/>
          <p:cNvSpPr/>
          <p:nvPr/>
        </p:nvSpPr>
        <p:spPr>
          <a:xfrm>
            <a:off x="7010400" y="40386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8" name="Oval 7"/>
          <p:cNvSpPr/>
          <p:nvPr/>
        </p:nvSpPr>
        <p:spPr>
          <a:xfrm>
            <a:off x="5943600" y="2209800"/>
            <a:ext cx="836772"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cxnSp>
        <p:nvCxnSpPr>
          <p:cNvPr id="10" name="Straight Arrow Connector 9"/>
          <p:cNvCxnSpPr>
            <a:stCxn id="4" idx="6"/>
            <a:endCxn id="7" idx="1"/>
          </p:cNvCxnSpPr>
          <p:nvPr/>
        </p:nvCxnSpPr>
        <p:spPr>
          <a:xfrm>
            <a:off x="3884772" y="2933700"/>
            <a:ext cx="3248170" cy="12053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6"/>
            <a:endCxn id="7" idx="2"/>
          </p:cNvCxnSpPr>
          <p:nvPr/>
        </p:nvCxnSpPr>
        <p:spPr>
          <a:xfrm>
            <a:off x="3884772" y="3924300"/>
            <a:ext cx="3125628"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7" idx="3"/>
          </p:cNvCxnSpPr>
          <p:nvPr/>
        </p:nvCxnSpPr>
        <p:spPr>
          <a:xfrm flipV="1">
            <a:off x="3884772" y="4623967"/>
            <a:ext cx="3248170" cy="11291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5"/>
            <a:endCxn id="7" idx="0"/>
          </p:cNvCxnSpPr>
          <p:nvPr/>
        </p:nvCxnSpPr>
        <p:spPr>
          <a:xfrm>
            <a:off x="6657830" y="2795167"/>
            <a:ext cx="770956" cy="12434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76600" y="4191001"/>
            <a:ext cx="743798" cy="1200329"/>
          </a:xfrm>
          <a:prstGeom prst="rect">
            <a:avLst/>
          </a:prstGeom>
          <a:noFill/>
        </p:spPr>
        <p:txBody>
          <a:bodyPr wrap="square" rtlCol="0">
            <a:spAutoFit/>
          </a:bodyPr>
          <a:lstStyle/>
          <a:p>
            <a:r>
              <a:rPr lang="en-US" sz="2400" b="1" dirty="0">
                <a:solidFill>
                  <a:schemeClr val="bg1"/>
                </a:solidFill>
              </a:rPr>
              <a:t>.</a:t>
            </a:r>
          </a:p>
          <a:p>
            <a:r>
              <a:rPr lang="en-US" sz="2400" b="1" dirty="0">
                <a:solidFill>
                  <a:schemeClr val="bg1"/>
                </a:solidFill>
              </a:rPr>
              <a:t>.</a:t>
            </a:r>
          </a:p>
          <a:p>
            <a:r>
              <a:rPr lang="en-US" sz="2400" b="1" dirty="0">
                <a:solidFill>
                  <a:schemeClr val="bg1"/>
                </a:solidFill>
              </a:rPr>
              <a:t>.</a:t>
            </a:r>
          </a:p>
        </p:txBody>
      </p:sp>
      <p:sp>
        <p:nvSpPr>
          <p:cNvPr id="26" name="TextBox 25"/>
          <p:cNvSpPr txBox="1"/>
          <p:nvPr/>
        </p:nvSpPr>
        <p:spPr>
          <a:xfrm>
            <a:off x="6934199" y="3135868"/>
            <a:ext cx="650823" cy="369332"/>
          </a:xfrm>
          <a:prstGeom prst="rect">
            <a:avLst/>
          </a:prstGeom>
          <a:noFill/>
        </p:spPr>
        <p:txBody>
          <a:bodyPr wrap="square" rtlCol="0">
            <a:spAutoFit/>
          </a:bodyPr>
          <a:lstStyle/>
          <a:p>
            <a:r>
              <a:rPr lang="en-US" dirty="0">
                <a:solidFill>
                  <a:schemeClr val="bg1"/>
                </a:solidFill>
              </a:rPr>
              <a:t>b</a:t>
            </a:r>
          </a:p>
        </p:txBody>
      </p:sp>
      <p:sp>
        <p:nvSpPr>
          <p:cNvPr id="27" name="TextBox 26"/>
          <p:cNvSpPr txBox="1"/>
          <p:nvPr/>
        </p:nvSpPr>
        <p:spPr>
          <a:xfrm>
            <a:off x="5105399" y="3124201"/>
            <a:ext cx="650823" cy="369332"/>
          </a:xfrm>
          <a:prstGeom prst="rect">
            <a:avLst/>
          </a:prstGeom>
          <a:noFill/>
        </p:spPr>
        <p:txBody>
          <a:bodyPr wrap="square" rtlCol="0">
            <a:spAutoFit/>
          </a:bodyPr>
          <a:lstStyle/>
          <a:p>
            <a:r>
              <a:rPr lang="en-US" dirty="0">
                <a:solidFill>
                  <a:schemeClr val="bg1"/>
                </a:solidFill>
              </a:rPr>
              <a:t>W1</a:t>
            </a:r>
          </a:p>
        </p:txBody>
      </p:sp>
      <p:sp>
        <p:nvSpPr>
          <p:cNvPr id="28" name="TextBox 27"/>
          <p:cNvSpPr txBox="1"/>
          <p:nvPr/>
        </p:nvSpPr>
        <p:spPr>
          <a:xfrm>
            <a:off x="4724399" y="3810001"/>
            <a:ext cx="650823" cy="369332"/>
          </a:xfrm>
          <a:prstGeom prst="rect">
            <a:avLst/>
          </a:prstGeom>
          <a:noFill/>
        </p:spPr>
        <p:txBody>
          <a:bodyPr wrap="square" rtlCol="0">
            <a:spAutoFit/>
          </a:bodyPr>
          <a:lstStyle/>
          <a:p>
            <a:r>
              <a:rPr lang="en-US" dirty="0">
                <a:solidFill>
                  <a:schemeClr val="bg1"/>
                </a:solidFill>
              </a:rPr>
              <a:t>W2</a:t>
            </a:r>
          </a:p>
        </p:txBody>
      </p:sp>
      <p:sp>
        <p:nvSpPr>
          <p:cNvPr id="29" name="TextBox 28"/>
          <p:cNvSpPr txBox="1"/>
          <p:nvPr/>
        </p:nvSpPr>
        <p:spPr>
          <a:xfrm>
            <a:off x="4876799" y="4876800"/>
            <a:ext cx="650823" cy="369332"/>
          </a:xfrm>
          <a:prstGeom prst="rect">
            <a:avLst/>
          </a:prstGeom>
          <a:noFill/>
        </p:spPr>
        <p:txBody>
          <a:bodyPr wrap="square" rtlCol="0">
            <a:spAutoFit/>
          </a:bodyPr>
          <a:lstStyle/>
          <a:p>
            <a:r>
              <a:rPr lang="en-US" dirty="0" err="1">
                <a:solidFill>
                  <a:schemeClr val="bg1"/>
                </a:solidFill>
              </a:rPr>
              <a:t>Wn</a:t>
            </a:r>
            <a:endParaRPr lang="en-US" dirty="0">
              <a:solidFill>
                <a:schemeClr val="bg1"/>
              </a:solidFill>
            </a:endParaRPr>
          </a:p>
        </p:txBody>
      </p:sp>
      <p:sp>
        <p:nvSpPr>
          <p:cNvPr id="18" name="TextBox 17"/>
          <p:cNvSpPr txBox="1"/>
          <p:nvPr/>
        </p:nvSpPr>
        <p:spPr>
          <a:xfrm>
            <a:off x="8506692" y="3283527"/>
            <a:ext cx="2701636" cy="1261884"/>
          </a:xfrm>
          <a:prstGeom prst="rect">
            <a:avLst/>
          </a:prstGeom>
          <a:noFill/>
        </p:spPr>
        <p:txBody>
          <a:bodyPr wrap="square" rtlCol="0">
            <a:spAutoFit/>
          </a:bodyPr>
          <a:lstStyle/>
          <a:p>
            <a:r>
              <a:rPr lang="en-US" sz="2800" b="1" i="1" dirty="0">
                <a:solidFill>
                  <a:schemeClr val="bg1"/>
                </a:solidFill>
              </a:rPr>
              <a:t>W X + b = 0</a:t>
            </a:r>
          </a:p>
          <a:p>
            <a:endParaRPr lang="en-US" sz="2800" b="1" i="1" dirty="0">
              <a:solidFill>
                <a:schemeClr val="bg1"/>
              </a:solidFill>
            </a:endParaRPr>
          </a:p>
          <a:p>
            <a:r>
              <a:rPr lang="id-ID" dirty="0">
                <a:solidFill>
                  <a:schemeClr val="bg1"/>
                </a:solidFill>
                <a:latin typeface="Bookman Old Style" panose="02050604050505020204" pitchFamily="18" charset="0"/>
              </a:rPr>
              <a:t> </a:t>
            </a:r>
            <a:r>
              <a:rPr lang="en-US" dirty="0">
                <a:solidFill>
                  <a:schemeClr val="bg1"/>
                </a:solidFill>
                <a:latin typeface="Bookman Old Style" panose="02050604050505020204" pitchFamily="18" charset="0"/>
              </a:rPr>
              <a:t>b + </a:t>
            </a:r>
            <a:r>
              <a:rPr lang="id-ID" dirty="0">
                <a:solidFill>
                  <a:schemeClr val="bg1"/>
                </a:solidFill>
                <a:latin typeface="Bookman Old Style" panose="02050604050505020204" pitchFamily="18" charset="0"/>
                <a:sym typeface="Symbol" panose="05050102010706020507" pitchFamily="18" charset="2"/>
              </a:rPr>
              <a:t></a:t>
            </a:r>
            <a:r>
              <a:rPr lang="id-ID" baseline="-25000" dirty="0">
                <a:solidFill>
                  <a:schemeClr val="bg1"/>
                </a:solidFill>
                <a:latin typeface="Bookman Old Style" panose="02050604050505020204" pitchFamily="18" charset="0"/>
              </a:rPr>
              <a:t>i</a:t>
            </a:r>
            <a:r>
              <a:rPr lang="id-ID" dirty="0">
                <a:solidFill>
                  <a:schemeClr val="bg1"/>
                </a:solidFill>
                <a:latin typeface="Bookman Old Style" panose="02050604050505020204" pitchFamily="18" charset="0"/>
              </a:rPr>
              <a:t> x</a:t>
            </a:r>
            <a:r>
              <a:rPr lang="id-ID" baseline="-25000" dirty="0">
                <a:solidFill>
                  <a:schemeClr val="bg1"/>
                </a:solidFill>
                <a:latin typeface="Bookman Old Style" panose="02050604050505020204" pitchFamily="18" charset="0"/>
              </a:rPr>
              <a:t> i</a:t>
            </a:r>
            <a:r>
              <a:rPr lang="id-ID" dirty="0">
                <a:solidFill>
                  <a:schemeClr val="bg1"/>
                </a:solidFill>
                <a:latin typeface="Bookman Old Style" panose="02050604050505020204" pitchFamily="18" charset="0"/>
              </a:rPr>
              <a:t> w</a:t>
            </a:r>
            <a:r>
              <a:rPr lang="id-ID" baseline="-25000" dirty="0">
                <a:solidFill>
                  <a:schemeClr val="bg1"/>
                </a:solidFill>
                <a:latin typeface="Bookman Old Style" panose="02050604050505020204" pitchFamily="18" charset="0"/>
              </a:rPr>
              <a:t> I</a:t>
            </a:r>
            <a:r>
              <a:rPr lang="en-US" baseline="-25000" dirty="0">
                <a:solidFill>
                  <a:schemeClr val="bg1"/>
                </a:solidFill>
                <a:latin typeface="Bookman Old Style" panose="02050604050505020204" pitchFamily="18" charset="0"/>
              </a:rPr>
              <a:t>    </a:t>
            </a:r>
            <a:r>
              <a:rPr lang="en-US" dirty="0">
                <a:solidFill>
                  <a:schemeClr val="bg1"/>
                </a:solidFill>
                <a:latin typeface="Bookman Old Style" panose="02050604050505020204" pitchFamily="18" charset="0"/>
              </a:rPr>
              <a:t>= 0</a:t>
            </a:r>
            <a:endParaRPr lang="en-US" b="1" i="1" dirty="0">
              <a:solidFill>
                <a:schemeClr val="bg1"/>
              </a:solidFill>
            </a:endParaRPr>
          </a:p>
        </p:txBody>
      </p:sp>
    </p:spTree>
    <p:extLst>
      <p:ext uri="{BB962C8B-B14F-4D97-AF65-F5344CB8AC3E}">
        <p14:creationId xmlns:p14="http://schemas.microsoft.com/office/powerpoint/2010/main" val="3888970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1024128" y="2286000"/>
            <a:ext cx="3632093" cy="2189018"/>
          </a:xfrm>
        </p:spPr>
        <p:txBody>
          <a:bodyPr/>
          <a:lstStyle/>
          <a:p>
            <a:r>
              <a:rPr lang="en-US" dirty="0" err="1"/>
              <a:t>Bagaimana</a:t>
            </a:r>
            <a:r>
              <a:rPr lang="en-US" dirty="0"/>
              <a:t> </a:t>
            </a:r>
            <a:r>
              <a:rPr lang="en-US" dirty="0" err="1"/>
              <a:t>memisahkan</a:t>
            </a:r>
            <a:r>
              <a:rPr lang="en-US" dirty="0"/>
              <a:t> </a:t>
            </a:r>
            <a:r>
              <a:rPr lang="en-US" dirty="0" err="1"/>
              <a:t>dua</a:t>
            </a:r>
            <a:r>
              <a:rPr lang="en-US" dirty="0"/>
              <a:t> </a:t>
            </a:r>
            <a:r>
              <a:rPr lang="en-US" dirty="0" err="1"/>
              <a:t>kelompok</a:t>
            </a:r>
            <a:r>
              <a:rPr lang="en-US" dirty="0"/>
              <a:t> </a:t>
            </a:r>
            <a:r>
              <a:rPr lang="en-US" dirty="0" err="1"/>
              <a:t>tsb</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3533312590"/>
              </p:ext>
            </p:extLst>
          </p:nvPr>
        </p:nvGraphicFramePr>
        <p:xfrm>
          <a:off x="5598694" y="745958"/>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dirty="0">
                          <a:solidFill>
                            <a:schemeClr val="bg1"/>
                          </a:solidFill>
                        </a:rPr>
                        <a:t>X1</a:t>
                      </a:r>
                    </a:p>
                  </a:txBody>
                  <a:tcPr/>
                </a:tc>
                <a:tc>
                  <a:txBody>
                    <a:bodyPr/>
                    <a:lstStyle/>
                    <a:p>
                      <a:pPr algn="ctr"/>
                      <a:r>
                        <a:rPr lang="en-US" dirty="0">
                          <a:solidFill>
                            <a:schemeClr val="bg1"/>
                          </a:solidFill>
                        </a:rPr>
                        <a:t>X2</a:t>
                      </a:r>
                    </a:p>
                  </a:txBody>
                  <a:tcPr/>
                </a:tc>
                <a:tc>
                  <a:txBody>
                    <a:bodyPr/>
                    <a:lstStyle/>
                    <a:p>
                      <a:pPr algn="ctr"/>
                      <a:r>
                        <a:rPr lang="en-US" dirty="0">
                          <a:solidFill>
                            <a:schemeClr val="bg1"/>
                          </a:solidFill>
                        </a:rPr>
                        <a:t>1</a:t>
                      </a:r>
                    </a:p>
                  </a:txBody>
                  <a:tcPr/>
                </a:tc>
                <a:tc>
                  <a:txBody>
                    <a:bodyPr/>
                    <a:lstStyle/>
                    <a:p>
                      <a:pPr algn="ctr"/>
                      <a:r>
                        <a:rPr lang="en-US" dirty="0">
                          <a:solidFill>
                            <a:schemeClr val="bg1"/>
                          </a:solidFill>
                        </a:rPr>
                        <a:t>Target</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3"/>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a:off x="7495676" y="3007894"/>
            <a:ext cx="12030" cy="22619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2695" y="4932947"/>
            <a:ext cx="2851484" cy="24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77136" y="4993106"/>
            <a:ext cx="625642" cy="369332"/>
          </a:xfrm>
          <a:prstGeom prst="rect">
            <a:avLst/>
          </a:prstGeom>
          <a:noFill/>
        </p:spPr>
        <p:txBody>
          <a:bodyPr wrap="square" rtlCol="0">
            <a:spAutoFit/>
          </a:bodyPr>
          <a:lstStyle/>
          <a:p>
            <a:r>
              <a:rPr lang="en-US" dirty="0">
                <a:solidFill>
                  <a:schemeClr val="bg1"/>
                </a:solidFill>
              </a:rPr>
              <a:t>x1</a:t>
            </a:r>
          </a:p>
        </p:txBody>
      </p:sp>
      <p:sp>
        <p:nvSpPr>
          <p:cNvPr id="13" name="TextBox 12"/>
          <p:cNvSpPr txBox="1"/>
          <p:nvPr/>
        </p:nvSpPr>
        <p:spPr>
          <a:xfrm>
            <a:off x="7058526" y="2907632"/>
            <a:ext cx="625642" cy="369332"/>
          </a:xfrm>
          <a:prstGeom prst="rect">
            <a:avLst/>
          </a:prstGeom>
          <a:noFill/>
        </p:spPr>
        <p:txBody>
          <a:bodyPr wrap="square" rtlCol="0">
            <a:spAutoFit/>
          </a:bodyPr>
          <a:lstStyle/>
          <a:p>
            <a:r>
              <a:rPr lang="en-US" dirty="0">
                <a:solidFill>
                  <a:schemeClr val="bg1"/>
                </a:solidFill>
              </a:rPr>
              <a:t>x2</a:t>
            </a:r>
          </a:p>
        </p:txBody>
      </p:sp>
      <p:sp>
        <p:nvSpPr>
          <p:cNvPr id="14" name="Oval 13"/>
          <p:cNvSpPr/>
          <p:nvPr/>
        </p:nvSpPr>
        <p:spPr>
          <a:xfrm>
            <a:off x="9156031" y="3308685"/>
            <a:ext cx="252663"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1" y="4680284"/>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3853" y="3352800"/>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83906" y="4660232"/>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88179" y="2887579"/>
            <a:ext cx="2334126" cy="194911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957388" y="5408482"/>
            <a:ext cx="2828647" cy="923330"/>
          </a:xfrm>
          <a:prstGeom prst="rect">
            <a:avLst/>
          </a:prstGeom>
          <a:noFill/>
        </p:spPr>
        <p:txBody>
          <a:bodyPr wrap="square" rtlCol="0">
            <a:spAutoFit/>
          </a:bodyPr>
          <a:lstStyle/>
          <a:p>
            <a:r>
              <a:rPr lang="en-US" dirty="0">
                <a:solidFill>
                  <a:schemeClr val="bg1"/>
                </a:solidFill>
              </a:rPr>
              <a:t>Decision boundary</a:t>
            </a:r>
          </a:p>
          <a:p>
            <a:endParaRPr lang="en-US" dirty="0">
              <a:solidFill>
                <a:schemeClr val="bg1"/>
              </a:solidFill>
            </a:endParaRPr>
          </a:p>
          <a:p>
            <a:r>
              <a:rPr lang="en-US" b="1" dirty="0">
                <a:solidFill>
                  <a:schemeClr val="bg1"/>
                </a:solidFill>
              </a:rPr>
              <a:t>w1 x1 + w2 x2 + b = 0</a:t>
            </a:r>
          </a:p>
        </p:txBody>
      </p:sp>
      <p:cxnSp>
        <p:nvCxnSpPr>
          <p:cNvPr id="25" name="Straight Arrow Connector 24"/>
          <p:cNvCxnSpPr>
            <a:endCxn id="23" idx="0"/>
          </p:cNvCxnSpPr>
          <p:nvPr/>
        </p:nvCxnSpPr>
        <p:spPr>
          <a:xfrm>
            <a:off x="10170367" y="4814596"/>
            <a:ext cx="201345" cy="5938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08219" y="5264727"/>
            <a:ext cx="2701636" cy="523220"/>
          </a:xfrm>
          <a:prstGeom prst="rect">
            <a:avLst/>
          </a:prstGeom>
          <a:noFill/>
        </p:spPr>
        <p:txBody>
          <a:bodyPr wrap="square" rtlCol="0">
            <a:spAutoFit/>
          </a:bodyPr>
          <a:lstStyle/>
          <a:p>
            <a:r>
              <a:rPr lang="en-US" sz="2800" b="1" i="1" dirty="0">
                <a:solidFill>
                  <a:schemeClr val="bg1"/>
                </a:solidFill>
              </a:rPr>
              <a:t>W X + b = 0</a:t>
            </a:r>
            <a:endParaRPr lang="en-US" b="1" i="1" dirty="0">
              <a:solidFill>
                <a:schemeClr val="bg1"/>
              </a:solidFill>
            </a:endParaRPr>
          </a:p>
        </p:txBody>
      </p:sp>
    </p:spTree>
    <p:extLst>
      <p:ext uri="{BB962C8B-B14F-4D97-AF65-F5344CB8AC3E}">
        <p14:creationId xmlns:p14="http://schemas.microsoft.com/office/powerpoint/2010/main" val="98252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1024128" y="2286000"/>
            <a:ext cx="3632093" cy="4023360"/>
          </a:xfrm>
        </p:spPr>
        <p:txBody>
          <a:bodyPr/>
          <a:lstStyle/>
          <a:p>
            <a:r>
              <a:rPr lang="en-US" dirty="0" err="1"/>
              <a:t>Bagaimana</a:t>
            </a:r>
            <a:r>
              <a:rPr lang="en-US" dirty="0"/>
              <a:t> </a:t>
            </a:r>
            <a:r>
              <a:rPr lang="en-US" dirty="0" err="1"/>
              <a:t>memisahkan</a:t>
            </a:r>
            <a:r>
              <a:rPr lang="en-US" dirty="0"/>
              <a:t> </a:t>
            </a:r>
            <a:r>
              <a:rPr lang="en-US" dirty="0" err="1"/>
              <a:t>dua</a:t>
            </a:r>
            <a:r>
              <a:rPr lang="en-US" dirty="0"/>
              <a:t> </a:t>
            </a:r>
            <a:r>
              <a:rPr lang="en-US" dirty="0" err="1"/>
              <a:t>kelompok</a:t>
            </a:r>
            <a:r>
              <a:rPr lang="en-US" dirty="0"/>
              <a:t> </a:t>
            </a:r>
            <a:r>
              <a:rPr lang="en-US" dirty="0" err="1"/>
              <a:t>tsb</a:t>
            </a:r>
            <a:r>
              <a:rPr lang="en-US" dirty="0"/>
              <a:t> ?</a:t>
            </a:r>
          </a:p>
          <a:p>
            <a:r>
              <a:rPr lang="en-US" dirty="0" err="1"/>
              <a:t>Berapa</a:t>
            </a:r>
            <a:r>
              <a:rPr lang="en-US" dirty="0"/>
              <a:t> </a:t>
            </a:r>
            <a:r>
              <a:rPr lang="en-US" dirty="0" err="1"/>
              <a:t>nilai</a:t>
            </a:r>
            <a:r>
              <a:rPr lang="en-US" dirty="0"/>
              <a:t> w1, w2, w3 agar </a:t>
            </a:r>
            <a:r>
              <a:rPr lang="en-US" dirty="0" err="1"/>
              <a:t>diperoleh</a:t>
            </a:r>
            <a:r>
              <a:rPr lang="en-US" dirty="0"/>
              <a:t> decision boundary yang optimal ?</a:t>
            </a:r>
          </a:p>
        </p:txBody>
      </p:sp>
      <p:cxnSp>
        <p:nvCxnSpPr>
          <p:cNvPr id="6" name="Straight Connector 5"/>
          <p:cNvCxnSpPr/>
          <p:nvPr/>
        </p:nvCxnSpPr>
        <p:spPr>
          <a:xfrm>
            <a:off x="7421016" y="1645615"/>
            <a:ext cx="12030" cy="22619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035" y="3570668"/>
            <a:ext cx="2851484" cy="24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02476" y="3630827"/>
            <a:ext cx="625642" cy="369332"/>
          </a:xfrm>
          <a:prstGeom prst="rect">
            <a:avLst/>
          </a:prstGeom>
          <a:noFill/>
        </p:spPr>
        <p:txBody>
          <a:bodyPr wrap="square" rtlCol="0">
            <a:spAutoFit/>
          </a:bodyPr>
          <a:lstStyle/>
          <a:p>
            <a:r>
              <a:rPr lang="en-US" dirty="0">
                <a:solidFill>
                  <a:schemeClr val="bg1"/>
                </a:solidFill>
              </a:rPr>
              <a:t>x1</a:t>
            </a:r>
          </a:p>
        </p:txBody>
      </p:sp>
      <p:sp>
        <p:nvSpPr>
          <p:cNvPr id="13" name="TextBox 12"/>
          <p:cNvSpPr txBox="1"/>
          <p:nvPr/>
        </p:nvSpPr>
        <p:spPr>
          <a:xfrm>
            <a:off x="6983866" y="1545353"/>
            <a:ext cx="625642" cy="369332"/>
          </a:xfrm>
          <a:prstGeom prst="rect">
            <a:avLst/>
          </a:prstGeom>
          <a:noFill/>
        </p:spPr>
        <p:txBody>
          <a:bodyPr wrap="square" rtlCol="0">
            <a:spAutoFit/>
          </a:bodyPr>
          <a:lstStyle/>
          <a:p>
            <a:r>
              <a:rPr lang="en-US" dirty="0">
                <a:solidFill>
                  <a:schemeClr val="bg1"/>
                </a:solidFill>
              </a:rPr>
              <a:t>x2</a:t>
            </a:r>
          </a:p>
        </p:txBody>
      </p:sp>
      <p:sp>
        <p:nvSpPr>
          <p:cNvPr id="14" name="Oval 13"/>
          <p:cNvSpPr/>
          <p:nvPr/>
        </p:nvSpPr>
        <p:spPr>
          <a:xfrm>
            <a:off x="9081371" y="1946406"/>
            <a:ext cx="252663"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69341" y="3318005"/>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89193" y="1990521"/>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09246" y="3297953"/>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867316" y="1007697"/>
            <a:ext cx="4534677" cy="3228392"/>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82728" y="4046203"/>
            <a:ext cx="2828647" cy="923330"/>
          </a:xfrm>
          <a:prstGeom prst="rect">
            <a:avLst/>
          </a:prstGeom>
          <a:noFill/>
        </p:spPr>
        <p:txBody>
          <a:bodyPr wrap="square" rtlCol="0">
            <a:spAutoFit/>
          </a:bodyPr>
          <a:lstStyle/>
          <a:p>
            <a:r>
              <a:rPr lang="en-US" dirty="0">
                <a:solidFill>
                  <a:schemeClr val="bg1"/>
                </a:solidFill>
              </a:rPr>
              <a:t>Decision boundary</a:t>
            </a:r>
          </a:p>
          <a:p>
            <a:endParaRPr lang="en-US" dirty="0">
              <a:solidFill>
                <a:schemeClr val="bg1"/>
              </a:solidFill>
            </a:endParaRPr>
          </a:p>
          <a:p>
            <a:r>
              <a:rPr lang="en-US" b="1" dirty="0">
                <a:solidFill>
                  <a:schemeClr val="bg1"/>
                </a:solidFill>
              </a:rPr>
              <a:t>w1 X1 + w2 X2 + b = 0</a:t>
            </a:r>
          </a:p>
        </p:txBody>
      </p:sp>
      <p:cxnSp>
        <p:nvCxnSpPr>
          <p:cNvPr id="25" name="Straight Arrow Connector 24"/>
          <p:cNvCxnSpPr>
            <a:endCxn id="23" idx="0"/>
          </p:cNvCxnSpPr>
          <p:nvPr/>
        </p:nvCxnSpPr>
        <p:spPr>
          <a:xfrm>
            <a:off x="9909095" y="3489640"/>
            <a:ext cx="387957" cy="556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64744" y="1063517"/>
            <a:ext cx="3281266" cy="369332"/>
          </a:xfrm>
          <a:prstGeom prst="rect">
            <a:avLst/>
          </a:prstGeom>
          <a:noFill/>
        </p:spPr>
        <p:txBody>
          <a:bodyPr wrap="square" rtlCol="0">
            <a:spAutoFit/>
          </a:bodyPr>
          <a:lstStyle/>
          <a:p>
            <a:r>
              <a:rPr lang="en-US" b="1" dirty="0">
                <a:solidFill>
                  <a:schemeClr val="bg1"/>
                </a:solidFill>
              </a:rPr>
              <a:t>w1 X1 + w2 X2 + b &gt;= 0</a:t>
            </a:r>
          </a:p>
        </p:txBody>
      </p:sp>
      <p:sp>
        <p:nvSpPr>
          <p:cNvPr id="21" name="TextBox 20"/>
          <p:cNvSpPr txBox="1"/>
          <p:nvPr/>
        </p:nvSpPr>
        <p:spPr>
          <a:xfrm>
            <a:off x="4385373" y="1103950"/>
            <a:ext cx="2764972" cy="369332"/>
          </a:xfrm>
          <a:prstGeom prst="rect">
            <a:avLst/>
          </a:prstGeom>
          <a:noFill/>
        </p:spPr>
        <p:txBody>
          <a:bodyPr wrap="square" rtlCol="0">
            <a:spAutoFit/>
          </a:bodyPr>
          <a:lstStyle/>
          <a:p>
            <a:r>
              <a:rPr lang="en-US" b="1" dirty="0">
                <a:solidFill>
                  <a:schemeClr val="bg1"/>
                </a:solidFill>
              </a:rPr>
              <a:t>w1 X1 + w2 X2 + b &lt; 0</a:t>
            </a:r>
          </a:p>
        </p:txBody>
      </p:sp>
      <p:sp>
        <p:nvSpPr>
          <p:cNvPr id="19" name="TextBox 18"/>
          <p:cNvSpPr txBox="1"/>
          <p:nvPr/>
        </p:nvSpPr>
        <p:spPr>
          <a:xfrm>
            <a:off x="5527964" y="5805055"/>
            <a:ext cx="2701636" cy="523220"/>
          </a:xfrm>
          <a:prstGeom prst="rect">
            <a:avLst/>
          </a:prstGeom>
          <a:noFill/>
        </p:spPr>
        <p:txBody>
          <a:bodyPr wrap="square" rtlCol="0">
            <a:spAutoFit/>
          </a:bodyPr>
          <a:lstStyle/>
          <a:p>
            <a:r>
              <a:rPr lang="en-US" sz="2800" b="1" i="1" dirty="0">
                <a:solidFill>
                  <a:schemeClr val="bg1"/>
                </a:solidFill>
              </a:rPr>
              <a:t>W X + b = 0</a:t>
            </a:r>
            <a:endParaRPr lang="en-US" b="1" i="1" dirty="0">
              <a:solidFill>
                <a:schemeClr val="bg1"/>
              </a:solidFill>
            </a:endParaRPr>
          </a:p>
        </p:txBody>
      </p:sp>
    </p:spTree>
    <p:extLst>
      <p:ext uri="{BB962C8B-B14F-4D97-AF65-F5344CB8AC3E}">
        <p14:creationId xmlns:p14="http://schemas.microsoft.com/office/powerpoint/2010/main" val="98252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1024128" y="2286000"/>
            <a:ext cx="3632093" cy="4023360"/>
          </a:xfrm>
        </p:spPr>
        <p:txBody>
          <a:bodyPr/>
          <a:lstStyle/>
          <a:p>
            <a:r>
              <a:rPr lang="en-US" dirty="0" err="1"/>
              <a:t>Berapa</a:t>
            </a:r>
            <a:r>
              <a:rPr lang="en-US" dirty="0"/>
              <a:t> </a:t>
            </a:r>
            <a:r>
              <a:rPr lang="en-US" dirty="0" err="1"/>
              <a:t>nilai</a:t>
            </a:r>
            <a:r>
              <a:rPr lang="en-US" dirty="0"/>
              <a:t> w1, w2, w3 agar </a:t>
            </a:r>
            <a:r>
              <a:rPr lang="en-US" dirty="0" err="1"/>
              <a:t>diperoleh</a:t>
            </a:r>
            <a:r>
              <a:rPr lang="en-US" dirty="0"/>
              <a:t> decision boundary yang optimal ?</a:t>
            </a:r>
          </a:p>
          <a:p>
            <a:r>
              <a:rPr lang="en-US" dirty="0"/>
              <a:t>Boundary decision :</a:t>
            </a:r>
          </a:p>
          <a:p>
            <a:pPr lvl="3">
              <a:buNone/>
            </a:pPr>
            <a:r>
              <a:rPr lang="en-US" dirty="0"/>
              <a:t>   </a:t>
            </a:r>
            <a:r>
              <a:rPr lang="en-US" sz="2800" dirty="0"/>
              <a:t>f(x1, x2) </a:t>
            </a:r>
          </a:p>
        </p:txBody>
      </p:sp>
      <p:cxnSp>
        <p:nvCxnSpPr>
          <p:cNvPr id="6" name="Straight Connector 5"/>
          <p:cNvCxnSpPr/>
          <p:nvPr/>
        </p:nvCxnSpPr>
        <p:spPr>
          <a:xfrm>
            <a:off x="7421016" y="1645615"/>
            <a:ext cx="12030" cy="22619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035" y="3570668"/>
            <a:ext cx="2851484" cy="24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02476" y="3630827"/>
            <a:ext cx="625642" cy="369332"/>
          </a:xfrm>
          <a:prstGeom prst="rect">
            <a:avLst/>
          </a:prstGeom>
          <a:noFill/>
        </p:spPr>
        <p:txBody>
          <a:bodyPr wrap="square" rtlCol="0">
            <a:spAutoFit/>
          </a:bodyPr>
          <a:lstStyle/>
          <a:p>
            <a:r>
              <a:rPr lang="en-US" dirty="0">
                <a:solidFill>
                  <a:schemeClr val="bg1"/>
                </a:solidFill>
              </a:rPr>
              <a:t>x1</a:t>
            </a:r>
          </a:p>
        </p:txBody>
      </p:sp>
      <p:sp>
        <p:nvSpPr>
          <p:cNvPr id="13" name="TextBox 12"/>
          <p:cNvSpPr txBox="1"/>
          <p:nvPr/>
        </p:nvSpPr>
        <p:spPr>
          <a:xfrm>
            <a:off x="6983866" y="1545353"/>
            <a:ext cx="625642" cy="369332"/>
          </a:xfrm>
          <a:prstGeom prst="rect">
            <a:avLst/>
          </a:prstGeom>
          <a:noFill/>
        </p:spPr>
        <p:txBody>
          <a:bodyPr wrap="square" rtlCol="0">
            <a:spAutoFit/>
          </a:bodyPr>
          <a:lstStyle/>
          <a:p>
            <a:r>
              <a:rPr lang="en-US" dirty="0">
                <a:solidFill>
                  <a:schemeClr val="bg1"/>
                </a:solidFill>
              </a:rPr>
              <a:t>x2</a:t>
            </a:r>
          </a:p>
        </p:txBody>
      </p:sp>
      <p:sp>
        <p:nvSpPr>
          <p:cNvPr id="14" name="Oval 13"/>
          <p:cNvSpPr/>
          <p:nvPr/>
        </p:nvSpPr>
        <p:spPr>
          <a:xfrm>
            <a:off x="9081371" y="1946406"/>
            <a:ext cx="252663"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69341" y="3318005"/>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89193" y="1990521"/>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09246" y="3297953"/>
            <a:ext cx="240631" cy="19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867316" y="1007697"/>
            <a:ext cx="4534677" cy="3228392"/>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82728" y="4046203"/>
            <a:ext cx="2828647" cy="923330"/>
          </a:xfrm>
          <a:prstGeom prst="rect">
            <a:avLst/>
          </a:prstGeom>
          <a:noFill/>
        </p:spPr>
        <p:txBody>
          <a:bodyPr wrap="square" rtlCol="0">
            <a:spAutoFit/>
          </a:bodyPr>
          <a:lstStyle/>
          <a:p>
            <a:r>
              <a:rPr lang="en-US" dirty="0">
                <a:solidFill>
                  <a:schemeClr val="bg1"/>
                </a:solidFill>
              </a:rPr>
              <a:t>Decision boundary</a:t>
            </a:r>
          </a:p>
          <a:p>
            <a:endParaRPr lang="en-US" dirty="0">
              <a:solidFill>
                <a:schemeClr val="bg1"/>
              </a:solidFill>
            </a:endParaRPr>
          </a:p>
          <a:p>
            <a:r>
              <a:rPr lang="en-US" b="1" dirty="0">
                <a:solidFill>
                  <a:schemeClr val="bg1"/>
                </a:solidFill>
              </a:rPr>
              <a:t>w1 X1 + w2 X2 + b = 0</a:t>
            </a:r>
          </a:p>
        </p:txBody>
      </p:sp>
      <p:cxnSp>
        <p:nvCxnSpPr>
          <p:cNvPr id="25" name="Straight Arrow Connector 24"/>
          <p:cNvCxnSpPr>
            <a:endCxn id="23" idx="0"/>
          </p:cNvCxnSpPr>
          <p:nvPr/>
        </p:nvCxnSpPr>
        <p:spPr>
          <a:xfrm>
            <a:off x="9909095" y="3489640"/>
            <a:ext cx="387957" cy="556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64744" y="1063517"/>
            <a:ext cx="3281266" cy="369332"/>
          </a:xfrm>
          <a:prstGeom prst="rect">
            <a:avLst/>
          </a:prstGeom>
          <a:noFill/>
        </p:spPr>
        <p:txBody>
          <a:bodyPr wrap="square" rtlCol="0">
            <a:spAutoFit/>
          </a:bodyPr>
          <a:lstStyle/>
          <a:p>
            <a:r>
              <a:rPr lang="en-US" b="1" dirty="0">
                <a:solidFill>
                  <a:schemeClr val="bg1"/>
                </a:solidFill>
              </a:rPr>
              <a:t>w1 X1 + w2 X2 + b &gt;= 0</a:t>
            </a:r>
          </a:p>
        </p:txBody>
      </p:sp>
      <p:sp>
        <p:nvSpPr>
          <p:cNvPr id="21" name="TextBox 20"/>
          <p:cNvSpPr txBox="1"/>
          <p:nvPr/>
        </p:nvSpPr>
        <p:spPr>
          <a:xfrm>
            <a:off x="4385373" y="1103950"/>
            <a:ext cx="2764972" cy="369332"/>
          </a:xfrm>
          <a:prstGeom prst="rect">
            <a:avLst/>
          </a:prstGeom>
          <a:noFill/>
        </p:spPr>
        <p:txBody>
          <a:bodyPr wrap="square" rtlCol="0">
            <a:spAutoFit/>
          </a:bodyPr>
          <a:lstStyle/>
          <a:p>
            <a:r>
              <a:rPr lang="en-US" b="1" dirty="0">
                <a:solidFill>
                  <a:schemeClr val="bg1"/>
                </a:solidFill>
              </a:rPr>
              <a:t>w1 X1 + w2 X2 + b &lt; 0</a:t>
            </a:r>
          </a:p>
        </p:txBody>
      </p:sp>
      <p:sp>
        <p:nvSpPr>
          <p:cNvPr id="19" name="TextBox 18"/>
          <p:cNvSpPr txBox="1"/>
          <p:nvPr/>
        </p:nvSpPr>
        <p:spPr>
          <a:xfrm>
            <a:off x="5937365" y="5318276"/>
            <a:ext cx="5427321" cy="1200329"/>
          </a:xfrm>
          <a:prstGeom prst="rect">
            <a:avLst/>
          </a:prstGeom>
          <a:noFill/>
        </p:spPr>
        <p:txBody>
          <a:bodyPr wrap="square" rtlCol="0">
            <a:spAutoFit/>
          </a:bodyPr>
          <a:lstStyle/>
          <a:p>
            <a:r>
              <a:rPr lang="en-US" dirty="0">
                <a:solidFill>
                  <a:schemeClr val="bg1"/>
                </a:solidFill>
              </a:rPr>
              <a:t>    </a:t>
            </a:r>
            <a:r>
              <a:rPr lang="en-US" b="1" dirty="0">
                <a:solidFill>
                  <a:schemeClr val="bg1"/>
                </a:solidFill>
              </a:rPr>
              <a:t>                  1  if</a:t>
            </a:r>
            <a:r>
              <a:rPr lang="en-US" dirty="0">
                <a:solidFill>
                  <a:schemeClr val="bg1"/>
                </a:solidFill>
              </a:rPr>
              <a:t>     </a:t>
            </a:r>
            <a:r>
              <a:rPr lang="en-US" b="1" dirty="0">
                <a:solidFill>
                  <a:schemeClr val="bg1"/>
                </a:solidFill>
              </a:rPr>
              <a:t>w1 X1 + w2 X2 + b &gt;= 0</a:t>
            </a:r>
            <a:r>
              <a:rPr lang="en-US" dirty="0">
                <a:solidFill>
                  <a:schemeClr val="bg1"/>
                </a:solidFill>
              </a:rPr>
              <a:t> </a:t>
            </a:r>
          </a:p>
          <a:p>
            <a:r>
              <a:rPr lang="en-US" dirty="0">
                <a:solidFill>
                  <a:schemeClr val="bg1"/>
                </a:solidFill>
              </a:rPr>
              <a:t>f(x1, x2) = </a:t>
            </a:r>
          </a:p>
          <a:p>
            <a:r>
              <a:rPr lang="en-US" b="1" dirty="0">
                <a:solidFill>
                  <a:schemeClr val="bg1"/>
                </a:solidFill>
              </a:rPr>
              <a:t>                      -1  if   w1 X1 + w2 X2 + b &lt; 0</a:t>
            </a:r>
          </a:p>
          <a:p>
            <a:r>
              <a:rPr lang="en-US" b="1" dirty="0">
                <a:solidFill>
                  <a:schemeClr val="bg1"/>
                </a:solidFill>
              </a:rPr>
              <a:t> </a:t>
            </a:r>
          </a:p>
        </p:txBody>
      </p:sp>
      <p:sp>
        <p:nvSpPr>
          <p:cNvPr id="22" name="Left Brace 21"/>
          <p:cNvSpPr/>
          <p:nvPr/>
        </p:nvSpPr>
        <p:spPr>
          <a:xfrm>
            <a:off x="7109927" y="5449078"/>
            <a:ext cx="1511559" cy="1408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7109927" y="5374432"/>
            <a:ext cx="223934" cy="765111"/>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2524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1024128" y="2286000"/>
            <a:ext cx="8399790" cy="886408"/>
          </a:xfrm>
        </p:spPr>
        <p:txBody>
          <a:bodyPr/>
          <a:lstStyle/>
          <a:p>
            <a:r>
              <a:rPr lang="en-US" dirty="0" err="1"/>
              <a:t>Berapa</a:t>
            </a:r>
            <a:r>
              <a:rPr lang="en-US" dirty="0"/>
              <a:t> </a:t>
            </a:r>
            <a:r>
              <a:rPr lang="en-US" dirty="0" err="1"/>
              <a:t>nilai</a:t>
            </a:r>
            <a:r>
              <a:rPr lang="en-US" dirty="0"/>
              <a:t> w1, w2, w3 agar </a:t>
            </a:r>
            <a:r>
              <a:rPr lang="en-US" dirty="0" err="1"/>
              <a:t>diperoleh</a:t>
            </a:r>
            <a:r>
              <a:rPr lang="en-US" dirty="0"/>
              <a:t> decision boundary yang optimal ?</a:t>
            </a:r>
          </a:p>
        </p:txBody>
      </p:sp>
      <p:sp>
        <p:nvSpPr>
          <p:cNvPr id="19" name="TextBox 18"/>
          <p:cNvSpPr txBox="1"/>
          <p:nvPr/>
        </p:nvSpPr>
        <p:spPr>
          <a:xfrm>
            <a:off x="5620124" y="951549"/>
            <a:ext cx="5427321" cy="1200329"/>
          </a:xfrm>
          <a:prstGeom prst="rect">
            <a:avLst/>
          </a:prstGeom>
          <a:noFill/>
        </p:spPr>
        <p:txBody>
          <a:bodyPr wrap="square" rtlCol="0">
            <a:spAutoFit/>
          </a:bodyPr>
          <a:lstStyle/>
          <a:p>
            <a:r>
              <a:rPr lang="en-US" dirty="0">
                <a:solidFill>
                  <a:schemeClr val="bg1"/>
                </a:solidFill>
              </a:rPr>
              <a:t>    </a:t>
            </a:r>
            <a:r>
              <a:rPr lang="en-US" b="1" dirty="0">
                <a:solidFill>
                  <a:schemeClr val="bg1"/>
                </a:solidFill>
              </a:rPr>
              <a:t>                  1  if</a:t>
            </a:r>
            <a:r>
              <a:rPr lang="en-US" dirty="0">
                <a:solidFill>
                  <a:schemeClr val="bg1"/>
                </a:solidFill>
              </a:rPr>
              <a:t>     </a:t>
            </a:r>
            <a:r>
              <a:rPr lang="en-US" b="1" dirty="0">
                <a:solidFill>
                  <a:schemeClr val="bg1"/>
                </a:solidFill>
              </a:rPr>
              <a:t>w1 X1 + w2 X2 + b &gt;= 0</a:t>
            </a:r>
            <a:r>
              <a:rPr lang="en-US" dirty="0">
                <a:solidFill>
                  <a:schemeClr val="bg1"/>
                </a:solidFill>
              </a:rPr>
              <a:t> </a:t>
            </a:r>
          </a:p>
          <a:p>
            <a:r>
              <a:rPr lang="en-US" dirty="0">
                <a:solidFill>
                  <a:schemeClr val="bg1"/>
                </a:solidFill>
              </a:rPr>
              <a:t>f(x1, x2) = </a:t>
            </a:r>
          </a:p>
          <a:p>
            <a:r>
              <a:rPr lang="en-US" b="1" dirty="0">
                <a:solidFill>
                  <a:schemeClr val="bg1"/>
                </a:solidFill>
              </a:rPr>
              <a:t>                      -1  if   w1 X1 + w2 X2 + b &lt; 0</a:t>
            </a:r>
          </a:p>
          <a:p>
            <a:r>
              <a:rPr lang="en-US" b="1" dirty="0">
                <a:solidFill>
                  <a:schemeClr val="bg1"/>
                </a:solidFill>
              </a:rPr>
              <a:t> </a:t>
            </a:r>
          </a:p>
        </p:txBody>
      </p:sp>
      <p:sp>
        <p:nvSpPr>
          <p:cNvPr id="22" name="Left Brace 21"/>
          <p:cNvSpPr/>
          <p:nvPr/>
        </p:nvSpPr>
        <p:spPr>
          <a:xfrm>
            <a:off x="7109927" y="5449078"/>
            <a:ext cx="1511559" cy="1408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6792686" y="1007705"/>
            <a:ext cx="223934" cy="765111"/>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Content Placeholder 2"/>
          <p:cNvSpPr txBox="1">
            <a:spLocks/>
          </p:cNvSpPr>
          <p:nvPr/>
        </p:nvSpPr>
        <p:spPr>
          <a:xfrm>
            <a:off x="914400" y="3433665"/>
            <a:ext cx="8542177" cy="3138973"/>
          </a:xfrm>
          <a:prstGeom prst="rect">
            <a:avLst/>
          </a:prstGeom>
          <a:solidFill>
            <a:schemeClr val="accent1"/>
          </a:solidFill>
        </p:spPr>
        <p:txBody>
          <a:bodyPr vert="horz" lIns="45720" tIns="45720" rIns="45720" bIns="45720" rtlCol="0">
            <a:normAutofit lnSpcReduction="10000"/>
          </a:bodyPr>
          <a:lstStyle/>
          <a:p>
            <a:pPr marL="514350" marR="0" lvl="0" indent="-514350" algn="l" defTabSz="914400" rtl="0" eaLnBrk="1" fontAlgn="auto" latinLnBrk="0" hangingPunct="1">
              <a:lnSpc>
                <a:spcPct val="90000"/>
              </a:lnSpc>
              <a:spcBef>
                <a:spcPts val="1200"/>
              </a:spcBef>
              <a:spcAft>
                <a:spcPts val="200"/>
              </a:spcAft>
              <a:buClr>
                <a:srgbClr val="00FF00"/>
              </a:buClr>
              <a:buSzPct val="100000"/>
              <a:buFont typeface="Wingdings" panose="05000000000000000000" pitchFamily="2" charset="2"/>
              <a:buChar char="v"/>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Step 0 : </a:t>
            </a:r>
            <a:r>
              <a:rPr kumimoji="0" lang="en-US" sz="2800" b="0" i="0" u="none" strike="noStrike" kern="1200" cap="none" spc="0" normalizeH="0" baseline="0" noProof="0" dirty="0" err="1">
                <a:ln>
                  <a:noFill/>
                </a:ln>
                <a:solidFill>
                  <a:schemeClr val="bg1"/>
                </a:solidFill>
                <a:effectLst/>
                <a:uLnTx/>
                <a:uFillTx/>
                <a:latin typeface="+mn-lt"/>
                <a:ea typeface="+mn-ea"/>
                <a:cs typeface="+mn-cs"/>
              </a:rPr>
              <a:t>Inisialisasi</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bobot</a:t>
            </a:r>
            <a:r>
              <a:rPr kumimoji="0" lang="en-US" sz="2800" b="0" i="0" u="none" strike="noStrike" kern="1200" cap="none" spc="0" normalizeH="0" baseline="0" noProof="0" dirty="0">
                <a:ln>
                  <a:noFill/>
                </a:ln>
                <a:solidFill>
                  <a:schemeClr val="bg1"/>
                </a:solidFill>
                <a:effectLst/>
                <a:uLnTx/>
                <a:uFillTx/>
                <a:latin typeface="+mn-lt"/>
                <a:ea typeface="+mn-ea"/>
                <a:cs typeface="+mn-cs"/>
              </a:rPr>
              <a:t> (w) </a:t>
            </a:r>
            <a:r>
              <a:rPr kumimoji="0" lang="en-US" sz="2800" b="0" i="0" u="none" strike="noStrike" kern="1200" cap="none" spc="0" normalizeH="0" baseline="0" noProof="0" dirty="0" err="1">
                <a:ln>
                  <a:noFill/>
                </a:ln>
                <a:solidFill>
                  <a:schemeClr val="bg1"/>
                </a:solidFill>
                <a:effectLst/>
                <a:uLnTx/>
                <a:uFillTx/>
                <a:latin typeface="+mn-lt"/>
                <a:ea typeface="+mn-ea"/>
                <a:cs typeface="+mn-cs"/>
              </a:rPr>
              <a:t>dan</a:t>
            </a:r>
            <a:r>
              <a:rPr kumimoji="0" lang="en-US" sz="2800" b="0" i="0" u="none" strike="noStrike" kern="1200" cap="none" spc="0" normalizeH="0" baseline="0" noProof="0" dirty="0">
                <a:ln>
                  <a:noFill/>
                </a:ln>
                <a:solidFill>
                  <a:schemeClr val="bg1"/>
                </a:solidFill>
                <a:effectLst/>
                <a:uLnTx/>
                <a:uFillTx/>
                <a:latin typeface="+mn-lt"/>
                <a:ea typeface="+mn-ea"/>
                <a:cs typeface="+mn-cs"/>
              </a:rPr>
              <a:t> bias (b)</a:t>
            </a:r>
          </a:p>
          <a:p>
            <a:pPr marL="514350" marR="0" lvl="0" indent="-514350" algn="l" defTabSz="914400" rtl="0" eaLnBrk="1" fontAlgn="auto" latinLnBrk="0" hangingPunct="1">
              <a:lnSpc>
                <a:spcPct val="90000"/>
              </a:lnSpc>
              <a:spcBef>
                <a:spcPts val="1200"/>
              </a:spcBef>
              <a:spcAft>
                <a:spcPts val="200"/>
              </a:spcAft>
              <a:buClr>
                <a:srgbClr val="00FF00"/>
              </a:buClr>
              <a:buSzPct val="100000"/>
              <a:buFont typeface="Wingdings" panose="05000000000000000000" pitchFamily="2" charset="2"/>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	Set learning rate </a:t>
            </a:r>
          </a:p>
          <a:p>
            <a:pPr marL="514350" marR="0" lvl="0" indent="-514350" algn="l" defTabSz="914400" rtl="0" eaLnBrk="1" fontAlgn="auto" latinLnBrk="0" hangingPunct="1">
              <a:lnSpc>
                <a:spcPct val="90000"/>
              </a:lnSpc>
              <a:spcBef>
                <a:spcPts val="1200"/>
              </a:spcBef>
              <a:spcAft>
                <a:spcPts val="200"/>
              </a:spcAft>
              <a:buClr>
                <a:srgbClr val="00FF00"/>
              </a:buClr>
              <a:buSzPct val="100000"/>
              <a:buFont typeface="Wingdings" panose="05000000000000000000" pitchFamily="2" charset="2"/>
              <a:buChar char="v"/>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Step 1 : </a:t>
            </a:r>
            <a:r>
              <a:rPr kumimoji="0" lang="en-US" sz="2800" b="0" i="0" u="none" strike="noStrike" kern="1200" cap="none" spc="0" normalizeH="0" baseline="0" noProof="0" dirty="0" err="1">
                <a:ln>
                  <a:noFill/>
                </a:ln>
                <a:solidFill>
                  <a:schemeClr val="bg1"/>
                </a:solidFill>
                <a:effectLst/>
                <a:uLnTx/>
                <a:uFillTx/>
                <a:latin typeface="+mn-lt"/>
                <a:ea typeface="+mn-ea"/>
                <a:cs typeface="+mn-cs"/>
              </a:rPr>
              <a:t>jalankan</a:t>
            </a:r>
            <a:r>
              <a:rPr kumimoji="0" lang="en-US" sz="2800" b="0" i="0" u="none" strike="noStrike" kern="1200" cap="none" spc="0" normalizeH="0" baseline="0" noProof="0" dirty="0">
                <a:ln>
                  <a:noFill/>
                </a:ln>
                <a:solidFill>
                  <a:schemeClr val="bg1"/>
                </a:solidFill>
                <a:effectLst/>
                <a:uLnTx/>
                <a:uFillTx/>
                <a:latin typeface="+mn-lt"/>
                <a:ea typeface="+mn-ea"/>
                <a:cs typeface="+mn-cs"/>
              </a:rPr>
              <a:t> step 2-6 </a:t>
            </a:r>
            <a:r>
              <a:rPr kumimoji="0" lang="en-US" sz="2800" b="0" i="0" u="none" strike="noStrike" kern="1200" cap="none" spc="0" normalizeH="0" baseline="0" noProof="0" dirty="0" err="1">
                <a:ln>
                  <a:noFill/>
                </a:ln>
                <a:solidFill>
                  <a:schemeClr val="bg1"/>
                </a:solidFill>
                <a:effectLst/>
                <a:uLnTx/>
                <a:uFillTx/>
                <a:latin typeface="+mn-lt"/>
                <a:ea typeface="+mn-ea"/>
                <a:cs typeface="+mn-cs"/>
              </a:rPr>
              <a:t>selama</a:t>
            </a: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err="1">
                <a:ln>
                  <a:noFill/>
                </a:ln>
                <a:solidFill>
                  <a:schemeClr val="bg1"/>
                </a:solidFill>
                <a:effectLst/>
                <a:uLnTx/>
                <a:uFillTx/>
                <a:latin typeface="+mn-lt"/>
                <a:ea typeface="+mn-ea"/>
                <a:cs typeface="+mn-cs"/>
              </a:rPr>
              <a:t>kondisi</a:t>
            </a:r>
            <a:r>
              <a:rPr kumimoji="0" lang="en-US" sz="2800" b="0" i="0" u="none" strike="noStrike" kern="1200" cap="none" spc="0" normalizeH="0" baseline="0" noProof="0" dirty="0">
                <a:ln>
                  <a:noFill/>
                </a:ln>
                <a:solidFill>
                  <a:schemeClr val="bg1"/>
                </a:solidFill>
                <a:effectLst/>
                <a:uLnTx/>
                <a:uFillTx/>
                <a:latin typeface="+mn-lt"/>
                <a:ea typeface="+mn-ea"/>
                <a:cs typeface="+mn-cs"/>
              </a:rPr>
              <a:t> false</a:t>
            </a:r>
          </a:p>
          <a:p>
            <a:pPr marL="914400" marR="0" lvl="1"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Step 2 : Training </a:t>
            </a:r>
            <a:r>
              <a:rPr kumimoji="0" lang="en-US" sz="2400" b="0" i="0" u="none" strike="noStrike" kern="1200" cap="none" spc="0" normalizeH="0" baseline="0" noProof="0" dirty="0" err="1">
                <a:ln>
                  <a:noFill/>
                </a:ln>
                <a:solidFill>
                  <a:schemeClr val="bg1"/>
                </a:solidFill>
                <a:effectLst/>
                <a:uLnTx/>
                <a:uFillTx/>
                <a:latin typeface="+mn-lt"/>
                <a:ea typeface="+mn-ea"/>
                <a:cs typeface="+mn-cs"/>
              </a:rPr>
              <a:t>untuk</a:t>
            </a:r>
            <a:r>
              <a:rPr kumimoji="0" lang="en-US" sz="2400" b="0" i="0" u="none" strike="noStrike" kern="1200" cap="none" spc="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err="1">
                <a:ln>
                  <a:noFill/>
                </a:ln>
                <a:solidFill>
                  <a:schemeClr val="bg1"/>
                </a:solidFill>
                <a:effectLst/>
                <a:uLnTx/>
                <a:uFillTx/>
                <a:latin typeface="+mn-lt"/>
                <a:ea typeface="+mn-ea"/>
                <a:cs typeface="+mn-cs"/>
              </a:rPr>
              <a:t>setiap</a:t>
            </a:r>
            <a:r>
              <a:rPr kumimoji="0" lang="en-US" sz="2400" b="0" i="0" u="none" strike="noStrike" kern="1200" cap="none" spc="0" normalizeH="0" baseline="0" noProof="0" dirty="0">
                <a:ln>
                  <a:noFill/>
                </a:ln>
                <a:solidFill>
                  <a:schemeClr val="bg1"/>
                </a:solidFill>
                <a:effectLst/>
                <a:uLnTx/>
                <a:uFillTx/>
                <a:latin typeface="+mn-lt"/>
                <a:ea typeface="+mn-ea"/>
                <a:cs typeface="+mn-cs"/>
              </a:rPr>
              <a:t> record</a:t>
            </a:r>
          </a:p>
          <a:p>
            <a:pPr marL="1371600" marR="0" lvl="2"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Step 3 : set </a:t>
            </a:r>
            <a:r>
              <a:rPr kumimoji="0" lang="en-US" sz="1800" b="0" i="0" u="none" strike="noStrike" kern="1200" cap="none" spc="0" normalizeH="0" baseline="0" noProof="0" dirty="0" err="1">
                <a:ln>
                  <a:noFill/>
                </a:ln>
                <a:solidFill>
                  <a:schemeClr val="bg1"/>
                </a:solidFill>
                <a:effectLst/>
                <a:uLnTx/>
                <a:uFillTx/>
                <a:latin typeface="+mn-lt"/>
                <a:ea typeface="+mn-ea"/>
                <a:cs typeface="+mn-cs"/>
              </a:rPr>
              <a:t>aktifasi</a:t>
            </a:r>
            <a:r>
              <a:rPr kumimoji="0" lang="en-US" sz="1800" b="0" i="0" u="none" strike="noStrike" kern="1200" cap="none" spc="0" normalizeH="0" baseline="0" noProof="0" dirty="0">
                <a:ln>
                  <a:noFill/>
                </a:ln>
                <a:solidFill>
                  <a:schemeClr val="bg1"/>
                </a:solidFill>
                <a:effectLst/>
                <a:uLnTx/>
                <a:uFillTx/>
                <a:latin typeface="+mn-lt"/>
                <a:ea typeface="+mn-ea"/>
                <a:cs typeface="+mn-cs"/>
              </a:rPr>
              <a:t> input</a:t>
            </a:r>
          </a:p>
          <a:p>
            <a:pPr marL="1371600" marR="0" lvl="2"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Step 4 : </a:t>
            </a:r>
            <a:r>
              <a:rPr kumimoji="0" lang="en-US" sz="1800" b="0" i="0" u="none" strike="noStrike" kern="1200" cap="none" spc="0" normalizeH="0" baseline="0" noProof="0" dirty="0" err="1">
                <a:ln>
                  <a:noFill/>
                </a:ln>
                <a:solidFill>
                  <a:schemeClr val="bg1"/>
                </a:solidFill>
                <a:effectLst/>
                <a:uLnTx/>
                <a:uFillTx/>
                <a:latin typeface="+mn-lt"/>
                <a:ea typeface="+mn-ea"/>
                <a:cs typeface="+mn-cs"/>
              </a:rPr>
              <a:t>Hitung</a:t>
            </a:r>
            <a:r>
              <a:rPr kumimoji="0" lang="en-US" sz="1800" b="0" i="0" u="none" strike="noStrike" kern="1200" cap="none" spc="0" normalizeH="0" baseline="0" noProof="0" dirty="0">
                <a:ln>
                  <a:noFill/>
                </a:ln>
                <a:solidFill>
                  <a:schemeClr val="bg1"/>
                </a:solidFill>
                <a:effectLst/>
                <a:uLnTx/>
                <a:uFillTx/>
                <a:latin typeface="+mn-lt"/>
                <a:ea typeface="+mn-ea"/>
                <a:cs typeface="+mn-cs"/>
              </a:rPr>
              <a:t> </a:t>
            </a:r>
            <a:r>
              <a:rPr kumimoji="0" lang="en-US" sz="1800" b="0" i="0" u="none" strike="noStrike" kern="1200" cap="none" spc="0" normalizeH="0" baseline="0" noProof="0" dirty="0" err="1">
                <a:ln>
                  <a:noFill/>
                </a:ln>
                <a:solidFill>
                  <a:schemeClr val="bg1"/>
                </a:solidFill>
                <a:effectLst/>
                <a:uLnTx/>
                <a:uFillTx/>
                <a:latin typeface="+mn-lt"/>
                <a:ea typeface="+mn-ea"/>
                <a:cs typeface="+mn-cs"/>
              </a:rPr>
              <a:t>respon</a:t>
            </a:r>
            <a:r>
              <a:rPr kumimoji="0" lang="en-US" sz="1800" b="0" i="0" u="none" strike="noStrike" kern="1200" cap="none" spc="0" normalizeH="0" baseline="0" noProof="0" dirty="0">
                <a:ln>
                  <a:noFill/>
                </a:ln>
                <a:solidFill>
                  <a:schemeClr val="bg1"/>
                </a:solidFill>
                <a:effectLst/>
                <a:uLnTx/>
                <a:uFillTx/>
                <a:latin typeface="+mn-lt"/>
                <a:ea typeface="+mn-ea"/>
                <a:cs typeface="+mn-cs"/>
              </a:rPr>
              <a:t> output</a:t>
            </a:r>
          </a:p>
          <a:p>
            <a:pPr marL="1371600" marR="0" lvl="2"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Step 5 : Update </a:t>
            </a:r>
            <a:r>
              <a:rPr kumimoji="0" lang="en-US" sz="1800" b="0" i="0" u="none" strike="noStrike" kern="1200" cap="none" spc="0" normalizeH="0" baseline="0" noProof="0" dirty="0" err="1">
                <a:ln>
                  <a:noFill/>
                </a:ln>
                <a:solidFill>
                  <a:schemeClr val="bg1"/>
                </a:solidFill>
                <a:effectLst/>
                <a:uLnTx/>
                <a:uFillTx/>
                <a:latin typeface="+mn-lt"/>
                <a:ea typeface="+mn-ea"/>
                <a:cs typeface="+mn-cs"/>
              </a:rPr>
              <a:t>bobot</a:t>
            </a:r>
            <a:r>
              <a:rPr kumimoji="0" lang="en-US" sz="1800" b="0" i="0" u="none" strike="noStrike" kern="1200" cap="none" spc="0" normalizeH="0" baseline="0" noProof="0" dirty="0">
                <a:ln>
                  <a:noFill/>
                </a:ln>
                <a:solidFill>
                  <a:schemeClr val="bg1"/>
                </a:solidFill>
                <a:effectLst/>
                <a:uLnTx/>
                <a:uFillTx/>
                <a:latin typeface="+mn-lt"/>
                <a:ea typeface="+mn-ea"/>
                <a:cs typeface="+mn-cs"/>
              </a:rPr>
              <a:t> </a:t>
            </a:r>
            <a:r>
              <a:rPr kumimoji="0" lang="en-US" sz="1800" b="0" i="0" u="none" strike="noStrike" kern="1200" cap="none" spc="0" normalizeH="0" baseline="0" noProof="0" dirty="0" err="1">
                <a:ln>
                  <a:noFill/>
                </a:ln>
                <a:solidFill>
                  <a:schemeClr val="bg1"/>
                </a:solidFill>
                <a:effectLst/>
                <a:uLnTx/>
                <a:uFillTx/>
                <a:latin typeface="+mn-lt"/>
                <a:ea typeface="+mn-ea"/>
                <a:cs typeface="+mn-cs"/>
              </a:rPr>
              <a:t>dan</a:t>
            </a:r>
            <a:r>
              <a:rPr kumimoji="0" lang="en-US" sz="1800" b="0" i="0" u="none" strike="noStrike" kern="1200" cap="none" spc="0" normalizeH="0" baseline="0" noProof="0" dirty="0">
                <a:ln>
                  <a:noFill/>
                </a:ln>
                <a:solidFill>
                  <a:schemeClr val="bg1"/>
                </a:solidFill>
                <a:effectLst/>
                <a:uLnTx/>
                <a:uFillTx/>
                <a:latin typeface="+mn-lt"/>
                <a:ea typeface="+mn-ea"/>
                <a:cs typeface="+mn-cs"/>
              </a:rPr>
              <a:t> bias</a:t>
            </a:r>
          </a:p>
          <a:p>
            <a:pPr marL="914400" marR="0" lvl="1" indent="-457200" algn="l" defTabSz="914400" rtl="0" eaLnBrk="1" fontAlgn="auto" latinLnBrk="0" hangingPunct="1">
              <a:lnSpc>
                <a:spcPct val="90000"/>
              </a:lnSpc>
              <a:spcBef>
                <a:spcPts val="200"/>
              </a:spcBef>
              <a:spcAft>
                <a:spcPts val="400"/>
              </a:spcAft>
              <a:buClr>
                <a:srgbClr val="C00000"/>
              </a:buClr>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Step 6 : Test </a:t>
            </a:r>
            <a:r>
              <a:rPr kumimoji="0" lang="en-US" sz="2400" b="0" i="0" u="none" strike="noStrike" kern="1200" cap="none" spc="0" normalizeH="0" baseline="0" noProof="0" dirty="0" err="1">
                <a:ln>
                  <a:noFill/>
                </a:ln>
                <a:solidFill>
                  <a:schemeClr val="bg1"/>
                </a:solidFill>
                <a:effectLst/>
                <a:uLnTx/>
                <a:uFillTx/>
                <a:latin typeface="+mn-lt"/>
                <a:ea typeface="+mn-ea"/>
                <a:cs typeface="+mn-cs"/>
              </a:rPr>
              <a:t>kondisi</a:t>
            </a:r>
            <a:r>
              <a:rPr kumimoji="0" lang="en-US" sz="2400" b="0" i="0" u="none" strike="noStrike" kern="1200" cap="none" spc="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err="1">
                <a:ln>
                  <a:noFill/>
                </a:ln>
                <a:solidFill>
                  <a:schemeClr val="bg1"/>
                </a:solidFill>
                <a:effectLst/>
                <a:uLnTx/>
                <a:uFillTx/>
                <a:latin typeface="+mn-lt"/>
                <a:ea typeface="+mn-ea"/>
                <a:cs typeface="+mn-cs"/>
              </a:rPr>
              <a:t>ada</a:t>
            </a:r>
            <a:r>
              <a:rPr kumimoji="0" lang="en-US" sz="2400" b="0" i="0" u="none" strike="noStrike" kern="1200" cap="none" spc="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err="1">
                <a:ln>
                  <a:noFill/>
                </a:ln>
                <a:solidFill>
                  <a:schemeClr val="bg1"/>
                </a:solidFill>
                <a:effectLst/>
                <a:uLnTx/>
                <a:uFillTx/>
                <a:latin typeface="+mn-lt"/>
                <a:ea typeface="+mn-ea"/>
                <a:cs typeface="+mn-cs"/>
              </a:rPr>
              <a:t>perubahan</a:t>
            </a:r>
            <a:r>
              <a:rPr kumimoji="0" lang="en-US" sz="2400" b="0" i="0" u="none" strike="noStrike" kern="1200" cap="none" spc="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err="1">
                <a:ln>
                  <a:noFill/>
                </a:ln>
                <a:solidFill>
                  <a:schemeClr val="bg1"/>
                </a:solidFill>
                <a:effectLst/>
                <a:uLnTx/>
                <a:uFillTx/>
                <a:latin typeface="+mn-lt"/>
                <a:ea typeface="+mn-ea"/>
                <a:cs typeface="+mn-cs"/>
              </a:rPr>
              <a:t>nilai</a:t>
            </a:r>
            <a:r>
              <a:rPr kumimoji="0" lang="en-US" sz="2400" b="0" i="0" u="none" strike="noStrike" kern="1200" cap="none" spc="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err="1">
                <a:ln>
                  <a:noFill/>
                </a:ln>
                <a:solidFill>
                  <a:schemeClr val="bg1"/>
                </a:solidFill>
                <a:effectLst/>
                <a:uLnTx/>
                <a:uFillTx/>
                <a:latin typeface="+mn-lt"/>
                <a:ea typeface="+mn-ea"/>
                <a:cs typeface="+mn-cs"/>
              </a:rPr>
              <a:t>bobot</a:t>
            </a:r>
            <a:r>
              <a:rPr kumimoji="0" lang="en-US" sz="2400" b="0" i="0" u="none" strike="noStrike" kern="1200" cap="none" spc="0" normalizeH="0" baseline="0" noProof="0" dirty="0">
                <a:ln>
                  <a:noFill/>
                </a:ln>
                <a:solidFill>
                  <a:schemeClr val="bg1"/>
                </a:solidFill>
                <a:effectLst/>
                <a:uLnTx/>
                <a:uFillTx/>
                <a:latin typeface="+mn-lt"/>
                <a:ea typeface="+mn-ea"/>
                <a:cs typeface="+mn-cs"/>
              </a:rPr>
              <a:t>)</a:t>
            </a:r>
          </a:p>
        </p:txBody>
      </p:sp>
    </p:spTree>
    <p:extLst>
      <p:ext uri="{BB962C8B-B14F-4D97-AF65-F5344CB8AC3E}">
        <p14:creationId xmlns:p14="http://schemas.microsoft.com/office/powerpoint/2010/main" val="98252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4294" y="223934"/>
            <a:ext cx="8378890" cy="62328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1024129" y="2286000"/>
            <a:ext cx="2278908" cy="3219061"/>
          </a:xfrm>
        </p:spPr>
        <p:txBody>
          <a:bodyPr/>
          <a:lstStyle/>
          <a:p>
            <a:r>
              <a:rPr lang="en-US" dirty="0"/>
              <a:t>Threshold = 0.8</a:t>
            </a:r>
          </a:p>
        </p:txBody>
      </p:sp>
      <p:graphicFrame>
        <p:nvGraphicFramePr>
          <p:cNvPr id="5" name="Table 4"/>
          <p:cNvGraphicFramePr>
            <a:graphicFrameLocks noGrp="1"/>
          </p:cNvGraphicFramePr>
          <p:nvPr/>
        </p:nvGraphicFramePr>
        <p:xfrm>
          <a:off x="3713585" y="325118"/>
          <a:ext cx="8013956" cy="2706994"/>
        </p:xfrm>
        <a:graphic>
          <a:graphicData uri="http://schemas.openxmlformats.org/drawingml/2006/table">
            <a:tbl>
              <a:tblPr/>
              <a:tblGrid>
                <a:gridCol w="933194">
                  <a:extLst>
                    <a:ext uri="{9D8B030D-6E8A-4147-A177-3AD203B41FA5}">
                      <a16:colId xmlns:a16="http://schemas.microsoft.com/office/drawing/2014/main" val="20000"/>
                    </a:ext>
                  </a:extLst>
                </a:gridCol>
                <a:gridCol w="725819">
                  <a:extLst>
                    <a:ext uri="{9D8B030D-6E8A-4147-A177-3AD203B41FA5}">
                      <a16:colId xmlns:a16="http://schemas.microsoft.com/office/drawing/2014/main" val="20001"/>
                    </a:ext>
                  </a:extLst>
                </a:gridCol>
                <a:gridCol w="622131">
                  <a:extLst>
                    <a:ext uri="{9D8B030D-6E8A-4147-A177-3AD203B41FA5}">
                      <a16:colId xmlns:a16="http://schemas.microsoft.com/office/drawing/2014/main" val="20002"/>
                    </a:ext>
                  </a:extLst>
                </a:gridCol>
                <a:gridCol w="1099097">
                  <a:extLst>
                    <a:ext uri="{9D8B030D-6E8A-4147-A177-3AD203B41FA5}">
                      <a16:colId xmlns:a16="http://schemas.microsoft.com/office/drawing/2014/main" val="20003"/>
                    </a:ext>
                  </a:extLst>
                </a:gridCol>
                <a:gridCol w="1036884">
                  <a:extLst>
                    <a:ext uri="{9D8B030D-6E8A-4147-A177-3AD203B41FA5}">
                      <a16:colId xmlns:a16="http://schemas.microsoft.com/office/drawing/2014/main" val="20004"/>
                    </a:ext>
                  </a:extLst>
                </a:gridCol>
                <a:gridCol w="1161310">
                  <a:extLst>
                    <a:ext uri="{9D8B030D-6E8A-4147-A177-3AD203B41FA5}">
                      <a16:colId xmlns:a16="http://schemas.microsoft.com/office/drawing/2014/main" val="20005"/>
                    </a:ext>
                  </a:extLst>
                </a:gridCol>
                <a:gridCol w="1057621">
                  <a:extLst>
                    <a:ext uri="{9D8B030D-6E8A-4147-A177-3AD203B41FA5}">
                      <a16:colId xmlns:a16="http://schemas.microsoft.com/office/drawing/2014/main" val="20006"/>
                    </a:ext>
                  </a:extLst>
                </a:gridCol>
                <a:gridCol w="1377900">
                  <a:extLst>
                    <a:ext uri="{9D8B030D-6E8A-4147-A177-3AD203B41FA5}">
                      <a16:colId xmlns:a16="http://schemas.microsoft.com/office/drawing/2014/main" val="20007"/>
                    </a:ext>
                  </a:extLst>
                </a:gridCol>
              </a:tblGrid>
              <a:tr h="895158">
                <a:tc gridSpan="3">
                  <a:txBody>
                    <a:bodyPr/>
                    <a:lstStyle/>
                    <a:p>
                      <a:pPr algn="ctr"/>
                      <a:r>
                        <a:rPr lang="en-US" b="1" dirty="0">
                          <a:solidFill>
                            <a:schemeClr val="bg1"/>
                          </a:solidFill>
                          <a:latin typeface="Arial"/>
                        </a:rPr>
                        <a:t>Inputs</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hMerge="1">
                  <a:txBody>
                    <a:bodyPr/>
                    <a:lstStyle/>
                    <a:p>
                      <a:endParaRPr lang="en-US"/>
                    </a:p>
                  </a:txBody>
                  <a:tcPr/>
                </a:tc>
                <a:tc hMerge="1">
                  <a:txBody>
                    <a:bodyPr/>
                    <a:lstStyle/>
                    <a:p>
                      <a:endParaRPr lang="en-US"/>
                    </a:p>
                  </a:txBody>
                  <a:tcPr/>
                </a:tc>
                <a:tc>
                  <a:txBody>
                    <a:bodyPr/>
                    <a:lstStyle/>
                    <a:p>
                      <a:pPr algn="ctr"/>
                      <a:r>
                        <a:rPr lang="en-US" b="1" dirty="0">
                          <a:solidFill>
                            <a:schemeClr val="bg1"/>
                          </a:solidFill>
                          <a:latin typeface="Arial"/>
                        </a:rPr>
                        <a:t>Weight</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Weighted Sum</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Output produced</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dirty="0">
                          <a:solidFill>
                            <a:schemeClr val="bg1"/>
                          </a:solidFill>
                          <a:latin typeface="Arial"/>
                        </a:rPr>
                        <a:t> Output Target</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Action</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extLst>
                  <a:ext uri="{0D108BD9-81ED-4DB2-BD59-A6C34878D82A}">
                    <a16:rowId xmlns:a16="http://schemas.microsoft.com/office/drawing/2014/main" val="10000"/>
                  </a:ext>
                </a:extLst>
              </a:tr>
              <a:tr h="358063">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0537">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Decrease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0537">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Decrease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8063">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nvGraphicFramePr>
        <p:xfrm>
          <a:off x="3713580" y="3615094"/>
          <a:ext cx="8032624" cy="2638283"/>
        </p:xfrm>
        <a:graphic>
          <a:graphicData uri="http://schemas.openxmlformats.org/drawingml/2006/table">
            <a:tbl>
              <a:tblPr/>
              <a:tblGrid>
                <a:gridCol w="877081">
                  <a:extLst>
                    <a:ext uri="{9D8B030D-6E8A-4147-A177-3AD203B41FA5}">
                      <a16:colId xmlns:a16="http://schemas.microsoft.com/office/drawing/2014/main" val="20000"/>
                    </a:ext>
                  </a:extLst>
                </a:gridCol>
                <a:gridCol w="746449">
                  <a:extLst>
                    <a:ext uri="{9D8B030D-6E8A-4147-A177-3AD203B41FA5}">
                      <a16:colId xmlns:a16="http://schemas.microsoft.com/office/drawing/2014/main" val="20001"/>
                    </a:ext>
                  </a:extLst>
                </a:gridCol>
                <a:gridCol w="690466">
                  <a:extLst>
                    <a:ext uri="{9D8B030D-6E8A-4147-A177-3AD203B41FA5}">
                      <a16:colId xmlns:a16="http://schemas.microsoft.com/office/drawing/2014/main" val="20002"/>
                    </a:ext>
                  </a:extLst>
                </a:gridCol>
                <a:gridCol w="1101012">
                  <a:extLst>
                    <a:ext uri="{9D8B030D-6E8A-4147-A177-3AD203B41FA5}">
                      <a16:colId xmlns:a16="http://schemas.microsoft.com/office/drawing/2014/main" val="20003"/>
                    </a:ext>
                  </a:extLst>
                </a:gridCol>
                <a:gridCol w="1026367">
                  <a:extLst>
                    <a:ext uri="{9D8B030D-6E8A-4147-A177-3AD203B41FA5}">
                      <a16:colId xmlns:a16="http://schemas.microsoft.com/office/drawing/2014/main" val="20004"/>
                    </a:ext>
                  </a:extLst>
                </a:gridCol>
                <a:gridCol w="1324947">
                  <a:extLst>
                    <a:ext uri="{9D8B030D-6E8A-4147-A177-3AD203B41FA5}">
                      <a16:colId xmlns:a16="http://schemas.microsoft.com/office/drawing/2014/main" val="20005"/>
                    </a:ext>
                  </a:extLst>
                </a:gridCol>
                <a:gridCol w="1262224">
                  <a:extLst>
                    <a:ext uri="{9D8B030D-6E8A-4147-A177-3AD203B41FA5}">
                      <a16:colId xmlns:a16="http://schemas.microsoft.com/office/drawing/2014/main" val="20006"/>
                    </a:ext>
                  </a:extLst>
                </a:gridCol>
                <a:gridCol w="1004078">
                  <a:extLst>
                    <a:ext uri="{9D8B030D-6E8A-4147-A177-3AD203B41FA5}">
                      <a16:colId xmlns:a16="http://schemas.microsoft.com/office/drawing/2014/main" val="20007"/>
                    </a:ext>
                  </a:extLst>
                </a:gridCol>
              </a:tblGrid>
              <a:tr h="1175243">
                <a:tc gridSpan="3">
                  <a:txBody>
                    <a:bodyPr/>
                    <a:lstStyle/>
                    <a:p>
                      <a:pPr algn="ctr"/>
                      <a:r>
                        <a:rPr lang="en-US" b="1" dirty="0">
                          <a:solidFill>
                            <a:schemeClr val="bg1"/>
                          </a:solidFill>
                          <a:latin typeface="Arial"/>
                        </a:rPr>
                        <a:t>Inputs</a:t>
                      </a:r>
                      <a:endParaRPr lang="en-US" dirty="0">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hMerge="1">
                  <a:txBody>
                    <a:bodyPr/>
                    <a:lstStyle/>
                    <a:p>
                      <a:endParaRPr lang="en-US"/>
                    </a:p>
                  </a:txBody>
                  <a:tcPr/>
                </a:tc>
                <a:tc hMerge="1">
                  <a:txBody>
                    <a:bodyPr/>
                    <a:lstStyle/>
                    <a:p>
                      <a:endParaRPr lang="en-US"/>
                    </a:p>
                  </a:txBody>
                  <a:tcPr/>
                </a:tc>
                <a:tc>
                  <a:txBody>
                    <a:bodyPr/>
                    <a:lstStyle/>
                    <a:p>
                      <a:pPr algn="ctr"/>
                      <a:r>
                        <a:rPr lang="en-US" b="1">
                          <a:solidFill>
                            <a:schemeClr val="bg1"/>
                          </a:solidFill>
                          <a:latin typeface="Arial"/>
                        </a:rPr>
                        <a:t>Weight</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Weighted Sum</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Output produced</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Actual Output</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tc>
                  <a:txBody>
                    <a:bodyPr/>
                    <a:lstStyle/>
                    <a:p>
                      <a:pPr algn="ctr"/>
                      <a:r>
                        <a:rPr lang="en-US" b="1">
                          <a:solidFill>
                            <a:schemeClr val="bg1"/>
                          </a:solidFill>
                          <a:latin typeface="Arial"/>
                        </a:rPr>
                        <a:t>Action</a:t>
                      </a:r>
                      <a:endParaRPr lang="en-US">
                        <a:solidFill>
                          <a:schemeClr val="bg1"/>
                        </a:solidFill>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F"/>
                    </a:solidFill>
                  </a:tcPr>
                </a:tc>
                <a:extLst>
                  <a:ext uri="{0D108BD9-81ED-4DB2-BD59-A6C34878D82A}">
                    <a16:rowId xmlns:a16="http://schemas.microsoft.com/office/drawing/2014/main" val="10000"/>
                  </a:ext>
                </a:extLst>
              </a:tr>
              <a:tr h="361613">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1613">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40%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0.8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613">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40%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0.8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613">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solidFill>
                            <a:schemeClr val="bg1"/>
                          </a:solidFill>
                          <a:latin typeface="Arial"/>
                        </a:rPr>
                        <a:t>0.5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solidFill>
                            <a:schemeClr val="bg1"/>
                          </a:solidFill>
                          <a:latin typeface="Arial"/>
                        </a:rPr>
                        <a:t>None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1024129" y="2286000"/>
            <a:ext cx="5256356" cy="4023360"/>
          </a:xfrm>
        </p:spPr>
        <p:txBody>
          <a:bodyPr>
            <a:normAutofit lnSpcReduction="10000"/>
          </a:bodyPr>
          <a:lstStyle/>
          <a:p>
            <a:r>
              <a:rPr lang="en-US" dirty="0"/>
              <a:t>A </a:t>
            </a:r>
            <a:r>
              <a:rPr lang="en-US" dirty="0" err="1"/>
              <a:t>perceptron</a:t>
            </a:r>
            <a:r>
              <a:rPr lang="en-US" dirty="0"/>
              <a:t> is an artificial neuron similar to a single biological neuron. It takes a set of weighted inputs, sums the inputs and compares the result with a threshold value. If the result is above the threshold value, the </a:t>
            </a:r>
            <a:r>
              <a:rPr lang="en-US" dirty="0" err="1"/>
              <a:t>perceptron</a:t>
            </a:r>
            <a:r>
              <a:rPr lang="en-US" dirty="0"/>
              <a:t> fires, otherwise it does not. When a </a:t>
            </a:r>
            <a:r>
              <a:rPr lang="en-US" dirty="0" err="1"/>
              <a:t>perceptron</a:t>
            </a:r>
            <a:r>
              <a:rPr lang="en-US" dirty="0"/>
              <a:t> fires, the output is 1: when it does not fire, the output is zero. </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726405" y="2445836"/>
            <a:ext cx="5100637" cy="2251075"/>
          </a:xfrm>
          <a:prstGeom prst="rect">
            <a:avLst/>
          </a:prstGeom>
          <a:noFill/>
          <a:ln w="9525">
            <a:noFill/>
            <a:round/>
            <a:headEnd/>
            <a:tailEnd/>
          </a:ln>
        </p:spPr>
      </p:pic>
      <p:sp>
        <p:nvSpPr>
          <p:cNvPr id="5" name="Text Box 3"/>
          <p:cNvSpPr txBox="1">
            <a:spLocks noChangeArrowheads="1"/>
          </p:cNvSpPr>
          <p:nvPr/>
        </p:nvSpPr>
        <p:spPr bwMode="auto">
          <a:xfrm>
            <a:off x="8429207" y="4977063"/>
            <a:ext cx="2078303" cy="402291"/>
          </a:xfrm>
          <a:prstGeom prst="rect">
            <a:avLst/>
          </a:prstGeom>
          <a:noFill/>
          <a:ln w="9525">
            <a:noFill/>
            <a:round/>
            <a:headEnd/>
            <a:tailEnd/>
          </a:ln>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err="1">
                <a:solidFill>
                  <a:srgbClr val="3333CC"/>
                </a:solidFill>
              </a:rPr>
              <a:t>Sebuah</a:t>
            </a:r>
            <a:r>
              <a:rPr lang="en-US" sz="2000" b="1" dirty="0">
                <a:solidFill>
                  <a:srgbClr val="000000"/>
                </a:solidFill>
              </a:rPr>
              <a:t> </a:t>
            </a:r>
            <a:r>
              <a:rPr lang="en-US" sz="2000" b="1" dirty="0" err="1">
                <a:solidFill>
                  <a:srgbClr val="000000"/>
                </a:solidFill>
              </a:rPr>
              <a:t>perceptron</a:t>
            </a:r>
            <a:endParaRPr lang="en-US" sz="2000" b="1" dirty="0">
              <a:solidFill>
                <a:srgbClr val="000000"/>
              </a:solidFill>
            </a:endParaRPr>
          </a:p>
        </p:txBody>
      </p:sp>
      <p:sp>
        <p:nvSpPr>
          <p:cNvPr id="6" name="TextBox 5"/>
          <p:cNvSpPr txBox="1"/>
          <p:nvPr/>
        </p:nvSpPr>
        <p:spPr>
          <a:xfrm>
            <a:off x="8326583" y="1149927"/>
            <a:ext cx="2701636" cy="523220"/>
          </a:xfrm>
          <a:prstGeom prst="rect">
            <a:avLst/>
          </a:prstGeom>
          <a:noFill/>
        </p:spPr>
        <p:txBody>
          <a:bodyPr wrap="square" rtlCol="0">
            <a:spAutoFit/>
          </a:bodyPr>
          <a:lstStyle/>
          <a:p>
            <a:r>
              <a:rPr lang="en-US" sz="2800" b="1" i="1" dirty="0" err="1">
                <a:solidFill>
                  <a:schemeClr val="bg1"/>
                </a:solidFill>
              </a:rPr>
              <a:t>W</a:t>
            </a:r>
            <a:r>
              <a:rPr lang="en-US" sz="2800" b="1" i="1" baseline="-25000" dirty="0" err="1">
                <a:solidFill>
                  <a:schemeClr val="bg1"/>
                </a:solidFill>
              </a:rPr>
              <a:t>i</a:t>
            </a:r>
            <a:r>
              <a:rPr lang="en-US" sz="2800" b="1" i="1" dirty="0">
                <a:solidFill>
                  <a:schemeClr val="bg1"/>
                </a:solidFill>
              </a:rPr>
              <a:t> X</a:t>
            </a:r>
            <a:r>
              <a:rPr lang="en-US" sz="2800" b="1" i="1" baseline="-25000" dirty="0">
                <a:solidFill>
                  <a:schemeClr val="bg1"/>
                </a:solidFill>
              </a:rPr>
              <a:t>i</a:t>
            </a:r>
            <a:r>
              <a:rPr lang="en-US" sz="2800" b="1" i="1" dirty="0">
                <a:solidFill>
                  <a:schemeClr val="bg1"/>
                </a:solidFill>
              </a:rPr>
              <a:t> + b = 0</a:t>
            </a:r>
            <a:endParaRPr lang="en-US" b="1" i="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1024128" y="1791478"/>
            <a:ext cx="5096754" cy="4665306"/>
          </a:xfrm>
        </p:spPr>
        <p:txBody>
          <a:bodyPr>
            <a:normAutofit fontScale="92500" lnSpcReduction="10000"/>
          </a:bodyPr>
          <a:lstStyle/>
          <a:p>
            <a:r>
              <a:rPr lang="en-US" dirty="0"/>
              <a:t>Assume a case study with three inputs and one output. There are already four examples with known inputs and outputs</a:t>
            </a:r>
          </a:p>
          <a:p>
            <a:r>
              <a:rPr lang="en-US" dirty="0"/>
              <a:t>This set of inputs is used to train a </a:t>
            </a:r>
            <a:r>
              <a:rPr lang="en-US" dirty="0" err="1"/>
              <a:t>perceptron</a:t>
            </a:r>
            <a:r>
              <a:rPr lang="en-US" dirty="0"/>
              <a:t> with all equal weights (w1 = w2 = w3).</a:t>
            </a:r>
          </a:p>
          <a:p>
            <a:r>
              <a:rPr lang="en-US" dirty="0"/>
              <a:t> The threshold is set to 0.8. </a:t>
            </a:r>
          </a:p>
          <a:p>
            <a:r>
              <a:rPr lang="en-US" dirty="0"/>
              <a:t>The original weight for all inputs is 0.5 </a:t>
            </a:r>
          </a:p>
          <a:p>
            <a:r>
              <a:rPr lang="en-US" dirty="0"/>
              <a:t>The weights remain the same if the output produced is correct.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230895" y="3545973"/>
            <a:ext cx="3573462" cy="2578100"/>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6389521" y="617036"/>
            <a:ext cx="5100637" cy="2251075"/>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Jaringan</a:t>
            </a:r>
            <a:r>
              <a:rPr lang="en-US" dirty="0"/>
              <a:t> </a:t>
            </a:r>
            <a:r>
              <a:rPr lang="en-US" dirty="0" err="1"/>
              <a:t>Saraf</a:t>
            </a:r>
            <a:r>
              <a:rPr lang="en-US" dirty="0"/>
              <a:t> </a:t>
            </a:r>
            <a:r>
              <a:rPr lang="en-US" dirty="0" err="1"/>
              <a:t>Manusia</a:t>
            </a:r>
            <a:endParaRPr lang="id-ID" dirty="0"/>
          </a:p>
        </p:txBody>
      </p:sp>
      <p:sp>
        <p:nvSpPr>
          <p:cNvPr id="3" name="Content Placeholder 2"/>
          <p:cNvSpPr>
            <a:spLocks noGrp="1"/>
          </p:cNvSpPr>
          <p:nvPr>
            <p:ph idx="1"/>
          </p:nvPr>
        </p:nvSpPr>
        <p:spPr>
          <a:xfrm>
            <a:off x="3522689" y="1896256"/>
            <a:ext cx="8364511" cy="4961744"/>
          </a:xfrm>
          <a:solidFill>
            <a:schemeClr val="tx2"/>
          </a:solidFill>
        </p:spPr>
        <p:txBody>
          <a:bodyPr>
            <a:normAutofit lnSpcReduction="10000"/>
          </a:bodyPr>
          <a:lstStyle/>
          <a:p>
            <a:pPr marL="577850" indent="-577850"/>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bekerja</a:t>
            </a:r>
            <a:r>
              <a:rPr lang="en-US" sz="2400" dirty="0">
                <a:latin typeface="Bookman Old Style" panose="02050604050505020204" pitchFamily="18" charset="0"/>
              </a:rPr>
              <a:t> </a:t>
            </a:r>
            <a:r>
              <a:rPr lang="en-US" sz="2400" dirty="0" err="1">
                <a:latin typeface="Bookman Old Style" panose="02050604050505020204" pitchFamily="18" charset="0"/>
              </a:rPr>
              <a:t>melalui</a:t>
            </a:r>
            <a:r>
              <a:rPr lang="en-US" sz="2400" dirty="0">
                <a:latin typeface="Bookman Old Style" panose="02050604050505020204" pitchFamily="18" charset="0"/>
              </a:rPr>
              <a:t> </a:t>
            </a:r>
            <a:r>
              <a:rPr lang="en-US" sz="2400" dirty="0" err="1">
                <a:latin typeface="Bookman Old Style" panose="02050604050505020204" pitchFamily="18" charset="0"/>
              </a:rPr>
              <a:t>jaringan</a:t>
            </a:r>
            <a:r>
              <a:rPr lang="en-US" sz="2400" dirty="0">
                <a:latin typeface="Bookman Old Style" panose="02050604050505020204" pitchFamily="18" charset="0"/>
              </a:rPr>
              <a:t> </a:t>
            </a:r>
            <a:r>
              <a:rPr lang="en-US" sz="2400" dirty="0" err="1">
                <a:latin typeface="Bookman Old Style" panose="02050604050505020204" pitchFamily="18" charset="0"/>
              </a:rPr>
              <a:t>interkoneksi</a:t>
            </a:r>
            <a:r>
              <a:rPr lang="en-US" sz="2400" dirty="0">
                <a:latin typeface="Bookman Old Style" panose="02050604050505020204" pitchFamily="18" charset="0"/>
              </a:rPr>
              <a:t> </a:t>
            </a:r>
            <a:r>
              <a:rPr lang="en-US" sz="2400" dirty="0" err="1">
                <a:latin typeface="Bookman Old Style" panose="02050604050505020204" pitchFamily="18" charset="0"/>
              </a:rPr>
              <a:t>miliaran</a:t>
            </a:r>
            <a:r>
              <a:rPr lang="en-US" sz="2400" dirty="0">
                <a:latin typeface="Bookman Old Style" panose="02050604050505020204" pitchFamily="18" charset="0"/>
              </a:rPr>
              <a:t> neuron, 86 </a:t>
            </a:r>
            <a:r>
              <a:rPr lang="en-US" sz="2400" dirty="0" err="1">
                <a:latin typeface="Bookman Old Style" panose="02050604050505020204" pitchFamily="18" charset="0"/>
              </a:rPr>
              <a:t>milyar</a:t>
            </a:r>
            <a:r>
              <a:rPr lang="en-US" sz="2400" dirty="0">
                <a:latin typeface="Bookman Old Style" panose="02050604050505020204" pitchFamily="18" charset="0"/>
              </a:rPr>
              <a:t> neuron </a:t>
            </a:r>
            <a:r>
              <a:rPr lang="en-US" sz="2400" dirty="0" err="1">
                <a:latin typeface="Bookman Old Style" panose="02050604050505020204" pitchFamily="18" charset="0"/>
              </a:rPr>
              <a:t>diantaranya</a:t>
            </a:r>
            <a:r>
              <a:rPr lang="en-US" sz="2400" dirty="0">
                <a:latin typeface="Bookman Old Style" panose="02050604050505020204" pitchFamily="18" charset="0"/>
              </a:rPr>
              <a:t> </a:t>
            </a:r>
            <a:r>
              <a:rPr lang="en-US" sz="2400" dirty="0" err="1">
                <a:latin typeface="Bookman Old Style" panose="02050604050505020204" pitchFamily="18" charset="0"/>
              </a:rPr>
              <a:t>ada</a:t>
            </a:r>
            <a:r>
              <a:rPr lang="en-US" sz="2400" dirty="0">
                <a:latin typeface="Bookman Old Style" panose="02050604050505020204" pitchFamily="18" charset="0"/>
              </a:rPr>
              <a:t> di </a:t>
            </a:r>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manusia</a:t>
            </a:r>
            <a:endParaRPr lang="en-US" sz="2400" dirty="0">
              <a:latin typeface="Bookman Old Style" panose="02050604050505020204" pitchFamily="18" charset="0"/>
            </a:endParaRPr>
          </a:p>
          <a:p>
            <a:pPr marL="577850" indent="-577850"/>
            <a:r>
              <a:rPr lang="en-US" sz="2400" dirty="0">
                <a:latin typeface="Bookman Old Style" panose="02050604050505020204" pitchFamily="18" charset="0"/>
              </a:rPr>
              <a:t>Neuron </a:t>
            </a:r>
            <a:r>
              <a:rPr lang="en-US" sz="2400" dirty="0" err="1">
                <a:latin typeface="Bookman Old Style" panose="02050604050505020204" pitchFamily="18" charset="0"/>
              </a:rPr>
              <a:t>ini</a:t>
            </a:r>
            <a:r>
              <a:rPr lang="en-US" sz="2400" dirty="0">
                <a:latin typeface="Bookman Old Style" panose="02050604050505020204" pitchFamily="18" charset="0"/>
              </a:rPr>
              <a:t> </a:t>
            </a:r>
            <a:r>
              <a:rPr lang="en-US" sz="2400" dirty="0" err="1">
                <a:latin typeface="Bookman Old Style" panose="02050604050505020204" pitchFamily="18" charset="0"/>
              </a:rPr>
              <a:t>mengirimkan</a:t>
            </a:r>
            <a:r>
              <a:rPr lang="en-US" sz="2400" dirty="0">
                <a:latin typeface="Bookman Old Style" panose="02050604050505020204" pitchFamily="18" charset="0"/>
              </a:rPr>
              <a:t> </a:t>
            </a:r>
            <a:r>
              <a:rPr lang="en-US" sz="2400" dirty="0" err="1">
                <a:latin typeface="Bookman Old Style" panose="02050604050505020204" pitchFamily="18" charset="0"/>
              </a:rPr>
              <a:t>informasi</a:t>
            </a:r>
            <a:r>
              <a:rPr lang="en-US" sz="2400" dirty="0">
                <a:latin typeface="Bookman Old Style" panose="02050604050505020204" pitchFamily="18" charset="0"/>
              </a:rPr>
              <a:t> </a:t>
            </a:r>
            <a:r>
              <a:rPr lang="en-US" sz="2400" dirty="0" err="1">
                <a:latin typeface="Bookman Old Style" panose="02050604050505020204" pitchFamily="18" charset="0"/>
              </a:rPr>
              <a:t>dalam</a:t>
            </a:r>
            <a:r>
              <a:rPr lang="en-US" sz="2400" dirty="0">
                <a:latin typeface="Bookman Old Style" panose="02050604050505020204" pitchFamily="18" charset="0"/>
              </a:rPr>
              <a:t> </a:t>
            </a:r>
            <a:r>
              <a:rPr lang="en-US" sz="2400" dirty="0" err="1">
                <a:latin typeface="Bookman Old Style" panose="02050604050505020204" pitchFamily="18" charset="0"/>
              </a:rPr>
              <a:t>bentuk</a:t>
            </a:r>
            <a:r>
              <a:rPr lang="en-US" sz="2400" dirty="0">
                <a:latin typeface="Bookman Old Style" panose="02050604050505020204" pitchFamily="18" charset="0"/>
              </a:rPr>
              <a:t> </a:t>
            </a:r>
            <a:r>
              <a:rPr lang="en-US" sz="2400" dirty="0" err="1">
                <a:latin typeface="Bookman Old Style" panose="02050604050505020204" pitchFamily="18" charset="0"/>
              </a:rPr>
              <a:t>impuls</a:t>
            </a:r>
            <a:r>
              <a:rPr lang="en-US" sz="2400" dirty="0">
                <a:latin typeface="Bookman Old Style" panose="02050604050505020204" pitchFamily="18" charset="0"/>
              </a:rPr>
              <a:t> </a:t>
            </a:r>
            <a:r>
              <a:rPr lang="en-US" sz="2400" dirty="0" err="1">
                <a:latin typeface="Bookman Old Style" panose="02050604050505020204" pitchFamily="18" charset="0"/>
              </a:rPr>
              <a:t>saraf</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Bertanggung</a:t>
            </a:r>
            <a:r>
              <a:rPr lang="en-US" sz="2400" dirty="0">
                <a:latin typeface="Bookman Old Style" panose="02050604050505020204" pitchFamily="18" charset="0"/>
              </a:rPr>
              <a:t> </a:t>
            </a:r>
            <a:r>
              <a:rPr lang="en-US" sz="2400" dirty="0" err="1">
                <a:latin typeface="Bookman Old Style" panose="02050604050505020204" pitchFamily="18" charset="0"/>
              </a:rPr>
              <a:t>jawab</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mengendalikan</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mengkoordinasikan</a:t>
            </a:r>
            <a:r>
              <a:rPr lang="en-US" sz="2400" dirty="0">
                <a:latin typeface="Bookman Old Style" panose="02050604050505020204" pitchFamily="18" charset="0"/>
              </a:rPr>
              <a:t> </a:t>
            </a:r>
            <a:r>
              <a:rPr lang="en-US" sz="2400" dirty="0" err="1">
                <a:latin typeface="Bookman Old Style" panose="02050604050505020204" pitchFamily="18" charset="0"/>
              </a:rPr>
              <a:t>semua</a:t>
            </a:r>
            <a:r>
              <a:rPr lang="en-US" sz="2400" dirty="0">
                <a:latin typeface="Bookman Old Style" panose="02050604050505020204" pitchFamily="18" charset="0"/>
              </a:rPr>
              <a:t> </a:t>
            </a:r>
            <a:r>
              <a:rPr lang="en-US" sz="2400" dirty="0" err="1">
                <a:latin typeface="Bookman Old Style" panose="02050604050505020204" pitchFamily="18" charset="0"/>
              </a:rPr>
              <a:t>fungsi</a:t>
            </a:r>
            <a:r>
              <a:rPr lang="en-US" sz="2400" dirty="0">
                <a:latin typeface="Bookman Old Style" panose="02050604050505020204" pitchFamily="18" charset="0"/>
              </a:rPr>
              <a:t> </a:t>
            </a:r>
            <a:r>
              <a:rPr lang="en-US" sz="2400" dirty="0" err="1">
                <a:latin typeface="Bookman Old Style" panose="02050604050505020204" pitchFamily="18" charset="0"/>
              </a:rPr>
              <a:t>tubuh</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manusia</a:t>
            </a:r>
            <a:r>
              <a:rPr lang="en-US" sz="2400" dirty="0">
                <a:latin typeface="Bookman Old Style" panose="02050604050505020204" pitchFamily="18" charset="0"/>
              </a:rPr>
              <a:t> yang </a:t>
            </a:r>
            <a:r>
              <a:rPr lang="en-US" sz="2400" dirty="0" err="1">
                <a:latin typeface="Bookman Old Style" panose="02050604050505020204" pitchFamily="18" charset="0"/>
              </a:rPr>
              <a:t>bersangkutan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menerima</a:t>
            </a:r>
            <a:r>
              <a:rPr lang="en-US" sz="2400" dirty="0">
                <a:latin typeface="Bookman Old Style" panose="02050604050505020204" pitchFamily="18" charset="0"/>
              </a:rPr>
              <a:t> </a:t>
            </a:r>
            <a:r>
              <a:rPr lang="en-US" sz="2400" dirty="0" err="1">
                <a:latin typeface="Bookman Old Style" panose="02050604050505020204" pitchFamily="18" charset="0"/>
              </a:rPr>
              <a:t>informasi</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dunia</a:t>
            </a:r>
            <a:r>
              <a:rPr lang="en-US" sz="2400" dirty="0">
                <a:latin typeface="Bookman Old Style" panose="02050604050505020204" pitchFamily="18" charset="0"/>
              </a:rPr>
              <a:t> </a:t>
            </a:r>
            <a:r>
              <a:rPr lang="en-US" sz="2400" dirty="0" err="1">
                <a:latin typeface="Bookman Old Style" panose="02050604050505020204" pitchFamily="18" charset="0"/>
              </a:rPr>
              <a:t>luar</a:t>
            </a:r>
            <a:r>
              <a:rPr lang="en-US" sz="2400" dirty="0">
                <a:latin typeface="Bookman Old Style" panose="02050604050505020204" pitchFamily="18" charset="0"/>
              </a:rPr>
              <a:t>, </a:t>
            </a:r>
            <a:r>
              <a:rPr lang="en-US" sz="2400" dirty="0" err="1">
                <a:latin typeface="Bookman Old Style" panose="02050604050505020204" pitchFamily="18" charset="0"/>
              </a:rPr>
              <a:t>pengolahan</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kemudian</a:t>
            </a:r>
            <a:r>
              <a:rPr lang="en-US" sz="2400" dirty="0">
                <a:latin typeface="Bookman Old Style" panose="02050604050505020204" pitchFamily="18" charset="0"/>
              </a:rPr>
              <a:t> </a:t>
            </a:r>
            <a:r>
              <a:rPr lang="en-US" sz="2400" dirty="0" err="1">
                <a:latin typeface="Bookman Old Style" panose="02050604050505020204" pitchFamily="18" charset="0"/>
              </a:rPr>
              <a:t>menghasilkan</a:t>
            </a:r>
            <a:r>
              <a:rPr lang="en-US" sz="2400" dirty="0">
                <a:latin typeface="Bookman Old Style" panose="02050604050505020204" pitchFamily="18" charset="0"/>
              </a:rPr>
              <a:t> </a:t>
            </a:r>
            <a:r>
              <a:rPr lang="en-US" sz="2400" dirty="0" err="1">
                <a:latin typeface="Bookman Old Style" panose="02050604050505020204" pitchFamily="18" charset="0"/>
              </a:rPr>
              <a:t>respon</a:t>
            </a:r>
            <a:r>
              <a:rPr lang="en-US" sz="2400" dirty="0">
                <a:latin typeface="Bookman Old Style" panose="02050604050505020204" pitchFamily="18" charset="0"/>
              </a:rPr>
              <a:t> yang </a:t>
            </a:r>
            <a:r>
              <a:rPr lang="en-US" sz="2400" dirty="0" err="1">
                <a:latin typeface="Bookman Old Style" panose="02050604050505020204" pitchFamily="18" charset="0"/>
              </a:rPr>
              <a:t>tepat</a:t>
            </a:r>
            <a:endParaRPr lang="en-US" sz="2400" dirty="0">
              <a:latin typeface="Bookman Old Style" panose="02050604050505020204" pitchFamily="18" charset="0"/>
            </a:endParaRPr>
          </a:p>
          <a:p>
            <a:pPr marL="577850" indent="-577850"/>
            <a:r>
              <a:rPr lang="en-US" sz="2400" dirty="0" err="1">
                <a:latin typeface="Bookman Old Style" panose="02050604050505020204" pitchFamily="18" charset="0"/>
              </a:rPr>
              <a:t>Jaringan</a:t>
            </a:r>
            <a:r>
              <a:rPr lang="en-US" sz="2400" dirty="0">
                <a:latin typeface="Bookman Old Style" panose="02050604050505020204" pitchFamily="18" charset="0"/>
              </a:rPr>
              <a:t> yang </a:t>
            </a:r>
            <a:r>
              <a:rPr lang="en-US" sz="2400" dirty="0" err="1">
                <a:latin typeface="Bookman Old Style" panose="02050604050505020204" pitchFamily="18" charset="0"/>
              </a:rPr>
              <a:t>mengontrol</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mengkoordinasikan</a:t>
            </a:r>
            <a:r>
              <a:rPr lang="en-US" sz="2400" dirty="0">
                <a:latin typeface="Bookman Old Style" panose="02050604050505020204" pitchFamily="18" charset="0"/>
              </a:rPr>
              <a:t> </a:t>
            </a:r>
            <a:r>
              <a:rPr lang="en-US" sz="2400" dirty="0" err="1">
                <a:latin typeface="Bookman Old Style" panose="02050604050505020204" pitchFamily="18" charset="0"/>
              </a:rPr>
              <a:t>semua</a:t>
            </a:r>
            <a:r>
              <a:rPr lang="en-US" sz="2400" dirty="0">
                <a:latin typeface="Bookman Old Style" panose="02050604050505020204" pitchFamily="18" charset="0"/>
              </a:rPr>
              <a:t> </a:t>
            </a:r>
            <a:r>
              <a:rPr lang="en-US" sz="2400" dirty="0" err="1">
                <a:latin typeface="Bookman Old Style" panose="02050604050505020204" pitchFamily="18" charset="0"/>
              </a:rPr>
              <a:t>kegiatan</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mengirimkan</a:t>
            </a:r>
            <a:r>
              <a:rPr lang="en-US" sz="2400" dirty="0">
                <a:latin typeface="Bookman Old Style" panose="02050604050505020204" pitchFamily="18" charset="0"/>
              </a:rPr>
              <a:t> </a:t>
            </a:r>
            <a:r>
              <a:rPr lang="en-US" sz="2400" dirty="0" err="1">
                <a:latin typeface="Bookman Old Style" panose="02050604050505020204" pitchFamily="18" charset="0"/>
              </a:rPr>
              <a:t>pesan</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sinyal</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bagian-bagian</a:t>
            </a:r>
            <a:r>
              <a:rPr lang="en-US" sz="2400" dirty="0">
                <a:latin typeface="Bookman Old Style" panose="02050604050505020204" pitchFamily="18" charset="0"/>
              </a:rPr>
              <a:t> </a:t>
            </a:r>
            <a:r>
              <a:rPr lang="en-US" sz="2400" dirty="0" err="1">
                <a:latin typeface="Bookman Old Style" panose="02050604050505020204" pitchFamily="18" charset="0"/>
              </a:rPr>
              <a:t>berbeda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sebaliknya</a:t>
            </a:r>
            <a:endParaRPr lang="id-ID" sz="2400" dirty="0">
              <a:latin typeface="Bookman Old Style" panose="02050604050505020204" pitchFamily="18" charset="0"/>
            </a:endParaRPr>
          </a:p>
        </p:txBody>
      </p:sp>
      <p:pic>
        <p:nvPicPr>
          <p:cNvPr id="4" name="Picture 3" descr="Sistem Sara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70" y="1706568"/>
            <a:ext cx="2978246" cy="5151432"/>
          </a:xfrm>
          <a:prstGeom prst="rect">
            <a:avLst/>
          </a:prstGeom>
          <a:noFill/>
          <a:ln>
            <a:noFill/>
          </a:ln>
        </p:spPr>
      </p:pic>
    </p:spTree>
    <p:extLst>
      <p:ext uri="{BB962C8B-B14F-4D97-AF65-F5344CB8AC3E}">
        <p14:creationId xmlns:p14="http://schemas.microsoft.com/office/powerpoint/2010/main" val="3719333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54053" y="1636295"/>
            <a:ext cx="6665494" cy="3525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a:xfrm>
            <a:off x="1024129" y="2286000"/>
            <a:ext cx="4125388" cy="4023360"/>
          </a:xfrm>
        </p:spPr>
        <p:txBody>
          <a:bodyPr/>
          <a:lstStyle/>
          <a:p>
            <a:r>
              <a:rPr lang="en-US" dirty="0"/>
              <a:t>The weights are increased by 10% if the output produced is less than the output data: the weights are decreased by 10% if the output produced is greater than the output data.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460845" y="1771651"/>
            <a:ext cx="6486525" cy="1428750"/>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5460845" y="3600451"/>
            <a:ext cx="6486525" cy="1428750"/>
          </a:xfrm>
          <a:prstGeom prst="rect">
            <a:avLst/>
          </a:prstGeom>
          <a:noFill/>
          <a:ln w="9525">
            <a:noFill/>
            <a:round/>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Algoritma</a:t>
            </a:r>
            <a:endParaRPr lang="en-US" dirty="0"/>
          </a:p>
        </p:txBody>
      </p:sp>
      <p:sp>
        <p:nvSpPr>
          <p:cNvPr id="3" name="Content Placeholder 2"/>
          <p:cNvSpPr>
            <a:spLocks noGrp="1"/>
          </p:cNvSpPr>
          <p:nvPr>
            <p:ph idx="1"/>
          </p:nvPr>
        </p:nvSpPr>
        <p:spPr>
          <a:xfrm>
            <a:off x="1024128" y="2286000"/>
            <a:ext cx="9720073" cy="4305300"/>
          </a:xfrm>
        </p:spPr>
        <p:txBody>
          <a:bodyPr/>
          <a:lstStyle/>
          <a:p>
            <a:pPr marL="514350" indent="-514350"/>
            <a:r>
              <a:rPr lang="en-US" dirty="0"/>
              <a:t>Step 0 : </a:t>
            </a:r>
            <a:r>
              <a:rPr lang="en-US" dirty="0" err="1"/>
              <a:t>Inisialisasi</a:t>
            </a:r>
            <a:r>
              <a:rPr lang="en-US" dirty="0"/>
              <a:t> </a:t>
            </a:r>
            <a:r>
              <a:rPr lang="en-US" dirty="0" err="1"/>
              <a:t>bobot</a:t>
            </a:r>
            <a:r>
              <a:rPr lang="en-US" dirty="0"/>
              <a:t> (w) </a:t>
            </a:r>
            <a:r>
              <a:rPr lang="en-US" dirty="0" err="1"/>
              <a:t>dan</a:t>
            </a:r>
            <a:r>
              <a:rPr lang="en-US" dirty="0"/>
              <a:t> bias (b)</a:t>
            </a:r>
          </a:p>
          <a:p>
            <a:pPr marL="514350" indent="-514350">
              <a:buNone/>
            </a:pPr>
            <a:r>
              <a:rPr lang="en-US" dirty="0"/>
              <a:t>	Set learning rate </a:t>
            </a:r>
          </a:p>
          <a:p>
            <a:pPr marL="514350" indent="-514350"/>
            <a:r>
              <a:rPr lang="en-US" dirty="0"/>
              <a:t>Step 1 : </a:t>
            </a:r>
            <a:r>
              <a:rPr lang="en-US" dirty="0" err="1"/>
              <a:t>jalankan</a:t>
            </a:r>
            <a:r>
              <a:rPr lang="en-US" dirty="0"/>
              <a:t> step 2-6 </a:t>
            </a:r>
            <a:r>
              <a:rPr lang="en-US" dirty="0" err="1"/>
              <a:t>selama</a:t>
            </a:r>
            <a:r>
              <a:rPr lang="en-US" dirty="0"/>
              <a:t> </a:t>
            </a:r>
            <a:r>
              <a:rPr lang="en-US" dirty="0" err="1"/>
              <a:t>kondisi</a:t>
            </a:r>
            <a:r>
              <a:rPr lang="en-US" dirty="0"/>
              <a:t> false</a:t>
            </a:r>
          </a:p>
          <a:p>
            <a:pPr marL="914400" lvl="1" indent="-457200"/>
            <a:r>
              <a:rPr lang="en-US" dirty="0"/>
              <a:t>Step 2 : Training </a:t>
            </a:r>
            <a:r>
              <a:rPr lang="en-US" dirty="0" err="1"/>
              <a:t>untuk</a:t>
            </a:r>
            <a:r>
              <a:rPr lang="en-US" dirty="0"/>
              <a:t> </a:t>
            </a:r>
            <a:r>
              <a:rPr lang="en-US" dirty="0" err="1"/>
              <a:t>setiap</a:t>
            </a:r>
            <a:r>
              <a:rPr lang="en-US" dirty="0"/>
              <a:t> record</a:t>
            </a:r>
          </a:p>
          <a:p>
            <a:pPr marL="1371600" lvl="2" indent="-457200"/>
            <a:r>
              <a:rPr lang="en-US" dirty="0"/>
              <a:t>Step 3 : set </a:t>
            </a:r>
            <a:r>
              <a:rPr lang="en-US" dirty="0" err="1"/>
              <a:t>aktifasi</a:t>
            </a:r>
            <a:r>
              <a:rPr lang="en-US" dirty="0"/>
              <a:t> input</a:t>
            </a:r>
          </a:p>
          <a:p>
            <a:pPr marL="1371600" lvl="2" indent="-457200"/>
            <a:r>
              <a:rPr lang="en-US" dirty="0"/>
              <a:t>Step 4 : </a:t>
            </a:r>
            <a:r>
              <a:rPr lang="en-US" dirty="0" err="1"/>
              <a:t>Hitung</a:t>
            </a:r>
            <a:r>
              <a:rPr lang="en-US" dirty="0"/>
              <a:t> </a:t>
            </a:r>
            <a:r>
              <a:rPr lang="en-US" dirty="0" err="1"/>
              <a:t>respon</a:t>
            </a:r>
            <a:r>
              <a:rPr lang="en-US" dirty="0"/>
              <a:t> output</a:t>
            </a:r>
          </a:p>
          <a:p>
            <a:pPr marL="1371600" lvl="2" indent="-457200"/>
            <a:r>
              <a:rPr lang="en-US" dirty="0"/>
              <a:t>Step 5 : Update </a:t>
            </a:r>
            <a:r>
              <a:rPr lang="en-US" dirty="0" err="1"/>
              <a:t>bobot</a:t>
            </a:r>
            <a:r>
              <a:rPr lang="en-US" dirty="0"/>
              <a:t> </a:t>
            </a:r>
            <a:r>
              <a:rPr lang="en-US" dirty="0" err="1"/>
              <a:t>dan</a:t>
            </a:r>
            <a:r>
              <a:rPr lang="en-US" dirty="0"/>
              <a:t> bias</a:t>
            </a:r>
          </a:p>
          <a:p>
            <a:pPr marL="914400" lvl="1" indent="-457200"/>
            <a:r>
              <a:rPr lang="en-US" dirty="0"/>
              <a:t>Step 6 : Test </a:t>
            </a:r>
            <a:r>
              <a:rPr lang="en-US" dirty="0" err="1"/>
              <a:t>kondisi</a:t>
            </a:r>
            <a:r>
              <a:rPr lang="en-US" dirty="0"/>
              <a:t> (</a:t>
            </a:r>
            <a:r>
              <a:rPr lang="en-US" dirty="0" err="1"/>
              <a:t>ada</a:t>
            </a:r>
            <a:r>
              <a:rPr lang="en-US" dirty="0"/>
              <a:t> </a:t>
            </a:r>
            <a:r>
              <a:rPr lang="en-US" dirty="0" err="1"/>
              <a:t>perubahan</a:t>
            </a:r>
            <a:r>
              <a:rPr lang="en-US" dirty="0"/>
              <a:t> </a:t>
            </a:r>
            <a:r>
              <a:rPr lang="en-US" dirty="0" err="1"/>
              <a:t>nilai</a:t>
            </a:r>
            <a:r>
              <a:rPr lang="en-US" dirty="0"/>
              <a:t> </a:t>
            </a:r>
            <a:r>
              <a:rPr lang="en-US" dirty="0" err="1"/>
              <a:t>bobot</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1460845222"/>
              </p:ext>
            </p:extLst>
          </p:nvPr>
        </p:nvGraphicFramePr>
        <p:xfrm>
          <a:off x="4076699" y="2876550"/>
          <a:ext cx="1514476" cy="457200"/>
        </p:xfrm>
        <a:graphic>
          <a:graphicData uri="http://schemas.openxmlformats.org/presentationml/2006/ole">
            <mc:AlternateContent xmlns:mc="http://schemas.openxmlformats.org/markup-compatibility/2006">
              <mc:Choice xmlns:v="urn:schemas-microsoft-com:vml" Requires="v">
                <p:oleObj name="Equation" r:id="rId2" imgW="672808" imgH="203112" progId="Equation.3">
                  <p:embed/>
                </p:oleObj>
              </mc:Choice>
              <mc:Fallback>
                <p:oleObj name="Equation" r:id="rId2" imgW="672808" imgH="203112" progId="Equation.3">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699" y="2876550"/>
                        <a:ext cx="151447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999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a:t>Formula</a:t>
            </a:r>
          </a:p>
        </p:txBody>
      </p:sp>
      <p:sp>
        <p:nvSpPr>
          <p:cNvPr id="3" name="Content Placeholder 2"/>
          <p:cNvSpPr>
            <a:spLocks noGrp="1"/>
          </p:cNvSpPr>
          <p:nvPr>
            <p:ph idx="1"/>
          </p:nvPr>
        </p:nvSpPr>
        <p:spPr>
          <a:xfrm>
            <a:off x="1981200" y="1295401"/>
            <a:ext cx="8229600" cy="5465171"/>
          </a:xfrm>
        </p:spPr>
        <p:txBody>
          <a:bodyPr/>
          <a:lstStyle/>
          <a:p>
            <a:r>
              <a:rPr lang="en-US" dirty="0" err="1"/>
              <a:t>Respon</a:t>
            </a:r>
            <a:r>
              <a:rPr lang="en-US" dirty="0"/>
              <a:t> Output</a:t>
            </a:r>
          </a:p>
          <a:p>
            <a:endParaRPr lang="en-US" dirty="0"/>
          </a:p>
          <a:p>
            <a:endParaRPr lang="en-US" dirty="0"/>
          </a:p>
          <a:p>
            <a:endParaRPr lang="en-US" dirty="0"/>
          </a:p>
          <a:p>
            <a:r>
              <a:rPr lang="en-US" dirty="0"/>
              <a:t>Update </a:t>
            </a:r>
            <a:r>
              <a:rPr lang="en-US" dirty="0" err="1"/>
              <a:t>bobot</a:t>
            </a:r>
            <a:r>
              <a:rPr lang="en-US" dirty="0"/>
              <a:t> </a:t>
            </a:r>
            <a:r>
              <a:rPr lang="en-US" dirty="0" err="1"/>
              <a:t>dan</a:t>
            </a:r>
            <a:r>
              <a:rPr lang="en-US" dirty="0"/>
              <a:t> bias</a:t>
            </a:r>
          </a:p>
        </p:txBody>
      </p:sp>
      <p:graphicFrame>
        <p:nvGraphicFramePr>
          <p:cNvPr id="4" name="Object 3"/>
          <p:cNvGraphicFramePr>
            <a:graphicFrameLocks noChangeAspect="1"/>
          </p:cNvGraphicFramePr>
          <p:nvPr/>
        </p:nvGraphicFramePr>
        <p:xfrm>
          <a:off x="5410200" y="1371600"/>
          <a:ext cx="4151086" cy="2438400"/>
        </p:xfrm>
        <a:graphic>
          <a:graphicData uri="http://schemas.openxmlformats.org/presentationml/2006/ole">
            <mc:AlternateContent xmlns:mc="http://schemas.openxmlformats.org/markup-compatibility/2006">
              <mc:Choice xmlns:v="urn:schemas-microsoft-com:vml" Requires="v">
                <p:oleObj name="Equation" r:id="rId2" imgW="1816100" imgH="1066800" progId="Equation.3">
                  <p:embed/>
                </p:oleObj>
              </mc:Choice>
              <mc:Fallback>
                <p:oleObj name="Equation" r:id="rId2" imgW="1816100" imgH="1066800" progId="Equation.3">
                  <p:embed/>
                  <p:pic>
                    <p:nvPicPr>
                      <p:cNvPr id="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4151086"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276600" y="4161160"/>
          <a:ext cx="4191000" cy="2599412"/>
        </p:xfrm>
        <a:graphic>
          <a:graphicData uri="http://schemas.openxmlformats.org/presentationml/2006/ole">
            <mc:AlternateContent xmlns:mc="http://schemas.openxmlformats.org/markup-compatibility/2006">
              <mc:Choice xmlns:v="urn:schemas-microsoft-com:vml" Requires="v">
                <p:oleObj name="Equation" r:id="rId4" imgW="1816100" imgH="1346200" progId="Equation.3">
                  <p:embed/>
                </p:oleObj>
              </mc:Choice>
              <mc:Fallback>
                <p:oleObj name="Equation" r:id="rId4" imgW="1816100" imgH="1346200" progId="Equation.3">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161160"/>
                        <a:ext cx="4191000" cy="259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5559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0"/>
            <a:ext cx="9720072" cy="1499616"/>
          </a:xfrm>
        </p:spPr>
        <p:txBody>
          <a:bodyPr/>
          <a:lstStyle/>
          <a:p>
            <a:r>
              <a:rPr lang="en-US" dirty="0" err="1"/>
              <a:t>Iterasi</a:t>
            </a:r>
            <a:endParaRPr lang="en-US" dirty="0"/>
          </a:p>
        </p:txBody>
      </p:sp>
      <p:sp>
        <p:nvSpPr>
          <p:cNvPr id="3" name="Content Placeholder 2"/>
          <p:cNvSpPr>
            <a:spLocks noGrp="1"/>
          </p:cNvSpPr>
          <p:nvPr>
            <p:ph idx="1"/>
          </p:nvPr>
        </p:nvSpPr>
        <p:spPr/>
        <p:txBody>
          <a:bodyPr/>
          <a:lstStyle/>
          <a:p>
            <a:r>
              <a:rPr lang="en-US" dirty="0" err="1"/>
              <a:t>Untuk</a:t>
            </a:r>
            <a:r>
              <a:rPr lang="en-US" dirty="0"/>
              <a:t> </a:t>
            </a:r>
            <a:r>
              <a:rPr lang="en-US" dirty="0" err="1"/>
              <a:t>penyederhanaan</a:t>
            </a:r>
            <a:r>
              <a:rPr lang="en-US" dirty="0"/>
              <a:t>, w=0, b=0, </a:t>
            </a:r>
            <a:r>
              <a:rPr lang="en-US" dirty="0">
                <a:latin typeface="Symbol" pitchFamily="18" charset="2"/>
              </a:rPr>
              <a:t>a=1, q = 0</a:t>
            </a:r>
            <a:endParaRPr lang="en-US" dirty="0"/>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215423427"/>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35389">
                  <a:extLst>
                    <a:ext uri="{9D8B030D-6E8A-4147-A177-3AD203B41FA5}">
                      <a16:colId xmlns:a16="http://schemas.microsoft.com/office/drawing/2014/main" val="20009"/>
                    </a:ext>
                  </a:extLst>
                </a:gridCol>
                <a:gridCol w="625111">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8961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47"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295401"/>
            <a:ext cx="8229600" cy="4830763"/>
          </a:xfrm>
        </p:spPr>
        <p:txBody>
          <a:bodyPr/>
          <a:lstStyle/>
          <a:p>
            <a:r>
              <a:rPr lang="en-US" dirty="0"/>
              <a:t>Epoch 1 </a:t>
            </a:r>
            <a:r>
              <a:rPr lang="en-US" dirty="0" err="1"/>
              <a:t>baris</a:t>
            </a:r>
            <a:r>
              <a:rPr lang="en-US" dirty="0"/>
              <a:t> 1</a:t>
            </a:r>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803313843"/>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50380">
                  <a:extLst>
                    <a:ext uri="{9D8B030D-6E8A-4147-A177-3AD203B41FA5}">
                      <a16:colId xmlns:a16="http://schemas.microsoft.com/office/drawing/2014/main" val="20009"/>
                    </a:ext>
                  </a:extLst>
                </a:gridCol>
                <a:gridCol w="61012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289154" y="3276600"/>
            <a:ext cx="2825646"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b + (x1*w1+x2*w2)</a:t>
            </a:r>
          </a:p>
          <a:p>
            <a:r>
              <a:rPr lang="en-US" dirty="0"/>
              <a:t>Net = 0 + (1*0+1*0)</a:t>
            </a:r>
          </a:p>
          <a:p>
            <a:r>
              <a:rPr lang="en-US" dirty="0"/>
              <a:t>Net = 0</a:t>
            </a:r>
          </a:p>
        </p:txBody>
      </p:sp>
      <p:sp>
        <p:nvSpPr>
          <p:cNvPr id="8" name="Rectangular Callout 7"/>
          <p:cNvSpPr/>
          <p:nvPr/>
        </p:nvSpPr>
        <p:spPr>
          <a:xfrm>
            <a:off x="2563318" y="1981200"/>
            <a:ext cx="2237282"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9" name="Rectangular Callout 8"/>
          <p:cNvSpPr/>
          <p:nvPr/>
        </p:nvSpPr>
        <p:spPr>
          <a:xfrm>
            <a:off x="4931764" y="1905000"/>
            <a:ext cx="2764436" cy="1143000"/>
          </a:xfrm>
          <a:prstGeom prst="wedgeRectCallout">
            <a:avLst>
              <a:gd name="adj1" fmla="val 32813"/>
              <a:gd name="adj2" fmla="val 261363"/>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dW1 = </a:t>
            </a:r>
            <a:r>
              <a:rPr lang="en-US" dirty="0">
                <a:latin typeface="Symbol" pitchFamily="18" charset="2"/>
              </a:rPr>
              <a:t>a</a:t>
            </a:r>
            <a:r>
              <a:rPr lang="en-US" dirty="0"/>
              <a:t>TX1= 1*1*1 = 1</a:t>
            </a:r>
          </a:p>
          <a:p>
            <a:r>
              <a:rPr lang="en-US" dirty="0"/>
              <a:t>dW2 =</a:t>
            </a:r>
            <a:r>
              <a:rPr lang="en-US" dirty="0">
                <a:latin typeface="Symbol" pitchFamily="18" charset="2"/>
              </a:rPr>
              <a:t> a</a:t>
            </a:r>
            <a:r>
              <a:rPr lang="en-US" dirty="0"/>
              <a:t>TX2= 1*1*1 = 1</a:t>
            </a:r>
          </a:p>
          <a:p>
            <a:r>
              <a:rPr lang="en-US" dirty="0"/>
              <a:t>dW3 =</a:t>
            </a:r>
            <a:r>
              <a:rPr lang="en-US" dirty="0">
                <a:latin typeface="Symbol" pitchFamily="18" charset="2"/>
              </a:rPr>
              <a:t> a</a:t>
            </a:r>
            <a:r>
              <a:rPr lang="en-US" dirty="0"/>
              <a:t>TX3= 1*1*1 = 1</a:t>
            </a:r>
          </a:p>
        </p:txBody>
      </p:sp>
      <p:sp>
        <p:nvSpPr>
          <p:cNvPr id="10" name="Rectangular Callout 9"/>
          <p:cNvSpPr/>
          <p:nvPr/>
        </p:nvSpPr>
        <p:spPr>
          <a:xfrm>
            <a:off x="7848600" y="2133600"/>
            <a:ext cx="2944318" cy="1143000"/>
          </a:xfrm>
          <a:prstGeom prst="wedgeRectCallout">
            <a:avLst>
              <a:gd name="adj1" fmla="val 9564"/>
              <a:gd name="adj2" fmla="val 212839"/>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W1 = W1+dW1 = 0+1 = 1</a:t>
            </a:r>
          </a:p>
          <a:p>
            <a:r>
              <a:rPr lang="en-US" dirty="0"/>
              <a:t>W2 =</a:t>
            </a:r>
            <a:r>
              <a:rPr lang="en-US" dirty="0">
                <a:latin typeface="Symbol" pitchFamily="18" charset="2"/>
              </a:rPr>
              <a:t> </a:t>
            </a:r>
            <a:r>
              <a:rPr lang="en-US" dirty="0"/>
              <a:t>W2+dW2 = 0+1 = 1</a:t>
            </a:r>
          </a:p>
          <a:p>
            <a:r>
              <a:rPr lang="en-US" dirty="0"/>
              <a:t>W3 =</a:t>
            </a:r>
            <a:r>
              <a:rPr lang="en-US" dirty="0">
                <a:latin typeface="Symbol" pitchFamily="18" charset="2"/>
              </a:rPr>
              <a:t> </a:t>
            </a:r>
            <a:r>
              <a:rPr lang="en-US" dirty="0"/>
              <a:t>W3+dW3 = 0+1 = 1</a:t>
            </a:r>
          </a:p>
        </p:txBody>
      </p:sp>
    </p:spTree>
    <p:extLst>
      <p:ext uri="{BB962C8B-B14F-4D97-AF65-F5344CB8AC3E}">
        <p14:creationId xmlns:p14="http://schemas.microsoft.com/office/powerpoint/2010/main" val="2687322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77"/>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295401"/>
            <a:ext cx="8229600" cy="4830763"/>
          </a:xfrm>
        </p:spPr>
        <p:txBody>
          <a:bodyPr/>
          <a:lstStyle/>
          <a:p>
            <a:r>
              <a:rPr lang="en-US" dirty="0"/>
              <a:t>Epoch 1 </a:t>
            </a:r>
            <a:r>
              <a:rPr lang="en-US" dirty="0" err="1"/>
              <a:t>baris</a:t>
            </a:r>
            <a:r>
              <a:rPr lang="en-US" dirty="0"/>
              <a:t> 2</a:t>
            </a:r>
            <a:endParaRPr lang="en-US" dirty="0">
              <a:latin typeface="Symbol" pitchFamily="18" charset="2"/>
            </a:endParaRPr>
          </a:p>
          <a:p>
            <a:pPr>
              <a:buNone/>
            </a:pP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543803908"/>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95350">
                  <a:extLst>
                    <a:ext uri="{9D8B030D-6E8A-4147-A177-3AD203B41FA5}">
                      <a16:colId xmlns:a16="http://schemas.microsoft.com/office/drawing/2014/main" val="20009"/>
                    </a:ext>
                  </a:extLst>
                </a:gridCol>
                <a:gridCol w="5651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304144" y="3276600"/>
            <a:ext cx="2810656"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1 + (x1*w1+x2*w2)</a:t>
            </a:r>
          </a:p>
          <a:p>
            <a:r>
              <a:rPr lang="en-US" dirty="0"/>
              <a:t>Net = 1 + (1*1+0*1)</a:t>
            </a:r>
          </a:p>
          <a:p>
            <a:r>
              <a:rPr lang="en-US" dirty="0"/>
              <a:t>Net = 2</a:t>
            </a:r>
          </a:p>
        </p:txBody>
      </p:sp>
      <p:sp>
        <p:nvSpPr>
          <p:cNvPr id="6" name="Rectangular Callout 5"/>
          <p:cNvSpPr/>
          <p:nvPr/>
        </p:nvSpPr>
        <p:spPr>
          <a:xfrm>
            <a:off x="2758190" y="1981200"/>
            <a:ext cx="2194810"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7" name="Rectangular Callout 6"/>
          <p:cNvSpPr/>
          <p:nvPr/>
        </p:nvSpPr>
        <p:spPr>
          <a:xfrm>
            <a:off x="5105400" y="1905000"/>
            <a:ext cx="2974298" cy="1143000"/>
          </a:xfrm>
          <a:prstGeom prst="wedgeRectCallout">
            <a:avLst>
              <a:gd name="adj1" fmla="val 32813"/>
              <a:gd name="adj2" fmla="val 261363"/>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dW1 = </a:t>
            </a:r>
            <a:r>
              <a:rPr lang="en-US" dirty="0">
                <a:latin typeface="Symbol" pitchFamily="18" charset="2"/>
              </a:rPr>
              <a:t>a</a:t>
            </a:r>
            <a:r>
              <a:rPr lang="en-US" dirty="0"/>
              <a:t>TX1= 1*-1*1 = -1</a:t>
            </a:r>
          </a:p>
          <a:p>
            <a:r>
              <a:rPr lang="en-US" dirty="0"/>
              <a:t>dW2 =</a:t>
            </a:r>
            <a:r>
              <a:rPr lang="en-US" dirty="0">
                <a:latin typeface="Symbol" pitchFamily="18" charset="2"/>
              </a:rPr>
              <a:t> a</a:t>
            </a:r>
            <a:r>
              <a:rPr lang="en-US" dirty="0"/>
              <a:t>TX2= 1*-1*0 = 0</a:t>
            </a:r>
          </a:p>
          <a:p>
            <a:r>
              <a:rPr lang="en-US" dirty="0"/>
              <a:t>dW3 =</a:t>
            </a:r>
            <a:r>
              <a:rPr lang="en-US" dirty="0">
                <a:latin typeface="Symbol" pitchFamily="18" charset="2"/>
              </a:rPr>
              <a:t> a</a:t>
            </a:r>
            <a:r>
              <a:rPr lang="en-US" dirty="0"/>
              <a:t>TX3= 1*-1*1 = -1</a:t>
            </a:r>
          </a:p>
        </p:txBody>
      </p:sp>
      <p:sp>
        <p:nvSpPr>
          <p:cNvPr id="8" name="Rectangular Callout 7"/>
          <p:cNvSpPr/>
          <p:nvPr/>
        </p:nvSpPr>
        <p:spPr>
          <a:xfrm>
            <a:off x="8308298" y="1981200"/>
            <a:ext cx="2895600" cy="1143000"/>
          </a:xfrm>
          <a:prstGeom prst="wedgeRectCallout">
            <a:avLst>
              <a:gd name="adj1" fmla="val -13214"/>
              <a:gd name="adj2" fmla="val 21415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W1 = W1+dW1 = 1-1 = 0</a:t>
            </a:r>
          </a:p>
          <a:p>
            <a:r>
              <a:rPr lang="en-US" dirty="0"/>
              <a:t>W2 =</a:t>
            </a:r>
            <a:r>
              <a:rPr lang="en-US" dirty="0">
                <a:latin typeface="Symbol" pitchFamily="18" charset="2"/>
              </a:rPr>
              <a:t> </a:t>
            </a:r>
            <a:r>
              <a:rPr lang="en-US" dirty="0"/>
              <a:t>W2+dW2 = 1+0 = 1</a:t>
            </a:r>
          </a:p>
          <a:p>
            <a:r>
              <a:rPr lang="en-US" dirty="0"/>
              <a:t>W3 =</a:t>
            </a:r>
            <a:r>
              <a:rPr lang="en-US" dirty="0">
                <a:latin typeface="Symbol" pitchFamily="18" charset="2"/>
              </a:rPr>
              <a:t> </a:t>
            </a:r>
            <a:r>
              <a:rPr lang="en-US" dirty="0"/>
              <a:t>W3+dW3 = 1-1 = 0</a:t>
            </a:r>
          </a:p>
        </p:txBody>
      </p:sp>
    </p:spTree>
    <p:extLst>
      <p:ext uri="{BB962C8B-B14F-4D97-AF65-F5344CB8AC3E}">
        <p14:creationId xmlns:p14="http://schemas.microsoft.com/office/powerpoint/2010/main" val="1181940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48" y="7042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219201"/>
            <a:ext cx="8229600" cy="4906963"/>
          </a:xfrm>
        </p:spPr>
        <p:txBody>
          <a:bodyPr/>
          <a:lstStyle/>
          <a:p>
            <a:r>
              <a:rPr lang="en-US" dirty="0"/>
              <a:t>Epoch 1 </a:t>
            </a:r>
            <a:r>
              <a:rPr lang="en-US" dirty="0" err="1"/>
              <a:t>baris</a:t>
            </a:r>
            <a:r>
              <a:rPr lang="en-US" dirty="0"/>
              <a:t> 3</a:t>
            </a:r>
            <a:endParaRPr lang="en-US" dirty="0">
              <a:latin typeface="Symbol" pitchFamily="18" charset="2"/>
            </a:endParaRPr>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601062399"/>
              </p:ext>
            </p:extLst>
          </p:nvPr>
        </p:nvGraphicFramePr>
        <p:xfrm>
          <a:off x="1676400" y="3429001"/>
          <a:ext cx="8763000" cy="2996173"/>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20399">
                  <a:extLst>
                    <a:ext uri="{9D8B030D-6E8A-4147-A177-3AD203B41FA5}">
                      <a16:colId xmlns:a16="http://schemas.microsoft.com/office/drawing/2014/main" val="20009"/>
                    </a:ext>
                  </a:extLst>
                </a:gridCol>
                <a:gridCol w="640101">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10002"/>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259174" y="3276600"/>
            <a:ext cx="2855626"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b + (x1*w1+x2*w2)</a:t>
            </a:r>
          </a:p>
          <a:p>
            <a:r>
              <a:rPr lang="en-US" dirty="0"/>
              <a:t>Net = 0 + (0*0+1*1)</a:t>
            </a:r>
          </a:p>
          <a:p>
            <a:r>
              <a:rPr lang="en-US" dirty="0"/>
              <a:t>Net = 1</a:t>
            </a:r>
          </a:p>
        </p:txBody>
      </p:sp>
      <p:sp>
        <p:nvSpPr>
          <p:cNvPr id="6" name="Rectangular Callout 5"/>
          <p:cNvSpPr/>
          <p:nvPr/>
        </p:nvSpPr>
        <p:spPr>
          <a:xfrm>
            <a:off x="2728210" y="1981200"/>
            <a:ext cx="2224790"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7" name="Rectangular Callout 6"/>
          <p:cNvSpPr/>
          <p:nvPr/>
        </p:nvSpPr>
        <p:spPr>
          <a:xfrm>
            <a:off x="5105399" y="1905000"/>
            <a:ext cx="2869367" cy="1143000"/>
          </a:xfrm>
          <a:prstGeom prst="wedgeRectCallout">
            <a:avLst>
              <a:gd name="adj1" fmla="val 27606"/>
              <a:gd name="adj2" fmla="val 257429"/>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dW1 = </a:t>
            </a:r>
            <a:r>
              <a:rPr lang="en-US" dirty="0">
                <a:latin typeface="Symbol" pitchFamily="18" charset="2"/>
              </a:rPr>
              <a:t>a</a:t>
            </a:r>
            <a:r>
              <a:rPr lang="en-US" dirty="0"/>
              <a:t>TX1= 1*-1*0 = 0</a:t>
            </a:r>
          </a:p>
          <a:p>
            <a:r>
              <a:rPr lang="en-US" dirty="0"/>
              <a:t>dW2 =</a:t>
            </a:r>
            <a:r>
              <a:rPr lang="en-US" dirty="0">
                <a:latin typeface="Symbol" pitchFamily="18" charset="2"/>
              </a:rPr>
              <a:t> a</a:t>
            </a:r>
            <a:r>
              <a:rPr lang="en-US" dirty="0"/>
              <a:t>TX2= 1*-1*1 = -1</a:t>
            </a:r>
          </a:p>
          <a:p>
            <a:r>
              <a:rPr lang="en-US" dirty="0"/>
              <a:t>dW3 =</a:t>
            </a:r>
            <a:r>
              <a:rPr lang="en-US" dirty="0">
                <a:latin typeface="Symbol" pitchFamily="18" charset="2"/>
              </a:rPr>
              <a:t> a</a:t>
            </a:r>
            <a:r>
              <a:rPr lang="en-US" dirty="0"/>
              <a:t>TX3= 1*-1*1 = -1</a:t>
            </a:r>
          </a:p>
        </p:txBody>
      </p:sp>
      <p:sp>
        <p:nvSpPr>
          <p:cNvPr id="8" name="Rectangular Callout 7"/>
          <p:cNvSpPr/>
          <p:nvPr/>
        </p:nvSpPr>
        <p:spPr>
          <a:xfrm>
            <a:off x="8763000" y="1981200"/>
            <a:ext cx="2895600" cy="1143000"/>
          </a:xfrm>
          <a:prstGeom prst="wedgeRectCallout">
            <a:avLst>
              <a:gd name="adj1" fmla="val -30298"/>
              <a:gd name="adj2" fmla="val 216773"/>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W1 = W1+dW1 = 0+0 = 0</a:t>
            </a:r>
          </a:p>
          <a:p>
            <a:r>
              <a:rPr lang="en-US" dirty="0"/>
              <a:t>W2 =</a:t>
            </a:r>
            <a:r>
              <a:rPr lang="en-US" dirty="0">
                <a:latin typeface="Symbol" pitchFamily="18" charset="2"/>
              </a:rPr>
              <a:t> </a:t>
            </a:r>
            <a:r>
              <a:rPr lang="en-US" dirty="0"/>
              <a:t>W2+dW2 = 1-1 = 0</a:t>
            </a:r>
          </a:p>
          <a:p>
            <a:r>
              <a:rPr lang="en-US" dirty="0"/>
              <a:t>W3 =</a:t>
            </a:r>
            <a:r>
              <a:rPr lang="en-US" dirty="0">
                <a:latin typeface="Symbol" pitchFamily="18" charset="2"/>
              </a:rPr>
              <a:t> </a:t>
            </a:r>
            <a:r>
              <a:rPr lang="en-US" dirty="0"/>
              <a:t>W3+dW3 = 0-1 = -1</a:t>
            </a:r>
          </a:p>
        </p:txBody>
      </p:sp>
    </p:spTree>
    <p:extLst>
      <p:ext uri="{BB962C8B-B14F-4D97-AF65-F5344CB8AC3E}">
        <p14:creationId xmlns:p14="http://schemas.microsoft.com/office/powerpoint/2010/main" val="82448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18" y="7042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219201"/>
            <a:ext cx="8229600" cy="4906963"/>
          </a:xfrm>
        </p:spPr>
        <p:txBody>
          <a:bodyPr/>
          <a:lstStyle/>
          <a:p>
            <a:r>
              <a:rPr lang="en-US" dirty="0"/>
              <a:t>Epoch 1 </a:t>
            </a:r>
            <a:r>
              <a:rPr lang="en-US" dirty="0" err="1"/>
              <a:t>baris</a:t>
            </a:r>
            <a:r>
              <a:rPr lang="en-US" dirty="0"/>
              <a:t> 4</a:t>
            </a:r>
            <a:endParaRPr lang="en-US" dirty="0">
              <a:latin typeface="Symbol" pitchFamily="18" charset="2"/>
            </a:endParaRPr>
          </a:p>
          <a:p>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837978320"/>
              </p:ext>
            </p:extLst>
          </p:nvPr>
        </p:nvGraphicFramePr>
        <p:xfrm>
          <a:off x="1676400" y="3429001"/>
          <a:ext cx="8763000" cy="3185160"/>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730250">
                  <a:extLst>
                    <a:ext uri="{9D8B030D-6E8A-4147-A177-3AD203B41FA5}">
                      <a16:colId xmlns:a16="http://schemas.microsoft.com/office/drawing/2014/main" val="20009"/>
                    </a:ext>
                  </a:extLst>
                </a:gridCol>
                <a:gridCol w="7302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endParaRPr lang="en-US" sz="2400" dirty="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10002"/>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10003"/>
                  </a:ext>
                </a:extLst>
              </a:tr>
            </a:tbl>
          </a:graphicData>
        </a:graphic>
      </p:graphicFrame>
      <p:sp>
        <p:nvSpPr>
          <p:cNvPr id="5" name="Rectangular Callout 4"/>
          <p:cNvSpPr/>
          <p:nvPr/>
        </p:nvSpPr>
        <p:spPr>
          <a:xfrm>
            <a:off x="1523999" y="3276600"/>
            <a:ext cx="2793167" cy="1143000"/>
          </a:xfrm>
          <a:prstGeom prst="wedgeRectCallout">
            <a:avLst>
              <a:gd name="adj1" fmla="val 47387"/>
              <a:gd name="adj2" fmla="val 172182"/>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Net = b + (x1*w1+x2*w2)</a:t>
            </a:r>
          </a:p>
          <a:p>
            <a:r>
              <a:rPr lang="en-US" dirty="0"/>
              <a:t>Net = -1 + (0*0+0*0)</a:t>
            </a:r>
          </a:p>
          <a:p>
            <a:r>
              <a:rPr lang="en-US" dirty="0"/>
              <a:t>Net = -1</a:t>
            </a:r>
          </a:p>
        </p:txBody>
      </p:sp>
      <p:sp>
        <p:nvSpPr>
          <p:cNvPr id="6" name="Rectangular Callout 5"/>
          <p:cNvSpPr/>
          <p:nvPr/>
        </p:nvSpPr>
        <p:spPr>
          <a:xfrm>
            <a:off x="2895599" y="1981200"/>
            <a:ext cx="2156085" cy="1143000"/>
          </a:xfrm>
          <a:prstGeom prst="wedgeRectCallout">
            <a:avLst>
              <a:gd name="adj1" fmla="val 42136"/>
              <a:gd name="adj2" fmla="val 2862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           1 </a:t>
            </a:r>
            <a:r>
              <a:rPr lang="en-US" dirty="0" err="1"/>
              <a:t>jika</a:t>
            </a:r>
            <a:r>
              <a:rPr lang="en-US" dirty="0"/>
              <a:t> Net &gt;0</a:t>
            </a:r>
          </a:p>
          <a:p>
            <a:r>
              <a:rPr lang="en-US" dirty="0"/>
              <a:t>Out = 0 </a:t>
            </a:r>
            <a:r>
              <a:rPr lang="en-US" dirty="0" err="1"/>
              <a:t>jika</a:t>
            </a:r>
            <a:r>
              <a:rPr lang="en-US" dirty="0"/>
              <a:t> Net =0</a:t>
            </a:r>
          </a:p>
          <a:p>
            <a:r>
              <a:rPr lang="en-US" dirty="0"/>
              <a:t>          -1 </a:t>
            </a:r>
            <a:r>
              <a:rPr lang="en-US" dirty="0" err="1"/>
              <a:t>jika</a:t>
            </a:r>
            <a:r>
              <a:rPr lang="en-US" dirty="0"/>
              <a:t> Net&lt;0</a:t>
            </a:r>
          </a:p>
        </p:txBody>
      </p:sp>
      <p:sp>
        <p:nvSpPr>
          <p:cNvPr id="8" name="Rectangular Callout 7"/>
          <p:cNvSpPr/>
          <p:nvPr/>
        </p:nvSpPr>
        <p:spPr>
          <a:xfrm>
            <a:off x="7450111" y="1752600"/>
            <a:ext cx="2913089" cy="1524000"/>
          </a:xfrm>
          <a:prstGeom prst="wedgeRectCallout">
            <a:avLst>
              <a:gd name="adj1" fmla="val 9564"/>
              <a:gd name="adj2" fmla="val 212839"/>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Karena</a:t>
            </a:r>
            <a:r>
              <a:rPr lang="en-US" dirty="0"/>
              <a:t> out=target, </a:t>
            </a:r>
            <a:r>
              <a:rPr lang="en-US" dirty="0" err="1"/>
              <a:t>maka</a:t>
            </a:r>
            <a:r>
              <a:rPr lang="en-US" dirty="0"/>
              <a:t> </a:t>
            </a:r>
            <a:r>
              <a:rPr lang="en-US" dirty="0" err="1"/>
              <a:t>tidak</a:t>
            </a:r>
            <a:r>
              <a:rPr lang="en-US" dirty="0"/>
              <a:t> </a:t>
            </a:r>
            <a:r>
              <a:rPr lang="en-US" dirty="0" err="1"/>
              <a:t>ada</a:t>
            </a:r>
            <a:r>
              <a:rPr lang="en-US" dirty="0"/>
              <a:t> </a:t>
            </a:r>
            <a:r>
              <a:rPr lang="en-US" dirty="0" err="1"/>
              <a:t>perubahan</a:t>
            </a:r>
            <a:r>
              <a:rPr lang="en-US" dirty="0"/>
              <a:t> </a:t>
            </a:r>
            <a:r>
              <a:rPr lang="en-US" dirty="0" err="1"/>
              <a:t>bobot</a:t>
            </a:r>
            <a:endParaRPr lang="en-US" dirty="0"/>
          </a:p>
          <a:p>
            <a:r>
              <a:rPr lang="en-US" dirty="0"/>
              <a:t>W1 = W1+dW1 = 0+1 = 1</a:t>
            </a:r>
          </a:p>
          <a:p>
            <a:r>
              <a:rPr lang="en-US" dirty="0"/>
              <a:t>W2 =</a:t>
            </a:r>
            <a:r>
              <a:rPr lang="en-US" dirty="0">
                <a:latin typeface="Symbol" pitchFamily="18" charset="2"/>
              </a:rPr>
              <a:t> </a:t>
            </a:r>
            <a:r>
              <a:rPr lang="en-US" dirty="0"/>
              <a:t>W2+dW2 = 0+1 = 1</a:t>
            </a:r>
          </a:p>
          <a:p>
            <a:r>
              <a:rPr lang="en-US" dirty="0"/>
              <a:t>W3 =</a:t>
            </a:r>
            <a:r>
              <a:rPr lang="en-US" dirty="0">
                <a:latin typeface="Symbol" pitchFamily="18" charset="2"/>
              </a:rPr>
              <a:t> </a:t>
            </a:r>
            <a:r>
              <a:rPr lang="en-US" dirty="0"/>
              <a:t>W3+dW3 = 0+1 = 1</a:t>
            </a:r>
          </a:p>
        </p:txBody>
      </p:sp>
    </p:spTree>
    <p:extLst>
      <p:ext uri="{BB962C8B-B14F-4D97-AF65-F5344CB8AC3E}">
        <p14:creationId xmlns:p14="http://schemas.microsoft.com/office/powerpoint/2010/main" val="162282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8"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1</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763067064"/>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64120">
                  <a:extLst>
                    <a:ext uri="{9D8B030D-6E8A-4147-A177-3AD203B41FA5}">
                      <a16:colId xmlns:a16="http://schemas.microsoft.com/office/drawing/2014/main" val="20009"/>
                    </a:ext>
                  </a:extLst>
                </a:gridCol>
                <a:gridCol w="59638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8433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2</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789253984"/>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19150">
                  <a:extLst>
                    <a:ext uri="{9D8B030D-6E8A-4147-A177-3AD203B41FA5}">
                      <a16:colId xmlns:a16="http://schemas.microsoft.com/office/drawing/2014/main" val="20009"/>
                    </a:ext>
                  </a:extLst>
                </a:gridCol>
                <a:gridCol w="6413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577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Struktur</a:t>
            </a:r>
            <a:r>
              <a:rPr lang="en-US" dirty="0"/>
              <a:t> </a:t>
            </a:r>
            <a:r>
              <a:rPr lang="en-US" dirty="0" err="1"/>
              <a:t>sel</a:t>
            </a:r>
            <a:endParaRPr lang="id-ID" dirty="0"/>
          </a:p>
        </p:txBody>
      </p:sp>
      <p:sp>
        <p:nvSpPr>
          <p:cNvPr id="3" name="Content Placeholder 2"/>
          <p:cNvSpPr>
            <a:spLocks noGrp="1"/>
          </p:cNvSpPr>
          <p:nvPr>
            <p:ph idx="1"/>
          </p:nvPr>
        </p:nvSpPr>
        <p:spPr>
          <a:xfrm>
            <a:off x="290076" y="2324074"/>
            <a:ext cx="3137574" cy="2226039"/>
          </a:xfrm>
          <a:solidFill>
            <a:schemeClr val="tx2"/>
          </a:solidFill>
        </p:spPr>
        <p:txBody>
          <a:bodyPr>
            <a:normAutofit/>
          </a:bodyPr>
          <a:lstStyle/>
          <a:p>
            <a:pPr marL="0" indent="0">
              <a:buNone/>
            </a:pPr>
            <a:r>
              <a:rPr lang="en-US" sz="2400" dirty="0">
                <a:latin typeface="Bookman Old Style" panose="02050604050505020204" pitchFamily="18" charset="0"/>
              </a:rPr>
              <a:t>Neuron </a:t>
            </a:r>
            <a:r>
              <a:rPr lang="en-US" sz="2400" dirty="0" err="1">
                <a:latin typeface="Bookman Old Style" panose="02050604050505020204" pitchFamily="18" charset="0"/>
              </a:rPr>
              <a:t>pada</a:t>
            </a:r>
            <a:r>
              <a:rPr lang="en-US" sz="2400" dirty="0">
                <a:latin typeface="Bookman Old Style" panose="02050604050505020204" pitchFamily="18" charset="0"/>
              </a:rPr>
              <a:t> </a:t>
            </a:r>
            <a:r>
              <a:rPr lang="en-US" sz="2400" dirty="0" err="1">
                <a:latin typeface="Bookman Old Style" panose="02050604050505020204" pitchFamily="18" charset="0"/>
              </a:rPr>
              <a:t>manusia</a:t>
            </a:r>
            <a:r>
              <a:rPr lang="en-US" sz="2400" dirty="0">
                <a:latin typeface="Bookman Old Style" panose="02050604050505020204" pitchFamily="18" charset="0"/>
              </a:rPr>
              <a:t>, </a:t>
            </a:r>
            <a:r>
              <a:rPr lang="en-US" sz="2400" dirty="0" err="1">
                <a:latin typeface="Bookman Old Style" panose="02050604050505020204" pitchFamily="18" charset="0"/>
              </a:rPr>
              <a:t>terdiri</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sel</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axon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banyak</a:t>
            </a:r>
            <a:r>
              <a:rPr lang="en-US" sz="2400" dirty="0">
                <a:latin typeface="Bookman Old Style" panose="02050604050505020204" pitchFamily="18" charset="0"/>
              </a:rPr>
              <a:t> </a:t>
            </a:r>
            <a:r>
              <a:rPr lang="en-US" sz="2400" dirty="0" err="1">
                <a:latin typeface="Bookman Old Style" panose="02050604050505020204" pitchFamily="18" charset="0"/>
              </a:rPr>
              <a:t>dendrit</a:t>
            </a:r>
            <a:r>
              <a:rPr lang="en-US" sz="2400" dirty="0">
                <a:latin typeface="Bookman Old Style" panose="02050604050505020204" pitchFamily="18" charset="0"/>
              </a:rPr>
              <a:t>. </a:t>
            </a:r>
            <a:endParaRPr lang="id-ID" dirty="0"/>
          </a:p>
        </p:txBody>
      </p:sp>
      <p:pic>
        <p:nvPicPr>
          <p:cNvPr id="1026" name="Picture 2" descr="https://abisjatuhbangunlagi.files.wordpress.com/2012/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5930" y="3028014"/>
            <a:ext cx="7442951" cy="3501270"/>
          </a:xfrm>
          <a:prstGeom prst="rect">
            <a:avLst/>
          </a:prstGeom>
          <a:noFill/>
          <a:extLst>
            <a:ext uri="{909E8E84-426E-40DD-AFC4-6F175D3DCCD1}">
              <a14:hiddenFill xmlns:a14="http://schemas.microsoft.com/office/drawing/2010/main">
                <a:solidFill>
                  <a:srgbClr val="FFFFFF"/>
                </a:solidFill>
              </a14:hiddenFill>
            </a:ext>
          </a:extLst>
        </p:spPr>
      </p:pic>
      <p:sp>
        <p:nvSpPr>
          <p:cNvPr id="8" name="Line Callout 2 (Accent Bar) 7"/>
          <p:cNvSpPr/>
          <p:nvPr/>
        </p:nvSpPr>
        <p:spPr>
          <a:xfrm flipH="1">
            <a:off x="559430" y="4916773"/>
            <a:ext cx="2408620" cy="1469036"/>
          </a:xfrm>
          <a:prstGeom prst="accentCallout2">
            <a:avLst>
              <a:gd name="adj1" fmla="val 18750"/>
              <a:gd name="adj2" fmla="val -8333"/>
              <a:gd name="adj3" fmla="val 18750"/>
              <a:gd name="adj4" fmla="val -16667"/>
              <a:gd name="adj5" fmla="val -24235"/>
              <a:gd name="adj6" fmla="val -126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Axon : </a:t>
            </a:r>
          </a:p>
          <a:p>
            <a:r>
              <a:rPr lang="en-US" dirty="0" err="1">
                <a:solidFill>
                  <a:schemeClr val="bg1"/>
                </a:solidFill>
              </a:rPr>
              <a:t>penghubung</a:t>
            </a:r>
            <a:r>
              <a:rPr lang="en-US" dirty="0">
                <a:solidFill>
                  <a:schemeClr val="bg1"/>
                </a:solidFill>
              </a:rPr>
              <a:t> yang </a:t>
            </a:r>
            <a:r>
              <a:rPr lang="en-US" dirty="0" err="1">
                <a:solidFill>
                  <a:schemeClr val="bg1"/>
                </a:solidFill>
              </a:rPr>
              <a:t>mengirimkan</a:t>
            </a:r>
            <a:r>
              <a:rPr lang="en-US" dirty="0">
                <a:solidFill>
                  <a:schemeClr val="bg1"/>
                </a:solidFill>
              </a:rPr>
              <a:t> </a:t>
            </a:r>
            <a:r>
              <a:rPr lang="en-US" dirty="0" err="1">
                <a:solidFill>
                  <a:schemeClr val="bg1"/>
                </a:solidFill>
              </a:rPr>
              <a:t>sinyal</a:t>
            </a:r>
            <a:r>
              <a:rPr lang="en-US" dirty="0">
                <a:solidFill>
                  <a:schemeClr val="bg1"/>
                </a:solidFill>
              </a:rPr>
              <a:t> </a:t>
            </a:r>
            <a:r>
              <a:rPr lang="en-US" dirty="0" err="1">
                <a:solidFill>
                  <a:schemeClr val="bg1"/>
                </a:solidFill>
              </a:rPr>
              <a:t>keluaran</a:t>
            </a:r>
            <a:r>
              <a:rPr lang="en-US" dirty="0">
                <a:solidFill>
                  <a:schemeClr val="bg1"/>
                </a:solidFill>
              </a:rPr>
              <a:t> neuron </a:t>
            </a:r>
            <a:r>
              <a:rPr lang="en-US" dirty="0" err="1">
                <a:solidFill>
                  <a:schemeClr val="bg1"/>
                </a:solidFill>
              </a:rPr>
              <a:t>menuju</a:t>
            </a:r>
            <a:r>
              <a:rPr lang="en-US" dirty="0">
                <a:solidFill>
                  <a:schemeClr val="bg1"/>
                </a:solidFill>
              </a:rPr>
              <a:t> neuron </a:t>
            </a:r>
            <a:r>
              <a:rPr lang="en-US" dirty="0" err="1">
                <a:solidFill>
                  <a:schemeClr val="bg1"/>
                </a:solidFill>
              </a:rPr>
              <a:t>lainnya</a:t>
            </a:r>
            <a:endParaRPr lang="en-US" dirty="0">
              <a:solidFill>
                <a:schemeClr val="bg1"/>
              </a:solidFill>
            </a:endParaRPr>
          </a:p>
        </p:txBody>
      </p:sp>
      <p:sp>
        <p:nvSpPr>
          <p:cNvPr id="10" name="Line Callout 2 (Accent Bar) 9"/>
          <p:cNvSpPr/>
          <p:nvPr/>
        </p:nvSpPr>
        <p:spPr>
          <a:xfrm>
            <a:off x="4751886" y="1208505"/>
            <a:ext cx="2225716" cy="1469036"/>
          </a:xfrm>
          <a:prstGeom prst="accentCallout2">
            <a:avLst>
              <a:gd name="adj1" fmla="val 18750"/>
              <a:gd name="adj2" fmla="val -8333"/>
              <a:gd name="adj3" fmla="val 18750"/>
              <a:gd name="adj4" fmla="val -16667"/>
              <a:gd name="adj5" fmla="val 154337"/>
              <a:gd name="adj6" fmla="val -23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Dendrit</a:t>
            </a:r>
            <a:r>
              <a:rPr lang="en-US" dirty="0">
                <a:solidFill>
                  <a:schemeClr val="bg1"/>
                </a:solidFill>
              </a:rPr>
              <a:t> : </a:t>
            </a:r>
          </a:p>
          <a:p>
            <a:r>
              <a:rPr lang="en-US" dirty="0" err="1">
                <a:solidFill>
                  <a:schemeClr val="bg1"/>
                </a:solidFill>
              </a:rPr>
              <a:t>Fasilitator</a:t>
            </a:r>
            <a:r>
              <a:rPr lang="en-US" dirty="0">
                <a:solidFill>
                  <a:schemeClr val="bg1"/>
                </a:solidFill>
              </a:rPr>
              <a:t> yang </a:t>
            </a:r>
            <a:r>
              <a:rPr lang="en-US" dirty="0" err="1">
                <a:solidFill>
                  <a:schemeClr val="bg1"/>
                </a:solidFill>
              </a:rPr>
              <a:t>menghubungkan</a:t>
            </a:r>
            <a:r>
              <a:rPr lang="en-US" dirty="0">
                <a:solidFill>
                  <a:schemeClr val="bg1"/>
                </a:solidFill>
              </a:rPr>
              <a:t> neuron </a:t>
            </a:r>
            <a:r>
              <a:rPr lang="en-US" dirty="0" err="1">
                <a:solidFill>
                  <a:schemeClr val="bg1"/>
                </a:solidFill>
              </a:rPr>
              <a:t>dengan</a:t>
            </a:r>
            <a:r>
              <a:rPr lang="en-US" dirty="0">
                <a:solidFill>
                  <a:schemeClr val="bg1"/>
                </a:solidFill>
              </a:rPr>
              <a:t> axon </a:t>
            </a:r>
            <a:r>
              <a:rPr lang="en-US" dirty="0" err="1">
                <a:solidFill>
                  <a:schemeClr val="bg1"/>
                </a:solidFill>
              </a:rPr>
              <a:t>dari</a:t>
            </a:r>
            <a:r>
              <a:rPr lang="en-US" dirty="0">
                <a:solidFill>
                  <a:schemeClr val="bg1"/>
                </a:solidFill>
              </a:rPr>
              <a:t> neuron </a:t>
            </a:r>
            <a:r>
              <a:rPr lang="en-US" dirty="0" err="1">
                <a:solidFill>
                  <a:schemeClr val="bg1"/>
                </a:solidFill>
              </a:rPr>
              <a:t>lainnya</a:t>
            </a:r>
            <a:endParaRPr lang="en-US" dirty="0">
              <a:solidFill>
                <a:schemeClr val="bg1"/>
              </a:solidFill>
            </a:endParaRPr>
          </a:p>
        </p:txBody>
      </p:sp>
      <p:sp>
        <p:nvSpPr>
          <p:cNvPr id="11" name="Line Callout 2 (Accent Bar) 10"/>
          <p:cNvSpPr/>
          <p:nvPr/>
        </p:nvSpPr>
        <p:spPr>
          <a:xfrm>
            <a:off x="7495087" y="1779182"/>
            <a:ext cx="1844175" cy="1028625"/>
          </a:xfrm>
          <a:prstGeom prst="accentCallout2">
            <a:avLst>
              <a:gd name="adj1" fmla="val 18750"/>
              <a:gd name="adj2" fmla="val -8333"/>
              <a:gd name="adj3" fmla="val 18750"/>
              <a:gd name="adj4" fmla="val -16667"/>
              <a:gd name="adj5" fmla="val 237829"/>
              <a:gd name="adj6" fmla="val -35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Nukleus</a:t>
            </a:r>
            <a:r>
              <a:rPr lang="en-US" dirty="0">
                <a:solidFill>
                  <a:schemeClr val="bg1"/>
                </a:solidFill>
              </a:rPr>
              <a:t> : </a:t>
            </a:r>
          </a:p>
          <a:p>
            <a:r>
              <a:rPr lang="en-US" dirty="0" err="1">
                <a:solidFill>
                  <a:schemeClr val="bg1"/>
                </a:solidFill>
              </a:rPr>
              <a:t>Inti</a:t>
            </a:r>
            <a:r>
              <a:rPr lang="en-US" dirty="0">
                <a:solidFill>
                  <a:schemeClr val="bg1"/>
                </a:solidFill>
              </a:rPr>
              <a:t> </a:t>
            </a:r>
            <a:r>
              <a:rPr lang="en-US" dirty="0" err="1">
                <a:solidFill>
                  <a:schemeClr val="bg1"/>
                </a:solidFill>
              </a:rPr>
              <a:t>sel</a:t>
            </a:r>
            <a:r>
              <a:rPr lang="en-US" dirty="0">
                <a:solidFill>
                  <a:schemeClr val="bg1"/>
                </a:solidFill>
              </a:rPr>
              <a:t> </a:t>
            </a:r>
            <a:r>
              <a:rPr lang="en-US" dirty="0" err="1">
                <a:solidFill>
                  <a:schemeClr val="bg1"/>
                </a:solidFill>
              </a:rPr>
              <a:t>pengolah</a:t>
            </a:r>
            <a:r>
              <a:rPr lang="en-US" dirty="0">
                <a:solidFill>
                  <a:schemeClr val="bg1"/>
                </a:solidFill>
              </a:rPr>
              <a:t> </a:t>
            </a:r>
            <a:r>
              <a:rPr lang="en-US" dirty="0" err="1">
                <a:solidFill>
                  <a:schemeClr val="bg1"/>
                </a:solidFill>
              </a:rPr>
              <a:t>informasi</a:t>
            </a:r>
            <a:endParaRPr lang="en-US" dirty="0">
              <a:solidFill>
                <a:schemeClr val="bg1"/>
              </a:solidFill>
            </a:endParaRPr>
          </a:p>
        </p:txBody>
      </p:sp>
      <p:sp>
        <p:nvSpPr>
          <p:cNvPr id="12" name="Line Callout 2 (Accent Bar) 11"/>
          <p:cNvSpPr/>
          <p:nvPr/>
        </p:nvSpPr>
        <p:spPr>
          <a:xfrm>
            <a:off x="9874386" y="811115"/>
            <a:ext cx="2194050" cy="2166226"/>
          </a:xfrm>
          <a:prstGeom prst="accentCallout2">
            <a:avLst>
              <a:gd name="adj1" fmla="val 92793"/>
              <a:gd name="adj2" fmla="val -7650"/>
              <a:gd name="adj3" fmla="val 92793"/>
              <a:gd name="adj4" fmla="val -17350"/>
              <a:gd name="adj5" fmla="val 150815"/>
              <a:gd name="adj6" fmla="val -84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Sinapsis</a:t>
            </a:r>
            <a:r>
              <a:rPr lang="en-US" dirty="0">
                <a:solidFill>
                  <a:schemeClr val="bg1"/>
                </a:solidFill>
              </a:rPr>
              <a:t> :</a:t>
            </a:r>
          </a:p>
          <a:p>
            <a:r>
              <a:rPr lang="en-US" dirty="0" err="1">
                <a:solidFill>
                  <a:schemeClr val="bg1"/>
                </a:solidFill>
              </a:rPr>
              <a:t>Berfungsi</a:t>
            </a:r>
            <a:r>
              <a:rPr lang="en-US" dirty="0">
                <a:solidFill>
                  <a:schemeClr val="bg1"/>
                </a:solidFill>
              </a:rPr>
              <a:t> </a:t>
            </a:r>
            <a:r>
              <a:rPr lang="en-US" dirty="0" err="1">
                <a:solidFill>
                  <a:schemeClr val="bg1"/>
                </a:solidFill>
              </a:rPr>
              <a:t>sebagai</a:t>
            </a:r>
            <a:r>
              <a:rPr lang="en-US" dirty="0">
                <a:solidFill>
                  <a:schemeClr val="bg1"/>
                </a:solidFill>
              </a:rPr>
              <a:t> </a:t>
            </a:r>
            <a:r>
              <a:rPr lang="en-US" dirty="0" err="1">
                <a:solidFill>
                  <a:schemeClr val="bg1"/>
                </a:solidFill>
              </a:rPr>
              <a:t>persimpangan</a:t>
            </a:r>
            <a:r>
              <a:rPr lang="en-US" dirty="0">
                <a:solidFill>
                  <a:schemeClr val="bg1"/>
                </a:solidFill>
              </a:rPr>
              <a:t>, di </a:t>
            </a:r>
            <a:r>
              <a:rPr lang="en-US" dirty="0" err="1">
                <a:solidFill>
                  <a:schemeClr val="bg1"/>
                </a:solidFill>
              </a:rPr>
              <a:t>mana</a:t>
            </a:r>
            <a:r>
              <a:rPr lang="en-US" dirty="0">
                <a:solidFill>
                  <a:schemeClr val="bg1"/>
                </a:solidFill>
              </a:rPr>
              <a:t> </a:t>
            </a:r>
            <a:r>
              <a:rPr lang="en-US" dirty="0" err="1">
                <a:solidFill>
                  <a:schemeClr val="bg1"/>
                </a:solidFill>
              </a:rPr>
              <a:t>impuls</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informasi</a:t>
            </a:r>
            <a:r>
              <a:rPr lang="en-US" dirty="0">
                <a:solidFill>
                  <a:schemeClr val="bg1"/>
                </a:solidFill>
              </a:rPr>
              <a:t> </a:t>
            </a:r>
            <a:r>
              <a:rPr lang="en-US" dirty="0" err="1">
                <a:solidFill>
                  <a:schemeClr val="bg1"/>
                </a:solidFill>
              </a:rPr>
              <a:t>dapat</a:t>
            </a:r>
            <a:r>
              <a:rPr lang="en-US" dirty="0">
                <a:solidFill>
                  <a:schemeClr val="bg1"/>
                </a:solidFill>
              </a:rPr>
              <a:t> </a:t>
            </a:r>
            <a:r>
              <a:rPr lang="en-US" dirty="0" err="1">
                <a:solidFill>
                  <a:schemeClr val="bg1"/>
                </a:solidFill>
              </a:rPr>
              <a:t>mengalir</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satu</a:t>
            </a:r>
            <a:r>
              <a:rPr lang="en-US" dirty="0">
                <a:solidFill>
                  <a:schemeClr val="bg1"/>
                </a:solidFill>
              </a:rPr>
              <a:t> neuron </a:t>
            </a:r>
            <a:r>
              <a:rPr lang="en-US" dirty="0" err="1">
                <a:solidFill>
                  <a:schemeClr val="bg1"/>
                </a:solidFill>
              </a:rPr>
              <a:t>ke</a:t>
            </a:r>
            <a:r>
              <a:rPr lang="en-US" dirty="0">
                <a:solidFill>
                  <a:schemeClr val="bg1"/>
                </a:solidFill>
              </a:rPr>
              <a:t> yang lain</a:t>
            </a:r>
          </a:p>
        </p:txBody>
      </p:sp>
    </p:spTree>
    <p:extLst>
      <p:ext uri="{BB962C8B-B14F-4D97-AF65-F5344CB8AC3E}">
        <p14:creationId xmlns:p14="http://schemas.microsoft.com/office/powerpoint/2010/main" val="611165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67"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3</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424440415"/>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49130">
                  <a:extLst>
                    <a:ext uri="{9D8B030D-6E8A-4147-A177-3AD203B41FA5}">
                      <a16:colId xmlns:a16="http://schemas.microsoft.com/office/drawing/2014/main" val="20009"/>
                    </a:ext>
                  </a:extLst>
                </a:gridCol>
                <a:gridCol w="61137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8290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37"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4</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517648273"/>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49130">
                  <a:extLst>
                    <a:ext uri="{9D8B030D-6E8A-4147-A177-3AD203B41FA5}">
                      <a16:colId xmlns:a16="http://schemas.microsoft.com/office/drawing/2014/main" val="20009"/>
                    </a:ext>
                  </a:extLst>
                </a:gridCol>
                <a:gridCol w="61137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-2)</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-3)</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042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9916"/>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5</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785860751"/>
              </p:ext>
            </p:extLst>
          </p:nvPr>
        </p:nvGraphicFramePr>
        <p:xfrm>
          <a:off x="1752600" y="1981201"/>
          <a:ext cx="8763000" cy="4453106"/>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730250">
                  <a:extLst>
                    <a:ext uri="{9D8B030D-6E8A-4147-A177-3AD203B41FA5}">
                      <a16:colId xmlns:a16="http://schemas.microsoft.com/office/drawing/2014/main" val="20009"/>
                    </a:ext>
                  </a:extLst>
                </a:gridCol>
                <a:gridCol w="73025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-2)</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-2)</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-3)</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4297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77"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6</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227558248"/>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79111">
                  <a:extLst>
                    <a:ext uri="{9D8B030D-6E8A-4147-A177-3AD203B41FA5}">
                      <a16:colId xmlns:a16="http://schemas.microsoft.com/office/drawing/2014/main" val="20009"/>
                    </a:ext>
                  </a:extLst>
                </a:gridCol>
                <a:gridCol w="581389">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-2)</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0382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47"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7</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286444086"/>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94101">
                  <a:extLst>
                    <a:ext uri="{9D8B030D-6E8A-4147-A177-3AD203B41FA5}">
                      <a16:colId xmlns:a16="http://schemas.microsoft.com/office/drawing/2014/main" val="20009"/>
                    </a:ext>
                  </a:extLst>
                </a:gridCol>
                <a:gridCol w="566399">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-2)</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-3)</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-4)</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-4</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4527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9"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8</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222777429"/>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34140">
                  <a:extLst>
                    <a:ext uri="{9D8B030D-6E8A-4147-A177-3AD203B41FA5}">
                      <a16:colId xmlns:a16="http://schemas.microsoft.com/office/drawing/2014/main" val="20009"/>
                    </a:ext>
                  </a:extLst>
                </a:gridCol>
                <a:gridCol w="62636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-3)</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-3)</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-4)</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-4</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3081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9</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2233062702"/>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79111">
                  <a:extLst>
                    <a:ext uri="{9D8B030D-6E8A-4147-A177-3AD203B41FA5}">
                      <a16:colId xmlns:a16="http://schemas.microsoft.com/office/drawing/2014/main" val="20009"/>
                    </a:ext>
                  </a:extLst>
                </a:gridCol>
                <a:gridCol w="581389">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3</a:t>
                      </a:r>
                    </a:p>
                  </a:txBody>
                  <a:tcPr/>
                </a:tc>
                <a:tc>
                  <a:txBody>
                    <a:bodyPr/>
                    <a:lstStyle/>
                    <a:p>
                      <a:pPr algn="ctr"/>
                      <a:r>
                        <a:rPr lang="en-US" sz="2400" dirty="0"/>
                        <a:t>-3</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-4</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7677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38" y="0"/>
            <a:ext cx="9720072" cy="1499616"/>
          </a:xfrm>
        </p:spPr>
        <p:txBody>
          <a:bodyPr/>
          <a:lstStyle/>
          <a:p>
            <a:r>
              <a:rPr lang="en-US" dirty="0" err="1"/>
              <a:t>Iterasi</a:t>
            </a:r>
            <a:endParaRPr lang="en-US" dirty="0"/>
          </a:p>
        </p:txBody>
      </p:sp>
      <p:sp>
        <p:nvSpPr>
          <p:cNvPr id="3" name="Content Placeholder 2"/>
          <p:cNvSpPr>
            <a:spLocks noGrp="1"/>
          </p:cNvSpPr>
          <p:nvPr>
            <p:ph idx="1"/>
          </p:nvPr>
        </p:nvSpPr>
        <p:spPr>
          <a:xfrm>
            <a:off x="1981200" y="1371601"/>
            <a:ext cx="8229600" cy="4754563"/>
          </a:xfrm>
        </p:spPr>
        <p:txBody>
          <a:bodyPr/>
          <a:lstStyle/>
          <a:p>
            <a:r>
              <a:rPr lang="en-US" dirty="0"/>
              <a:t>Epoch 10</a:t>
            </a:r>
            <a:endParaRPr lang="en-US" dirty="0">
              <a:latin typeface="Symbol" pitchFamily="18"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7452862"/>
              </p:ext>
            </p:extLst>
          </p:nvPr>
        </p:nvGraphicFramePr>
        <p:xfrm>
          <a:off x="1752600" y="1981201"/>
          <a:ext cx="8763000" cy="4264119"/>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30250">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gridCol w="864120">
                  <a:extLst>
                    <a:ext uri="{9D8B030D-6E8A-4147-A177-3AD203B41FA5}">
                      <a16:colId xmlns:a16="http://schemas.microsoft.com/office/drawing/2014/main" val="20009"/>
                    </a:ext>
                  </a:extLst>
                </a:gridCol>
                <a:gridCol w="596380">
                  <a:extLst>
                    <a:ext uri="{9D8B030D-6E8A-4147-A177-3AD203B41FA5}">
                      <a16:colId xmlns:a16="http://schemas.microsoft.com/office/drawing/2014/main" val="20010"/>
                    </a:ext>
                  </a:extLst>
                </a:gridCol>
                <a:gridCol w="730250">
                  <a:extLst>
                    <a:ext uri="{9D8B030D-6E8A-4147-A177-3AD203B41FA5}">
                      <a16:colId xmlns:a16="http://schemas.microsoft.com/office/drawing/2014/main" val="20011"/>
                    </a:ext>
                  </a:extLst>
                </a:gridCol>
              </a:tblGrid>
              <a:tr h="1094254">
                <a:tc gridSpan="3">
                  <a:txBody>
                    <a:bodyPr/>
                    <a:lstStyle/>
                    <a:p>
                      <a:pPr algn="ctr"/>
                      <a:r>
                        <a:rPr lang="en-US" dirty="0">
                          <a:solidFill>
                            <a:schemeClr val="bg1"/>
                          </a:solidFill>
                        </a:rPr>
                        <a:t>Input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bg1"/>
                          </a:solidFill>
                        </a:rPr>
                        <a:t>Net</a:t>
                      </a:r>
                    </a:p>
                  </a:txBody>
                  <a:tcPr anchor="ctr"/>
                </a:tc>
                <a:tc>
                  <a:txBody>
                    <a:bodyPr/>
                    <a:lstStyle/>
                    <a:p>
                      <a:pPr algn="ctr"/>
                      <a:r>
                        <a:rPr lang="en-US" dirty="0">
                          <a:solidFill>
                            <a:schemeClr val="bg1"/>
                          </a:solidFill>
                        </a:rPr>
                        <a:t>Out</a:t>
                      </a:r>
                    </a:p>
                  </a:txBody>
                  <a:tcPr anchor="ctr"/>
                </a:tc>
                <a:tc>
                  <a:txBody>
                    <a:bodyPr/>
                    <a:lstStyle/>
                    <a:p>
                      <a:pPr algn="ctr"/>
                      <a:r>
                        <a:rPr lang="en-US" b="1" dirty="0">
                          <a:solidFill>
                            <a:schemeClr val="bg1"/>
                          </a:solidFill>
                        </a:rPr>
                        <a:t>Target</a:t>
                      </a:r>
                    </a:p>
                  </a:txBody>
                  <a:tcPr anchor="ctr"/>
                </a:tc>
                <a:tc gridSpan="3">
                  <a:txBody>
                    <a:bodyPr/>
                    <a:lstStyle/>
                    <a:p>
                      <a:pPr algn="ctr"/>
                      <a:r>
                        <a:rPr lang="en-US" dirty="0">
                          <a:solidFill>
                            <a:schemeClr val="bg1"/>
                          </a:solidFill>
                        </a:rPr>
                        <a:t>Weight</a:t>
                      </a:r>
                      <a:r>
                        <a:rPr lang="en-US" baseline="0" dirty="0">
                          <a:solidFill>
                            <a:schemeClr val="bg1"/>
                          </a:solidFill>
                        </a:rPr>
                        <a:t> Changes</a:t>
                      </a:r>
                      <a:endParaRPr lang="en-US" dirty="0">
                        <a:solidFill>
                          <a:schemeClr val="bg1"/>
                        </a:solidFill>
                      </a:endParaRPr>
                    </a:p>
                  </a:txBody>
                  <a:tcPr anchor="ct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solidFill>
                            <a:schemeClr val="bg1"/>
                          </a:solidFill>
                        </a:rPr>
                        <a:t>Weight</a:t>
                      </a:r>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33973">
                <a:tc>
                  <a:txBody>
                    <a:bodyPr/>
                    <a:lstStyle/>
                    <a:p>
                      <a:pPr algn="ctr"/>
                      <a:r>
                        <a:rPr lang="en-US" sz="2400" dirty="0"/>
                        <a:t>(x1</a:t>
                      </a:r>
                    </a:p>
                  </a:txBody>
                  <a:tcPr/>
                </a:tc>
                <a:tc>
                  <a:txBody>
                    <a:bodyPr/>
                    <a:lstStyle/>
                    <a:p>
                      <a:pPr algn="ctr"/>
                      <a:r>
                        <a:rPr lang="en-US" sz="2400" dirty="0"/>
                        <a:t>x2</a:t>
                      </a:r>
                    </a:p>
                  </a:txBody>
                  <a:tcPr/>
                </a:tc>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a:t>(W1</a:t>
                      </a:r>
                    </a:p>
                  </a:txBody>
                  <a:tcPr/>
                </a:tc>
                <a:tc>
                  <a:txBody>
                    <a:bodyPr/>
                    <a:lstStyle/>
                    <a:p>
                      <a:pPr algn="ctr"/>
                      <a:r>
                        <a:rPr lang="en-US" sz="2400" dirty="0"/>
                        <a:t>w2</a:t>
                      </a:r>
                    </a:p>
                  </a:txBody>
                  <a:tcPr/>
                </a:tc>
                <a:tc>
                  <a:txBody>
                    <a:bodyPr/>
                    <a:lstStyle/>
                    <a:p>
                      <a:pPr algn="ctr"/>
                      <a:r>
                        <a:rPr lang="en-US" sz="2400" dirty="0"/>
                        <a:t>b)</a:t>
                      </a:r>
                    </a:p>
                  </a:txBody>
                  <a:tcPr/>
                </a:tc>
                <a:extLst>
                  <a:ext uri="{0D108BD9-81ED-4DB2-BD59-A6C34878D82A}">
                    <a16:rowId xmlns:a16="http://schemas.microsoft.com/office/drawing/2014/main" val="10001"/>
                  </a:ext>
                </a:extLst>
              </a:tr>
              <a:tr h="633973">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2"/>
                  </a:ext>
                </a:extLst>
              </a:tr>
              <a:tr h="633973">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3"/>
                  </a:ext>
                </a:extLst>
              </a:tr>
              <a:tr h="633973">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4"/>
                  </a:ext>
                </a:extLst>
              </a:tr>
              <a:tr h="633973">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-4</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8584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REferences</a:t>
            </a:r>
          </a:p>
        </p:txBody>
      </p:sp>
      <p:sp>
        <p:nvSpPr>
          <p:cNvPr id="3" name="Content Placeholder 2"/>
          <p:cNvSpPr>
            <a:spLocks noGrp="1"/>
          </p:cNvSpPr>
          <p:nvPr>
            <p:ph idx="1"/>
          </p:nvPr>
        </p:nvSpPr>
        <p:spPr/>
        <p:txBody>
          <a:bodyPr/>
          <a:lstStyle/>
          <a:p>
            <a:pPr lvl="0"/>
            <a:r>
              <a:rPr lang="id-ID" b="1" dirty="0"/>
              <a:t>1. Stuart Russell,Peter Norvig. 2009. Artificial Intelligence: A Modern Approach (3rd Edition)</a:t>
            </a:r>
          </a:p>
          <a:p>
            <a:r>
              <a:rPr lang="id-ID" b="1" dirty="0"/>
              <a:t>2. Dan Klein, Pieter Abbeel. 2013. Courseware edX Artificial Intelligence University of California at Berkeley</a:t>
            </a:r>
          </a:p>
          <a:p>
            <a:r>
              <a:rPr lang="id-ID" b="1" dirty="0"/>
              <a:t>3. </a:t>
            </a:r>
            <a:r>
              <a:rPr lang="id-ID" sz="2400" b="1" dirty="0"/>
              <a:t>D. Poole &amp; A. Mackworth. 2010. Artificial Intelligence: Foundations of Computational Agents. Cambridge University Press</a:t>
            </a:r>
            <a:endParaRPr lang="en-US" sz="2400" b="1" dirty="0"/>
          </a:p>
          <a:p>
            <a:r>
              <a:rPr lang="en-US" sz="2400" b="1" dirty="0"/>
              <a:t>4. Tom M Michele, 1997, Machine Learning</a:t>
            </a:r>
          </a:p>
          <a:p>
            <a:r>
              <a:rPr lang="en-US" sz="2400" b="1" dirty="0"/>
              <a:t>5. </a:t>
            </a:r>
            <a:r>
              <a:rPr lang="en-US" sz="2400" b="1" dirty="0" err="1"/>
              <a:t>Laurene</a:t>
            </a:r>
            <a:r>
              <a:rPr lang="en-US" sz="2400" b="1" dirty="0"/>
              <a:t> </a:t>
            </a:r>
            <a:r>
              <a:rPr lang="en-US" sz="2400" b="1" dirty="0" err="1"/>
              <a:t>Fausett</a:t>
            </a:r>
            <a:r>
              <a:rPr lang="en-US" sz="2400" b="1" dirty="0"/>
              <a:t>, 1993, Fundamental of Neural Network : Architecture, Algorithm and Applications</a:t>
            </a:r>
            <a:endParaRPr lang="id-ID" sz="2400" b="1" dirty="0"/>
          </a:p>
          <a:p>
            <a:endParaRPr lang="id-ID" dirty="0"/>
          </a:p>
        </p:txBody>
      </p:sp>
    </p:spTree>
    <p:extLst>
      <p:ext uri="{BB962C8B-B14F-4D97-AF65-F5344CB8AC3E}">
        <p14:creationId xmlns:p14="http://schemas.microsoft.com/office/powerpoint/2010/main" val="362512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Cara </a:t>
            </a:r>
            <a:r>
              <a:rPr lang="en-US" dirty="0" err="1"/>
              <a:t>kerja</a:t>
            </a:r>
            <a:r>
              <a:rPr lang="en-US" dirty="0"/>
              <a:t> </a:t>
            </a:r>
            <a:r>
              <a:rPr lang="en-US" dirty="0" err="1"/>
              <a:t>sistem</a:t>
            </a:r>
            <a:r>
              <a:rPr lang="en-US" dirty="0"/>
              <a:t> </a:t>
            </a:r>
            <a:r>
              <a:rPr lang="en-US" dirty="0" err="1"/>
              <a:t>saraf</a:t>
            </a:r>
            <a:endParaRPr lang="id-ID" dirty="0"/>
          </a:p>
        </p:txBody>
      </p:sp>
      <p:sp>
        <p:nvSpPr>
          <p:cNvPr id="3" name="Content Placeholder 2"/>
          <p:cNvSpPr>
            <a:spLocks noGrp="1"/>
          </p:cNvSpPr>
          <p:nvPr>
            <p:ph idx="1"/>
          </p:nvPr>
        </p:nvSpPr>
        <p:spPr>
          <a:xfrm>
            <a:off x="1024128" y="2286000"/>
            <a:ext cx="10159687" cy="4023360"/>
          </a:xfrm>
          <a:solidFill>
            <a:schemeClr val="tx2"/>
          </a:solidFill>
        </p:spPr>
        <p:txBody>
          <a:bodyPr>
            <a:normAutofit fontScale="92500"/>
          </a:bodyPr>
          <a:lstStyle/>
          <a:p>
            <a:pPr marL="577850" indent="-577850"/>
            <a:r>
              <a:rPr lang="en-US" sz="2400" dirty="0">
                <a:latin typeface="Bookman Old Style" panose="02050604050505020204" pitchFamily="18" charset="0"/>
              </a:rPr>
              <a:t>Neuron </a:t>
            </a:r>
            <a:r>
              <a:rPr lang="en-US" sz="2400" dirty="0" err="1">
                <a:latin typeface="Bookman Old Style" panose="02050604050505020204" pitchFamily="18" charset="0"/>
              </a:rPr>
              <a:t>sensorik</a:t>
            </a:r>
            <a:r>
              <a:rPr lang="en-US" sz="2400" dirty="0">
                <a:latin typeface="Bookman Old Style" panose="02050604050505020204" pitchFamily="18" charset="0"/>
              </a:rPr>
              <a:t> </a:t>
            </a:r>
            <a:r>
              <a:rPr lang="en-US" sz="2400" dirty="0" err="1">
                <a:latin typeface="Bookman Old Style" panose="02050604050505020204" pitchFamily="18" charset="0"/>
              </a:rPr>
              <a:t>mengirimkan</a:t>
            </a:r>
            <a:r>
              <a:rPr lang="en-US" sz="2400" dirty="0">
                <a:latin typeface="Bookman Old Style" panose="02050604050505020204" pitchFamily="18" charset="0"/>
              </a:rPr>
              <a:t> </a:t>
            </a:r>
            <a:r>
              <a:rPr lang="en-US" sz="2400" dirty="0" err="1">
                <a:latin typeface="Bookman Old Style" panose="02050604050505020204" pitchFamily="18" charset="0"/>
              </a:rPr>
              <a:t>rangsangan</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impuls</a:t>
            </a:r>
            <a:r>
              <a:rPr lang="en-US" sz="2400" dirty="0">
                <a:latin typeface="Bookman Old Style" panose="02050604050505020204" pitchFamily="18" charset="0"/>
              </a:rPr>
              <a:t> yang </a:t>
            </a:r>
            <a:r>
              <a:rPr lang="en-US" sz="2400" dirty="0" err="1">
                <a:latin typeface="Bookman Old Style" panose="02050604050505020204" pitchFamily="18" charset="0"/>
              </a:rPr>
              <a:t>diterima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alat</a:t>
            </a:r>
            <a:r>
              <a:rPr lang="en-US" sz="2400" dirty="0">
                <a:latin typeface="Bookman Old Style" panose="02050604050505020204" pitchFamily="18" charset="0"/>
              </a:rPr>
              <a:t> </a:t>
            </a:r>
            <a:r>
              <a:rPr lang="en-US" sz="2400" dirty="0" err="1">
                <a:latin typeface="Bookman Old Style" panose="02050604050505020204" pitchFamily="18" charset="0"/>
              </a:rPr>
              <a:t>indera</a:t>
            </a:r>
            <a:r>
              <a:rPr lang="en-US" sz="2400" dirty="0">
                <a:latin typeface="Bookman Old Style" panose="02050604050505020204" pitchFamily="18" charset="0"/>
              </a:rPr>
              <a:t> (</a:t>
            </a:r>
            <a:r>
              <a:rPr lang="en-US" sz="2400" dirty="0" err="1">
                <a:latin typeface="Bookman Old Style" panose="02050604050505020204" pitchFamily="18" charset="0"/>
              </a:rPr>
              <a:t>mata</a:t>
            </a:r>
            <a:r>
              <a:rPr lang="en-US" sz="2400" dirty="0">
                <a:latin typeface="Bookman Old Style" panose="02050604050505020204" pitchFamily="18" charset="0"/>
              </a:rPr>
              <a:t>, </a:t>
            </a:r>
            <a:r>
              <a:rPr lang="en-US" sz="2400" dirty="0" err="1">
                <a:latin typeface="Bookman Old Style" panose="02050604050505020204" pitchFamily="18" charset="0"/>
              </a:rPr>
              <a:t>hidung</a:t>
            </a:r>
            <a:r>
              <a:rPr lang="en-US" sz="2400" dirty="0">
                <a:latin typeface="Bookman Old Style" panose="02050604050505020204" pitchFamily="18" charset="0"/>
              </a:rPr>
              <a:t>, </a:t>
            </a:r>
            <a:r>
              <a:rPr lang="en-US" sz="2400" dirty="0" err="1">
                <a:latin typeface="Bookman Old Style" panose="02050604050505020204" pitchFamily="18" charset="0"/>
              </a:rPr>
              <a:t>kulit</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pusat</a:t>
            </a:r>
            <a:r>
              <a:rPr lang="en-US" sz="2400" dirty="0">
                <a:latin typeface="Bookman Old Style" panose="02050604050505020204" pitchFamily="18" charset="0"/>
              </a:rPr>
              <a:t> (</a:t>
            </a:r>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sumsum</a:t>
            </a:r>
            <a:r>
              <a:rPr lang="en-US" sz="2400" dirty="0">
                <a:latin typeface="Bookman Old Style" panose="02050604050505020204" pitchFamily="18" charset="0"/>
              </a:rPr>
              <a:t> </a:t>
            </a:r>
            <a:r>
              <a:rPr lang="en-US" sz="2400" dirty="0" err="1">
                <a:latin typeface="Bookman Old Style" panose="02050604050505020204" pitchFamily="18" charset="0"/>
              </a:rPr>
              <a:t>tulang</a:t>
            </a:r>
            <a:r>
              <a:rPr lang="en-US" sz="2400" dirty="0">
                <a:latin typeface="Bookman Old Style" panose="02050604050505020204" pitchFamily="18" charset="0"/>
              </a:rPr>
              <a:t> </a:t>
            </a:r>
            <a:r>
              <a:rPr lang="en-US" sz="2400" dirty="0" err="1">
                <a:latin typeface="Bookman Old Style" panose="02050604050505020204" pitchFamily="18" charset="0"/>
              </a:rPr>
              <a:t>belakang</a:t>
            </a:r>
            <a:r>
              <a:rPr lang="en-US" sz="2400" dirty="0">
                <a:latin typeface="Bookman Old Style" panose="02050604050505020204" pitchFamily="18" charset="0"/>
              </a:rPr>
              <a:t>)</a:t>
            </a:r>
          </a:p>
          <a:p>
            <a:pPr marL="577850" indent="-577850"/>
            <a:r>
              <a:rPr lang="en-US" sz="2400" dirty="0">
                <a:latin typeface="Bookman Old Style" panose="02050604050505020204" pitchFamily="18" charset="0"/>
              </a:rPr>
              <a:t>Interneuron </a:t>
            </a:r>
            <a:r>
              <a:rPr lang="en-US" sz="2400" dirty="0" err="1">
                <a:latin typeface="Bookman Old Style" panose="02050604050505020204" pitchFamily="18" charset="0"/>
              </a:rPr>
              <a:t>berfungsi</a:t>
            </a:r>
            <a:r>
              <a:rPr lang="en-US" sz="2400" dirty="0">
                <a:latin typeface="Bookman Old Style" panose="02050604050505020204" pitchFamily="18" charset="0"/>
              </a:rPr>
              <a:t> </a:t>
            </a:r>
            <a:r>
              <a:rPr lang="en-US" sz="2400" dirty="0" err="1">
                <a:latin typeface="Bookman Old Style" panose="02050604050505020204" pitchFamily="18" charset="0"/>
              </a:rPr>
              <a:t>membaca</a:t>
            </a:r>
            <a:r>
              <a:rPr lang="en-US" sz="2400" dirty="0">
                <a:latin typeface="Bookman Old Style" panose="02050604050505020204" pitchFamily="18" charset="0"/>
              </a:rPr>
              <a:t> </a:t>
            </a:r>
            <a:r>
              <a:rPr lang="en-US" sz="2400" dirty="0" err="1">
                <a:latin typeface="Bookman Old Style" panose="02050604050505020204" pitchFamily="18" charset="0"/>
              </a:rPr>
              <a:t>impuls</a:t>
            </a:r>
            <a:r>
              <a:rPr lang="en-US" sz="2400" dirty="0">
                <a:latin typeface="Bookman Old Style" panose="02050604050505020204" pitchFamily="18" charset="0"/>
              </a:rPr>
              <a:t> yang </a:t>
            </a:r>
            <a:r>
              <a:rPr lang="en-US" sz="2400" dirty="0" err="1">
                <a:latin typeface="Bookman Old Style" panose="02050604050505020204" pitchFamily="18" charset="0"/>
              </a:rPr>
              <a:t>diterima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neuron </a:t>
            </a:r>
            <a:r>
              <a:rPr lang="en-US" sz="2400" dirty="0" err="1">
                <a:latin typeface="Bookman Old Style" panose="02050604050505020204" pitchFamily="18" charset="0"/>
              </a:rPr>
              <a:t>sensorik</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memutuskan</a:t>
            </a:r>
            <a:r>
              <a:rPr lang="en-US" sz="2400" dirty="0">
                <a:latin typeface="Bookman Old Style" panose="02050604050505020204" pitchFamily="18" charset="0"/>
              </a:rPr>
              <a:t> </a:t>
            </a:r>
            <a:r>
              <a:rPr lang="en-US" sz="2400" dirty="0" err="1">
                <a:latin typeface="Bookman Old Style" panose="02050604050505020204" pitchFamily="18" charset="0"/>
              </a:rPr>
              <a:t>respon</a:t>
            </a:r>
            <a:r>
              <a:rPr lang="en-US" sz="2400" dirty="0">
                <a:latin typeface="Bookman Old Style" panose="02050604050505020204" pitchFamily="18" charset="0"/>
              </a:rPr>
              <a:t> yang </a:t>
            </a:r>
            <a:r>
              <a:rPr lang="en-US" sz="2400" dirty="0" err="1">
                <a:latin typeface="Bookman Old Style" panose="02050604050505020204" pitchFamily="18" charset="0"/>
              </a:rPr>
              <a:t>akan</a:t>
            </a:r>
            <a:r>
              <a:rPr lang="en-US" sz="2400" dirty="0">
                <a:latin typeface="Bookman Old Style" panose="02050604050505020204" pitchFamily="18" charset="0"/>
              </a:rPr>
              <a:t> </a:t>
            </a:r>
            <a:r>
              <a:rPr lang="en-US" sz="2400" dirty="0" err="1">
                <a:latin typeface="Bookman Old Style" panose="02050604050505020204" pitchFamily="18" charset="0"/>
              </a:rPr>
              <a:t>dihasilkan</a:t>
            </a:r>
            <a:r>
              <a:rPr lang="en-US" sz="2400" dirty="0">
                <a:latin typeface="Bookman Old Style" panose="02050604050505020204" pitchFamily="18" charset="0"/>
              </a:rPr>
              <a:t> </a:t>
            </a:r>
          </a:p>
          <a:p>
            <a:pPr marL="577850" indent="-577850"/>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memproses</a:t>
            </a:r>
            <a:r>
              <a:rPr lang="en-US" sz="2400" dirty="0">
                <a:latin typeface="Bookman Old Style" panose="02050604050505020204" pitchFamily="18" charset="0"/>
              </a:rPr>
              <a:t> </a:t>
            </a:r>
            <a:r>
              <a:rPr lang="en-US" sz="2400" dirty="0" err="1">
                <a:latin typeface="Bookman Old Style" panose="02050604050505020204" pitchFamily="18" charset="0"/>
              </a:rPr>
              <a:t>rangsangan</a:t>
            </a:r>
            <a:r>
              <a:rPr lang="en-US" sz="2400" dirty="0">
                <a:latin typeface="Bookman Old Style" panose="02050604050505020204" pitchFamily="18" charset="0"/>
              </a:rPr>
              <a:t> </a:t>
            </a:r>
            <a:r>
              <a:rPr lang="en-US" sz="2400" dirty="0" err="1">
                <a:latin typeface="Bookman Old Style" panose="02050604050505020204" pitchFamily="18" charset="0"/>
              </a:rPr>
              <a:t>tersebut</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mengirimkannya</a:t>
            </a:r>
            <a:r>
              <a:rPr lang="en-US" sz="2400" dirty="0">
                <a:latin typeface="Bookman Old Style" panose="02050604050505020204" pitchFamily="18" charset="0"/>
              </a:rPr>
              <a:t> </a:t>
            </a:r>
            <a:r>
              <a:rPr lang="en-US" sz="2400" dirty="0" err="1">
                <a:latin typeface="Bookman Old Style" panose="02050604050505020204" pitchFamily="18" charset="0"/>
              </a:rPr>
              <a:t>kembali</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bagian</a:t>
            </a:r>
            <a:r>
              <a:rPr lang="en-US" sz="2400" dirty="0">
                <a:latin typeface="Bookman Old Style" panose="02050604050505020204" pitchFamily="18" charset="0"/>
              </a:rPr>
              <a:t> lain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tubuh</a:t>
            </a:r>
            <a:r>
              <a:rPr lang="en-US" sz="2400" dirty="0">
                <a:latin typeface="Bookman Old Style" panose="02050604050505020204" pitchFamily="18" charset="0"/>
              </a:rPr>
              <a:t>, </a:t>
            </a:r>
            <a:r>
              <a:rPr lang="en-US" sz="2400" dirty="0" err="1">
                <a:latin typeface="Bookman Old Style" panose="02050604050505020204" pitchFamily="18" charset="0"/>
              </a:rPr>
              <a:t>memberitahu</a:t>
            </a:r>
            <a:r>
              <a:rPr lang="en-US" sz="2400" dirty="0">
                <a:latin typeface="Bookman Old Style" panose="02050604050505020204" pitchFamily="18" charset="0"/>
              </a:rPr>
              <a:t> </a:t>
            </a:r>
            <a:r>
              <a:rPr lang="en-US" sz="2400" dirty="0" err="1">
                <a:latin typeface="Bookman Old Style" panose="02050604050505020204" pitchFamily="18" charset="0"/>
              </a:rPr>
              <a:t>mereka</a:t>
            </a:r>
            <a:r>
              <a:rPr lang="en-US" sz="2400" dirty="0">
                <a:latin typeface="Bookman Old Style" panose="02050604050505020204" pitchFamily="18" charset="0"/>
              </a:rPr>
              <a:t> </a:t>
            </a:r>
            <a:r>
              <a:rPr lang="en-US" sz="2400" dirty="0" err="1">
                <a:latin typeface="Bookman Old Style" panose="02050604050505020204" pitchFamily="18" charset="0"/>
              </a:rPr>
              <a:t>bagaimana</a:t>
            </a:r>
            <a:r>
              <a:rPr lang="en-US" sz="2400" dirty="0">
                <a:latin typeface="Bookman Old Style" panose="02050604050505020204" pitchFamily="18" charset="0"/>
              </a:rPr>
              <a:t> </a:t>
            </a:r>
            <a:r>
              <a:rPr lang="en-US" sz="2400" dirty="0" err="1">
                <a:latin typeface="Bookman Old Style" panose="02050604050505020204" pitchFamily="18" charset="0"/>
              </a:rPr>
              <a:t>bereaksi</a:t>
            </a:r>
            <a:r>
              <a:rPr lang="en-US" sz="2400" dirty="0">
                <a:latin typeface="Bookman Old Style" panose="02050604050505020204" pitchFamily="18" charset="0"/>
              </a:rPr>
              <a:t> </a:t>
            </a:r>
            <a:r>
              <a:rPr lang="en-US" sz="2400" dirty="0" err="1">
                <a:latin typeface="Bookman Old Style" panose="02050604050505020204" pitchFamily="18" charset="0"/>
              </a:rPr>
              <a:t>terhadap</a:t>
            </a:r>
            <a:r>
              <a:rPr lang="en-US" sz="2400" dirty="0">
                <a:latin typeface="Bookman Old Style" panose="02050604050505020204" pitchFamily="18" charset="0"/>
              </a:rPr>
              <a:t> </a:t>
            </a:r>
            <a:r>
              <a:rPr lang="en-US" sz="2400" dirty="0" err="1">
                <a:latin typeface="Bookman Old Style" panose="02050604050505020204" pitchFamily="18" charset="0"/>
              </a:rPr>
              <a:t>jenis</a:t>
            </a:r>
            <a:r>
              <a:rPr lang="en-US" sz="2400" dirty="0">
                <a:latin typeface="Bookman Old Style" panose="02050604050505020204" pitchFamily="18" charset="0"/>
              </a:rPr>
              <a:t> </a:t>
            </a:r>
            <a:r>
              <a:rPr lang="en-US" sz="2400" dirty="0" err="1">
                <a:latin typeface="Bookman Old Style" panose="02050604050505020204" pitchFamily="18" charset="0"/>
              </a:rPr>
              <a:t>tertentu</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stimulus. </a:t>
            </a:r>
          </a:p>
          <a:p>
            <a:pPr marL="577850" indent="-577850"/>
            <a:r>
              <a:rPr lang="en-US" sz="2400" dirty="0">
                <a:latin typeface="Bookman Old Style" panose="02050604050505020204" pitchFamily="18" charset="0"/>
              </a:rPr>
              <a:t>Motor neuron </a:t>
            </a:r>
            <a:r>
              <a:rPr lang="en-US" sz="2400" dirty="0" err="1">
                <a:latin typeface="Bookman Old Style" panose="02050604050505020204" pitchFamily="18" charset="0"/>
              </a:rPr>
              <a:t>bertanggung</a:t>
            </a:r>
            <a:r>
              <a:rPr lang="en-US" sz="2400" dirty="0">
                <a:latin typeface="Bookman Old Style" panose="02050604050505020204" pitchFamily="18" charset="0"/>
              </a:rPr>
              <a:t> </a:t>
            </a:r>
            <a:r>
              <a:rPr lang="en-US" sz="2400" dirty="0" err="1">
                <a:latin typeface="Bookman Old Style" panose="02050604050505020204" pitchFamily="18" charset="0"/>
              </a:rPr>
              <a:t>jawab</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menerima</a:t>
            </a:r>
            <a:r>
              <a:rPr lang="en-US" sz="2400" dirty="0">
                <a:latin typeface="Bookman Old Style" panose="02050604050505020204" pitchFamily="18" charset="0"/>
              </a:rPr>
              <a:t> </a:t>
            </a:r>
            <a:r>
              <a:rPr lang="en-US" sz="2400" dirty="0" err="1">
                <a:latin typeface="Bookman Old Style" panose="02050604050505020204" pitchFamily="18" charset="0"/>
              </a:rPr>
              <a:t>sinyal</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otak</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tulang</a:t>
            </a:r>
            <a:r>
              <a:rPr lang="en-US" sz="2400" dirty="0">
                <a:latin typeface="Bookman Old Style" panose="02050604050505020204" pitchFamily="18" charset="0"/>
              </a:rPr>
              <a:t> </a:t>
            </a:r>
            <a:r>
              <a:rPr lang="en-US" sz="2400" dirty="0" err="1">
                <a:latin typeface="Bookman Old Style" panose="02050604050505020204" pitchFamily="18" charset="0"/>
              </a:rPr>
              <a:t>belakang</a:t>
            </a:r>
            <a:r>
              <a:rPr lang="en-US" sz="2400" dirty="0">
                <a:latin typeface="Bookman Old Style" panose="02050604050505020204" pitchFamily="18" charset="0"/>
              </a:rPr>
              <a:t>, </a:t>
            </a:r>
            <a:r>
              <a:rPr lang="en-US" sz="2400" dirty="0" err="1">
                <a:latin typeface="Bookman Old Style" panose="02050604050505020204" pitchFamily="18" charset="0"/>
              </a:rPr>
              <a:t>dan</a:t>
            </a:r>
            <a:r>
              <a:rPr lang="en-US" sz="2400" dirty="0">
                <a:latin typeface="Bookman Old Style" panose="02050604050505020204" pitchFamily="18" charset="0"/>
              </a:rPr>
              <a:t> </a:t>
            </a:r>
            <a:r>
              <a:rPr lang="en-US" sz="2400" dirty="0" err="1">
                <a:latin typeface="Bookman Old Style" panose="02050604050505020204" pitchFamily="18" charset="0"/>
              </a:rPr>
              <a:t>mengirim</a:t>
            </a:r>
            <a:r>
              <a:rPr lang="en-US" sz="2400" dirty="0">
                <a:latin typeface="Bookman Old Style" panose="02050604050505020204" pitchFamily="18" charset="0"/>
              </a:rPr>
              <a:t> </a:t>
            </a:r>
            <a:r>
              <a:rPr lang="en-US" sz="2400" dirty="0" err="1">
                <a:latin typeface="Bookman Old Style" panose="02050604050505020204" pitchFamily="18" charset="0"/>
              </a:rPr>
              <a:t>mereka</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a:t>
            </a:r>
            <a:r>
              <a:rPr lang="en-US" sz="2400" dirty="0" err="1">
                <a:latin typeface="Bookman Old Style" panose="02050604050505020204" pitchFamily="18" charset="0"/>
              </a:rPr>
              <a:t>bagian</a:t>
            </a:r>
            <a:r>
              <a:rPr lang="en-US" sz="2400" dirty="0">
                <a:latin typeface="Bookman Old Style" panose="02050604050505020204" pitchFamily="18" charset="0"/>
              </a:rPr>
              <a:t> lain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tubuh</a:t>
            </a:r>
            <a:endParaRPr lang="id-ID" sz="2400" dirty="0">
              <a:latin typeface="Bookman Old Style" panose="02050604050505020204" pitchFamily="18" charset="0"/>
            </a:endParaRPr>
          </a:p>
        </p:txBody>
      </p:sp>
    </p:spTree>
    <p:extLst>
      <p:ext uri="{BB962C8B-B14F-4D97-AF65-F5344CB8AC3E}">
        <p14:creationId xmlns:p14="http://schemas.microsoft.com/office/powerpoint/2010/main" val="136548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Cara </a:t>
            </a:r>
            <a:r>
              <a:rPr lang="en-US" dirty="0" err="1"/>
              <a:t>kerja</a:t>
            </a:r>
            <a:r>
              <a:rPr lang="en-US" dirty="0"/>
              <a:t> neuron</a:t>
            </a:r>
            <a:endParaRPr lang="id-ID" dirty="0"/>
          </a:p>
        </p:txBody>
      </p:sp>
      <p:sp>
        <p:nvSpPr>
          <p:cNvPr id="3" name="Content Placeholder 2"/>
          <p:cNvSpPr>
            <a:spLocks noGrp="1"/>
          </p:cNvSpPr>
          <p:nvPr>
            <p:ph idx="1"/>
          </p:nvPr>
        </p:nvSpPr>
        <p:spPr>
          <a:xfrm>
            <a:off x="1024128" y="3987384"/>
            <a:ext cx="10159687" cy="2683239"/>
          </a:xfrm>
          <a:solidFill>
            <a:schemeClr val="tx2"/>
          </a:solidFill>
        </p:spPr>
        <p:txBody>
          <a:bodyPr>
            <a:normAutofit lnSpcReduction="10000"/>
          </a:bodyPr>
          <a:lstStyle/>
          <a:p>
            <a:pPr marL="0" indent="0">
              <a:buNone/>
            </a:pPr>
            <a:r>
              <a:rPr lang="en-US" sz="2500" dirty="0">
                <a:latin typeface="Bookman Old Style" panose="02050604050505020204" pitchFamily="18" charset="0"/>
              </a:rPr>
              <a:t>Cara </a:t>
            </a:r>
            <a:r>
              <a:rPr lang="en-US" sz="2500" dirty="0" err="1">
                <a:latin typeface="Bookman Old Style" panose="02050604050505020204" pitchFamily="18" charset="0"/>
              </a:rPr>
              <a:t>kerja</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neuron </a:t>
            </a:r>
            <a:r>
              <a:rPr lang="en-US" sz="2500" dirty="0" err="1">
                <a:latin typeface="Bookman Old Style" panose="02050604050505020204" pitchFamily="18" charset="0"/>
              </a:rPr>
              <a:t>adalah</a:t>
            </a:r>
            <a:r>
              <a:rPr lang="en-US" sz="2500" dirty="0">
                <a:latin typeface="Bookman Old Style" panose="02050604050505020204" pitchFamily="18" charset="0"/>
              </a:rPr>
              <a:t> </a:t>
            </a:r>
            <a:r>
              <a:rPr lang="en-US" sz="2500" dirty="0" err="1">
                <a:latin typeface="Bookman Old Style" panose="02050604050505020204" pitchFamily="18" charset="0"/>
              </a:rPr>
              <a:t>menggabungkan</a:t>
            </a:r>
            <a:r>
              <a:rPr lang="en-US" sz="2500" dirty="0">
                <a:latin typeface="Bookman Old Style" panose="02050604050505020204" pitchFamily="18" charset="0"/>
              </a:rPr>
              <a:t> </a:t>
            </a:r>
            <a:r>
              <a:rPr lang="en-US" sz="2500" dirty="0" err="1">
                <a:latin typeface="Bookman Old Style" panose="02050604050505020204" pitchFamily="18" charset="0"/>
              </a:rPr>
              <a:t>pengaruh</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a:t>
            </a:r>
            <a:r>
              <a:rPr lang="en-US" sz="2500" dirty="0" err="1">
                <a:latin typeface="Bookman Old Style" panose="02050604050505020204" pitchFamily="18" charset="0"/>
              </a:rPr>
              <a:t>semua</a:t>
            </a:r>
            <a:r>
              <a:rPr lang="en-US" sz="2500" dirty="0">
                <a:latin typeface="Bookman Old Style" panose="02050604050505020204" pitchFamily="18" charset="0"/>
              </a:rPr>
              <a:t> </a:t>
            </a:r>
            <a:r>
              <a:rPr lang="en-US" sz="2500" dirty="0" err="1">
                <a:latin typeface="Bookman Old Style" panose="02050604050505020204" pitchFamily="18" charset="0"/>
              </a:rPr>
              <a:t>masukan</a:t>
            </a:r>
            <a:r>
              <a:rPr lang="en-US" sz="2500" dirty="0">
                <a:latin typeface="Bookman Old Style" panose="02050604050505020204" pitchFamily="18" charset="0"/>
              </a:rPr>
              <a:t> </a:t>
            </a:r>
            <a:r>
              <a:rPr lang="en-US" sz="2500" dirty="0" err="1">
                <a:latin typeface="Bookman Old Style" panose="02050604050505020204" pitchFamily="18" charset="0"/>
              </a:rPr>
              <a:t>dan</a:t>
            </a:r>
            <a:r>
              <a:rPr lang="en-US" sz="2500" dirty="0">
                <a:latin typeface="Bookman Old Style" panose="02050604050505020204" pitchFamily="18" charset="0"/>
              </a:rPr>
              <a:t> </a:t>
            </a:r>
            <a:r>
              <a:rPr lang="en-US" sz="2500" dirty="0" err="1">
                <a:latin typeface="Bookman Old Style" panose="02050604050505020204" pitchFamily="18" charset="0"/>
              </a:rPr>
              <a:t>mempertimbangkan</a:t>
            </a:r>
            <a:r>
              <a:rPr lang="en-US" sz="2500" dirty="0">
                <a:latin typeface="Bookman Old Style" panose="02050604050505020204" pitchFamily="18" charset="0"/>
              </a:rPr>
              <a:t> </a:t>
            </a:r>
            <a:r>
              <a:rPr lang="en-US" sz="2500" dirty="0" err="1">
                <a:latin typeface="Bookman Old Style" panose="02050604050505020204" pitchFamily="18" charset="0"/>
              </a:rPr>
              <a:t>apakah</a:t>
            </a:r>
            <a:r>
              <a:rPr lang="en-US" sz="2500" dirty="0">
                <a:latin typeface="Bookman Old Style" panose="02050604050505020204" pitchFamily="18" charset="0"/>
              </a:rPr>
              <a:t> </a:t>
            </a:r>
            <a:r>
              <a:rPr lang="en-US" sz="2500" dirty="0" err="1">
                <a:latin typeface="Bookman Old Style" panose="02050604050505020204" pitchFamily="18" charset="0"/>
              </a:rPr>
              <a:t>pengaruh</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a:t>
            </a:r>
            <a:r>
              <a:rPr lang="en-US" sz="2500" dirty="0" err="1">
                <a:latin typeface="Bookman Old Style" panose="02050604050505020204" pitchFamily="18" charset="0"/>
              </a:rPr>
              <a:t>masukan</a:t>
            </a:r>
            <a:r>
              <a:rPr lang="en-US" sz="2500" dirty="0">
                <a:latin typeface="Bookman Old Style" panose="02050604050505020204" pitchFamily="18" charset="0"/>
              </a:rPr>
              <a:t> </a:t>
            </a:r>
            <a:r>
              <a:rPr lang="en-US" sz="2500" dirty="0" err="1">
                <a:latin typeface="Bookman Old Style" panose="02050604050505020204" pitchFamily="18" charset="0"/>
              </a:rPr>
              <a:t>tadi</a:t>
            </a:r>
            <a:r>
              <a:rPr lang="en-US" sz="2500" dirty="0">
                <a:latin typeface="Bookman Old Style" panose="02050604050505020204" pitchFamily="18" charset="0"/>
              </a:rPr>
              <a:t> </a:t>
            </a:r>
            <a:r>
              <a:rPr lang="en-US" sz="2500" dirty="0" err="1">
                <a:latin typeface="Bookman Old Style" panose="02050604050505020204" pitchFamily="18" charset="0"/>
              </a:rPr>
              <a:t>dapat</a:t>
            </a:r>
            <a:r>
              <a:rPr lang="en-US" sz="2500" dirty="0">
                <a:latin typeface="Bookman Old Style" panose="02050604050505020204" pitchFamily="18" charset="0"/>
              </a:rPr>
              <a:t> </a:t>
            </a:r>
            <a:r>
              <a:rPr lang="en-US" sz="2500" dirty="0" err="1">
                <a:latin typeface="Bookman Old Style" panose="02050604050505020204" pitchFamily="18" charset="0"/>
              </a:rPr>
              <a:t>mencapai</a:t>
            </a:r>
            <a:r>
              <a:rPr lang="en-US" sz="2500" dirty="0">
                <a:latin typeface="Bookman Old Style" panose="02050604050505020204" pitchFamily="18" charset="0"/>
              </a:rPr>
              <a:t> threshold yang </a:t>
            </a:r>
            <a:r>
              <a:rPr lang="en-US" sz="2500" dirty="0" err="1">
                <a:latin typeface="Bookman Old Style" panose="02050604050505020204" pitchFamily="18" charset="0"/>
              </a:rPr>
              <a:t>telah</a:t>
            </a:r>
            <a:r>
              <a:rPr lang="en-US" sz="2500" dirty="0">
                <a:latin typeface="Bookman Old Style" panose="02050604050505020204" pitchFamily="18" charset="0"/>
              </a:rPr>
              <a:t> </a:t>
            </a:r>
            <a:r>
              <a:rPr lang="en-US" sz="2500" dirty="0" err="1">
                <a:latin typeface="Bookman Old Style" panose="02050604050505020204" pitchFamily="18" charset="0"/>
              </a:rPr>
              <a:t>ditetapkan</a:t>
            </a:r>
            <a:r>
              <a:rPr lang="en-US" sz="2500" dirty="0">
                <a:latin typeface="Bookman Old Style" panose="02050604050505020204" pitchFamily="18" charset="0"/>
              </a:rPr>
              <a:t> </a:t>
            </a:r>
            <a:r>
              <a:rPr lang="en-US" sz="2500" dirty="0" err="1">
                <a:latin typeface="Bookman Old Style" panose="02050604050505020204" pitchFamily="18" charset="0"/>
              </a:rPr>
              <a:t>atau</a:t>
            </a:r>
            <a:r>
              <a:rPr lang="en-US" sz="2500" dirty="0">
                <a:latin typeface="Bookman Old Style" panose="02050604050505020204" pitchFamily="18" charset="0"/>
              </a:rPr>
              <a:t> </a:t>
            </a:r>
            <a:r>
              <a:rPr lang="en-US" sz="2500" dirty="0" err="1">
                <a:latin typeface="Bookman Old Style" panose="02050604050505020204" pitchFamily="18" charset="0"/>
              </a:rPr>
              <a:t>tidak</a:t>
            </a:r>
            <a:r>
              <a:rPr lang="en-US" sz="2500" dirty="0">
                <a:latin typeface="Bookman Old Style" panose="02050604050505020204" pitchFamily="18" charset="0"/>
              </a:rPr>
              <a:t>. </a:t>
            </a:r>
            <a:r>
              <a:rPr lang="en-US" sz="2500" dirty="0" err="1">
                <a:latin typeface="Bookman Old Style" panose="02050604050505020204" pitchFamily="18" charset="0"/>
              </a:rPr>
              <a:t>Jika</a:t>
            </a:r>
            <a:r>
              <a:rPr lang="en-US" sz="2500" dirty="0">
                <a:latin typeface="Bookman Old Style" panose="02050604050505020204" pitchFamily="18" charset="0"/>
              </a:rPr>
              <a:t> </a:t>
            </a:r>
            <a:r>
              <a:rPr lang="en-US" sz="2500" dirty="0" err="1">
                <a:latin typeface="Bookman Old Style" panose="02050604050505020204" pitchFamily="18" charset="0"/>
              </a:rPr>
              <a:t>nilai</a:t>
            </a:r>
            <a:r>
              <a:rPr lang="en-US" sz="2500" dirty="0">
                <a:latin typeface="Bookman Old Style" panose="02050604050505020204" pitchFamily="18" charset="0"/>
              </a:rPr>
              <a:t> threshold </a:t>
            </a:r>
            <a:r>
              <a:rPr lang="en-US" sz="2500" dirty="0" err="1">
                <a:latin typeface="Bookman Old Style" panose="02050604050505020204" pitchFamily="18" charset="0"/>
              </a:rPr>
              <a:t>tadi</a:t>
            </a:r>
            <a:r>
              <a:rPr lang="en-US" sz="2500" dirty="0">
                <a:latin typeface="Bookman Old Style" panose="02050604050505020204" pitchFamily="18" charset="0"/>
              </a:rPr>
              <a:t> </a:t>
            </a:r>
            <a:r>
              <a:rPr lang="en-US" sz="2500" dirty="0" err="1">
                <a:latin typeface="Bookman Old Style" panose="02050604050505020204" pitchFamily="18" charset="0"/>
              </a:rPr>
              <a:t>tercapai</a:t>
            </a:r>
            <a:r>
              <a:rPr lang="en-US" sz="2500" dirty="0">
                <a:latin typeface="Bookman Old Style" panose="02050604050505020204" pitchFamily="18" charset="0"/>
              </a:rPr>
              <a:t>, </a:t>
            </a:r>
            <a:r>
              <a:rPr lang="en-US" sz="2500" dirty="0" err="1">
                <a:latin typeface="Bookman Old Style" panose="02050604050505020204" pitchFamily="18" charset="0"/>
              </a:rPr>
              <a:t>maka</a:t>
            </a:r>
            <a:r>
              <a:rPr lang="en-US" sz="2500" dirty="0">
                <a:latin typeface="Bookman Old Style" panose="02050604050505020204" pitchFamily="18" charset="0"/>
              </a:rPr>
              <a:t> neuron </a:t>
            </a:r>
            <a:r>
              <a:rPr lang="en-US" sz="2500" dirty="0" err="1">
                <a:latin typeface="Bookman Old Style" panose="02050604050505020204" pitchFamily="18" charset="0"/>
              </a:rPr>
              <a:t>akan</a:t>
            </a:r>
            <a:r>
              <a:rPr lang="en-US" sz="2500" dirty="0">
                <a:latin typeface="Bookman Old Style" panose="02050604050505020204" pitchFamily="18" charset="0"/>
              </a:rPr>
              <a:t> </a:t>
            </a:r>
            <a:r>
              <a:rPr lang="en-US" sz="2500" dirty="0" err="1">
                <a:latin typeface="Bookman Old Style" panose="02050604050505020204" pitchFamily="18" charset="0"/>
              </a:rPr>
              <a:t>memproduksi</a:t>
            </a:r>
            <a:r>
              <a:rPr lang="en-US" sz="2500" dirty="0">
                <a:latin typeface="Bookman Old Style" panose="02050604050505020204" pitchFamily="18" charset="0"/>
              </a:rPr>
              <a:t> </a:t>
            </a:r>
            <a:r>
              <a:rPr lang="en-US" sz="2500" dirty="0" err="1">
                <a:latin typeface="Bookman Old Style" panose="02050604050505020204" pitchFamily="18" charset="0"/>
              </a:rPr>
              <a:t>keluaran</a:t>
            </a:r>
            <a:r>
              <a:rPr lang="en-US" sz="2500" dirty="0">
                <a:latin typeface="Bookman Old Style" panose="02050604050505020204" pitchFamily="18" charset="0"/>
              </a:rPr>
              <a:t> </a:t>
            </a:r>
            <a:r>
              <a:rPr lang="en-US" sz="2500" dirty="0" err="1">
                <a:latin typeface="Bookman Old Style" panose="02050604050505020204" pitchFamily="18" charset="0"/>
              </a:rPr>
              <a:t>dalam</a:t>
            </a:r>
            <a:r>
              <a:rPr lang="en-US" sz="2500" dirty="0">
                <a:latin typeface="Bookman Old Style" panose="02050604050505020204" pitchFamily="18" charset="0"/>
              </a:rPr>
              <a:t> </a:t>
            </a:r>
            <a:r>
              <a:rPr lang="en-US" sz="2500" dirty="0" err="1">
                <a:latin typeface="Bookman Old Style" panose="02050604050505020204" pitchFamily="18" charset="0"/>
              </a:rPr>
              <a:t>bentuk</a:t>
            </a:r>
            <a:r>
              <a:rPr lang="en-US" sz="2500" dirty="0">
                <a:latin typeface="Bookman Old Style" panose="02050604050505020204" pitchFamily="18" charset="0"/>
              </a:rPr>
              <a:t> </a:t>
            </a:r>
            <a:r>
              <a:rPr lang="en-US" sz="2500" dirty="0" err="1">
                <a:latin typeface="Bookman Old Style" panose="02050604050505020204" pitchFamily="18" charset="0"/>
              </a:rPr>
              <a:t>suatu</a:t>
            </a:r>
            <a:r>
              <a:rPr lang="en-US" sz="2500" dirty="0">
                <a:latin typeface="Bookman Old Style" panose="02050604050505020204" pitchFamily="18" charset="0"/>
              </a:rPr>
              <a:t> </a:t>
            </a:r>
            <a:r>
              <a:rPr lang="en-US" sz="2500" dirty="0" err="1">
                <a:latin typeface="Bookman Old Style" panose="02050604050505020204" pitchFamily="18" charset="0"/>
              </a:rPr>
              <a:t>pulsa</a:t>
            </a:r>
            <a:r>
              <a:rPr lang="en-US" sz="2500" dirty="0">
                <a:latin typeface="Bookman Old Style" panose="02050604050505020204" pitchFamily="18" charset="0"/>
              </a:rPr>
              <a:t> </a:t>
            </a:r>
            <a:r>
              <a:rPr lang="en-US" sz="2500" dirty="0" err="1">
                <a:latin typeface="Bookman Old Style" panose="02050604050505020204" pitchFamily="18" charset="0"/>
              </a:rPr>
              <a:t>tertentu</a:t>
            </a:r>
            <a:r>
              <a:rPr lang="en-US" sz="2500" dirty="0">
                <a:latin typeface="Bookman Old Style" panose="02050604050505020204" pitchFamily="18" charset="0"/>
              </a:rPr>
              <a:t> yang </a:t>
            </a:r>
            <a:r>
              <a:rPr lang="en-US" sz="2500" dirty="0" err="1">
                <a:latin typeface="Bookman Old Style" panose="02050604050505020204" pitchFamily="18" charset="0"/>
              </a:rPr>
              <a:t>diproses</a:t>
            </a:r>
            <a:r>
              <a:rPr lang="en-US" sz="2500" dirty="0">
                <a:latin typeface="Bookman Old Style" panose="02050604050505020204" pitchFamily="18" charset="0"/>
              </a:rPr>
              <a:t> </a:t>
            </a:r>
            <a:r>
              <a:rPr lang="en-US" sz="2500" dirty="0" err="1">
                <a:latin typeface="Bookman Old Style" panose="02050604050505020204" pitchFamily="18" charset="0"/>
              </a:rPr>
              <a:t>dari</a:t>
            </a:r>
            <a:r>
              <a:rPr lang="en-US" sz="2500" dirty="0">
                <a:latin typeface="Bookman Old Style" panose="02050604050505020204" pitchFamily="18" charset="0"/>
              </a:rPr>
              <a:t> </a:t>
            </a:r>
            <a:r>
              <a:rPr lang="en-US" sz="2500" dirty="0" err="1">
                <a:latin typeface="Bookman Old Style" panose="02050604050505020204" pitchFamily="18" charset="0"/>
              </a:rPr>
              <a:t>sel</a:t>
            </a:r>
            <a:r>
              <a:rPr lang="en-US" sz="2500" dirty="0">
                <a:latin typeface="Bookman Old Style" panose="02050604050505020204" pitchFamily="18" charset="0"/>
              </a:rPr>
              <a:t> </a:t>
            </a:r>
            <a:r>
              <a:rPr lang="en-US" sz="2500" dirty="0" err="1">
                <a:latin typeface="Bookman Old Style" panose="02050604050505020204" pitchFamily="18" charset="0"/>
              </a:rPr>
              <a:t>hingga</a:t>
            </a:r>
            <a:r>
              <a:rPr lang="en-US" sz="2500" dirty="0">
                <a:latin typeface="Bookman Old Style" panose="02050604050505020204" pitchFamily="18" charset="0"/>
              </a:rPr>
              <a:t> </a:t>
            </a:r>
            <a:r>
              <a:rPr lang="en-US" sz="2500" dirty="0" err="1">
                <a:latin typeface="Bookman Old Style" panose="02050604050505020204" pitchFamily="18" charset="0"/>
              </a:rPr>
              <a:t>dikeluarkan</a:t>
            </a:r>
            <a:r>
              <a:rPr lang="en-US" sz="2500" dirty="0">
                <a:latin typeface="Bookman Old Style" panose="02050604050505020204" pitchFamily="18" charset="0"/>
              </a:rPr>
              <a:t> </a:t>
            </a:r>
            <a:r>
              <a:rPr lang="en-US" sz="2500" dirty="0" err="1">
                <a:latin typeface="Bookman Old Style" panose="02050604050505020204" pitchFamily="18" charset="0"/>
              </a:rPr>
              <a:t>melalui</a:t>
            </a:r>
            <a:r>
              <a:rPr lang="en-US" sz="2500" dirty="0">
                <a:latin typeface="Bookman Old Style" panose="02050604050505020204" pitchFamily="18" charset="0"/>
              </a:rPr>
              <a:t> axon. </a:t>
            </a:r>
            <a:r>
              <a:rPr lang="en-US" sz="2500" dirty="0" err="1">
                <a:latin typeface="Bookman Old Style" panose="02050604050505020204" pitchFamily="18" charset="0"/>
              </a:rPr>
              <a:t>Jika</a:t>
            </a:r>
            <a:r>
              <a:rPr lang="en-US" sz="2500" dirty="0">
                <a:latin typeface="Bookman Old Style" panose="02050604050505020204" pitchFamily="18" charset="0"/>
              </a:rPr>
              <a:t> </a:t>
            </a:r>
            <a:r>
              <a:rPr lang="en-US" sz="2500" dirty="0" err="1">
                <a:latin typeface="Bookman Old Style" panose="02050604050505020204" pitchFamily="18" charset="0"/>
              </a:rPr>
              <a:t>hal</a:t>
            </a:r>
            <a:r>
              <a:rPr lang="en-US" sz="2500" dirty="0">
                <a:latin typeface="Bookman Old Style" panose="02050604050505020204" pitchFamily="18" charset="0"/>
              </a:rPr>
              <a:t> </a:t>
            </a:r>
            <a:r>
              <a:rPr lang="en-US" sz="2500" dirty="0" err="1">
                <a:latin typeface="Bookman Old Style" panose="02050604050505020204" pitchFamily="18" charset="0"/>
              </a:rPr>
              <a:t>ini</a:t>
            </a:r>
            <a:r>
              <a:rPr lang="en-US" sz="2500" dirty="0">
                <a:latin typeface="Bookman Old Style" panose="02050604050505020204" pitchFamily="18" charset="0"/>
              </a:rPr>
              <a:t> </a:t>
            </a:r>
            <a:r>
              <a:rPr lang="en-US" sz="2500" dirty="0" err="1">
                <a:latin typeface="Bookman Old Style" panose="02050604050505020204" pitchFamily="18" charset="0"/>
              </a:rPr>
              <a:t>terjadi</a:t>
            </a:r>
            <a:r>
              <a:rPr lang="en-US" sz="2500" dirty="0">
                <a:latin typeface="Bookman Old Style" panose="02050604050505020204" pitchFamily="18" charset="0"/>
              </a:rPr>
              <a:t>, </a:t>
            </a:r>
            <a:r>
              <a:rPr lang="en-US" sz="2500" dirty="0" err="1">
                <a:latin typeface="Bookman Old Style" panose="02050604050505020204" pitchFamily="18" charset="0"/>
              </a:rPr>
              <a:t>maka</a:t>
            </a:r>
            <a:r>
              <a:rPr lang="en-US" sz="2500" dirty="0">
                <a:latin typeface="Bookman Old Style" panose="02050604050505020204" pitchFamily="18" charset="0"/>
              </a:rPr>
              <a:t> neuron </a:t>
            </a:r>
            <a:r>
              <a:rPr lang="en-US" sz="2500" dirty="0" err="1">
                <a:latin typeface="Bookman Old Style" panose="02050604050505020204" pitchFamily="18" charset="0"/>
              </a:rPr>
              <a:t>sedang</a:t>
            </a:r>
            <a:r>
              <a:rPr lang="en-US" sz="2500" dirty="0">
                <a:latin typeface="Bookman Old Style" panose="02050604050505020204" pitchFamily="18" charset="0"/>
              </a:rPr>
              <a:t> </a:t>
            </a:r>
            <a:r>
              <a:rPr lang="en-US" sz="2500" dirty="0" err="1">
                <a:latin typeface="Bookman Old Style" panose="02050604050505020204" pitchFamily="18" charset="0"/>
              </a:rPr>
              <a:t>dalam</a:t>
            </a:r>
            <a:r>
              <a:rPr lang="en-US" sz="2500" dirty="0">
                <a:latin typeface="Bookman Old Style" panose="02050604050505020204" pitchFamily="18" charset="0"/>
              </a:rPr>
              <a:t> </a:t>
            </a:r>
            <a:r>
              <a:rPr lang="en-US" sz="2500" dirty="0" err="1">
                <a:latin typeface="Bookman Old Style" panose="02050604050505020204" pitchFamily="18" charset="0"/>
              </a:rPr>
              <a:t>keadaan</a:t>
            </a:r>
            <a:r>
              <a:rPr lang="en-US" sz="2500" dirty="0">
                <a:latin typeface="Bookman Old Style" panose="02050604050505020204" pitchFamily="18" charset="0"/>
              </a:rPr>
              <a:t> </a:t>
            </a:r>
            <a:r>
              <a:rPr lang="en-US" sz="2500" dirty="0" err="1">
                <a:latin typeface="Bookman Old Style" panose="02050604050505020204" pitchFamily="18" charset="0"/>
              </a:rPr>
              <a:t>aktif</a:t>
            </a:r>
            <a:r>
              <a:rPr lang="en-US" sz="2500" dirty="0">
                <a:latin typeface="Bookman Old Style" panose="02050604050505020204" pitchFamily="18" charset="0"/>
              </a:rPr>
              <a:t>.</a:t>
            </a:r>
          </a:p>
          <a:p>
            <a:pPr marL="577850" indent="-577850"/>
            <a:endParaRPr lang="id-ID" dirty="0"/>
          </a:p>
        </p:txBody>
      </p:sp>
      <p:pic>
        <p:nvPicPr>
          <p:cNvPr id="4" name="Picture 4"/>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024128" y="1707630"/>
            <a:ext cx="556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69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Neural Network</a:t>
            </a:r>
            <a:endParaRPr lang="id-ID" dirty="0"/>
          </a:p>
        </p:txBody>
      </p:sp>
      <p:sp>
        <p:nvSpPr>
          <p:cNvPr id="3" name="Content Placeholder 2"/>
          <p:cNvSpPr>
            <a:spLocks noGrp="1"/>
          </p:cNvSpPr>
          <p:nvPr>
            <p:ph idx="1"/>
          </p:nvPr>
        </p:nvSpPr>
        <p:spPr>
          <a:xfrm>
            <a:off x="1024128" y="1791328"/>
            <a:ext cx="10159687" cy="1356610"/>
          </a:xfrm>
          <a:solidFill>
            <a:schemeClr val="tx2"/>
          </a:solidFill>
        </p:spPr>
        <p:txBody>
          <a:bodyPr>
            <a:normAutofit/>
          </a:bodyPr>
          <a:lstStyle/>
          <a:p>
            <a:pPr marL="0" indent="0">
              <a:buNone/>
            </a:pPr>
            <a:r>
              <a:rPr lang="en-US" sz="2400" dirty="0">
                <a:latin typeface="Bookman Old Style" panose="02050604050505020204" pitchFamily="18" charset="0"/>
              </a:rPr>
              <a:t>Artificial neural network (Neural Network) </a:t>
            </a:r>
            <a:r>
              <a:rPr lang="en-US" sz="2400" dirty="0" err="1">
                <a:latin typeface="Bookman Old Style" panose="02050604050505020204" pitchFamily="18" charset="0"/>
              </a:rPr>
              <a:t>adalah</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pemrosesan</a:t>
            </a:r>
            <a:r>
              <a:rPr lang="en-US" sz="2400" dirty="0">
                <a:latin typeface="Bookman Old Style" panose="02050604050505020204" pitchFamily="18" charset="0"/>
              </a:rPr>
              <a:t> </a:t>
            </a:r>
            <a:r>
              <a:rPr lang="en-US" sz="2400" dirty="0" err="1">
                <a:latin typeface="Bookman Old Style" panose="02050604050505020204" pitchFamily="18" charset="0"/>
              </a:rPr>
              <a:t>informasi</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meniru</a:t>
            </a:r>
            <a:r>
              <a:rPr lang="en-US" sz="2400" dirty="0">
                <a:latin typeface="Bookman Old Style" panose="02050604050505020204" pitchFamily="18" charset="0"/>
              </a:rPr>
              <a:t>” </a:t>
            </a:r>
            <a:r>
              <a:rPr lang="en-US" sz="2400" dirty="0" err="1">
                <a:latin typeface="Bookman Old Style" panose="02050604050505020204" pitchFamily="18" charset="0"/>
              </a:rPr>
              <a:t>cara</a:t>
            </a:r>
            <a:r>
              <a:rPr lang="en-US" sz="2400" dirty="0">
                <a:latin typeface="Bookman Old Style" panose="02050604050505020204" pitchFamily="18" charset="0"/>
              </a:rPr>
              <a:t> </a:t>
            </a:r>
            <a:r>
              <a:rPr lang="en-US" sz="2400" dirty="0" err="1">
                <a:latin typeface="Bookman Old Style" panose="02050604050505020204" pitchFamily="18" charset="0"/>
              </a:rPr>
              <a:t>kerja</a:t>
            </a:r>
            <a:r>
              <a:rPr lang="en-US" sz="2400" dirty="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saraf</a:t>
            </a:r>
            <a:r>
              <a:rPr lang="en-US" sz="2400" dirty="0">
                <a:latin typeface="Bookman Old Style" panose="02050604050505020204" pitchFamily="18" charset="0"/>
              </a:rPr>
              <a:t> </a:t>
            </a:r>
            <a:r>
              <a:rPr lang="en-US" sz="2400" dirty="0" err="1">
                <a:latin typeface="Bookman Old Style" panose="02050604050505020204" pitchFamily="18" charset="0"/>
              </a:rPr>
              <a:t>biologis</a:t>
            </a:r>
            <a:endParaRPr lang="id-ID" dirty="0"/>
          </a:p>
        </p:txBody>
      </p:sp>
      <p:pic>
        <p:nvPicPr>
          <p:cNvPr id="4" name="Picture 4"/>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306574" y="3518726"/>
            <a:ext cx="5029925" cy="257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302" y="3518726"/>
            <a:ext cx="632887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75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Neuron </a:t>
            </a:r>
            <a:r>
              <a:rPr lang="en-US" dirty="0" err="1"/>
              <a:t>pada</a:t>
            </a:r>
            <a:r>
              <a:rPr lang="en-US" dirty="0"/>
              <a:t> Artificial neural network</a:t>
            </a:r>
            <a:endParaRPr lang="id-ID" dirty="0"/>
          </a:p>
        </p:txBody>
      </p:sp>
      <p:sp>
        <p:nvSpPr>
          <p:cNvPr id="3" name="Content Placeholder 2"/>
          <p:cNvSpPr>
            <a:spLocks noGrp="1"/>
          </p:cNvSpPr>
          <p:nvPr>
            <p:ph idx="1"/>
          </p:nvPr>
        </p:nvSpPr>
        <p:spPr>
          <a:xfrm>
            <a:off x="1024128" y="2084832"/>
            <a:ext cx="10159687" cy="4585791"/>
          </a:xfrm>
          <a:solidFill>
            <a:schemeClr val="tx2"/>
          </a:solidFill>
        </p:spPr>
        <p:txBody>
          <a:bodyPr>
            <a:normAutofit/>
          </a:bodyPr>
          <a:lstStyle/>
          <a:p>
            <a:pPr marL="509588" indent="-509588" algn="just"/>
            <a:r>
              <a:rPr lang="en-US" sz="2400" dirty="0" err="1">
                <a:latin typeface="Bookman Old Style" panose="02050604050505020204" pitchFamily="18" charset="0"/>
              </a:rPr>
              <a:t>Tiap</a:t>
            </a:r>
            <a:r>
              <a:rPr lang="en-US" sz="2400" dirty="0">
                <a:latin typeface="Bookman Old Style" panose="02050604050505020204" pitchFamily="18" charset="0"/>
              </a:rPr>
              <a:t> </a:t>
            </a:r>
            <a:r>
              <a:rPr lang="en-US" sz="2400" dirty="0" err="1">
                <a:latin typeface="Bookman Old Style" panose="02050604050505020204" pitchFamily="18" charset="0"/>
              </a:rPr>
              <a:t>penghubung</a:t>
            </a:r>
            <a:r>
              <a:rPr lang="en-US" sz="2400" dirty="0">
                <a:latin typeface="Bookman Old Style" panose="02050604050505020204" pitchFamily="18" charset="0"/>
              </a:rPr>
              <a:t> </a:t>
            </a:r>
            <a:r>
              <a:rPr lang="en-US" sz="2400" dirty="0" err="1">
                <a:latin typeface="Bookman Old Style" panose="02050604050505020204" pitchFamily="18" charset="0"/>
              </a:rPr>
              <a:t>diasosiasikan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bobot</a:t>
            </a:r>
            <a:r>
              <a:rPr lang="en-US" sz="2400" dirty="0">
                <a:latin typeface="Bookman Old Style" panose="02050604050505020204" pitchFamily="18" charset="0"/>
              </a:rPr>
              <a:t> (w). </a:t>
            </a:r>
            <a:r>
              <a:rPr lang="en-US" sz="2400" dirty="0" err="1">
                <a:latin typeface="Bookman Old Style" panose="02050604050505020204" pitchFamily="18" charset="0"/>
              </a:rPr>
              <a:t>Seperti</a:t>
            </a:r>
            <a:r>
              <a:rPr lang="en-US" sz="2400" dirty="0">
                <a:latin typeface="Bookman Old Style" panose="02050604050505020204" pitchFamily="18" charset="0"/>
              </a:rPr>
              <a:t> </a:t>
            </a:r>
            <a:r>
              <a:rPr lang="en-US" sz="2400" dirty="0" err="1">
                <a:latin typeface="Bookman Old Style" panose="02050604050505020204" pitchFamily="18" charset="0"/>
              </a:rPr>
              <a:t>pada</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sinapsis</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bobot</a:t>
            </a:r>
            <a:r>
              <a:rPr lang="en-US" sz="2400" dirty="0">
                <a:latin typeface="Bookman Old Style" panose="02050604050505020204" pitchFamily="18" charset="0"/>
              </a:rPr>
              <a:t> </a:t>
            </a:r>
            <a:r>
              <a:rPr lang="en-US" sz="2400" dirty="0" err="1">
                <a:latin typeface="Bookman Old Style" panose="02050604050505020204" pitchFamily="18" charset="0"/>
              </a:rPr>
              <a:t>menentukan</a:t>
            </a:r>
            <a:r>
              <a:rPr lang="en-US" sz="2400" dirty="0">
                <a:latin typeface="Bookman Old Style" panose="02050604050505020204" pitchFamily="18" charset="0"/>
              </a:rPr>
              <a:t> </a:t>
            </a:r>
            <a:r>
              <a:rPr lang="en-US" sz="2400" dirty="0" err="1">
                <a:latin typeface="Bookman Old Style" panose="02050604050505020204" pitchFamily="18" charset="0"/>
              </a:rPr>
              <a:t>derajat</a:t>
            </a:r>
            <a:r>
              <a:rPr lang="en-US" sz="2400" dirty="0">
                <a:latin typeface="Bookman Old Style" panose="02050604050505020204" pitchFamily="18" charset="0"/>
              </a:rPr>
              <a:t> </a:t>
            </a:r>
            <a:r>
              <a:rPr lang="en-US" sz="2400" dirty="0" err="1">
                <a:latin typeface="Bookman Old Style" panose="02050604050505020204" pitchFamily="18" charset="0"/>
              </a:rPr>
              <a:t>pengaruh</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neuron </a:t>
            </a:r>
            <a:r>
              <a:rPr lang="en-US" sz="2400" dirty="0" err="1">
                <a:latin typeface="Bookman Old Style" panose="02050604050505020204" pitchFamily="18" charset="0"/>
              </a:rPr>
              <a:t>ke</a:t>
            </a:r>
            <a:r>
              <a:rPr lang="en-US" sz="2400" dirty="0">
                <a:latin typeface="Bookman Old Style" panose="02050604050505020204" pitchFamily="18" charset="0"/>
              </a:rPr>
              <a:t> neuron yang </a:t>
            </a:r>
            <a:r>
              <a:rPr lang="en-US" sz="2400" dirty="0" err="1">
                <a:latin typeface="Bookman Old Style" panose="02050604050505020204" pitchFamily="18" charset="0"/>
              </a:rPr>
              <a:t>lainnya</a:t>
            </a:r>
            <a:r>
              <a:rPr lang="en-US" sz="2400" dirty="0">
                <a:latin typeface="Bookman Old Style" panose="02050604050505020204" pitchFamily="18" charset="0"/>
              </a:rPr>
              <a:t>. </a:t>
            </a:r>
            <a:r>
              <a:rPr lang="en-US" sz="2400" dirty="0" err="1">
                <a:latin typeface="Bookman Old Style" panose="02050604050505020204" pitchFamily="18" charset="0"/>
              </a:rPr>
              <a:t>Pengaruh</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neuron </a:t>
            </a:r>
            <a:r>
              <a:rPr lang="en-US" sz="2400" dirty="0" err="1">
                <a:latin typeface="Bookman Old Style" panose="02050604050505020204" pitchFamily="18" charset="0"/>
              </a:rPr>
              <a:t>ke</a:t>
            </a:r>
            <a:r>
              <a:rPr lang="en-US" sz="2400" dirty="0">
                <a:latin typeface="Bookman Old Style" panose="02050604050505020204" pitchFamily="18" charset="0"/>
              </a:rPr>
              <a:t> neuron yang </a:t>
            </a:r>
            <a:r>
              <a:rPr lang="en-US" sz="2400" dirty="0" err="1">
                <a:latin typeface="Bookman Old Style" panose="02050604050505020204" pitchFamily="18" charset="0"/>
              </a:rPr>
              <a:t>lainnya</a:t>
            </a:r>
            <a:r>
              <a:rPr lang="en-US" sz="2400" dirty="0">
                <a:latin typeface="Bookman Old Style" panose="02050604050505020204" pitchFamily="18" charset="0"/>
              </a:rPr>
              <a:t> </a:t>
            </a:r>
            <a:r>
              <a:rPr lang="en-US" sz="2400" dirty="0" err="1">
                <a:latin typeface="Bookman Old Style" panose="02050604050505020204" pitchFamily="18" charset="0"/>
              </a:rPr>
              <a:t>merupakan</a:t>
            </a:r>
            <a:r>
              <a:rPr lang="en-US" sz="2400" dirty="0">
                <a:latin typeface="Bookman Old Style" panose="02050604050505020204" pitchFamily="18" charset="0"/>
              </a:rPr>
              <a:t> </a:t>
            </a:r>
            <a:r>
              <a:rPr lang="en-US" sz="2400" dirty="0" err="1">
                <a:latin typeface="Bookman Old Style" panose="02050604050505020204" pitchFamily="18" charset="0"/>
              </a:rPr>
              <a:t>hasil</a:t>
            </a:r>
            <a:r>
              <a:rPr lang="en-US" sz="2400" dirty="0">
                <a:latin typeface="Bookman Old Style" panose="02050604050505020204" pitchFamily="18" charset="0"/>
              </a:rPr>
              <a:t> kali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keluaran</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neuron-neuron yang </a:t>
            </a:r>
            <a:r>
              <a:rPr lang="en-US" sz="2400" dirty="0" err="1">
                <a:latin typeface="Bookman Old Style" panose="02050604050505020204" pitchFamily="18" charset="0"/>
              </a:rPr>
              <a:t>masuk</a:t>
            </a:r>
            <a:r>
              <a:rPr lang="en-US" sz="2400" dirty="0">
                <a:latin typeface="Bookman Old Style" panose="02050604050505020204" pitchFamily="18" charset="0"/>
              </a:rPr>
              <a:t> </a:t>
            </a:r>
            <a:r>
              <a:rPr lang="en-US" sz="2400" dirty="0" err="1">
                <a:latin typeface="Bookman Old Style" panose="02050604050505020204" pitchFamily="18" charset="0"/>
              </a:rPr>
              <a:t>ke</a:t>
            </a:r>
            <a:r>
              <a:rPr lang="en-US" sz="2400" dirty="0">
                <a:latin typeface="Bookman Old Style" panose="02050604050505020204" pitchFamily="18" charset="0"/>
              </a:rPr>
              <a:t> neuron (x)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bobot</a:t>
            </a:r>
            <a:r>
              <a:rPr lang="en-US" sz="2400" dirty="0">
                <a:latin typeface="Bookman Old Style" panose="02050604050505020204" pitchFamily="18" charset="0"/>
              </a:rPr>
              <a:t> (w) yang </a:t>
            </a:r>
            <a:r>
              <a:rPr lang="en-US" sz="2400" dirty="0" err="1">
                <a:latin typeface="Bookman Old Style" panose="02050604050505020204" pitchFamily="18" charset="0"/>
              </a:rPr>
              <a:t>menghubungkan</a:t>
            </a:r>
            <a:r>
              <a:rPr lang="en-US" sz="2400" dirty="0">
                <a:latin typeface="Bookman Old Style" panose="02050604050505020204" pitchFamily="18" charset="0"/>
              </a:rPr>
              <a:t> neuron-neuron </a:t>
            </a:r>
            <a:r>
              <a:rPr lang="en-US" sz="2400" dirty="0" err="1">
                <a:latin typeface="Bookman Old Style" panose="02050604050505020204" pitchFamily="18" charset="0"/>
              </a:rPr>
              <a:t>tadi</a:t>
            </a:r>
            <a:r>
              <a:rPr lang="en-US" sz="2400" dirty="0">
                <a:latin typeface="Bookman Old Style" panose="02050604050505020204" pitchFamily="18" charset="0"/>
              </a:rPr>
              <a:t>.</a:t>
            </a:r>
          </a:p>
          <a:p>
            <a:pPr marL="509588" indent="-509588" algn="just"/>
            <a:r>
              <a:rPr lang="en-US" sz="2400" dirty="0" err="1">
                <a:latin typeface="Bookman Old Style" panose="02050604050505020204" pitchFamily="18" charset="0"/>
              </a:rPr>
              <a:t>Tiap</a:t>
            </a:r>
            <a:r>
              <a:rPr lang="en-US" sz="2400" dirty="0">
                <a:latin typeface="Bookman Old Style" panose="02050604050505020204" pitchFamily="18" charset="0"/>
              </a:rPr>
              <a:t> neuron </a:t>
            </a:r>
            <a:r>
              <a:rPr lang="en-US" sz="2400" dirty="0" err="1">
                <a:latin typeface="Bookman Old Style" panose="02050604050505020204" pitchFamily="18" charset="0"/>
              </a:rPr>
              <a:t>dikombinasikan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a:t>
            </a:r>
            <a:r>
              <a:rPr lang="en-US" sz="2400" dirty="0" err="1">
                <a:latin typeface="Bookman Old Style" panose="02050604050505020204" pitchFamily="18" charset="0"/>
              </a:rPr>
              <a:t>fungsi</a:t>
            </a:r>
            <a:r>
              <a:rPr lang="en-US" sz="2400" dirty="0">
                <a:latin typeface="Bookman Old Style" panose="02050604050505020204" pitchFamily="18" charset="0"/>
              </a:rPr>
              <a:t> </a:t>
            </a:r>
            <a:r>
              <a:rPr lang="en-US" sz="2400" dirty="0" err="1">
                <a:latin typeface="Bookman Old Style" panose="02050604050505020204" pitchFamily="18" charset="0"/>
              </a:rPr>
              <a:t>aktivasi</a:t>
            </a:r>
            <a:r>
              <a:rPr lang="en-US" sz="2400" dirty="0">
                <a:latin typeface="Bookman Old Style" panose="02050604050505020204" pitchFamily="18" charset="0"/>
              </a:rPr>
              <a:t> yang </a:t>
            </a:r>
            <a:r>
              <a:rPr lang="en-US" sz="2400" dirty="0" err="1">
                <a:latin typeface="Bookman Old Style" panose="02050604050505020204" pitchFamily="18" charset="0"/>
              </a:rPr>
              <a:t>berfungsi</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a:t>
            </a:r>
            <a:r>
              <a:rPr lang="en-US" sz="2400" dirty="0" err="1">
                <a:latin typeface="Bookman Old Style" panose="02050604050505020204" pitchFamily="18" charset="0"/>
              </a:rPr>
              <a:t>penghubung</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penjumlahan</a:t>
            </a:r>
            <a:r>
              <a:rPr lang="en-US" sz="2400" dirty="0">
                <a:latin typeface="Bookman Old Style" panose="02050604050505020204" pitchFamily="18" charset="0"/>
              </a:rPr>
              <a:t> </a:t>
            </a:r>
            <a:r>
              <a:rPr lang="en-US" sz="2400" dirty="0" err="1">
                <a:latin typeface="Bookman Old Style" panose="02050604050505020204" pitchFamily="18" charset="0"/>
              </a:rPr>
              <a:t>semua</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masukan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nilai</a:t>
            </a:r>
            <a:r>
              <a:rPr lang="en-US" sz="2400" dirty="0">
                <a:latin typeface="Bookman Old Style" panose="02050604050505020204" pitchFamily="18" charset="0"/>
              </a:rPr>
              <a:t> </a:t>
            </a:r>
            <a:r>
              <a:rPr lang="en-US" sz="2400" dirty="0" err="1">
                <a:latin typeface="Bookman Old Style" panose="02050604050505020204" pitchFamily="18" charset="0"/>
              </a:rPr>
              <a:t>keluarannya</a:t>
            </a:r>
            <a:r>
              <a:rPr lang="en-US" sz="2400" dirty="0">
                <a:latin typeface="Bookman Old Style" panose="02050604050505020204" pitchFamily="18" charset="0"/>
              </a:rPr>
              <a:t>. </a:t>
            </a:r>
            <a:r>
              <a:rPr lang="en-US" sz="2400" dirty="0" err="1">
                <a:latin typeface="Bookman Old Style" panose="02050604050505020204" pitchFamily="18" charset="0"/>
              </a:rPr>
              <a:t>Keluaran</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neuron </a:t>
            </a:r>
            <a:r>
              <a:rPr lang="en-US" sz="2400" dirty="0" err="1">
                <a:latin typeface="Bookman Old Style" panose="02050604050505020204" pitchFamily="18" charset="0"/>
              </a:rPr>
              <a:t>inilah</a:t>
            </a:r>
            <a:r>
              <a:rPr lang="en-US" sz="2400" dirty="0">
                <a:latin typeface="Bookman Old Style" panose="02050604050505020204" pitchFamily="18" charset="0"/>
              </a:rPr>
              <a:t> yang </a:t>
            </a:r>
            <a:r>
              <a:rPr lang="en-US" sz="2400" dirty="0" err="1">
                <a:latin typeface="Bookman Old Style" panose="02050604050505020204" pitchFamily="18" charset="0"/>
              </a:rPr>
              <a:t>nantinya</a:t>
            </a:r>
            <a:r>
              <a:rPr lang="en-US" sz="2400" dirty="0">
                <a:latin typeface="Bookman Old Style" panose="02050604050505020204" pitchFamily="18" charset="0"/>
              </a:rPr>
              <a:t> </a:t>
            </a:r>
            <a:r>
              <a:rPr lang="en-US" sz="2400" dirty="0" err="1">
                <a:latin typeface="Bookman Old Style" panose="02050604050505020204" pitchFamily="18" charset="0"/>
              </a:rPr>
              <a:t>akan</a:t>
            </a:r>
            <a:r>
              <a:rPr lang="en-US" sz="2400" dirty="0">
                <a:latin typeface="Bookman Old Style" panose="02050604050505020204" pitchFamily="18" charset="0"/>
              </a:rPr>
              <a:t> </a:t>
            </a:r>
            <a:r>
              <a:rPr lang="en-US" sz="2400" dirty="0" err="1">
                <a:latin typeface="Bookman Old Style" panose="02050604050505020204" pitchFamily="18" charset="0"/>
              </a:rPr>
              <a:t>menentukan</a:t>
            </a:r>
            <a:r>
              <a:rPr lang="en-US" sz="2400" dirty="0">
                <a:latin typeface="Bookman Old Style" panose="02050604050505020204" pitchFamily="18" charset="0"/>
              </a:rPr>
              <a:t> </a:t>
            </a:r>
            <a:r>
              <a:rPr lang="en-US" sz="2400" dirty="0" err="1">
                <a:latin typeface="Bookman Old Style" panose="02050604050505020204" pitchFamily="18" charset="0"/>
              </a:rPr>
              <a:t>apakah</a:t>
            </a:r>
            <a:r>
              <a:rPr lang="en-US" sz="2400" dirty="0">
                <a:latin typeface="Bookman Old Style" panose="02050604050505020204" pitchFamily="18" charset="0"/>
              </a:rPr>
              <a:t> </a:t>
            </a:r>
            <a:r>
              <a:rPr lang="en-US" sz="2400" dirty="0" err="1">
                <a:latin typeface="Bookman Old Style" panose="02050604050505020204" pitchFamily="18" charset="0"/>
              </a:rPr>
              <a:t>sebuah</a:t>
            </a:r>
            <a:r>
              <a:rPr lang="en-US" sz="2400" dirty="0">
                <a:latin typeface="Bookman Old Style" panose="02050604050505020204" pitchFamily="18" charset="0"/>
              </a:rPr>
              <a:t> neuron </a:t>
            </a:r>
            <a:r>
              <a:rPr lang="en-US" sz="2400" dirty="0" err="1">
                <a:latin typeface="Bookman Old Style" panose="02050604050505020204" pitchFamily="18" charset="0"/>
              </a:rPr>
              <a:t>itu</a:t>
            </a:r>
            <a:r>
              <a:rPr lang="en-US" sz="2400" dirty="0">
                <a:latin typeface="Bookman Old Style" panose="02050604050505020204" pitchFamily="18" charset="0"/>
              </a:rPr>
              <a:t> </a:t>
            </a:r>
            <a:r>
              <a:rPr lang="en-US" sz="2400" dirty="0" err="1">
                <a:latin typeface="Bookman Old Style" panose="02050604050505020204" pitchFamily="18" charset="0"/>
              </a:rPr>
              <a:t>aktif</a:t>
            </a:r>
            <a:r>
              <a:rPr lang="en-US" sz="2400" dirty="0">
                <a:latin typeface="Bookman Old Style" panose="02050604050505020204" pitchFamily="18" charset="0"/>
              </a:rPr>
              <a:t> </a:t>
            </a:r>
            <a:r>
              <a:rPr lang="en-US" sz="2400" dirty="0" err="1">
                <a:latin typeface="Bookman Old Style" panose="02050604050505020204" pitchFamily="18" charset="0"/>
              </a:rPr>
              <a:t>ataukah</a:t>
            </a:r>
            <a:r>
              <a:rPr lang="en-US" sz="2400" dirty="0">
                <a:latin typeface="Bookman Old Style" panose="02050604050505020204" pitchFamily="18" charset="0"/>
              </a:rPr>
              <a:t> </a:t>
            </a:r>
            <a:r>
              <a:rPr lang="en-US" sz="2400" dirty="0" err="1">
                <a:latin typeface="Bookman Old Style" panose="02050604050505020204" pitchFamily="18" charset="0"/>
              </a:rPr>
              <a:t>tidak</a:t>
            </a:r>
            <a:r>
              <a:rPr lang="en-US" sz="2400" dirty="0">
                <a:latin typeface="Bookman Old Style" panose="02050604050505020204" pitchFamily="18" charset="0"/>
              </a:rPr>
              <a:t>. </a:t>
            </a:r>
          </a:p>
        </p:txBody>
      </p:sp>
    </p:spTree>
    <p:extLst>
      <p:ext uri="{BB962C8B-B14F-4D97-AF65-F5344CB8AC3E}">
        <p14:creationId xmlns:p14="http://schemas.microsoft.com/office/powerpoint/2010/main" val="550057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1_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3.xml><?xml version="1.0" encoding="utf-8"?>
<a:theme xmlns:a="http://schemas.openxmlformats.org/drawingml/2006/main" name="2_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4218</TotalTime>
  <Words>3680</Words>
  <Application>Microsoft Office PowerPoint</Application>
  <PresentationFormat>Widescreen</PresentationFormat>
  <Paragraphs>1161</Paragraphs>
  <Slides>58</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58</vt:i4>
      </vt:variant>
    </vt:vector>
  </HeadingPairs>
  <TitlesOfParts>
    <vt:vector size="70" baseType="lpstr">
      <vt:lpstr>Arial</vt:lpstr>
      <vt:lpstr>Bookman Old Style</vt:lpstr>
      <vt:lpstr>Symbol</vt:lpstr>
      <vt:lpstr>Tw Cen MT</vt:lpstr>
      <vt:lpstr>Tw Cen MT Condensed</vt:lpstr>
      <vt:lpstr>Wingdings</vt:lpstr>
      <vt:lpstr>Wingdings 3</vt:lpstr>
      <vt:lpstr>Integral</vt:lpstr>
      <vt:lpstr>1_Integral</vt:lpstr>
      <vt:lpstr>2_Integral</vt:lpstr>
      <vt:lpstr>Bitmap Image</vt:lpstr>
      <vt:lpstr>Equation</vt:lpstr>
      <vt:lpstr>Artificial neural netwok</vt:lpstr>
      <vt:lpstr>OUTLINE</vt:lpstr>
      <vt:lpstr>Artificial neural network</vt:lpstr>
      <vt:lpstr>Jaringan Saraf Manusia</vt:lpstr>
      <vt:lpstr>Struktur sel</vt:lpstr>
      <vt:lpstr>Cara kerja sistem saraf</vt:lpstr>
      <vt:lpstr>Cara kerja neuron</vt:lpstr>
      <vt:lpstr>Artificial Neural Network</vt:lpstr>
      <vt:lpstr>Neuron pada Artificial neural network</vt:lpstr>
      <vt:lpstr>Representasi neural network</vt:lpstr>
      <vt:lpstr>ALVINN</vt:lpstr>
      <vt:lpstr>ALVINN</vt:lpstr>
      <vt:lpstr>Karakteristik task untuk neural network</vt:lpstr>
      <vt:lpstr>Problem yang bisa diselesaikan dengan neural netWORK</vt:lpstr>
      <vt:lpstr>Karaktersitik problem neural netWORK</vt:lpstr>
      <vt:lpstr>PENGGUNAAN NEURAL NETWORK</vt:lpstr>
      <vt:lpstr>Pemrosesan sinyal</vt:lpstr>
      <vt:lpstr>Sistem kendali</vt:lpstr>
      <vt:lpstr>PENGenalan pola</vt:lpstr>
      <vt:lpstr>kedokteran</vt:lpstr>
      <vt:lpstr>Sintesa dan Pengenalan suara</vt:lpstr>
      <vt:lpstr>bisnis</vt:lpstr>
      <vt:lpstr>PERCEPTRON</vt:lpstr>
      <vt:lpstr>Struktur Artificial neural network</vt:lpstr>
      <vt:lpstr>perceptron</vt:lpstr>
      <vt:lpstr>Model Perceptron</vt:lpstr>
      <vt:lpstr>Pembelajaran perceptron</vt:lpstr>
      <vt:lpstr>Pembelajaran perceptron</vt:lpstr>
      <vt:lpstr>Pembelajaran perceptron</vt:lpstr>
      <vt:lpstr>Fungsi Aktivasi</vt:lpstr>
      <vt:lpstr>Contoh perhitungan</vt:lpstr>
      <vt:lpstr>Arsitektur</vt:lpstr>
      <vt:lpstr>EXAMPLE 1</vt:lpstr>
      <vt:lpstr>EXAMPLE 1</vt:lpstr>
      <vt:lpstr>EXAMPLE 1</vt:lpstr>
      <vt:lpstr>EXAMPLE 1</vt:lpstr>
      <vt:lpstr>Example 1</vt:lpstr>
      <vt:lpstr>EXAMPLE 2</vt:lpstr>
      <vt:lpstr>Example 2</vt:lpstr>
      <vt:lpstr>Example 2 </vt:lpstr>
      <vt:lpstr>Algoritma</vt:lpstr>
      <vt:lpstr>Formula</vt:lpstr>
      <vt:lpstr>Iterasi</vt:lpstr>
      <vt:lpstr>Iterasi</vt:lpstr>
      <vt:lpstr>Iterasi</vt:lpstr>
      <vt:lpstr>Iterasi</vt:lpstr>
      <vt:lpstr>Iterasi</vt:lpstr>
      <vt:lpstr>Iterasi</vt:lpstr>
      <vt:lpstr>Iterasi</vt:lpstr>
      <vt:lpstr>Iterasi</vt:lpstr>
      <vt:lpstr>Iterasi</vt:lpstr>
      <vt:lpstr>Iterasi</vt:lpstr>
      <vt:lpstr>Iterasi</vt:lpstr>
      <vt:lpstr>Iterasi</vt:lpstr>
      <vt:lpstr>Iterasi</vt:lpstr>
      <vt:lpstr>Iterasi</vt:lpstr>
      <vt:lpstr>Iterasi</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Renny</dc:creator>
  <cp:lastModifiedBy>RIO KURNIAWAN</cp:lastModifiedBy>
  <cp:revision>111</cp:revision>
  <dcterms:created xsi:type="dcterms:W3CDTF">2015-02-14T10:15:01Z</dcterms:created>
  <dcterms:modified xsi:type="dcterms:W3CDTF">2026-01-10T07:02:46Z</dcterms:modified>
</cp:coreProperties>
</file>