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1C461-0867-6274-B81A-EA2978C651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 err="1"/>
              <a:t>Psikologi</a:t>
            </a:r>
            <a:r>
              <a:rPr lang="en-US" sz="4400" b="1" dirty="0"/>
              <a:t> Pendidikan</a:t>
            </a:r>
            <a:endParaRPr lang="en-ID" sz="4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167722-AAC3-AD25-CC1A-04ECFDA336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362557"/>
            <a:ext cx="10993546" cy="590321"/>
          </a:xfrm>
        </p:spPr>
        <p:txBody>
          <a:bodyPr>
            <a:noAutofit/>
          </a:bodyPr>
          <a:lstStyle/>
          <a:p>
            <a:r>
              <a:rPr lang="en-US" sz="4000" dirty="0" err="1">
                <a:solidFill>
                  <a:schemeClr val="bg2"/>
                </a:solidFill>
                <a:latin typeface="Arial Rounded MT Bold" panose="020F0704030504030204" pitchFamily="34" charset="0"/>
              </a:rPr>
              <a:t>Manajemen</a:t>
            </a:r>
            <a:r>
              <a:rPr lang="en-US" sz="4000" dirty="0">
                <a:solidFill>
                  <a:schemeClr val="bg2"/>
                </a:solidFill>
                <a:latin typeface="Arial Rounded MT Bold" panose="020F0704030504030204" pitchFamily="34" charset="0"/>
              </a:rPr>
              <a:t> </a:t>
            </a:r>
            <a:r>
              <a:rPr lang="en-US" sz="4000" dirty="0" err="1">
                <a:solidFill>
                  <a:schemeClr val="bg2"/>
                </a:solidFill>
                <a:latin typeface="Arial Rounded MT Bold" panose="020F0704030504030204" pitchFamily="34" charset="0"/>
              </a:rPr>
              <a:t>Kelas</a:t>
            </a:r>
            <a:r>
              <a:rPr lang="en-US" sz="4000" dirty="0">
                <a:solidFill>
                  <a:schemeClr val="bg2"/>
                </a:solidFill>
                <a:latin typeface="Arial Rounded MT Bold" panose="020F0704030504030204" pitchFamily="34" charset="0"/>
              </a:rPr>
              <a:t> dan Iklim  </a:t>
            </a:r>
            <a:r>
              <a:rPr lang="en-US" sz="4000" dirty="0" err="1">
                <a:solidFill>
                  <a:schemeClr val="bg2"/>
                </a:solidFill>
                <a:latin typeface="Arial Rounded MT Bold" panose="020F0704030504030204" pitchFamily="34" charset="0"/>
              </a:rPr>
              <a:t>Belajar</a:t>
            </a:r>
            <a:endParaRPr lang="en-ID" sz="4000" dirty="0">
              <a:solidFill>
                <a:schemeClr val="bg2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295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9E3A5-F49B-6C5F-B355-49813F1AB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Manajemen Kelas dan Iklim Belajar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74D1A-0D01-53B4-C731-885B453F6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4000" dirty="0" err="1"/>
              <a:t>Berfokus</a:t>
            </a:r>
            <a:r>
              <a:rPr lang="en-ID" sz="4000" dirty="0"/>
              <a:t> pada strategi guru </a:t>
            </a:r>
            <a:r>
              <a:rPr lang="en-ID" sz="4000" dirty="0" err="1"/>
              <a:t>atau</a:t>
            </a:r>
            <a:r>
              <a:rPr lang="en-ID" sz="4000" dirty="0"/>
              <a:t> </a:t>
            </a:r>
            <a:r>
              <a:rPr lang="en-ID" sz="4000" dirty="0" err="1"/>
              <a:t>pendidik</a:t>
            </a:r>
            <a:r>
              <a:rPr lang="en-ID" sz="4000" dirty="0"/>
              <a:t> </a:t>
            </a:r>
            <a:r>
              <a:rPr lang="en-ID" sz="4000" dirty="0" err="1"/>
              <a:t>dalam</a:t>
            </a:r>
            <a:r>
              <a:rPr lang="en-ID" sz="4000" dirty="0"/>
              <a:t> </a:t>
            </a:r>
            <a:r>
              <a:rPr lang="en-ID" sz="4000" dirty="0" err="1"/>
              <a:t>merancang</a:t>
            </a:r>
            <a:r>
              <a:rPr lang="en-ID" sz="4000" dirty="0"/>
              <a:t>, </a:t>
            </a:r>
            <a:r>
              <a:rPr lang="en-ID" sz="4000" dirty="0" err="1"/>
              <a:t>mengorganisasi</a:t>
            </a:r>
            <a:r>
              <a:rPr lang="en-ID" sz="4000" dirty="0"/>
              <a:t>, dan </a:t>
            </a:r>
            <a:r>
              <a:rPr lang="en-ID" sz="4000" dirty="0" err="1"/>
              <a:t>mengendalikan</a:t>
            </a:r>
            <a:r>
              <a:rPr lang="en-ID" sz="4000" dirty="0"/>
              <a:t> </a:t>
            </a:r>
            <a:r>
              <a:rPr lang="en-ID" sz="4000" dirty="0" err="1"/>
              <a:t>lingkungan</a:t>
            </a:r>
            <a:r>
              <a:rPr lang="en-ID" sz="4000" dirty="0"/>
              <a:t> </a:t>
            </a:r>
            <a:r>
              <a:rPr lang="en-ID" sz="4000" dirty="0" err="1"/>
              <a:t>fisik</a:t>
            </a:r>
            <a:r>
              <a:rPr lang="en-ID" sz="4000" dirty="0"/>
              <a:t>, </a:t>
            </a:r>
            <a:r>
              <a:rPr lang="en-ID" sz="4000" dirty="0" err="1"/>
              <a:t>sosial</a:t>
            </a:r>
            <a:r>
              <a:rPr lang="en-ID" sz="4000" dirty="0"/>
              <a:t>, dan </a:t>
            </a:r>
            <a:r>
              <a:rPr lang="en-ID" sz="4000" dirty="0" err="1"/>
              <a:t>emosional</a:t>
            </a:r>
            <a:r>
              <a:rPr lang="en-ID" sz="4000" dirty="0"/>
              <a:t> agar </a:t>
            </a:r>
            <a:r>
              <a:rPr lang="en-ID" sz="4000" dirty="0" err="1"/>
              <a:t>tercipta</a:t>
            </a:r>
            <a:r>
              <a:rPr lang="en-ID" sz="4000" dirty="0"/>
              <a:t> </a:t>
            </a:r>
            <a:r>
              <a:rPr lang="en-ID" sz="4000" dirty="0" err="1"/>
              <a:t>suasana</a:t>
            </a:r>
            <a:r>
              <a:rPr lang="en-ID" sz="4000" dirty="0"/>
              <a:t> </a:t>
            </a:r>
            <a:r>
              <a:rPr lang="en-ID" sz="4000" dirty="0" err="1"/>
              <a:t>belajar</a:t>
            </a:r>
            <a:r>
              <a:rPr lang="en-ID" sz="4000" dirty="0"/>
              <a:t> yang optimal, </a:t>
            </a:r>
            <a:r>
              <a:rPr lang="en-ID" sz="4000" dirty="0" err="1"/>
              <a:t>kondusif</a:t>
            </a:r>
            <a:r>
              <a:rPr lang="en-ID" sz="4000" dirty="0"/>
              <a:t>, dan </a:t>
            </a:r>
            <a:r>
              <a:rPr lang="en-ID" sz="4000" dirty="0" err="1"/>
              <a:t>menyenangkan</a:t>
            </a:r>
            <a:endParaRPr lang="en-ID" sz="4000" dirty="0"/>
          </a:p>
        </p:txBody>
      </p:sp>
    </p:spTree>
    <p:extLst>
      <p:ext uri="{BB962C8B-B14F-4D97-AF65-F5344CB8AC3E}">
        <p14:creationId xmlns:p14="http://schemas.microsoft.com/office/powerpoint/2010/main" val="1801957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431B0-A5E2-E3E9-AA6B-9E0C3212D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Konsep</a:t>
            </a:r>
            <a:r>
              <a:rPr lang="en-ID" dirty="0"/>
              <a:t> Dasar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Kelas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D7113-BB20-E638-2A64-E96EFC01B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3200" b="1" dirty="0" err="1"/>
              <a:t>Pengertian</a:t>
            </a:r>
            <a:r>
              <a:rPr lang="en-ID" sz="3200" b="1" dirty="0"/>
              <a:t> &amp; Tujuan:</a:t>
            </a:r>
            <a:r>
              <a:rPr lang="en-ID" sz="3200" dirty="0"/>
              <a:t> </a:t>
            </a:r>
            <a:r>
              <a:rPr lang="en-ID" sz="3200" dirty="0" err="1"/>
              <a:t>Memahami</a:t>
            </a:r>
            <a:r>
              <a:rPr lang="en-ID" sz="3200" dirty="0"/>
              <a:t> </a:t>
            </a:r>
            <a:r>
              <a:rPr lang="en-ID" sz="3200" dirty="0" err="1"/>
              <a:t>perbedaan</a:t>
            </a:r>
            <a:r>
              <a:rPr lang="en-ID" sz="3200" dirty="0"/>
              <a:t> </a:t>
            </a:r>
            <a:r>
              <a:rPr lang="en-ID" sz="3200" dirty="0" err="1"/>
              <a:t>pengelolaan</a:t>
            </a:r>
            <a:r>
              <a:rPr lang="en-ID" sz="3200" dirty="0"/>
              <a:t> </a:t>
            </a:r>
            <a:r>
              <a:rPr lang="en-ID" sz="3200" dirty="0" err="1"/>
              <a:t>kelas</a:t>
            </a:r>
            <a:r>
              <a:rPr lang="en-ID" sz="3200" dirty="0"/>
              <a:t> dan </a:t>
            </a:r>
            <a:r>
              <a:rPr lang="en-ID" sz="3200" dirty="0" err="1"/>
              <a:t>pembelajaran</a:t>
            </a:r>
            <a:r>
              <a:rPr lang="en-ID" sz="3200" dirty="0"/>
              <a:t>, </a:t>
            </a:r>
            <a:r>
              <a:rPr lang="en-ID" sz="3200" dirty="0" err="1"/>
              <a:t>serta</a:t>
            </a:r>
            <a:r>
              <a:rPr lang="en-ID" sz="3200" dirty="0"/>
              <a:t> </a:t>
            </a:r>
            <a:r>
              <a:rPr lang="en-ID" sz="3200" dirty="0" err="1"/>
              <a:t>tujuan</a:t>
            </a:r>
            <a:r>
              <a:rPr lang="en-ID" sz="3200" dirty="0"/>
              <a:t> </a:t>
            </a:r>
            <a:r>
              <a:rPr lang="en-ID" sz="3200" dirty="0" err="1"/>
              <a:t>menciptakan</a:t>
            </a:r>
            <a:r>
              <a:rPr lang="en-ID" sz="3200" dirty="0"/>
              <a:t> </a:t>
            </a:r>
            <a:r>
              <a:rPr lang="en-ID" sz="3200" dirty="0" err="1"/>
              <a:t>kondisi</a:t>
            </a:r>
            <a:r>
              <a:rPr lang="en-ID" sz="3200" dirty="0"/>
              <a:t> </a:t>
            </a:r>
            <a:r>
              <a:rPr lang="en-ID" sz="3200" dirty="0" err="1"/>
              <a:t>belajar</a:t>
            </a:r>
            <a:r>
              <a:rPr lang="en-ID" sz="3200" dirty="0"/>
              <a:t> yang optimal </a:t>
            </a:r>
            <a:r>
              <a:rPr lang="en-ID" sz="3200" dirty="0" err="1"/>
              <a:t>bagi</a:t>
            </a:r>
            <a:r>
              <a:rPr lang="en-ID" sz="3200" dirty="0"/>
              <a:t> </a:t>
            </a:r>
            <a:r>
              <a:rPr lang="en-ID" sz="3200" dirty="0" err="1"/>
              <a:t>peserta</a:t>
            </a:r>
            <a:r>
              <a:rPr lang="en-ID" sz="3200" dirty="0"/>
              <a:t> </a:t>
            </a:r>
            <a:r>
              <a:rPr lang="en-ID" sz="3200" dirty="0" err="1"/>
              <a:t>didik</a:t>
            </a:r>
            <a:r>
              <a:rPr lang="en-ID" sz="3200" dirty="0"/>
              <a:t>. </a:t>
            </a:r>
          </a:p>
          <a:p>
            <a:pPr algn="just"/>
            <a:r>
              <a:rPr lang="en-ID" sz="3200" b="1" dirty="0" err="1"/>
              <a:t>Pendekatan</a:t>
            </a:r>
            <a:r>
              <a:rPr lang="en-ID" sz="3200" b="1" dirty="0"/>
              <a:t> </a:t>
            </a:r>
            <a:r>
              <a:rPr lang="en-ID" sz="3200" b="1" dirty="0" err="1"/>
              <a:t>Manajemen</a:t>
            </a:r>
            <a:r>
              <a:rPr lang="en-ID" sz="3200" b="1" dirty="0"/>
              <a:t> </a:t>
            </a:r>
            <a:r>
              <a:rPr lang="en-ID" sz="3200" b="1" dirty="0" err="1"/>
              <a:t>Kelas</a:t>
            </a:r>
            <a:r>
              <a:rPr lang="en-ID" sz="3200" b="1" dirty="0"/>
              <a:t>:</a:t>
            </a:r>
            <a:r>
              <a:rPr lang="en-ID" sz="3200" dirty="0"/>
              <a:t> </a:t>
            </a:r>
            <a:r>
              <a:rPr lang="en-ID" sz="3200" dirty="0" err="1"/>
              <a:t>Mempelajari</a:t>
            </a:r>
            <a:r>
              <a:rPr lang="en-ID" sz="3200" dirty="0"/>
              <a:t> </a:t>
            </a:r>
            <a:r>
              <a:rPr lang="en-ID" sz="3200" dirty="0" err="1"/>
              <a:t>berbagai</a:t>
            </a:r>
            <a:r>
              <a:rPr lang="en-ID" sz="3200" dirty="0"/>
              <a:t> </a:t>
            </a:r>
            <a:r>
              <a:rPr lang="en-ID" sz="3200" dirty="0" err="1"/>
              <a:t>pendekatan</a:t>
            </a:r>
            <a:r>
              <a:rPr lang="en-ID" sz="3200" dirty="0"/>
              <a:t> </a:t>
            </a:r>
            <a:r>
              <a:rPr lang="en-ID" sz="3200" dirty="0" err="1"/>
              <a:t>seperti</a:t>
            </a:r>
            <a:r>
              <a:rPr lang="en-ID" sz="3200" dirty="0"/>
              <a:t> </a:t>
            </a:r>
            <a:r>
              <a:rPr lang="en-ID" sz="3200" dirty="0" err="1"/>
              <a:t>pendekatan</a:t>
            </a:r>
            <a:r>
              <a:rPr lang="en-ID" sz="3200" dirty="0"/>
              <a:t> </a:t>
            </a:r>
            <a:r>
              <a:rPr lang="en-ID" sz="3200" dirty="0" err="1"/>
              <a:t>otoriter</a:t>
            </a:r>
            <a:r>
              <a:rPr lang="en-ID" sz="3200" dirty="0"/>
              <a:t>, </a:t>
            </a:r>
            <a:r>
              <a:rPr lang="en-ID" sz="3200" dirty="0" err="1"/>
              <a:t>permisif</a:t>
            </a:r>
            <a:r>
              <a:rPr lang="en-ID" sz="3200" dirty="0"/>
              <a:t>, </a:t>
            </a:r>
            <a:r>
              <a:rPr lang="en-ID" sz="3200" dirty="0" err="1"/>
              <a:t>modifikasi</a:t>
            </a:r>
            <a:r>
              <a:rPr lang="en-ID" sz="3200" dirty="0"/>
              <a:t> </a:t>
            </a:r>
            <a:r>
              <a:rPr lang="en-ID" sz="3200" dirty="0" err="1"/>
              <a:t>perilaku</a:t>
            </a:r>
            <a:r>
              <a:rPr lang="en-ID" sz="3200" dirty="0"/>
              <a:t>, dan </a:t>
            </a:r>
            <a:r>
              <a:rPr lang="en-ID" sz="3200" dirty="0" err="1"/>
              <a:t>pendekatan</a:t>
            </a:r>
            <a:r>
              <a:rPr lang="en-ID" sz="3200" dirty="0"/>
              <a:t> </a:t>
            </a:r>
            <a:r>
              <a:rPr lang="en-ID" sz="3200" dirty="0" err="1"/>
              <a:t>sosio-emosiona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1405285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D037F-E35F-300F-2DAA-D02136398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Dimensi</a:t>
            </a:r>
            <a:r>
              <a:rPr lang="en-ID" dirty="0"/>
              <a:t>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Kelas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35759-8712-0715-C2D3-1CB48891D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3200" b="1" dirty="0" err="1"/>
              <a:t>Pengelolaan</a:t>
            </a:r>
            <a:r>
              <a:rPr lang="en-ID" sz="3200" b="1" dirty="0"/>
              <a:t> </a:t>
            </a:r>
            <a:r>
              <a:rPr lang="en-ID" sz="3200" b="1" dirty="0" err="1"/>
              <a:t>Lingkungan</a:t>
            </a:r>
            <a:r>
              <a:rPr lang="en-ID" sz="3200" b="1" dirty="0"/>
              <a:t> Fisik:</a:t>
            </a:r>
            <a:r>
              <a:rPr lang="en-ID" sz="3200" dirty="0"/>
              <a:t> </a:t>
            </a:r>
            <a:r>
              <a:rPr lang="en-ID" sz="3200" dirty="0" err="1"/>
              <a:t>Penataan</a:t>
            </a:r>
            <a:r>
              <a:rPr lang="en-ID" sz="3200" dirty="0"/>
              <a:t> </a:t>
            </a:r>
            <a:r>
              <a:rPr lang="en-ID" sz="3200" dirty="0" err="1"/>
              <a:t>ruang</a:t>
            </a:r>
            <a:r>
              <a:rPr lang="en-ID" sz="3200" dirty="0"/>
              <a:t> </a:t>
            </a:r>
            <a:r>
              <a:rPr lang="en-ID" sz="3200" dirty="0" err="1"/>
              <a:t>kelas</a:t>
            </a:r>
            <a:r>
              <a:rPr lang="en-ID" sz="3200" dirty="0"/>
              <a:t>, </a:t>
            </a:r>
            <a:r>
              <a:rPr lang="en-ID" sz="3200" dirty="0" err="1"/>
              <a:t>pencahayaan</a:t>
            </a:r>
            <a:r>
              <a:rPr lang="en-ID" sz="3200" dirty="0"/>
              <a:t>, </a:t>
            </a:r>
            <a:r>
              <a:rPr lang="en-ID" sz="3200" dirty="0" err="1"/>
              <a:t>sirkulasi</a:t>
            </a:r>
            <a:r>
              <a:rPr lang="en-ID" sz="3200" dirty="0"/>
              <a:t> </a:t>
            </a:r>
            <a:r>
              <a:rPr lang="en-ID" sz="3200" dirty="0" err="1"/>
              <a:t>udara</a:t>
            </a:r>
            <a:r>
              <a:rPr lang="en-ID" sz="3200" dirty="0"/>
              <a:t>, </a:t>
            </a:r>
            <a:r>
              <a:rPr lang="en-ID" sz="3200" dirty="0" err="1"/>
              <a:t>pengaturan</a:t>
            </a:r>
            <a:r>
              <a:rPr lang="en-ID" sz="3200" dirty="0"/>
              <a:t> </a:t>
            </a:r>
            <a:r>
              <a:rPr lang="en-ID" sz="3200" dirty="0" err="1"/>
              <a:t>tempat</a:t>
            </a:r>
            <a:r>
              <a:rPr lang="en-ID" sz="3200" dirty="0"/>
              <a:t> duduk, dan </a:t>
            </a:r>
            <a:r>
              <a:rPr lang="en-ID" sz="3200" dirty="0" err="1"/>
              <a:t>pajangan</a:t>
            </a:r>
            <a:r>
              <a:rPr lang="en-ID" sz="3200" dirty="0"/>
              <a:t> </a:t>
            </a:r>
            <a:r>
              <a:rPr lang="en-ID" sz="3200" dirty="0" err="1"/>
              <a:t>edukatif</a:t>
            </a:r>
            <a:r>
              <a:rPr lang="en-ID" sz="3200" dirty="0"/>
              <a:t> yang </a:t>
            </a:r>
            <a:r>
              <a:rPr lang="en-ID" sz="3200" dirty="0" err="1"/>
              <a:t>mendukung</a:t>
            </a:r>
            <a:r>
              <a:rPr lang="en-ID" sz="3200" dirty="0"/>
              <a:t> </a:t>
            </a:r>
            <a:r>
              <a:rPr lang="en-ID" sz="3200" dirty="0" err="1"/>
              <a:t>pembelajaran</a:t>
            </a:r>
            <a:r>
              <a:rPr lang="en-ID" sz="3200" dirty="0"/>
              <a:t>.</a:t>
            </a:r>
          </a:p>
          <a:p>
            <a:pPr algn="just"/>
            <a:r>
              <a:rPr lang="en-ID" sz="3200" b="1" dirty="0" err="1"/>
              <a:t>Pengelolaan</a:t>
            </a:r>
            <a:r>
              <a:rPr lang="en-ID" sz="3200" b="1" dirty="0"/>
              <a:t> </a:t>
            </a:r>
            <a:r>
              <a:rPr lang="en-ID" sz="3200" b="1" dirty="0" err="1"/>
              <a:t>Lingkungan</a:t>
            </a:r>
            <a:r>
              <a:rPr lang="en-ID" sz="3200" b="1" dirty="0"/>
              <a:t> </a:t>
            </a:r>
            <a:r>
              <a:rPr lang="en-ID" sz="3200" b="1" dirty="0" err="1"/>
              <a:t>Sosio-Emosional</a:t>
            </a:r>
            <a:r>
              <a:rPr lang="en-ID" sz="3200" b="1" dirty="0"/>
              <a:t>:</a:t>
            </a:r>
            <a:r>
              <a:rPr lang="en-ID" sz="3200" dirty="0"/>
              <a:t> </a:t>
            </a:r>
            <a:r>
              <a:rPr lang="en-ID" sz="3200" dirty="0" err="1"/>
              <a:t>Membangun</a:t>
            </a:r>
            <a:r>
              <a:rPr lang="en-ID" sz="3200" dirty="0"/>
              <a:t> </a:t>
            </a:r>
            <a:r>
              <a:rPr lang="en-ID" sz="3200" dirty="0" err="1"/>
              <a:t>hubungan</a:t>
            </a:r>
            <a:r>
              <a:rPr lang="en-ID" sz="3200" dirty="0"/>
              <a:t> </a:t>
            </a:r>
            <a:r>
              <a:rPr lang="en-ID" sz="3200" dirty="0" err="1"/>
              <a:t>positif</a:t>
            </a:r>
            <a:r>
              <a:rPr lang="en-ID" sz="3200" dirty="0"/>
              <a:t> </a:t>
            </a:r>
            <a:r>
              <a:rPr lang="en-ID" sz="3200" dirty="0" err="1"/>
              <a:t>antara</a:t>
            </a:r>
            <a:r>
              <a:rPr lang="en-ID" sz="3200" dirty="0"/>
              <a:t> guru-</a:t>
            </a:r>
            <a:r>
              <a:rPr lang="en-ID" sz="3200" dirty="0" err="1"/>
              <a:t>siswa</a:t>
            </a:r>
            <a:r>
              <a:rPr lang="en-ID" sz="3200" dirty="0"/>
              <a:t> dan </a:t>
            </a:r>
            <a:r>
              <a:rPr lang="en-ID" sz="3200" dirty="0" err="1"/>
              <a:t>siswa-siswa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menghilangkan</a:t>
            </a:r>
            <a:r>
              <a:rPr lang="en-ID" sz="3200" dirty="0"/>
              <a:t> </a:t>
            </a:r>
            <a:r>
              <a:rPr lang="en-ID" sz="3200" dirty="0" err="1"/>
              <a:t>hambatan</a:t>
            </a:r>
            <a:r>
              <a:rPr lang="en-ID" sz="3200" dirty="0"/>
              <a:t> </a:t>
            </a:r>
            <a:r>
              <a:rPr lang="en-ID" sz="3200" dirty="0" err="1"/>
              <a:t>psikologis</a:t>
            </a:r>
            <a:r>
              <a:rPr lang="en-ID" sz="3200" dirty="0"/>
              <a:t> </a:t>
            </a:r>
            <a:r>
              <a:rPr lang="en-ID" sz="3200" dirty="0" err="1"/>
              <a:t>dalam</a:t>
            </a:r>
            <a:r>
              <a:rPr lang="en-ID" sz="3200" dirty="0"/>
              <a:t> </a:t>
            </a:r>
            <a:r>
              <a:rPr lang="en-ID" sz="3200" dirty="0" err="1"/>
              <a:t>belajar</a:t>
            </a:r>
            <a:r>
              <a:rPr lang="en-ID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2210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C6BFD-10F6-4BBF-35CB-796683107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Dinamika</a:t>
            </a:r>
            <a:r>
              <a:rPr lang="en-ID" dirty="0"/>
              <a:t> Iklim </a:t>
            </a:r>
            <a:r>
              <a:rPr lang="en-ID" dirty="0" err="1"/>
              <a:t>Belajar</a:t>
            </a:r>
            <a:r>
              <a:rPr lang="en-ID" dirty="0"/>
              <a:t> (</a:t>
            </a:r>
            <a:r>
              <a:rPr lang="en-ID" dirty="0" err="1"/>
              <a:t>Kelas</a:t>
            </a:r>
            <a:r>
              <a:rPr lang="en-ID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1C550-73E5-CA05-A635-ABCBB9EC5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ID" sz="2800" b="1" dirty="0" err="1"/>
              <a:t>Pengertian</a:t>
            </a:r>
            <a:r>
              <a:rPr lang="en-ID" sz="2800" b="1" dirty="0"/>
              <a:t> Iklim </a:t>
            </a:r>
            <a:r>
              <a:rPr lang="en-ID" sz="2800" b="1" dirty="0" err="1"/>
              <a:t>Belajar</a:t>
            </a:r>
            <a:r>
              <a:rPr lang="en-ID" sz="2800" b="1" dirty="0"/>
              <a:t>:</a:t>
            </a:r>
            <a:r>
              <a:rPr lang="en-ID" sz="2800" dirty="0"/>
              <a:t> </a:t>
            </a:r>
            <a:r>
              <a:rPr lang="en-ID" sz="2800" dirty="0" err="1"/>
              <a:t>Suasana</a:t>
            </a:r>
            <a:r>
              <a:rPr lang="en-ID" sz="2800" dirty="0"/>
              <a:t> </a:t>
            </a:r>
            <a:r>
              <a:rPr lang="en-ID" sz="2800" dirty="0" err="1"/>
              <a:t>emosional</a:t>
            </a:r>
            <a:r>
              <a:rPr lang="en-ID" sz="2800" dirty="0"/>
              <a:t>, </a:t>
            </a:r>
            <a:r>
              <a:rPr lang="en-ID" sz="2800" dirty="0" err="1"/>
              <a:t>sosial</a:t>
            </a:r>
            <a:r>
              <a:rPr lang="en-ID" sz="2800" dirty="0"/>
              <a:t>, dan </a:t>
            </a:r>
            <a:r>
              <a:rPr lang="en-ID" sz="2800" dirty="0" err="1"/>
              <a:t>fisik</a:t>
            </a:r>
            <a:r>
              <a:rPr lang="en-ID" sz="2800" dirty="0"/>
              <a:t> yang </a:t>
            </a:r>
            <a:r>
              <a:rPr lang="en-ID" sz="2800" dirty="0" err="1"/>
              <a:t>ditandai</a:t>
            </a:r>
            <a:r>
              <a:rPr lang="en-ID" sz="2800" dirty="0"/>
              <a:t> oleh </a:t>
            </a:r>
            <a:r>
              <a:rPr lang="en-ID" sz="2800" dirty="0" err="1"/>
              <a:t>interaksi</a:t>
            </a:r>
            <a:r>
              <a:rPr lang="en-ID" sz="2800" dirty="0"/>
              <a:t> </a:t>
            </a:r>
            <a:r>
              <a:rPr lang="en-ID" sz="2800" dirty="0" err="1"/>
              <a:t>komunikasi</a:t>
            </a:r>
            <a:r>
              <a:rPr lang="en-ID" sz="2800" dirty="0"/>
              <a:t> yang </a:t>
            </a:r>
            <a:r>
              <a:rPr lang="en-ID" sz="2800" dirty="0" err="1"/>
              <a:t>sehat</a:t>
            </a:r>
            <a:r>
              <a:rPr lang="en-ID" sz="2800" dirty="0"/>
              <a:t> </a:t>
            </a:r>
            <a:r>
              <a:rPr lang="en-ID" sz="2800" dirty="0" err="1"/>
              <a:t>selama</a:t>
            </a:r>
            <a:r>
              <a:rPr lang="en-ID" sz="2800" dirty="0"/>
              <a:t> proses </a:t>
            </a:r>
            <a:r>
              <a:rPr lang="en-ID" sz="2800" dirty="0" err="1"/>
              <a:t>pembelajaran</a:t>
            </a:r>
            <a:r>
              <a:rPr lang="en-ID" sz="2800" dirty="0"/>
              <a:t> </a:t>
            </a:r>
            <a:r>
              <a:rPr lang="en-ID" sz="2800" dirty="0" err="1"/>
              <a:t>berlangsung</a:t>
            </a:r>
            <a:r>
              <a:rPr lang="en-ID" sz="2800" dirty="0"/>
              <a:t>. </a:t>
            </a:r>
          </a:p>
          <a:p>
            <a:pPr algn="just"/>
            <a:r>
              <a:rPr lang="en-ID" sz="2800" b="1" dirty="0"/>
              <a:t>Iklim </a:t>
            </a:r>
            <a:r>
              <a:rPr lang="en-ID" sz="2800" b="1" dirty="0" err="1"/>
              <a:t>Kelas</a:t>
            </a:r>
            <a:r>
              <a:rPr lang="en-ID" sz="2800" b="1" dirty="0"/>
              <a:t> </a:t>
            </a:r>
            <a:r>
              <a:rPr lang="en-ID" sz="2800" b="1" dirty="0" err="1"/>
              <a:t>Positif</a:t>
            </a:r>
            <a:r>
              <a:rPr lang="en-ID" sz="2800" b="1" dirty="0"/>
              <a:t> vs. </a:t>
            </a:r>
            <a:r>
              <a:rPr lang="en-ID" sz="2800" b="1" dirty="0" err="1"/>
              <a:t>Negatif</a:t>
            </a:r>
            <a:r>
              <a:rPr lang="en-ID" sz="2800" b="1" dirty="0"/>
              <a:t>:</a:t>
            </a:r>
            <a:r>
              <a:rPr lang="en-ID" sz="2800" dirty="0"/>
              <a:t> Ciri-</a:t>
            </a:r>
            <a:r>
              <a:rPr lang="en-ID" sz="2800" dirty="0" err="1"/>
              <a:t>ciri</a:t>
            </a:r>
            <a:r>
              <a:rPr lang="en-ID" sz="2800" dirty="0"/>
              <a:t> </a:t>
            </a:r>
            <a:r>
              <a:rPr lang="en-ID" sz="2800" dirty="0" err="1"/>
              <a:t>kelas</a:t>
            </a:r>
            <a:r>
              <a:rPr lang="en-ID" sz="2800" dirty="0"/>
              <a:t> yang </a:t>
            </a:r>
            <a:r>
              <a:rPr lang="en-ID" sz="2800" dirty="0" err="1"/>
              <a:t>aman</a:t>
            </a:r>
            <a:r>
              <a:rPr lang="en-ID" sz="2800" dirty="0"/>
              <a:t>, </a:t>
            </a:r>
            <a:r>
              <a:rPr lang="en-ID" sz="2800" dirty="0" err="1"/>
              <a:t>inklusif</a:t>
            </a:r>
            <a:r>
              <a:rPr lang="en-ID" sz="2800" dirty="0"/>
              <a:t>, dan </a:t>
            </a:r>
            <a:r>
              <a:rPr lang="en-ID" sz="2800" dirty="0" err="1"/>
              <a:t>memotivasi</a:t>
            </a:r>
            <a:r>
              <a:rPr lang="en-ID" sz="2800" dirty="0"/>
              <a:t> </a:t>
            </a:r>
            <a:r>
              <a:rPr lang="en-ID" sz="2800" dirty="0" err="1"/>
              <a:t>dibandingkan</a:t>
            </a:r>
            <a:r>
              <a:rPr lang="en-ID" sz="2800" dirty="0"/>
              <a:t> </a:t>
            </a:r>
            <a:r>
              <a:rPr lang="en-ID" sz="2800" dirty="0" err="1"/>
              <a:t>iklim</a:t>
            </a:r>
            <a:r>
              <a:rPr lang="en-ID" sz="2800" dirty="0"/>
              <a:t> </a:t>
            </a:r>
            <a:r>
              <a:rPr lang="en-ID" sz="2800" dirty="0" err="1"/>
              <a:t>kelas</a:t>
            </a:r>
            <a:r>
              <a:rPr lang="en-ID" sz="2800" dirty="0"/>
              <a:t> yang </a:t>
            </a:r>
            <a:r>
              <a:rPr lang="en-ID" sz="2800" dirty="0" err="1"/>
              <a:t>kaku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penuh</a:t>
            </a:r>
            <a:r>
              <a:rPr lang="en-ID" sz="2800" dirty="0"/>
              <a:t> </a:t>
            </a:r>
            <a:r>
              <a:rPr lang="en-ID" sz="2800" dirty="0" err="1"/>
              <a:t>tekanan</a:t>
            </a:r>
            <a:r>
              <a:rPr lang="en-ID" sz="2800" dirty="0"/>
              <a:t>. </a:t>
            </a:r>
          </a:p>
          <a:p>
            <a:pPr algn="just"/>
            <a:r>
              <a:rPr lang="en-ID" sz="2800" b="1" dirty="0"/>
              <a:t>Strategi </a:t>
            </a:r>
            <a:r>
              <a:rPr lang="en-ID" sz="2800" b="1" dirty="0" err="1"/>
              <a:t>Menciptakan</a:t>
            </a:r>
            <a:r>
              <a:rPr lang="en-ID" sz="2800" b="1" dirty="0"/>
              <a:t> Iklim </a:t>
            </a:r>
            <a:r>
              <a:rPr lang="en-ID" sz="2800" b="1" dirty="0" err="1"/>
              <a:t>Menyenangkan</a:t>
            </a:r>
            <a:r>
              <a:rPr lang="en-ID" sz="2800" b="1" dirty="0"/>
              <a:t>:</a:t>
            </a:r>
            <a:r>
              <a:rPr lang="en-ID" sz="2800" dirty="0"/>
              <a:t> Cara </a:t>
            </a:r>
            <a:r>
              <a:rPr lang="en-ID" sz="2800" dirty="0" err="1"/>
              <a:t>mengintegrasikan</a:t>
            </a:r>
            <a:r>
              <a:rPr lang="en-ID" sz="2800" dirty="0"/>
              <a:t> ice-breaking, game </a:t>
            </a:r>
            <a:r>
              <a:rPr lang="en-ID" sz="2800" dirty="0" err="1"/>
              <a:t>edukasi</a:t>
            </a:r>
            <a:r>
              <a:rPr lang="en-ID" sz="2800" dirty="0"/>
              <a:t>, dan </a:t>
            </a:r>
            <a:r>
              <a:rPr lang="en-ID" sz="2800" dirty="0" err="1"/>
              <a:t>teknik</a:t>
            </a:r>
            <a:r>
              <a:rPr lang="en-ID" sz="2800" dirty="0"/>
              <a:t> </a:t>
            </a:r>
            <a:r>
              <a:rPr lang="en-ID" sz="2800" dirty="0" err="1"/>
              <a:t>komunikasi</a:t>
            </a:r>
            <a:r>
              <a:rPr lang="en-ID" sz="2800" dirty="0"/>
              <a:t> interpersonal</a:t>
            </a:r>
          </a:p>
        </p:txBody>
      </p:sp>
    </p:spTree>
    <p:extLst>
      <p:ext uri="{BB962C8B-B14F-4D97-AF65-F5344CB8AC3E}">
        <p14:creationId xmlns:p14="http://schemas.microsoft.com/office/powerpoint/2010/main" val="806554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7653A-75BA-846B-5644-D2997820D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Strategi dan Langkah </a:t>
            </a:r>
            <a:r>
              <a:rPr lang="en-ID" dirty="0" err="1"/>
              <a:t>Efektif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2BF91-EBB3-2F01-FB45-94CD207B6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2800" b="1" dirty="0" err="1"/>
              <a:t>Aturan</a:t>
            </a:r>
            <a:r>
              <a:rPr lang="en-ID" sz="2800" b="1" dirty="0"/>
              <a:t> dan </a:t>
            </a:r>
            <a:r>
              <a:rPr lang="en-ID" sz="2800" b="1" dirty="0" err="1"/>
              <a:t>Rutinitas</a:t>
            </a:r>
            <a:r>
              <a:rPr lang="en-ID" sz="2800" b="1" dirty="0"/>
              <a:t> </a:t>
            </a:r>
            <a:r>
              <a:rPr lang="en-ID" sz="2800" b="1" dirty="0" err="1"/>
              <a:t>Kelas</a:t>
            </a:r>
            <a:r>
              <a:rPr lang="en-ID" sz="2800" b="1" dirty="0"/>
              <a:t>:</a:t>
            </a:r>
            <a:r>
              <a:rPr lang="en-ID" sz="2800" dirty="0"/>
              <a:t> Menyusun </a:t>
            </a:r>
            <a:r>
              <a:rPr lang="en-ID" sz="2800" dirty="0" err="1"/>
              <a:t>kesepakatan</a:t>
            </a:r>
            <a:r>
              <a:rPr lang="en-ID" sz="2800" dirty="0"/>
              <a:t> </a:t>
            </a:r>
            <a:r>
              <a:rPr lang="en-ID" sz="2800" dirty="0" err="1"/>
              <a:t>kelas</a:t>
            </a:r>
            <a:r>
              <a:rPr lang="en-ID" sz="2800" dirty="0"/>
              <a:t> yang </a:t>
            </a:r>
            <a:r>
              <a:rPr lang="en-ID" sz="2800" dirty="0" err="1"/>
              <a:t>partisipatif</a:t>
            </a:r>
            <a:r>
              <a:rPr lang="en-ID" sz="2800" dirty="0"/>
              <a:t> dan </a:t>
            </a:r>
            <a:r>
              <a:rPr lang="en-ID" sz="2800" dirty="0" err="1"/>
              <a:t>menegakkan</a:t>
            </a:r>
            <a:r>
              <a:rPr lang="en-ID" sz="2800" dirty="0"/>
              <a:t> </a:t>
            </a:r>
            <a:r>
              <a:rPr lang="en-ID" sz="2800" dirty="0" err="1"/>
              <a:t>disiplin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adil</a:t>
            </a:r>
            <a:r>
              <a:rPr lang="en-ID" sz="2800" dirty="0"/>
              <a:t> dan </a:t>
            </a:r>
            <a:r>
              <a:rPr lang="en-ID" sz="2800" dirty="0" err="1"/>
              <a:t>positif</a:t>
            </a:r>
            <a:r>
              <a:rPr lang="en-ID" sz="2800" dirty="0"/>
              <a:t>.</a:t>
            </a:r>
          </a:p>
          <a:p>
            <a:pPr algn="just"/>
            <a:r>
              <a:rPr lang="en-ID" sz="2800" b="1" dirty="0" err="1"/>
              <a:t>Pencegahan</a:t>
            </a:r>
            <a:r>
              <a:rPr lang="en-ID" sz="2800" b="1" dirty="0"/>
              <a:t> dan </a:t>
            </a:r>
            <a:r>
              <a:rPr lang="en-ID" sz="2800" b="1" dirty="0" err="1"/>
              <a:t>Penanganan</a:t>
            </a:r>
            <a:r>
              <a:rPr lang="en-ID" sz="2800" b="1" dirty="0"/>
              <a:t> </a:t>
            </a:r>
            <a:r>
              <a:rPr lang="en-ID" sz="2800" b="1" dirty="0" err="1"/>
              <a:t>Masalah</a:t>
            </a:r>
            <a:r>
              <a:rPr lang="en-ID" sz="2800" b="1" dirty="0"/>
              <a:t>:</a:t>
            </a:r>
            <a:r>
              <a:rPr lang="en-ID" sz="2800" dirty="0"/>
              <a:t> </a:t>
            </a:r>
            <a:r>
              <a:rPr lang="en-ID" sz="2800" dirty="0" err="1"/>
              <a:t>Identifikasi</a:t>
            </a:r>
            <a:r>
              <a:rPr lang="en-ID" sz="2800" dirty="0"/>
              <a:t> </a:t>
            </a:r>
            <a:r>
              <a:rPr lang="en-ID" sz="2800" dirty="0" err="1"/>
              <a:t>akar</a:t>
            </a:r>
            <a:r>
              <a:rPr lang="en-ID" sz="2800" dirty="0"/>
              <a:t> </a:t>
            </a:r>
            <a:r>
              <a:rPr lang="en-ID" sz="2800" dirty="0" err="1"/>
              <a:t>masalah</a:t>
            </a:r>
            <a:r>
              <a:rPr lang="en-ID" sz="2800" dirty="0"/>
              <a:t> </a:t>
            </a:r>
            <a:r>
              <a:rPr lang="en-ID" sz="2800" dirty="0" err="1"/>
              <a:t>perilaku</a:t>
            </a:r>
            <a:r>
              <a:rPr lang="en-ID" sz="2800" dirty="0"/>
              <a:t> </a:t>
            </a:r>
            <a:r>
              <a:rPr lang="en-ID" sz="2800" dirty="0" err="1"/>
              <a:t>siswa</a:t>
            </a:r>
            <a:r>
              <a:rPr lang="en-ID" sz="2800" dirty="0"/>
              <a:t> yang </a:t>
            </a:r>
            <a:r>
              <a:rPr lang="en-ID" sz="2800" dirty="0" err="1"/>
              <a:t>mengganggu</a:t>
            </a:r>
            <a:r>
              <a:rPr lang="en-ID" sz="2800" dirty="0"/>
              <a:t> (</a:t>
            </a:r>
            <a:r>
              <a:rPr lang="en-ID" sz="2800" dirty="0" err="1"/>
              <a:t>distruptif</a:t>
            </a:r>
            <a:r>
              <a:rPr lang="en-ID" sz="2800" dirty="0"/>
              <a:t>) dan </a:t>
            </a:r>
            <a:r>
              <a:rPr lang="en-ID" sz="2800" dirty="0" err="1"/>
              <a:t>cara</a:t>
            </a:r>
            <a:r>
              <a:rPr lang="en-ID" sz="2800" dirty="0"/>
              <a:t> </a:t>
            </a:r>
            <a:r>
              <a:rPr lang="en-ID" sz="2800" dirty="0" err="1"/>
              <a:t>penyelesaiannya</a:t>
            </a:r>
            <a:r>
              <a:rPr lang="en-ID" sz="2800" dirty="0"/>
              <a:t> (</a:t>
            </a:r>
            <a:r>
              <a:rPr lang="en-ID" sz="2800" dirty="0" err="1"/>
              <a:t>manajemen</a:t>
            </a:r>
            <a:r>
              <a:rPr lang="en-ID" sz="2800" dirty="0"/>
              <a:t> </a:t>
            </a:r>
            <a:r>
              <a:rPr lang="en-ID" sz="2800" dirty="0" err="1"/>
              <a:t>intervensi</a:t>
            </a:r>
            <a:r>
              <a:rPr lang="en-ID" sz="2800" dirty="0"/>
              <a:t>).</a:t>
            </a:r>
          </a:p>
          <a:p>
            <a:pPr algn="just"/>
            <a:r>
              <a:rPr lang="en-ID" sz="2800" b="1" dirty="0" err="1"/>
              <a:t>Motivasi</a:t>
            </a:r>
            <a:r>
              <a:rPr lang="en-ID" sz="2800" b="1" dirty="0"/>
              <a:t> dan </a:t>
            </a:r>
            <a:r>
              <a:rPr lang="en-ID" sz="2800" b="1" dirty="0" err="1"/>
              <a:t>Penguatan</a:t>
            </a:r>
            <a:r>
              <a:rPr lang="en-ID" sz="2800" b="1" dirty="0"/>
              <a:t>:</a:t>
            </a:r>
            <a:r>
              <a:rPr lang="en-ID" sz="2800" dirty="0"/>
              <a:t> </a:t>
            </a:r>
            <a:r>
              <a:rPr lang="en-ID" sz="2800" dirty="0" err="1"/>
              <a:t>Penerapan</a:t>
            </a:r>
            <a:r>
              <a:rPr lang="en-ID" sz="2800" dirty="0"/>
              <a:t> </a:t>
            </a:r>
            <a:r>
              <a:rPr lang="en-ID" sz="2800" i="1" dirty="0"/>
              <a:t>reward</a:t>
            </a:r>
            <a:r>
              <a:rPr lang="en-ID" sz="2800" dirty="0"/>
              <a:t> (</a:t>
            </a:r>
            <a:r>
              <a:rPr lang="en-ID" sz="2800" dirty="0" err="1"/>
              <a:t>penghargaan</a:t>
            </a:r>
            <a:r>
              <a:rPr lang="en-ID" sz="2800" dirty="0"/>
              <a:t>) dan </a:t>
            </a:r>
            <a:r>
              <a:rPr lang="en-ID" sz="2800" i="1" dirty="0"/>
              <a:t>punishment</a:t>
            </a:r>
            <a:r>
              <a:rPr lang="en-ID" sz="2800" dirty="0"/>
              <a:t> (</a:t>
            </a:r>
            <a:r>
              <a:rPr lang="en-ID" sz="2800" dirty="0" err="1"/>
              <a:t>hukuman</a:t>
            </a:r>
            <a:r>
              <a:rPr lang="en-ID" sz="2800" dirty="0"/>
              <a:t>) yang </a:t>
            </a:r>
            <a:r>
              <a:rPr lang="en-ID" sz="2800" dirty="0" err="1"/>
              <a:t>mendidik</a:t>
            </a:r>
            <a:r>
              <a:rPr lang="en-ID" sz="2800" dirty="0"/>
              <a:t> dan </a:t>
            </a:r>
            <a:r>
              <a:rPr lang="en-ID" sz="2800" dirty="0" err="1"/>
              <a:t>membangun</a:t>
            </a:r>
            <a:r>
              <a:rPr lang="en-ID" sz="2800" dirty="0"/>
              <a:t> </a:t>
            </a:r>
            <a:r>
              <a:rPr lang="en-ID" sz="2800" dirty="0" err="1"/>
              <a:t>harga</a:t>
            </a:r>
            <a:r>
              <a:rPr lang="en-ID" sz="2800" dirty="0"/>
              <a:t> </a:t>
            </a:r>
            <a:r>
              <a:rPr lang="en-ID" sz="2800" dirty="0" err="1"/>
              <a:t>diri</a:t>
            </a:r>
            <a:r>
              <a:rPr lang="en-ID" sz="2800" dirty="0"/>
              <a:t> </a:t>
            </a:r>
            <a:r>
              <a:rPr lang="en-ID" sz="2800" dirty="0" err="1"/>
              <a:t>siswa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30943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883FD-4B5A-D3AC-A834-C316C666C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Evaluasi</a:t>
            </a:r>
            <a:r>
              <a:rPr lang="en-ID" dirty="0"/>
              <a:t> dan </a:t>
            </a:r>
            <a:r>
              <a:rPr lang="en-ID" dirty="0" err="1"/>
              <a:t>Refleksi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7513A-685C-C107-6BC0-8A5BBFDB5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3200" b="1" dirty="0" err="1"/>
              <a:t>Penilaian</a:t>
            </a:r>
            <a:r>
              <a:rPr lang="en-ID" sz="3200" b="1" dirty="0"/>
              <a:t> Iklim </a:t>
            </a:r>
            <a:r>
              <a:rPr lang="en-ID" sz="3200" b="1" dirty="0" err="1"/>
              <a:t>Kelas</a:t>
            </a:r>
            <a:r>
              <a:rPr lang="en-ID" sz="3200" b="1" dirty="0"/>
              <a:t>:</a:t>
            </a:r>
            <a:r>
              <a:rPr lang="en-ID" sz="3200" dirty="0"/>
              <a:t> Cara </a:t>
            </a:r>
            <a:r>
              <a:rPr lang="en-ID" sz="3200" dirty="0" err="1"/>
              <a:t>mengukur</a:t>
            </a:r>
            <a:r>
              <a:rPr lang="en-ID" sz="3200" dirty="0"/>
              <a:t> </a:t>
            </a:r>
            <a:r>
              <a:rPr lang="en-ID" sz="3200" dirty="0" err="1"/>
              <a:t>tingkat</a:t>
            </a:r>
            <a:r>
              <a:rPr lang="en-ID" sz="3200" dirty="0"/>
              <a:t> </a:t>
            </a:r>
            <a:r>
              <a:rPr lang="en-ID" sz="3200" dirty="0" err="1"/>
              <a:t>kepuasan</a:t>
            </a:r>
            <a:r>
              <a:rPr lang="en-ID" sz="3200" dirty="0"/>
              <a:t> dan </a:t>
            </a:r>
            <a:r>
              <a:rPr lang="en-ID" sz="3200" dirty="0" err="1"/>
              <a:t>keterlibatan</a:t>
            </a:r>
            <a:r>
              <a:rPr lang="en-ID" sz="3200" dirty="0"/>
              <a:t> </a:t>
            </a:r>
            <a:r>
              <a:rPr lang="en-ID" sz="3200" dirty="0" err="1"/>
              <a:t>siswa</a:t>
            </a:r>
            <a:r>
              <a:rPr lang="en-ID" sz="3200" dirty="0"/>
              <a:t> </a:t>
            </a:r>
            <a:r>
              <a:rPr lang="en-ID" sz="3200" dirty="0" err="1"/>
              <a:t>melalui</a:t>
            </a:r>
            <a:r>
              <a:rPr lang="en-ID" sz="3200" dirty="0"/>
              <a:t> </a:t>
            </a:r>
            <a:r>
              <a:rPr lang="en-ID" sz="3200" dirty="0" err="1"/>
              <a:t>observasi</a:t>
            </a:r>
            <a:r>
              <a:rPr lang="en-ID" sz="3200" dirty="0"/>
              <a:t>, </a:t>
            </a:r>
            <a:r>
              <a:rPr lang="en-ID" sz="3200" dirty="0" err="1"/>
              <a:t>kuesioner</a:t>
            </a:r>
            <a:r>
              <a:rPr lang="en-ID" sz="3200" dirty="0"/>
              <a:t>, dan </a:t>
            </a:r>
            <a:r>
              <a:rPr lang="en-ID" sz="3200" dirty="0" err="1"/>
              <a:t>refleksi</a:t>
            </a:r>
            <a:r>
              <a:rPr lang="en-ID" sz="3200" dirty="0"/>
              <a:t> </a:t>
            </a:r>
            <a:r>
              <a:rPr lang="en-ID" sz="3200" dirty="0" err="1"/>
              <a:t>pembelajaran</a:t>
            </a:r>
            <a:r>
              <a:rPr lang="en-ID" sz="3200" dirty="0"/>
              <a:t>.</a:t>
            </a:r>
          </a:p>
          <a:p>
            <a:pPr algn="just"/>
            <a:r>
              <a:rPr lang="en-ID" sz="3200" b="1" dirty="0"/>
              <a:t>Peran </a:t>
            </a:r>
            <a:r>
              <a:rPr lang="en-ID" sz="3200" b="1" dirty="0" err="1"/>
              <a:t>Kepemimpinan</a:t>
            </a:r>
            <a:r>
              <a:rPr lang="en-ID" sz="3200" b="1" dirty="0"/>
              <a:t> Guru:</a:t>
            </a:r>
            <a:r>
              <a:rPr lang="en-ID" sz="3200" dirty="0"/>
              <a:t> </a:t>
            </a:r>
            <a:r>
              <a:rPr lang="en-ID" sz="3200" dirty="0" err="1"/>
              <a:t>Evaluasi</a:t>
            </a:r>
            <a:r>
              <a:rPr lang="en-ID" sz="3200" dirty="0"/>
              <a:t> </a:t>
            </a:r>
            <a:r>
              <a:rPr lang="en-ID" sz="3200" dirty="0" err="1"/>
              <a:t>gaya</a:t>
            </a:r>
            <a:r>
              <a:rPr lang="en-ID" sz="3200" dirty="0"/>
              <a:t> </a:t>
            </a:r>
            <a:r>
              <a:rPr lang="en-ID" sz="3200" dirty="0" err="1"/>
              <a:t>kepemimpinan</a:t>
            </a:r>
            <a:r>
              <a:rPr lang="en-ID" sz="3200" dirty="0"/>
              <a:t> guru </a:t>
            </a:r>
            <a:r>
              <a:rPr lang="en-ID" sz="3200" dirty="0" err="1"/>
              <a:t>dalam</a:t>
            </a:r>
            <a:r>
              <a:rPr lang="en-ID" sz="3200" dirty="0"/>
              <a:t> </a:t>
            </a:r>
            <a:r>
              <a:rPr lang="en-ID" sz="3200" dirty="0" err="1"/>
              <a:t>kelas</a:t>
            </a:r>
            <a:r>
              <a:rPr lang="en-ID" sz="3200" dirty="0"/>
              <a:t> (</a:t>
            </a:r>
            <a:r>
              <a:rPr lang="en-ID" sz="3200" dirty="0" err="1"/>
              <a:t>demokratis</a:t>
            </a:r>
            <a:r>
              <a:rPr lang="en-ID" sz="3200" dirty="0"/>
              <a:t>, </a:t>
            </a:r>
            <a:r>
              <a:rPr lang="en-ID" sz="3200" dirty="0" err="1"/>
              <a:t>otoriter</a:t>
            </a:r>
            <a:r>
              <a:rPr lang="en-ID" sz="3200" dirty="0"/>
              <a:t>, </a:t>
            </a:r>
            <a:r>
              <a:rPr lang="en-ID" sz="3200" dirty="0" err="1"/>
              <a:t>atau</a:t>
            </a:r>
            <a:r>
              <a:rPr lang="en-ID" sz="3200" dirty="0"/>
              <a:t> </a:t>
            </a:r>
            <a:r>
              <a:rPr lang="en-ID" sz="3200" i="1" dirty="0"/>
              <a:t>laissez-faire</a:t>
            </a:r>
            <a:r>
              <a:rPr lang="en-ID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39257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EFC6F-6F20-0A23-E293-260E42469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667866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TERIMA KASIH</a:t>
            </a:r>
            <a:endParaRPr lang="en-ID" sz="4800" dirty="0"/>
          </a:p>
        </p:txBody>
      </p:sp>
    </p:spTree>
    <p:extLst>
      <p:ext uri="{BB962C8B-B14F-4D97-AF65-F5344CB8AC3E}">
        <p14:creationId xmlns:p14="http://schemas.microsoft.com/office/powerpoint/2010/main" val="48450401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{9F49A438-3D04-4F5A-91F4-3D0BE823920B}TF319cfb39-eeba-4af5-a5a2-03d53d0375160e3309b2-0adf682d390f</Template>
  <TotalTime>11</TotalTime>
  <Words>311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 Rounded MT Bold</vt:lpstr>
      <vt:lpstr>Gill Sans MT</vt:lpstr>
      <vt:lpstr>Wingdings 2</vt:lpstr>
      <vt:lpstr>Dividend</vt:lpstr>
      <vt:lpstr>Psikologi Pendidikan</vt:lpstr>
      <vt:lpstr>Manajemen Kelas dan Iklim Belajar</vt:lpstr>
      <vt:lpstr>Konsep Dasar Manajemen Kelas</vt:lpstr>
      <vt:lpstr>Dimensi Pengelolaan Kelas</vt:lpstr>
      <vt:lpstr>Dinamika Iklim Belajar (Kelas)</vt:lpstr>
      <vt:lpstr>Strategi dan Langkah Efektif</vt:lpstr>
      <vt:lpstr>Evaluasi dan Refleksi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1</cp:revision>
  <dcterms:created xsi:type="dcterms:W3CDTF">2026-06-02T00:20:10Z</dcterms:created>
  <dcterms:modified xsi:type="dcterms:W3CDTF">2026-06-02T00:31:57Z</dcterms:modified>
</cp:coreProperties>
</file>