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17"/>
  </p:notesMasterIdLst>
  <p:sldIdLst>
    <p:sldId id="256" r:id="rId4"/>
    <p:sldId id="261" r:id="rId5"/>
    <p:sldId id="270" r:id="rId6"/>
    <p:sldId id="301" r:id="rId7"/>
    <p:sldId id="302" r:id="rId8"/>
    <p:sldId id="305" r:id="rId9"/>
    <p:sldId id="303" r:id="rId10"/>
    <p:sldId id="304" r:id="rId11"/>
    <p:sldId id="306" r:id="rId12"/>
    <p:sldId id="307" r:id="rId13"/>
    <p:sldId id="308" r:id="rId14"/>
    <p:sldId id="309" r:id="rId15"/>
    <p:sldId id="262" r:id="rId1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9"/>
    <a:srgbClr val="FFC000"/>
    <a:srgbClr val="55C7AF"/>
    <a:srgbClr val="3BD9B0"/>
    <a:srgbClr val="2CF0BD"/>
    <a:srgbClr val="33E9E5"/>
    <a:srgbClr val="44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44" y="36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787C46-EF64-4777-9D96-AC32DF320C0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483F916-BCB7-4819-9EDC-C6870ED547FA}">
      <dgm:prSet phldrT="[Text]" custT="1"/>
      <dgm:spPr>
        <a:xfrm>
          <a:off x="3706" y="1887609"/>
          <a:ext cx="1620743" cy="9724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600" b="1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Ideas Generation</a:t>
          </a:r>
        </a:p>
      </dgm:t>
    </dgm:pt>
    <dgm:pt modelId="{42B05AF0-3A68-44A2-932A-CA723C2F05C1}" type="parTrans" cxnId="{1EA2E45A-BC14-4E8E-8F05-4ED78FE0C4F0}">
      <dgm:prSet/>
      <dgm:spPr/>
      <dgm:t>
        <a:bodyPr/>
        <a:lstStyle/>
        <a:p>
          <a:endParaRPr lang="id-ID" sz="1600" b="1">
            <a:latin typeface="Amasis MT Pro Light" panose="02040304050005020304" pitchFamily="18" charset="0"/>
          </a:endParaRPr>
        </a:p>
      </dgm:t>
    </dgm:pt>
    <dgm:pt modelId="{C0BE9A27-59F8-43CF-9E10-D5186DBF037F}" type="sibTrans" cxnId="{1EA2E45A-BC14-4E8E-8F05-4ED78FE0C4F0}">
      <dgm:prSet custT="1"/>
      <dgm:spPr>
        <a:xfrm rot="21569717">
          <a:off x="1794394" y="2162638"/>
          <a:ext cx="360310" cy="401944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id-ID" sz="1600" b="1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gm:t>
    </dgm:pt>
    <dgm:pt modelId="{C9BD47B1-E14F-439C-A40A-19E7636B78B3}">
      <dgm:prSet phldrT="[Text]" custT="1"/>
      <dgm:spPr>
        <a:xfrm>
          <a:off x="2304255" y="1867344"/>
          <a:ext cx="1620743" cy="9724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600" b="1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Opportunity Recognition</a:t>
          </a:r>
        </a:p>
      </dgm:t>
    </dgm:pt>
    <dgm:pt modelId="{A7828B84-4CBF-4586-A0B3-6506C34839B1}" type="parTrans" cxnId="{E22EB163-C2B8-42B9-AEC0-715DFA12B674}">
      <dgm:prSet/>
      <dgm:spPr/>
      <dgm:t>
        <a:bodyPr/>
        <a:lstStyle/>
        <a:p>
          <a:endParaRPr lang="id-ID" sz="1600" b="1">
            <a:latin typeface="Amasis MT Pro Light" panose="02040304050005020304" pitchFamily="18" charset="0"/>
          </a:endParaRPr>
        </a:p>
      </dgm:t>
    </dgm:pt>
    <dgm:pt modelId="{F81370D8-5350-4109-8880-968DDFCE02B0}" type="sibTrans" cxnId="{E22EB163-C2B8-42B9-AEC0-715DFA12B674}">
      <dgm:prSet custT="1"/>
      <dgm:spPr>
        <a:xfrm rot="31135">
          <a:off x="4079189" y="2162811"/>
          <a:ext cx="326912" cy="401944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id-ID" sz="1600" b="1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gm:t>
    </dgm:pt>
    <dgm:pt modelId="{44C42A4D-3971-4D39-9052-7497859105B2}">
      <dgm:prSet phldrT="[Text]" custT="1"/>
      <dgm:spPr>
        <a:xfrm>
          <a:off x="4541788" y="1887609"/>
          <a:ext cx="1620743" cy="9724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id-ID" sz="1600" b="1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Development</a:t>
          </a:r>
        </a:p>
      </dgm:t>
    </dgm:pt>
    <dgm:pt modelId="{D117A612-CA9F-4ECD-B4B4-83150A1CA7FD}" type="parTrans" cxnId="{08FDE204-ED61-496C-BF67-4A25B0AD96FE}">
      <dgm:prSet/>
      <dgm:spPr/>
      <dgm:t>
        <a:bodyPr/>
        <a:lstStyle/>
        <a:p>
          <a:endParaRPr lang="id-ID" sz="1600" b="1">
            <a:latin typeface="Amasis MT Pro Light" panose="02040304050005020304" pitchFamily="18" charset="0"/>
          </a:endParaRPr>
        </a:p>
      </dgm:t>
    </dgm:pt>
    <dgm:pt modelId="{33166129-4702-4046-8E9A-1F2BBFAEA79D}" type="sibTrans" cxnId="{08FDE204-ED61-496C-BF67-4A25B0AD96FE}">
      <dgm:prSet custT="1"/>
      <dgm:spPr>
        <a:xfrm>
          <a:off x="6324606" y="2172860"/>
          <a:ext cx="343597" cy="401944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gm:spPr>
      <dgm:t>
        <a:bodyPr/>
        <a:lstStyle/>
        <a:p>
          <a:pPr>
            <a:buNone/>
          </a:pPr>
          <a:endParaRPr lang="id-ID" sz="1600" b="1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gm:t>
    </dgm:pt>
    <dgm:pt modelId="{DC06E66B-FA20-4D7D-98D6-B4F84F7095C8}">
      <dgm:prSet phldrT="[Text]" custT="1"/>
      <dgm:spPr>
        <a:xfrm>
          <a:off x="6810829" y="1887609"/>
          <a:ext cx="1620743" cy="972446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 lIns="36000" rIns="36000"/>
        <a:lstStyle/>
        <a:p>
          <a:pPr>
            <a:buNone/>
          </a:pPr>
          <a:r>
            <a:rPr lang="id-ID" sz="1600" b="1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Commercialization</a:t>
          </a:r>
        </a:p>
      </dgm:t>
    </dgm:pt>
    <dgm:pt modelId="{40D97932-211C-4AC6-A2ED-F2C15E83A1B0}" type="parTrans" cxnId="{1E321858-4A50-4816-B079-A1D1C48442CE}">
      <dgm:prSet/>
      <dgm:spPr/>
      <dgm:t>
        <a:bodyPr/>
        <a:lstStyle/>
        <a:p>
          <a:endParaRPr lang="id-ID" sz="1600" b="1">
            <a:latin typeface="Amasis MT Pro Light" panose="02040304050005020304" pitchFamily="18" charset="0"/>
          </a:endParaRPr>
        </a:p>
      </dgm:t>
    </dgm:pt>
    <dgm:pt modelId="{EE8E2FD6-425D-4189-BB13-71A892015478}" type="sibTrans" cxnId="{1E321858-4A50-4816-B079-A1D1C48442CE}">
      <dgm:prSet/>
      <dgm:spPr/>
      <dgm:t>
        <a:bodyPr/>
        <a:lstStyle/>
        <a:p>
          <a:endParaRPr lang="id-ID" sz="1600" b="1">
            <a:latin typeface="Amasis MT Pro Light" panose="02040304050005020304" pitchFamily="18" charset="0"/>
          </a:endParaRPr>
        </a:p>
      </dgm:t>
    </dgm:pt>
    <dgm:pt modelId="{176C25AB-A1E8-4170-B099-65D4EB84185B}" type="pres">
      <dgm:prSet presAssocID="{F4787C46-EF64-4777-9D96-AC32DF320C07}" presName="Name0" presStyleCnt="0">
        <dgm:presLayoutVars>
          <dgm:dir/>
          <dgm:resizeHandles val="exact"/>
        </dgm:presLayoutVars>
      </dgm:prSet>
      <dgm:spPr/>
    </dgm:pt>
    <dgm:pt modelId="{91621933-A01E-437F-AF18-054CA992D4BE}" type="pres">
      <dgm:prSet presAssocID="{1483F916-BCB7-4819-9EDC-C6870ED547FA}" presName="node" presStyleLbl="node1" presStyleIdx="0" presStyleCnt="4">
        <dgm:presLayoutVars>
          <dgm:bulletEnabled val="1"/>
        </dgm:presLayoutVars>
      </dgm:prSet>
      <dgm:spPr/>
    </dgm:pt>
    <dgm:pt modelId="{E638FC92-B8D4-40C5-BBFF-D0AF36D45E2B}" type="pres">
      <dgm:prSet presAssocID="{C0BE9A27-59F8-43CF-9E10-D5186DBF037F}" presName="sibTrans" presStyleLbl="sibTrans2D1" presStyleIdx="0" presStyleCnt="3"/>
      <dgm:spPr/>
    </dgm:pt>
    <dgm:pt modelId="{FB53414E-6530-4AA7-AFDD-1D549A632A38}" type="pres">
      <dgm:prSet presAssocID="{C0BE9A27-59F8-43CF-9E10-D5186DBF037F}" presName="connectorText" presStyleLbl="sibTrans2D1" presStyleIdx="0" presStyleCnt="3"/>
      <dgm:spPr/>
    </dgm:pt>
    <dgm:pt modelId="{8AE45B8F-2024-4D81-ABFF-1D248D7BA070}" type="pres">
      <dgm:prSet presAssocID="{C9BD47B1-E14F-439C-A40A-19E7636B78B3}" presName="node" presStyleLbl="node1" presStyleIdx="1" presStyleCnt="4" custLinFactNeighborX="4860" custLinFactNeighborY="-2084">
        <dgm:presLayoutVars>
          <dgm:bulletEnabled val="1"/>
        </dgm:presLayoutVars>
      </dgm:prSet>
      <dgm:spPr/>
    </dgm:pt>
    <dgm:pt modelId="{DF5B92A9-C1C7-4BD6-A254-C6EBA22928A2}" type="pres">
      <dgm:prSet presAssocID="{F81370D8-5350-4109-8880-968DDFCE02B0}" presName="sibTrans" presStyleLbl="sibTrans2D1" presStyleIdx="1" presStyleCnt="3"/>
      <dgm:spPr/>
    </dgm:pt>
    <dgm:pt modelId="{2C33DF5C-AAE6-48BA-8C94-75249C772537}" type="pres">
      <dgm:prSet presAssocID="{F81370D8-5350-4109-8880-968DDFCE02B0}" presName="connectorText" presStyleLbl="sibTrans2D1" presStyleIdx="1" presStyleCnt="3"/>
      <dgm:spPr/>
    </dgm:pt>
    <dgm:pt modelId="{E7D3E671-8FB7-41A5-BC57-0859063E06B4}" type="pres">
      <dgm:prSet presAssocID="{44C42A4D-3971-4D39-9052-7497859105B2}" presName="node" presStyleLbl="node1" presStyleIdx="2" presStyleCnt="4">
        <dgm:presLayoutVars>
          <dgm:bulletEnabled val="1"/>
        </dgm:presLayoutVars>
      </dgm:prSet>
      <dgm:spPr/>
    </dgm:pt>
    <dgm:pt modelId="{92499C8C-9725-4F1A-AAB2-CB60E939D563}" type="pres">
      <dgm:prSet presAssocID="{33166129-4702-4046-8E9A-1F2BBFAEA79D}" presName="sibTrans" presStyleLbl="sibTrans2D1" presStyleIdx="2" presStyleCnt="3"/>
      <dgm:spPr/>
    </dgm:pt>
    <dgm:pt modelId="{D11E9F69-FB6A-4238-8A8B-B418CC0CD7D1}" type="pres">
      <dgm:prSet presAssocID="{33166129-4702-4046-8E9A-1F2BBFAEA79D}" presName="connectorText" presStyleLbl="sibTrans2D1" presStyleIdx="2" presStyleCnt="3"/>
      <dgm:spPr/>
    </dgm:pt>
    <dgm:pt modelId="{4A8BA410-41C3-446C-A46E-EECBFC3EE2E1}" type="pres">
      <dgm:prSet presAssocID="{DC06E66B-FA20-4D7D-98D6-B4F84F7095C8}" presName="node" presStyleLbl="node1" presStyleIdx="3" presStyleCnt="4">
        <dgm:presLayoutVars>
          <dgm:bulletEnabled val="1"/>
        </dgm:presLayoutVars>
      </dgm:prSet>
      <dgm:spPr/>
    </dgm:pt>
  </dgm:ptLst>
  <dgm:cxnLst>
    <dgm:cxn modelId="{08FDE204-ED61-496C-BF67-4A25B0AD96FE}" srcId="{F4787C46-EF64-4777-9D96-AC32DF320C07}" destId="{44C42A4D-3971-4D39-9052-7497859105B2}" srcOrd="2" destOrd="0" parTransId="{D117A612-CA9F-4ECD-B4B4-83150A1CA7FD}" sibTransId="{33166129-4702-4046-8E9A-1F2BBFAEA79D}"/>
    <dgm:cxn modelId="{F9642E2B-CE3C-4F9B-B9F8-C0185F6CD731}" type="presOf" srcId="{33166129-4702-4046-8E9A-1F2BBFAEA79D}" destId="{D11E9F69-FB6A-4238-8A8B-B418CC0CD7D1}" srcOrd="1" destOrd="0" presId="urn:microsoft.com/office/officeart/2005/8/layout/process1"/>
    <dgm:cxn modelId="{0F94D261-6645-4F87-9C09-ED4C18C18FA6}" type="presOf" srcId="{33166129-4702-4046-8E9A-1F2BBFAEA79D}" destId="{92499C8C-9725-4F1A-AAB2-CB60E939D563}" srcOrd="0" destOrd="0" presId="urn:microsoft.com/office/officeart/2005/8/layout/process1"/>
    <dgm:cxn modelId="{E22EB163-C2B8-42B9-AEC0-715DFA12B674}" srcId="{F4787C46-EF64-4777-9D96-AC32DF320C07}" destId="{C9BD47B1-E14F-439C-A40A-19E7636B78B3}" srcOrd="1" destOrd="0" parTransId="{A7828B84-4CBF-4586-A0B3-6506C34839B1}" sibTransId="{F81370D8-5350-4109-8880-968DDFCE02B0}"/>
    <dgm:cxn modelId="{A114B569-7CB7-4C21-A001-87521CD3A64F}" type="presOf" srcId="{44C42A4D-3971-4D39-9052-7497859105B2}" destId="{E7D3E671-8FB7-41A5-BC57-0859063E06B4}" srcOrd="0" destOrd="0" presId="urn:microsoft.com/office/officeart/2005/8/layout/process1"/>
    <dgm:cxn modelId="{22BBBA74-86A3-4DE6-8EB9-E46708F218B8}" type="presOf" srcId="{1483F916-BCB7-4819-9EDC-C6870ED547FA}" destId="{91621933-A01E-437F-AF18-054CA992D4BE}" srcOrd="0" destOrd="0" presId="urn:microsoft.com/office/officeart/2005/8/layout/process1"/>
    <dgm:cxn modelId="{1E321858-4A50-4816-B079-A1D1C48442CE}" srcId="{F4787C46-EF64-4777-9D96-AC32DF320C07}" destId="{DC06E66B-FA20-4D7D-98D6-B4F84F7095C8}" srcOrd="3" destOrd="0" parTransId="{40D97932-211C-4AC6-A2ED-F2C15E83A1B0}" sibTransId="{EE8E2FD6-425D-4189-BB13-71A892015478}"/>
    <dgm:cxn modelId="{1EA2E45A-BC14-4E8E-8F05-4ED78FE0C4F0}" srcId="{F4787C46-EF64-4777-9D96-AC32DF320C07}" destId="{1483F916-BCB7-4819-9EDC-C6870ED547FA}" srcOrd="0" destOrd="0" parTransId="{42B05AF0-3A68-44A2-932A-CA723C2F05C1}" sibTransId="{C0BE9A27-59F8-43CF-9E10-D5186DBF037F}"/>
    <dgm:cxn modelId="{A3BFAB92-B8EF-492E-A513-0AEA44C25949}" type="presOf" srcId="{F81370D8-5350-4109-8880-968DDFCE02B0}" destId="{DF5B92A9-C1C7-4BD6-A254-C6EBA22928A2}" srcOrd="0" destOrd="0" presId="urn:microsoft.com/office/officeart/2005/8/layout/process1"/>
    <dgm:cxn modelId="{AB9FEA93-1810-4BD6-94B9-6F0565F5D808}" type="presOf" srcId="{C9BD47B1-E14F-439C-A40A-19E7636B78B3}" destId="{8AE45B8F-2024-4D81-ABFF-1D248D7BA070}" srcOrd="0" destOrd="0" presId="urn:microsoft.com/office/officeart/2005/8/layout/process1"/>
    <dgm:cxn modelId="{CDE24E9A-A8EE-48A7-BDD3-E4E3A7229766}" type="presOf" srcId="{DC06E66B-FA20-4D7D-98D6-B4F84F7095C8}" destId="{4A8BA410-41C3-446C-A46E-EECBFC3EE2E1}" srcOrd="0" destOrd="0" presId="urn:microsoft.com/office/officeart/2005/8/layout/process1"/>
    <dgm:cxn modelId="{593A3BA0-03D4-450D-9EBC-7AC06B672785}" type="presOf" srcId="{F4787C46-EF64-4777-9D96-AC32DF320C07}" destId="{176C25AB-A1E8-4170-B099-65D4EB84185B}" srcOrd="0" destOrd="0" presId="urn:microsoft.com/office/officeart/2005/8/layout/process1"/>
    <dgm:cxn modelId="{2B692FB3-5832-4B3E-8A94-4BB88A05922F}" type="presOf" srcId="{C0BE9A27-59F8-43CF-9E10-D5186DBF037F}" destId="{FB53414E-6530-4AA7-AFDD-1D549A632A38}" srcOrd="1" destOrd="0" presId="urn:microsoft.com/office/officeart/2005/8/layout/process1"/>
    <dgm:cxn modelId="{065AD3BF-E891-4813-9DEF-9459EC5B728C}" type="presOf" srcId="{C0BE9A27-59F8-43CF-9E10-D5186DBF037F}" destId="{E638FC92-B8D4-40C5-BBFF-D0AF36D45E2B}" srcOrd="0" destOrd="0" presId="urn:microsoft.com/office/officeart/2005/8/layout/process1"/>
    <dgm:cxn modelId="{1EBF11FB-9ED4-4BEE-8751-AA01A3E73C31}" type="presOf" srcId="{F81370D8-5350-4109-8880-968DDFCE02B0}" destId="{2C33DF5C-AAE6-48BA-8C94-75249C772537}" srcOrd="1" destOrd="0" presId="urn:microsoft.com/office/officeart/2005/8/layout/process1"/>
    <dgm:cxn modelId="{DAA35F26-FF9C-4C28-A805-706332FAC473}" type="presParOf" srcId="{176C25AB-A1E8-4170-B099-65D4EB84185B}" destId="{91621933-A01E-437F-AF18-054CA992D4BE}" srcOrd="0" destOrd="0" presId="urn:microsoft.com/office/officeart/2005/8/layout/process1"/>
    <dgm:cxn modelId="{C7A76120-E34D-4131-BB07-FC22939412B9}" type="presParOf" srcId="{176C25AB-A1E8-4170-B099-65D4EB84185B}" destId="{E638FC92-B8D4-40C5-BBFF-D0AF36D45E2B}" srcOrd="1" destOrd="0" presId="urn:microsoft.com/office/officeart/2005/8/layout/process1"/>
    <dgm:cxn modelId="{8692AD31-D138-4E86-B9ED-42AE17200897}" type="presParOf" srcId="{E638FC92-B8D4-40C5-BBFF-D0AF36D45E2B}" destId="{FB53414E-6530-4AA7-AFDD-1D549A632A38}" srcOrd="0" destOrd="0" presId="urn:microsoft.com/office/officeart/2005/8/layout/process1"/>
    <dgm:cxn modelId="{CF8D8B4A-C09A-4736-979D-DFB773CE26E6}" type="presParOf" srcId="{176C25AB-A1E8-4170-B099-65D4EB84185B}" destId="{8AE45B8F-2024-4D81-ABFF-1D248D7BA070}" srcOrd="2" destOrd="0" presId="urn:microsoft.com/office/officeart/2005/8/layout/process1"/>
    <dgm:cxn modelId="{7B5F1F65-D534-4198-8E78-38FD272E30F7}" type="presParOf" srcId="{176C25AB-A1E8-4170-B099-65D4EB84185B}" destId="{DF5B92A9-C1C7-4BD6-A254-C6EBA22928A2}" srcOrd="3" destOrd="0" presId="urn:microsoft.com/office/officeart/2005/8/layout/process1"/>
    <dgm:cxn modelId="{AB77AF57-91EA-422C-8619-CA0BB42753C8}" type="presParOf" srcId="{DF5B92A9-C1C7-4BD6-A254-C6EBA22928A2}" destId="{2C33DF5C-AAE6-48BA-8C94-75249C772537}" srcOrd="0" destOrd="0" presId="urn:microsoft.com/office/officeart/2005/8/layout/process1"/>
    <dgm:cxn modelId="{09B52263-48A2-4254-AE31-E01FEBCD6C54}" type="presParOf" srcId="{176C25AB-A1E8-4170-B099-65D4EB84185B}" destId="{E7D3E671-8FB7-41A5-BC57-0859063E06B4}" srcOrd="4" destOrd="0" presId="urn:microsoft.com/office/officeart/2005/8/layout/process1"/>
    <dgm:cxn modelId="{2A4DC264-F72B-4C65-B2FB-2BB95A6482FF}" type="presParOf" srcId="{176C25AB-A1E8-4170-B099-65D4EB84185B}" destId="{92499C8C-9725-4F1A-AAB2-CB60E939D563}" srcOrd="5" destOrd="0" presId="urn:microsoft.com/office/officeart/2005/8/layout/process1"/>
    <dgm:cxn modelId="{69924BD5-1CD5-4085-B237-F56815BCDF3C}" type="presParOf" srcId="{92499C8C-9725-4F1A-AAB2-CB60E939D563}" destId="{D11E9F69-FB6A-4238-8A8B-B418CC0CD7D1}" srcOrd="0" destOrd="0" presId="urn:microsoft.com/office/officeart/2005/8/layout/process1"/>
    <dgm:cxn modelId="{68FA31A3-256E-41EA-82EA-42DFC6411E33}" type="presParOf" srcId="{176C25AB-A1E8-4170-B099-65D4EB84185B}" destId="{4A8BA410-41C3-446C-A46E-EECBFC3EE2E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21933-A01E-437F-AF18-054CA992D4BE}">
      <dsp:nvSpPr>
        <dsp:cNvPr id="0" name=""/>
        <dsp:cNvSpPr/>
      </dsp:nvSpPr>
      <dsp:spPr>
        <a:xfrm>
          <a:off x="3892" y="195294"/>
          <a:ext cx="1701769" cy="102106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Ideas Generation</a:t>
          </a:r>
        </a:p>
      </dsp:txBody>
      <dsp:txXfrm>
        <a:off x="33798" y="225200"/>
        <a:ext cx="1641957" cy="961249"/>
      </dsp:txXfrm>
    </dsp:sp>
    <dsp:sp modelId="{E638FC92-B8D4-40C5-BBFF-D0AF36D45E2B}">
      <dsp:nvSpPr>
        <dsp:cNvPr id="0" name=""/>
        <dsp:cNvSpPr/>
      </dsp:nvSpPr>
      <dsp:spPr>
        <a:xfrm rot="21569717">
          <a:off x="1884101" y="484071"/>
          <a:ext cx="378323" cy="42203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b="1" kern="1200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sp:txBody>
      <dsp:txXfrm>
        <a:off x="1884103" y="568979"/>
        <a:ext cx="264826" cy="253222"/>
      </dsp:txXfrm>
    </dsp:sp>
    <dsp:sp modelId="{8AE45B8F-2024-4D81-ABFF-1D248D7BA070}">
      <dsp:nvSpPr>
        <dsp:cNvPr id="0" name=""/>
        <dsp:cNvSpPr/>
      </dsp:nvSpPr>
      <dsp:spPr>
        <a:xfrm>
          <a:off x="2419451" y="174015"/>
          <a:ext cx="1701769" cy="102106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Opportunity Recognition</a:t>
          </a:r>
        </a:p>
      </dsp:txBody>
      <dsp:txXfrm>
        <a:off x="2449357" y="203921"/>
        <a:ext cx="1641957" cy="961249"/>
      </dsp:txXfrm>
    </dsp:sp>
    <dsp:sp modelId="{DF5B92A9-C1C7-4BD6-A254-C6EBA22928A2}">
      <dsp:nvSpPr>
        <dsp:cNvPr id="0" name=""/>
        <dsp:cNvSpPr/>
      </dsp:nvSpPr>
      <dsp:spPr>
        <a:xfrm rot="31135">
          <a:off x="4283119" y="484254"/>
          <a:ext cx="343255" cy="42203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b="1" kern="1200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sp:txBody>
      <dsp:txXfrm>
        <a:off x="4283121" y="568196"/>
        <a:ext cx="240279" cy="253222"/>
      </dsp:txXfrm>
    </dsp:sp>
    <dsp:sp modelId="{E7D3E671-8FB7-41A5-BC57-0859063E06B4}">
      <dsp:nvSpPr>
        <dsp:cNvPr id="0" name=""/>
        <dsp:cNvSpPr/>
      </dsp:nvSpPr>
      <dsp:spPr>
        <a:xfrm>
          <a:off x="4768845" y="195294"/>
          <a:ext cx="1701769" cy="102106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Development</a:t>
          </a:r>
        </a:p>
      </dsp:txBody>
      <dsp:txXfrm>
        <a:off x="4798751" y="225200"/>
        <a:ext cx="1641957" cy="961249"/>
      </dsp:txXfrm>
    </dsp:sp>
    <dsp:sp modelId="{92499C8C-9725-4F1A-AAB2-CB60E939D563}">
      <dsp:nvSpPr>
        <dsp:cNvPr id="0" name=""/>
        <dsp:cNvSpPr/>
      </dsp:nvSpPr>
      <dsp:spPr>
        <a:xfrm>
          <a:off x="6640791" y="494805"/>
          <a:ext cx="360775" cy="422038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b="1" kern="1200">
            <a:solidFill>
              <a:sysClr val="window" lastClr="FFFFFF"/>
            </a:solidFill>
            <a:latin typeface="Amasis MT Pro Light" panose="02040304050005020304" pitchFamily="18" charset="0"/>
            <a:ea typeface="+mn-ea"/>
            <a:cs typeface="+mn-cs"/>
          </a:endParaRPr>
        </a:p>
      </dsp:txBody>
      <dsp:txXfrm>
        <a:off x="6640791" y="579213"/>
        <a:ext cx="252543" cy="253222"/>
      </dsp:txXfrm>
    </dsp:sp>
    <dsp:sp modelId="{4A8BA410-41C3-446C-A46E-EECBFC3EE2E1}">
      <dsp:nvSpPr>
        <dsp:cNvPr id="0" name=""/>
        <dsp:cNvSpPr/>
      </dsp:nvSpPr>
      <dsp:spPr>
        <a:xfrm>
          <a:off x="7151322" y="195294"/>
          <a:ext cx="1701769" cy="102106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60960" rIns="3600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dirty="0">
              <a:solidFill>
                <a:sysClr val="window" lastClr="FFFFFF"/>
              </a:solidFill>
              <a:latin typeface="Amasis MT Pro Light" panose="02040304050005020304" pitchFamily="18" charset="0"/>
              <a:ea typeface="+mn-ea"/>
              <a:cs typeface="+mn-cs"/>
            </a:rPr>
            <a:t>Commercialization</a:t>
          </a:r>
        </a:p>
      </dsp:txBody>
      <dsp:txXfrm>
        <a:off x="7181228" y="225200"/>
        <a:ext cx="1641957" cy="961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4940-095A-4754-8DFB-2B5E2073B05D}" type="datetimeFigureOut">
              <a:rPr lang="en-ID" smtClean="0"/>
              <a:t>16/06/2023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1C82D-8B74-4E35-B607-7B56ADB0C44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438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31C82D-8B74-4E35-B607-7B56ADB0C44D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4758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004048" y="3003798"/>
            <a:ext cx="3888432" cy="1152129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3600" b="1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003900" y="4155926"/>
            <a:ext cx="3888432" cy="504056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2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200" b="1" dirty="0"/>
              <a:t>OF YOUR PRESENTATION HERE</a:t>
            </a:r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91952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501681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87924" y="1089585"/>
            <a:ext cx="1368152" cy="14821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9005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907704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1880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076056" y="1341082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99209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183385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67561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51737" y="3147814"/>
            <a:ext cx="1440160" cy="125271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509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57557" y="286543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72774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57557" y="2662807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42340" y="1476771"/>
            <a:ext cx="2196000" cy="2196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29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676775" y="195486"/>
            <a:ext cx="1944216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3784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544" y="360041"/>
            <a:ext cx="316835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360041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18176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056440" y="2211711"/>
            <a:ext cx="147600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0110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779912" y="920899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779912" y="3147814"/>
            <a:ext cx="4752528" cy="17220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90550" y="915566"/>
            <a:ext cx="3117354" cy="3960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39502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059832" y="2624708"/>
            <a:ext cx="608416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3166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9552" y="1131590"/>
            <a:ext cx="4032448" cy="21602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9552" y="3291830"/>
            <a:ext cx="1656184" cy="1440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67744" y="3377692"/>
            <a:ext cx="2304256" cy="13542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8646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444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44008" y="1203598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44008" y="3060973"/>
            <a:ext cx="4104456" cy="1728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9900" y="3061296"/>
            <a:ext cx="410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3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9526" y="1183060"/>
            <a:ext cx="9153525" cy="3960440"/>
          </a:xfrm>
          <a:custGeom>
            <a:avLst/>
            <a:gdLst>
              <a:gd name="connsiteX0" fmla="*/ 0 w 9144000"/>
              <a:gd name="connsiteY0" fmla="*/ 0 h 3960440"/>
              <a:gd name="connsiteX1" fmla="*/ 9144000 w 9144000"/>
              <a:gd name="connsiteY1" fmla="*/ 0 h 3960440"/>
              <a:gd name="connsiteX2" fmla="*/ 9144000 w 9144000"/>
              <a:gd name="connsiteY2" fmla="*/ 3960440 h 3960440"/>
              <a:gd name="connsiteX3" fmla="*/ 0 w 9144000"/>
              <a:gd name="connsiteY3" fmla="*/ 3960440 h 3960440"/>
              <a:gd name="connsiteX4" fmla="*/ 0 w 9144000"/>
              <a:gd name="connsiteY4" fmla="*/ 0 h 3960440"/>
              <a:gd name="connsiteX0" fmla="*/ 0 w 9153525"/>
              <a:gd name="connsiteY0" fmla="*/ 3276600 h 3960440"/>
              <a:gd name="connsiteX1" fmla="*/ 9153525 w 9153525"/>
              <a:gd name="connsiteY1" fmla="*/ 0 h 3960440"/>
              <a:gd name="connsiteX2" fmla="*/ 9153525 w 9153525"/>
              <a:gd name="connsiteY2" fmla="*/ 3960440 h 3960440"/>
              <a:gd name="connsiteX3" fmla="*/ 9525 w 9153525"/>
              <a:gd name="connsiteY3" fmla="*/ 3960440 h 3960440"/>
              <a:gd name="connsiteX4" fmla="*/ 0 w 9153525"/>
              <a:gd name="connsiteY4" fmla="*/ 327660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3960440">
                <a:moveTo>
                  <a:pt x="0" y="3276600"/>
                </a:moveTo>
                <a:lnTo>
                  <a:pt x="9153525" y="0"/>
                </a:lnTo>
                <a:lnTo>
                  <a:pt x="9153525" y="3960440"/>
                </a:lnTo>
                <a:lnTo>
                  <a:pt x="9525" y="3960440"/>
                </a:lnTo>
                <a:lnTo>
                  <a:pt x="0" y="3276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777418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915566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15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63838"/>
            <a:ext cx="9144000" cy="144016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8748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3555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1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42" y="2730636"/>
            <a:ext cx="2040674" cy="203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752750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881512" y="2812503"/>
            <a:ext cx="1874748" cy="1273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6763" y="2331939"/>
            <a:ext cx="2346784" cy="16057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71127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95521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4860032" y="987574"/>
            <a:ext cx="3168352" cy="3168352"/>
          </a:xfrm>
          <a:prstGeom prst="ellipse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860032" y="1851670"/>
            <a:ext cx="3168352" cy="100811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2859782"/>
            <a:ext cx="3168352" cy="50405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rgbClr val="444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059"/>
            <a:ext cx="3856106" cy="513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53958"/>
            <a:ext cx="640871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979712" y="153958"/>
            <a:ext cx="698477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0292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50341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28205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3764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395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36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72" r:id="rId8"/>
    <p:sldLayoutId id="2147483676" r:id="rId9"/>
    <p:sldLayoutId id="2147483655" r:id="rId10"/>
    <p:sldLayoutId id="2147483665" r:id="rId11"/>
    <p:sldLayoutId id="2147483666" r:id="rId12"/>
    <p:sldLayoutId id="2147483667" r:id="rId13"/>
    <p:sldLayoutId id="2147483668" r:id="rId14"/>
    <p:sldLayoutId id="2147483670" r:id="rId15"/>
    <p:sldLayoutId id="2147483671" r:id="rId16"/>
    <p:sldLayoutId id="2147483669" r:id="rId17"/>
    <p:sldLayoutId id="2147483675" r:id="rId18"/>
    <p:sldLayoutId id="2147483677" r:id="rId19"/>
    <p:sldLayoutId id="2147483656" r:id="rId2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067944" y="2931790"/>
            <a:ext cx="4824536" cy="1152129"/>
          </a:xfrm>
        </p:spPr>
        <p:txBody>
          <a:bodyPr/>
          <a:lstStyle/>
          <a:p>
            <a:r>
              <a:rPr lang="en-US" altLang="ko-KR" sz="4400" dirty="0">
                <a:latin typeface="Amasis MT Pro Medium" panose="02040604050005020304" pitchFamily="18" charset="0"/>
                <a:ea typeface="맑은 고딕" pitchFamily="50" charset="-127"/>
              </a:rPr>
              <a:t>IMPLEMENTASI PERUBAHAN</a:t>
            </a:r>
            <a:endParaRPr lang="en-US" altLang="ko-KR" sz="4400" dirty="0">
              <a:latin typeface="Amasis MT Pro Medium" panose="020406040500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963440" y="4371950"/>
            <a:ext cx="3888432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800" b="1" dirty="0">
                <a:latin typeface="Amasis MT Pro Light" panose="02040304050005020304" pitchFamily="18" charset="0"/>
              </a:rPr>
              <a:t>PERTEMUAN KE 15</a:t>
            </a:r>
            <a:endParaRPr lang="en-US" altLang="ko-KR" sz="1800" dirty="0">
              <a:latin typeface="Amasis MT Pro Light" panose="02040304050005020304" pitchFamily="18" charset="0"/>
            </a:endParaRP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2EF92DCD-119A-51CF-6936-AE4EB03A2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660" y="103840"/>
            <a:ext cx="787450" cy="7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8BC7C4-3C5D-8874-78F0-722A9FD636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3003798"/>
            <a:ext cx="3246262" cy="21602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DEFINISI MANAJEMEN INOVASI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858730BD-72A2-5FE7-EB7E-9896735426C1}"/>
              </a:ext>
            </a:extLst>
          </p:cNvPr>
          <p:cNvSpPr txBox="1">
            <a:spLocks/>
          </p:cNvSpPr>
          <p:nvPr/>
        </p:nvSpPr>
        <p:spPr>
          <a:xfrm>
            <a:off x="495139" y="1166549"/>
            <a:ext cx="4248472" cy="50405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en-US" altLang="en-US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Manajemen</a:t>
            </a:r>
            <a:r>
              <a:rPr lang="en-US" altLang="en-US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Inovasi</a:t>
            </a:r>
            <a:r>
              <a:rPr lang="id-ID" altLang="en-US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adalah: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5838EE-ABA9-8ED4-6B8A-261259FFD40C}"/>
              </a:ext>
            </a:extLst>
          </p:cNvPr>
          <p:cNvSpPr/>
          <p:nvPr/>
        </p:nvSpPr>
        <p:spPr>
          <a:xfrm>
            <a:off x="1619672" y="1670605"/>
            <a:ext cx="7272808" cy="1641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“Segala sesuatu yang secara substansial mengubah cara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id-ID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pekerjaan manajemen dilakukan, atau secara signifikan memodifikasi bentuk organisasi biasa, dan dengan </a:t>
            </a:r>
            <a:endParaRPr lang="en-US" altLang="en-US" sz="2400" b="1" dirty="0">
              <a:solidFill>
                <a:srgbClr val="FFC000"/>
              </a:solidFill>
              <a:latin typeface="Amasis MT Pro Light" panose="02040304050005020304" pitchFamily="18" charset="0"/>
            </a:endParaRPr>
          </a:p>
          <a:p>
            <a:pPr algn="ctr"/>
            <a:r>
              <a:rPr lang="id-ID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melakukan demikian menguntungkan organisasi”</a:t>
            </a:r>
            <a:endParaRPr lang="en-ID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39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34F443-AF67-2DDC-B18A-DC15F649E2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4574233" y="1029102"/>
            <a:ext cx="4569767" cy="41143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KEKUATAN MANAJEMEN INOVASI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5838EE-ABA9-8ED4-6B8A-261259FFD40C}"/>
              </a:ext>
            </a:extLst>
          </p:cNvPr>
          <p:cNvSpPr/>
          <p:nvPr/>
        </p:nvSpPr>
        <p:spPr>
          <a:xfrm>
            <a:off x="683568" y="1217898"/>
            <a:ext cx="6696744" cy="3370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indent="-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Managing science</a:t>
            </a:r>
          </a:p>
          <a:p>
            <a:pPr marL="444500" indent="-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Allocating capital</a:t>
            </a:r>
          </a:p>
          <a:p>
            <a:pPr marL="444500" indent="-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Managing intangible assets</a:t>
            </a:r>
          </a:p>
          <a:p>
            <a:pPr marL="444500" indent="-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Capturing the wisdom of every employee</a:t>
            </a:r>
          </a:p>
          <a:p>
            <a:pPr marL="444500" indent="-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Building a global consortium</a:t>
            </a:r>
            <a:endParaRPr lang="en-ID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4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HAMBATAN MANAJEMEN INOVASI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5838EE-ABA9-8ED4-6B8A-261259FFD40C}"/>
              </a:ext>
            </a:extLst>
          </p:cNvPr>
          <p:cNvSpPr/>
          <p:nvPr/>
        </p:nvSpPr>
        <p:spPr>
          <a:xfrm>
            <a:off x="1187624" y="1303520"/>
            <a:ext cx="6192688" cy="2794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32000" indent="-432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Kebanyakan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manajer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melihat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dirinya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  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sebagai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inventor</a:t>
            </a:r>
          </a:p>
          <a:p>
            <a:pPr marL="432000" indent="-432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Banyak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eksekutif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percaya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dengan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manajemen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inovasi</a:t>
            </a:r>
            <a:endParaRPr lang="en-US" altLang="en-US" sz="2400" b="1" dirty="0">
              <a:solidFill>
                <a:srgbClr val="FFC000"/>
              </a:solidFill>
              <a:latin typeface="Amasis MT Pro Light" panose="02040304050005020304" pitchFamily="18" charset="0"/>
            </a:endParaRPr>
          </a:p>
          <a:p>
            <a:pPr marL="432000" indent="-432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Kebanyakan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manajer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melihat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dirinya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sebagai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pelaku</a:t>
            </a:r>
            <a:r>
              <a:rPr lang="en-US" altLang="en-US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en-US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pragmatis</a:t>
            </a:r>
            <a:endParaRPr lang="en-ID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666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363838"/>
            <a:ext cx="9144000" cy="1440160"/>
          </a:xfrm>
        </p:spPr>
        <p:txBody>
          <a:bodyPr/>
          <a:lstStyle/>
          <a:p>
            <a:r>
              <a:rPr lang="en-US" altLang="ko-KR" sz="80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Thank you</a:t>
            </a:r>
            <a:endParaRPr lang="ko-KR" altLang="en-US" sz="8000" b="1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347864" y="987574"/>
            <a:ext cx="5111552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accent2"/>
                </a:solidFill>
                <a:latin typeface="Amasis MT Pro Medium" panose="02040604050005020304" pitchFamily="18" charset="0"/>
                <a:cs typeface="Arial" pitchFamily="34" charset="0"/>
              </a:rPr>
              <a:t>OUTLINE</a:t>
            </a:r>
          </a:p>
        </p:txBody>
      </p:sp>
      <p:pic>
        <p:nvPicPr>
          <p:cNvPr id="75" name="Picture 2" descr="D:\Picture\logo ibi small.gif">
            <a:extLst>
              <a:ext uri="{FF2B5EF4-FFF2-40B4-BE49-F238E27FC236}">
                <a16:creationId xmlns:a16="http://schemas.microsoft.com/office/drawing/2014/main" id="{7BEB2FCC-9FF1-BCB2-5227-3B7ABE2E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660" y="103840"/>
            <a:ext cx="787450" cy="7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3B12B1F-C291-6EB3-DF68-EEC78E356813}"/>
              </a:ext>
            </a:extLst>
          </p:cNvPr>
          <p:cNvSpPr txBox="1"/>
          <p:nvPr/>
        </p:nvSpPr>
        <p:spPr>
          <a:xfrm>
            <a:off x="3478848" y="1923678"/>
            <a:ext cx="5269616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444500" indent="-444500">
              <a:buFont typeface="Wingdings" panose="05000000000000000000" pitchFamily="2" charset="2"/>
              <a:buChar char="Ø"/>
            </a:pPr>
            <a:r>
              <a:rPr lang="en-US" sz="2800" b="1" dirty="0" err="1">
                <a:latin typeface="Amasis MT Pro Light" panose="02040304050005020304" pitchFamily="18" charset="0"/>
              </a:rPr>
              <a:t>Kewaspadaan</a:t>
            </a:r>
            <a:r>
              <a:rPr lang="en-US" sz="2800" b="1" dirty="0">
                <a:latin typeface="Amasis MT Pro Light" panose="02040304050005020304" pitchFamily="18" charset="0"/>
              </a:rPr>
              <a:t> </a:t>
            </a:r>
            <a:r>
              <a:rPr lang="en-US" sz="2800" b="1" dirty="0" err="1">
                <a:latin typeface="Amasis MT Pro Light" panose="02040304050005020304" pitchFamily="18" charset="0"/>
              </a:rPr>
              <a:t>akan</a:t>
            </a:r>
            <a:r>
              <a:rPr lang="en-US" sz="2800" b="1" dirty="0">
                <a:latin typeface="Amasis MT Pro Light" panose="02040304050005020304" pitchFamily="18" charset="0"/>
              </a:rPr>
              <a:t> </a:t>
            </a:r>
            <a:r>
              <a:rPr lang="en-US" sz="2800" b="1" dirty="0" err="1">
                <a:latin typeface="Amasis MT Pro Light" panose="02040304050005020304" pitchFamily="18" charset="0"/>
              </a:rPr>
              <a:t>Perubahan</a:t>
            </a:r>
            <a:endParaRPr lang="en-ID" sz="2800" b="1" dirty="0">
              <a:latin typeface="Amasis MT Pro Light" panose="020403040500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0F5856-67D2-BB9F-CAD7-9CFC058F5904}"/>
              </a:ext>
            </a:extLst>
          </p:cNvPr>
          <p:cNvSpPr txBox="1"/>
          <p:nvPr/>
        </p:nvSpPr>
        <p:spPr>
          <a:xfrm>
            <a:off x="3478848" y="2696603"/>
            <a:ext cx="5269616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444500" indent="-4445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Amasis MT Pro Light" panose="02040304050005020304" pitchFamily="18" charset="0"/>
              </a:rPr>
              <a:t>True Change</a:t>
            </a:r>
            <a:endParaRPr lang="en-ID" sz="2800" b="1" dirty="0">
              <a:latin typeface="Amasis MT Pro Light" panose="020403040500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C85C9E-2817-347B-9A25-9C02C9C5A3D4}"/>
              </a:ext>
            </a:extLst>
          </p:cNvPr>
          <p:cNvSpPr txBox="1"/>
          <p:nvPr/>
        </p:nvSpPr>
        <p:spPr>
          <a:xfrm>
            <a:off x="3478848" y="3479286"/>
            <a:ext cx="5269616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444500" indent="-4445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Amasis MT Pro Light" panose="02040304050005020304" pitchFamily="18" charset="0"/>
              </a:rPr>
              <a:t>Management Innovations</a:t>
            </a:r>
            <a:endParaRPr lang="en-ID" sz="2800" b="1" dirty="0">
              <a:latin typeface="Amasis MT Pro Light" panose="020403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KEWASPADAAN AKAN PERUBAHAN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1098838" y="1275606"/>
            <a:ext cx="7073562" cy="331236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Expect some </a:t>
            </a:r>
            <a:r>
              <a:rPr lang="en-US" altLang="ko-KR" sz="2800" b="1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unaticipated</a:t>
            </a: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 outcomes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Be alert to measurement limitations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Don’t declare victory too soon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Beware escalation of commitment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ko-KR" sz="2800" b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Recognize productive failure</a:t>
            </a:r>
          </a:p>
        </p:txBody>
      </p:sp>
    </p:spTree>
    <p:extLst>
      <p:ext uri="{BB962C8B-B14F-4D97-AF65-F5344CB8AC3E}">
        <p14:creationId xmlns:p14="http://schemas.microsoft.com/office/powerpoint/2010/main" val="62932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  KEWASPADAAN AKAN PERUBAHAN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467544" y="1264330"/>
            <a:ext cx="7073562" cy="295232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nb-NO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Empat faktor yang menyebabkan ekslasi komitmen:</a:t>
            </a:r>
            <a:endParaRPr lang="en-US" altLang="ko-KR" sz="2400" b="1" dirty="0">
              <a:solidFill>
                <a:schemeClr val="bg1"/>
              </a:solidFill>
              <a:latin typeface="Amasis MT Pro Light" panose="02040304050005020304" pitchFamily="18" charset="0"/>
            </a:endParaRP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Projects determinants</a:t>
            </a: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Psychological determinants</a:t>
            </a: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Social determinants</a:t>
            </a: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Organizational determinants</a:t>
            </a: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79BDD083-6EB0-371B-6C19-25754A325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BF71F7-F261-1473-55B1-12A1C5286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10" y="1851670"/>
            <a:ext cx="4371915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447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DAA297-DF32-F412-EDD2-4A661C4DC4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1029103"/>
            <a:ext cx="4114398" cy="41143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TRUE CHANGE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F3897E4B-F214-0AAB-392F-6FC4BDFB9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8" y="1491630"/>
            <a:ext cx="6514276" cy="504056"/>
          </a:xfrm>
        </p:spPr>
        <p:txBody>
          <a:bodyPr/>
          <a:lstStyle/>
          <a:p>
            <a:pPr algn="just"/>
            <a:r>
              <a:rPr lang="en-US" altLang="ko-KR" sz="2800" b="1" i="1" dirty="0" err="1">
                <a:solidFill>
                  <a:srgbClr val="FFFF00"/>
                </a:solidFill>
                <a:latin typeface="Amasis MT Pro Light" panose="02040304050005020304" pitchFamily="18" charset="0"/>
              </a:rPr>
              <a:t>Definisi</a:t>
            </a:r>
            <a:r>
              <a:rPr lang="en-US" altLang="ko-KR" sz="2800" b="1" i="1" dirty="0">
                <a:solidFill>
                  <a:srgbClr val="FFFF00"/>
                </a:solidFill>
                <a:latin typeface="Amasis MT Pro Light" panose="02040304050005020304" pitchFamily="18" charset="0"/>
              </a:rPr>
              <a:t> :</a:t>
            </a: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648072" y="2067694"/>
            <a:ext cx="8172400" cy="98734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“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Gagasan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baru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melembaga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dan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tidak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tergantung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lagi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pada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agen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perubahan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untuk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19"/>
                </a:solidFill>
                <a:latin typeface="Amasis MT Pro Light" panose="02040304050005020304" pitchFamily="18" charset="0"/>
              </a:rPr>
              <a:t>mendukungnya</a:t>
            </a:r>
            <a:r>
              <a:rPr lang="en-US" altLang="ko-KR" sz="2800" b="1" dirty="0">
                <a:solidFill>
                  <a:srgbClr val="FFFF19"/>
                </a:solidFill>
                <a:latin typeface="Amasis MT Pro Light" panose="02040304050005020304" pitchFamily="18" charset="0"/>
              </a:rPr>
              <a:t>. “</a:t>
            </a:r>
          </a:p>
        </p:txBody>
      </p:sp>
    </p:spTree>
    <p:extLst>
      <p:ext uri="{BB962C8B-B14F-4D97-AF65-F5344CB8AC3E}">
        <p14:creationId xmlns:p14="http://schemas.microsoft.com/office/powerpoint/2010/main" val="9802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  TRUE CHANGE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738798" y="1131591"/>
            <a:ext cx="7073562" cy="295232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nb-NO" altLang="ko-KR" sz="2400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Konsep dasar keberhasilan true change:</a:t>
            </a:r>
            <a:endParaRPr lang="en-US" altLang="ko-KR" sz="2400" b="1" dirty="0">
              <a:solidFill>
                <a:schemeClr val="bg1"/>
              </a:solidFill>
              <a:latin typeface="Amasis MT Pro Light" panose="02040304050005020304" pitchFamily="18" charset="0"/>
            </a:endParaRP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Perubahan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hanya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berasal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dari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dalam</a:t>
            </a:r>
            <a:endParaRPr lang="en-US" altLang="ko-KR" sz="2400" b="1" dirty="0">
              <a:solidFill>
                <a:srgbClr val="FFC000"/>
              </a:solidFill>
              <a:latin typeface="Amasis MT Pro Light" panose="02040304050005020304" pitchFamily="18" charset="0"/>
            </a:endParaRP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Gagasan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yang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didorong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dan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diajukan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orang lain pada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umumnya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ditentang</a:t>
            </a:r>
            <a:endParaRPr lang="en-US" altLang="ko-KR" sz="2400" b="1" dirty="0">
              <a:solidFill>
                <a:srgbClr val="FFC000"/>
              </a:solidFill>
              <a:latin typeface="Amasis MT Pro Light" panose="02040304050005020304" pitchFamily="18" charset="0"/>
            </a:endParaRPr>
          </a:p>
          <a:p>
            <a:pPr marL="444500" indent="-444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Diperlukan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sejumlah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besar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outsider pada insider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untuk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mempengaruhi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perubahan</a:t>
            </a:r>
            <a:r>
              <a:rPr lang="en-US" altLang="ko-KR" sz="2400" b="1" dirty="0">
                <a:solidFill>
                  <a:srgbClr val="FFC000"/>
                </a:solidFill>
                <a:latin typeface="Amasis MT Pro Light" panose="02040304050005020304" pitchFamily="18" charset="0"/>
              </a:rPr>
              <a:t> </a:t>
            </a:r>
            <a:r>
              <a:rPr lang="en-US" altLang="ko-KR" sz="2400" b="1" dirty="0" err="1">
                <a:solidFill>
                  <a:srgbClr val="FFC000"/>
                </a:solidFill>
                <a:latin typeface="Amasis MT Pro Light" panose="02040304050005020304" pitchFamily="18" charset="0"/>
              </a:rPr>
              <a:t>sistematis</a:t>
            </a:r>
            <a:endParaRPr lang="en-US" altLang="ko-KR" sz="2400" b="1" dirty="0">
              <a:solidFill>
                <a:srgbClr val="FFC000"/>
              </a:solidFill>
              <a:latin typeface="Amasis MT Pro Light" panose="02040304050005020304" pitchFamily="18" charset="0"/>
            </a:endParaRPr>
          </a:p>
        </p:txBody>
      </p:sp>
      <p:pic>
        <p:nvPicPr>
          <p:cNvPr id="2" name="Picture 2" descr="D:\Picture\logo ibi small.gif">
            <a:extLst>
              <a:ext uri="{FF2B5EF4-FFF2-40B4-BE49-F238E27FC236}">
                <a16:creationId xmlns:a16="http://schemas.microsoft.com/office/drawing/2014/main" id="{F94B5ABE-D5BD-689E-45A1-ACFAAC28E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46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06B46FE-495B-0F56-E2BC-557AA18C288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1000"/>
          </a:blip>
          <a:stretch>
            <a:fillRect/>
          </a:stretch>
        </p:blipFill>
        <p:spPr>
          <a:xfrm>
            <a:off x="4572000" y="1029102"/>
            <a:ext cx="4583345" cy="41143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339502"/>
            <a:ext cx="9144000" cy="689600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MANAGEMENT INNOVATION</a:t>
            </a:r>
            <a:endParaRPr lang="en-ID" sz="3200" dirty="0">
              <a:solidFill>
                <a:schemeClr val="tx1"/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19EFEED-B9E7-D1FF-E0A3-048D9C4DF31E}"/>
              </a:ext>
            </a:extLst>
          </p:cNvPr>
          <p:cNvSpPr/>
          <p:nvPr/>
        </p:nvSpPr>
        <p:spPr>
          <a:xfrm>
            <a:off x="352328" y="1440152"/>
            <a:ext cx="4321203" cy="1578538"/>
          </a:xfrm>
          <a:custGeom>
            <a:avLst/>
            <a:gdLst>
              <a:gd name="connsiteX0" fmla="*/ 0 w 4321203"/>
              <a:gd name="connsiteY0" fmla="*/ 157854 h 1578538"/>
              <a:gd name="connsiteX1" fmla="*/ 157854 w 4321203"/>
              <a:gd name="connsiteY1" fmla="*/ 0 h 1578538"/>
              <a:gd name="connsiteX2" fmla="*/ 4163349 w 4321203"/>
              <a:gd name="connsiteY2" fmla="*/ 0 h 1578538"/>
              <a:gd name="connsiteX3" fmla="*/ 4321203 w 4321203"/>
              <a:gd name="connsiteY3" fmla="*/ 157854 h 1578538"/>
              <a:gd name="connsiteX4" fmla="*/ 4321203 w 4321203"/>
              <a:gd name="connsiteY4" fmla="*/ 1420684 h 1578538"/>
              <a:gd name="connsiteX5" fmla="*/ 4163349 w 4321203"/>
              <a:gd name="connsiteY5" fmla="*/ 1578538 h 1578538"/>
              <a:gd name="connsiteX6" fmla="*/ 157854 w 4321203"/>
              <a:gd name="connsiteY6" fmla="*/ 1578538 h 1578538"/>
              <a:gd name="connsiteX7" fmla="*/ 0 w 4321203"/>
              <a:gd name="connsiteY7" fmla="*/ 1420684 h 1578538"/>
              <a:gd name="connsiteX8" fmla="*/ 0 w 4321203"/>
              <a:gd name="connsiteY8" fmla="*/ 157854 h 157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1203" h="1578538">
                <a:moveTo>
                  <a:pt x="0" y="157854"/>
                </a:moveTo>
                <a:cubicBezTo>
                  <a:pt x="0" y="70674"/>
                  <a:pt x="70674" y="0"/>
                  <a:pt x="157854" y="0"/>
                </a:cubicBezTo>
                <a:lnTo>
                  <a:pt x="4163349" y="0"/>
                </a:lnTo>
                <a:cubicBezTo>
                  <a:pt x="4250529" y="0"/>
                  <a:pt x="4321203" y="70674"/>
                  <a:pt x="4321203" y="157854"/>
                </a:cubicBezTo>
                <a:lnTo>
                  <a:pt x="4321203" y="1420684"/>
                </a:lnTo>
                <a:cubicBezTo>
                  <a:pt x="4321203" y="1507864"/>
                  <a:pt x="4250529" y="1578538"/>
                  <a:pt x="4163349" y="1578538"/>
                </a:cubicBezTo>
                <a:lnTo>
                  <a:pt x="157854" y="1578538"/>
                </a:lnTo>
                <a:cubicBezTo>
                  <a:pt x="70674" y="1578538"/>
                  <a:pt x="0" y="1507864"/>
                  <a:pt x="0" y="1420684"/>
                </a:cubicBezTo>
                <a:lnTo>
                  <a:pt x="0" y="157854"/>
                </a:lnTo>
                <a:close/>
              </a:path>
            </a:pathLst>
          </a:cu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0534" tIns="160534" rIns="1699609" bIns="160534" numCol="1" spcCol="1270" anchor="ctr" anchorCtr="0">
            <a:noAutofit/>
          </a:bodyPr>
          <a:lstStyle/>
          <a:p>
            <a:pPr marL="0" lvl="0" indent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30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Imagine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659E797-41D6-EBCA-B135-D4E1027CD921}"/>
              </a:ext>
            </a:extLst>
          </p:cNvPr>
          <p:cNvSpPr/>
          <p:nvPr/>
        </p:nvSpPr>
        <p:spPr>
          <a:xfrm>
            <a:off x="1114893" y="3369476"/>
            <a:ext cx="4321203" cy="1578538"/>
          </a:xfrm>
          <a:custGeom>
            <a:avLst/>
            <a:gdLst>
              <a:gd name="connsiteX0" fmla="*/ 0 w 4321203"/>
              <a:gd name="connsiteY0" fmla="*/ 157854 h 1578538"/>
              <a:gd name="connsiteX1" fmla="*/ 157854 w 4321203"/>
              <a:gd name="connsiteY1" fmla="*/ 0 h 1578538"/>
              <a:gd name="connsiteX2" fmla="*/ 4163349 w 4321203"/>
              <a:gd name="connsiteY2" fmla="*/ 0 h 1578538"/>
              <a:gd name="connsiteX3" fmla="*/ 4321203 w 4321203"/>
              <a:gd name="connsiteY3" fmla="*/ 157854 h 1578538"/>
              <a:gd name="connsiteX4" fmla="*/ 4321203 w 4321203"/>
              <a:gd name="connsiteY4" fmla="*/ 1420684 h 1578538"/>
              <a:gd name="connsiteX5" fmla="*/ 4163349 w 4321203"/>
              <a:gd name="connsiteY5" fmla="*/ 1578538 h 1578538"/>
              <a:gd name="connsiteX6" fmla="*/ 157854 w 4321203"/>
              <a:gd name="connsiteY6" fmla="*/ 1578538 h 1578538"/>
              <a:gd name="connsiteX7" fmla="*/ 0 w 4321203"/>
              <a:gd name="connsiteY7" fmla="*/ 1420684 h 1578538"/>
              <a:gd name="connsiteX8" fmla="*/ 0 w 4321203"/>
              <a:gd name="connsiteY8" fmla="*/ 157854 h 1578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21203" h="1578538">
                <a:moveTo>
                  <a:pt x="0" y="157854"/>
                </a:moveTo>
                <a:cubicBezTo>
                  <a:pt x="0" y="70674"/>
                  <a:pt x="70674" y="0"/>
                  <a:pt x="157854" y="0"/>
                </a:cubicBezTo>
                <a:lnTo>
                  <a:pt x="4163349" y="0"/>
                </a:lnTo>
                <a:cubicBezTo>
                  <a:pt x="4250529" y="0"/>
                  <a:pt x="4321203" y="70674"/>
                  <a:pt x="4321203" y="157854"/>
                </a:cubicBezTo>
                <a:lnTo>
                  <a:pt x="4321203" y="1420684"/>
                </a:lnTo>
                <a:cubicBezTo>
                  <a:pt x="4321203" y="1507864"/>
                  <a:pt x="4250529" y="1578538"/>
                  <a:pt x="4163349" y="1578538"/>
                </a:cubicBezTo>
                <a:lnTo>
                  <a:pt x="157854" y="1578538"/>
                </a:lnTo>
                <a:cubicBezTo>
                  <a:pt x="70674" y="1578538"/>
                  <a:pt x="0" y="1507864"/>
                  <a:pt x="0" y="1420684"/>
                </a:cubicBezTo>
                <a:lnTo>
                  <a:pt x="0" y="157854"/>
                </a:lnTo>
                <a:close/>
              </a:path>
            </a:pathLst>
          </a:custGeom>
          <a:solidFill>
            <a:srgbClr val="9BBB59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0534" tIns="160534" rIns="1949149" bIns="160534" numCol="1" spcCol="1270" anchor="ctr" anchorCtr="0">
            <a:noAutofit/>
          </a:bodyPr>
          <a:lstStyle/>
          <a:p>
            <a:pPr marL="0" lvl="0" indent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id-ID" sz="3000" kern="1200" dirty="0">
                <a:solidFill>
                  <a:sysClr val="window" lastClr="FFFFFF"/>
                </a:solidFill>
                <a:latin typeface="Calibri"/>
                <a:ea typeface="+mn-ea"/>
                <a:cs typeface="+mn-cs"/>
              </a:rPr>
              <a:t>Invent the future Management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840A8DE-6BCB-2105-AB0A-0CAAB79502AB}"/>
              </a:ext>
            </a:extLst>
          </p:cNvPr>
          <p:cNvSpPr/>
          <p:nvPr/>
        </p:nvSpPr>
        <p:spPr>
          <a:xfrm>
            <a:off x="3647482" y="2681059"/>
            <a:ext cx="1026049" cy="1026049"/>
          </a:xfrm>
          <a:custGeom>
            <a:avLst/>
            <a:gdLst>
              <a:gd name="connsiteX0" fmla="*/ 0 w 1026049"/>
              <a:gd name="connsiteY0" fmla="*/ 564327 h 1026049"/>
              <a:gd name="connsiteX1" fmla="*/ 230861 w 1026049"/>
              <a:gd name="connsiteY1" fmla="*/ 564327 h 1026049"/>
              <a:gd name="connsiteX2" fmla="*/ 230861 w 1026049"/>
              <a:gd name="connsiteY2" fmla="*/ 0 h 1026049"/>
              <a:gd name="connsiteX3" fmla="*/ 795188 w 1026049"/>
              <a:gd name="connsiteY3" fmla="*/ 0 h 1026049"/>
              <a:gd name="connsiteX4" fmla="*/ 795188 w 1026049"/>
              <a:gd name="connsiteY4" fmla="*/ 564327 h 1026049"/>
              <a:gd name="connsiteX5" fmla="*/ 1026049 w 1026049"/>
              <a:gd name="connsiteY5" fmla="*/ 564327 h 1026049"/>
              <a:gd name="connsiteX6" fmla="*/ 513025 w 1026049"/>
              <a:gd name="connsiteY6" fmla="*/ 1026049 h 1026049"/>
              <a:gd name="connsiteX7" fmla="*/ 0 w 1026049"/>
              <a:gd name="connsiteY7" fmla="*/ 564327 h 102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6049" h="1026049">
                <a:moveTo>
                  <a:pt x="0" y="564327"/>
                </a:moveTo>
                <a:lnTo>
                  <a:pt x="230861" y="564327"/>
                </a:lnTo>
                <a:lnTo>
                  <a:pt x="230861" y="0"/>
                </a:lnTo>
                <a:lnTo>
                  <a:pt x="795188" y="0"/>
                </a:lnTo>
                <a:lnTo>
                  <a:pt x="795188" y="564327"/>
                </a:lnTo>
                <a:lnTo>
                  <a:pt x="1026049" y="564327"/>
                </a:lnTo>
                <a:lnTo>
                  <a:pt x="513025" y="1026049"/>
                </a:lnTo>
                <a:lnTo>
                  <a:pt x="0" y="564327"/>
                </a:lnTo>
                <a:close/>
              </a:path>
            </a:pathLst>
          </a:custGeom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rgbClr val="C0504D">
                <a:tint val="40000"/>
                <a:alpha val="90000"/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6581" tIns="45720" rIns="276581" bIns="299667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id-ID" sz="3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 descr="D:\Picture\logo ibi small.gif">
            <a:extLst>
              <a:ext uri="{FF2B5EF4-FFF2-40B4-BE49-F238E27FC236}">
                <a16:creationId xmlns:a16="http://schemas.microsoft.com/office/drawing/2014/main" id="{824F9512-39BF-95AE-DCE5-3101C99F3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48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  MANAGEMENT INNOVATION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sp>
        <p:nvSpPr>
          <p:cNvPr id="35" name="Text Placeholder 1">
            <a:extLst>
              <a:ext uri="{FF2B5EF4-FFF2-40B4-BE49-F238E27FC236}">
                <a16:creationId xmlns:a16="http://schemas.microsoft.com/office/drawing/2014/main" id="{6F1D447A-750A-664D-7978-A544BB1E2F9E}"/>
              </a:ext>
            </a:extLst>
          </p:cNvPr>
          <p:cNvSpPr txBox="1">
            <a:spLocks/>
          </p:cNvSpPr>
          <p:nvPr/>
        </p:nvSpPr>
        <p:spPr>
          <a:xfrm>
            <a:off x="1043608" y="1217899"/>
            <a:ext cx="7992888" cy="50405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id-ID" altLang="en-US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Inovasi menurut </a:t>
            </a:r>
            <a:r>
              <a:rPr lang="id-ID" altLang="en-US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Havard</a:t>
            </a:r>
            <a:r>
              <a:rPr lang="id-ID" altLang="en-US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Business </a:t>
            </a:r>
            <a:r>
              <a:rPr lang="id-ID" altLang="en-US" sz="2400" dirty="0" err="1">
                <a:solidFill>
                  <a:schemeClr val="bg1"/>
                </a:solidFill>
                <a:latin typeface="Amasis MT Pro Light" panose="02040304050005020304" pitchFamily="18" charset="0"/>
              </a:rPr>
              <a:t>Essenstial</a:t>
            </a:r>
            <a:r>
              <a:rPr lang="id-ID" altLang="en-US" sz="2400" dirty="0">
                <a:solidFill>
                  <a:schemeClr val="bg1"/>
                </a:solidFill>
                <a:latin typeface="Amasis MT Pro Light" panose="02040304050005020304" pitchFamily="18" charset="0"/>
              </a:rPr>
              <a:t> (2003) adalah:</a:t>
            </a:r>
            <a:endParaRPr lang="en-US" altLang="ko-KR" sz="2400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54370D-C765-8591-04CC-C68251BD32E8}"/>
              </a:ext>
            </a:extLst>
          </p:cNvPr>
          <p:cNvSpPr txBox="1">
            <a:spLocks/>
          </p:cNvSpPr>
          <p:nvPr/>
        </p:nvSpPr>
        <p:spPr>
          <a:xfrm>
            <a:off x="899592" y="1779662"/>
            <a:ext cx="7992888" cy="1384995"/>
          </a:xfrm>
          <a:prstGeom prst="rect">
            <a:avLst/>
          </a:prstGeom>
        </p:spPr>
        <p:txBody>
          <a:bodyPr wrap="square" lIns="36000" rIns="36000" anchor="ctr">
            <a:no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id-ID" altLang="en-US" sz="2600" b="1" dirty="0">
                <a:latin typeface="Amasis MT Pro Light" panose="02040304050005020304" pitchFamily="18" charset="0"/>
              </a:rPr>
              <a:t>“</a:t>
            </a:r>
            <a:r>
              <a:rPr lang="en-US" altLang="en-US" sz="2600" b="1" dirty="0">
                <a:latin typeface="Amasis MT Pro Light" panose="02040304050005020304" pitchFamily="18" charset="0"/>
              </a:rPr>
              <a:t> </a:t>
            </a:r>
            <a:r>
              <a:rPr lang="id-ID" altLang="en-US" sz="2600" b="1" dirty="0">
                <a:latin typeface="Amasis MT Pro Light" panose="02040304050005020304" pitchFamily="18" charset="0"/>
              </a:rPr>
              <a:t>Perwujudan, kombinasi, atau sintesis dari pengetahuan</a:t>
            </a:r>
            <a:r>
              <a:rPr lang="en-US" altLang="en-US" sz="2600" b="1" dirty="0">
                <a:latin typeface="Amasis MT Pro Light" panose="02040304050005020304" pitchFamily="18" charset="0"/>
              </a:rPr>
              <a:t>     </a:t>
            </a:r>
            <a:r>
              <a:rPr lang="id-ID" altLang="en-US" sz="2600" b="1" dirty="0">
                <a:latin typeface="Amasis MT Pro Light" panose="02040304050005020304" pitchFamily="18" charset="0"/>
              </a:rPr>
              <a:t>tentang produk, proses, atau pelayanan baru yang </a:t>
            </a:r>
            <a:r>
              <a:rPr lang="id-ID" altLang="en-US" sz="2600" b="1" dirty="0" err="1">
                <a:latin typeface="Amasis MT Pro Light" panose="02040304050005020304" pitchFamily="18" charset="0"/>
              </a:rPr>
              <a:t>original</a:t>
            </a:r>
            <a:r>
              <a:rPr lang="id-ID" altLang="en-US" sz="2600" b="1" dirty="0">
                <a:latin typeface="Amasis MT Pro Light" panose="02040304050005020304" pitchFamily="18" charset="0"/>
              </a:rPr>
              <a:t>, relevan, dan dihargai</a:t>
            </a:r>
            <a:r>
              <a:rPr lang="en-US" altLang="en-US" sz="2600" b="1" dirty="0">
                <a:latin typeface="Amasis MT Pro Light" panose="02040304050005020304" pitchFamily="18" charset="0"/>
              </a:rPr>
              <a:t> </a:t>
            </a:r>
            <a:r>
              <a:rPr lang="id-ID" altLang="en-US" sz="2600" b="1" dirty="0">
                <a:latin typeface="Amasis MT Pro Light" panose="02040304050005020304" pitchFamily="18" charset="0"/>
              </a:rPr>
              <a:t>”</a:t>
            </a:r>
            <a:endParaRPr lang="en-US" altLang="ko-KR" sz="2600" b="1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B00945-2898-9D66-DF83-27E7AF0FCCC1}"/>
              </a:ext>
            </a:extLst>
          </p:cNvPr>
          <p:cNvSpPr/>
          <p:nvPr/>
        </p:nvSpPr>
        <p:spPr>
          <a:xfrm>
            <a:off x="1" y="3761680"/>
            <a:ext cx="9143998" cy="1381819"/>
          </a:xfrm>
          <a:prstGeom prst="rect">
            <a:avLst/>
          </a:prstGeom>
          <a:gradFill flip="none" rotWithShape="1">
            <a:gsLst>
              <a:gs pos="72000">
                <a:srgbClr val="95B2AB"/>
              </a:gs>
              <a:gs pos="4000">
                <a:srgbClr val="65C2AE"/>
              </a:gs>
              <a:gs pos="100000">
                <a:srgbClr val="96B1AB"/>
              </a:gs>
              <a:gs pos="82000">
                <a:srgbClr val="91B5AB"/>
              </a:gs>
              <a:gs pos="0">
                <a:srgbClr val="55C7AF"/>
              </a:gs>
              <a:gs pos="0">
                <a:srgbClr val="2CF0BD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5D02D-712F-7673-B5DE-472045E058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732" y="3761680"/>
            <a:ext cx="4020536" cy="1384996"/>
          </a:xfrm>
          <a:prstGeom prst="rect">
            <a:avLst/>
          </a:prstGeom>
        </p:spPr>
      </p:pic>
      <p:pic>
        <p:nvPicPr>
          <p:cNvPr id="5" name="Picture 2" descr="D:\Picture\logo ibi small.gif">
            <a:extLst>
              <a:ext uri="{FF2B5EF4-FFF2-40B4-BE49-F238E27FC236}">
                <a16:creationId xmlns:a16="http://schemas.microsoft.com/office/drawing/2014/main" id="{4900A71D-AE49-2364-6667-4C720304F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19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B32312-55BF-37C5-CBB1-877353ABCD30}"/>
              </a:ext>
            </a:extLst>
          </p:cNvPr>
          <p:cNvSpPr/>
          <p:nvPr/>
        </p:nvSpPr>
        <p:spPr>
          <a:xfrm>
            <a:off x="0" y="411510"/>
            <a:ext cx="9144000" cy="504056"/>
          </a:xfrm>
          <a:prstGeom prst="rect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masis MT Pro Medium" panose="02040604050005020304" pitchFamily="18" charset="0"/>
              </a:rPr>
              <a:t>  MANAGEMENT INNOVATION </a:t>
            </a:r>
            <a:r>
              <a:rPr lang="en-US" sz="2800" dirty="0">
                <a:solidFill>
                  <a:schemeClr val="tx1"/>
                </a:solidFill>
                <a:latin typeface="Abadi" panose="020B0604020104020204" pitchFamily="34" charset="0"/>
              </a:rPr>
              <a:t>(continue …)</a:t>
            </a:r>
            <a:endParaRPr lang="en-ID" sz="3200" dirty="0">
              <a:solidFill>
                <a:schemeClr val="tx1"/>
              </a:solidFill>
              <a:latin typeface="Abadi" panose="020B0604020104020204" pitchFamily="34" charset="0"/>
            </a:endParaRPr>
          </a:p>
        </p:txBody>
      </p:sp>
      <p:pic>
        <p:nvPicPr>
          <p:cNvPr id="33" name="Picture 2" descr="D:\Picture\logo ibi small.gif">
            <a:extLst>
              <a:ext uri="{FF2B5EF4-FFF2-40B4-BE49-F238E27FC236}">
                <a16:creationId xmlns:a16="http://schemas.microsoft.com/office/drawing/2014/main" id="{54253038-93C4-E051-9CA5-04FA3FFCBB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896" y="4371950"/>
            <a:ext cx="689600" cy="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2726A45-4B4A-B890-1155-ED3EF160F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1865382"/>
              </p:ext>
            </p:extLst>
          </p:nvPr>
        </p:nvGraphicFramePr>
        <p:xfrm>
          <a:off x="107504" y="2018565"/>
          <a:ext cx="8856984" cy="1411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4">
            <a:extLst>
              <a:ext uri="{FF2B5EF4-FFF2-40B4-BE49-F238E27FC236}">
                <a16:creationId xmlns:a16="http://schemas.microsoft.com/office/drawing/2014/main" id="{87343041-EF35-D106-FC44-9AB4D3192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8193" y="4017925"/>
            <a:ext cx="23127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2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sis MT Pro Light" panose="02040304050005020304" pitchFamily="18" charset="0"/>
              </a:rPr>
              <a:t>Idea</a:t>
            </a:r>
            <a:r>
              <a:rPr kumimoji="0" lang="id-ID" altLang="en-US" sz="2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sis MT Pro Light" panose="02040304050005020304" pitchFamily="18" charset="0"/>
              </a:rPr>
              <a:t> </a:t>
            </a:r>
            <a:r>
              <a:rPr kumimoji="0" lang="id-ID" altLang="en-US" sz="26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sis MT Pro Light" panose="02040304050005020304" pitchFamily="18" charset="0"/>
              </a:rPr>
              <a:t>Evaluation</a:t>
            </a:r>
            <a:endParaRPr kumimoji="0" lang="id-ID" altLang="en-US" sz="2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masis MT Pro Light" panose="02040304050005020304" pitchFamily="18" charset="0"/>
            </a:endParaRPr>
          </a:p>
        </p:txBody>
      </p:sp>
      <p:sp>
        <p:nvSpPr>
          <p:cNvPr id="9" name="Down Arrow 5">
            <a:extLst>
              <a:ext uri="{FF2B5EF4-FFF2-40B4-BE49-F238E27FC236}">
                <a16:creationId xmlns:a16="http://schemas.microsoft.com/office/drawing/2014/main" id="{39CC02CC-F029-FD5A-5113-725F0FDF1F39}"/>
              </a:ext>
            </a:extLst>
          </p:cNvPr>
          <p:cNvSpPr/>
          <p:nvPr/>
        </p:nvSpPr>
        <p:spPr>
          <a:xfrm>
            <a:off x="2828496" y="3316392"/>
            <a:ext cx="447360" cy="551501"/>
          </a:xfrm>
          <a:prstGeom prst="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ight Arrow 7">
            <a:extLst>
              <a:ext uri="{FF2B5EF4-FFF2-40B4-BE49-F238E27FC236}">
                <a16:creationId xmlns:a16="http://schemas.microsoft.com/office/drawing/2014/main" id="{547375AA-47B8-DD83-BA4B-6923DA10DAD5}"/>
              </a:ext>
            </a:extLst>
          </p:cNvPr>
          <p:cNvSpPr/>
          <p:nvPr/>
        </p:nvSpPr>
        <p:spPr>
          <a:xfrm rot="16200000">
            <a:off x="3352490" y="3352280"/>
            <a:ext cx="551500" cy="447360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2970E02-C917-483F-4906-452B3170A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271" y="1156509"/>
            <a:ext cx="35254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masis MT Pro Light" panose="02040304050005020304" pitchFamily="18" charset="0"/>
              </a:rPr>
              <a:t>Proses Inovasi</a:t>
            </a:r>
          </a:p>
        </p:txBody>
      </p:sp>
    </p:spTree>
    <p:extLst>
      <p:ext uri="{BB962C8B-B14F-4D97-AF65-F5344CB8AC3E}">
        <p14:creationId xmlns:p14="http://schemas.microsoft.com/office/powerpoint/2010/main" val="312463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44342"/>
      </a:accent1>
      <a:accent2>
        <a:srgbClr val="FFC000"/>
      </a:accent2>
      <a:accent3>
        <a:srgbClr val="444342"/>
      </a:accent3>
      <a:accent4>
        <a:srgbClr val="FFC000"/>
      </a:accent4>
      <a:accent5>
        <a:srgbClr val="444342"/>
      </a:accent5>
      <a:accent6>
        <a:srgbClr val="FFC000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2421</TotalTime>
  <Words>262</Words>
  <Application>Microsoft Office PowerPoint</Application>
  <PresentationFormat>On-screen Show (16:9)</PresentationFormat>
  <Paragraphs>55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Abadi</vt:lpstr>
      <vt:lpstr>Amasis MT Pro Light</vt:lpstr>
      <vt:lpstr>Amasis MT Pro Medium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Agus Eka Priyanto</cp:lastModifiedBy>
  <cp:revision>91</cp:revision>
  <dcterms:created xsi:type="dcterms:W3CDTF">2016-12-05T23:26:54Z</dcterms:created>
  <dcterms:modified xsi:type="dcterms:W3CDTF">2023-06-16T03:41:38Z</dcterms:modified>
</cp:coreProperties>
</file>