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6/16/2026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6/16/2026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6/16/2026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4" name="Rectangle 5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65" name="Rectangle 6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/>
          </a:bodyPr>
          <a:lstStyle/>
          <a:p>
            <a:r>
              <a:rPr lang="en-US" sz="3600" dirty="0" err="1"/>
              <a:t>Peran</a:t>
            </a:r>
            <a:r>
              <a:rPr lang="en-US" sz="3600" dirty="0"/>
              <a:t> </a:t>
            </a:r>
            <a:r>
              <a:rPr lang="en-US" sz="3600" dirty="0" err="1"/>
              <a:t>Teknologi</a:t>
            </a:r>
            <a:r>
              <a:rPr lang="en-US" sz="3600" dirty="0"/>
              <a:t> </a:t>
            </a:r>
            <a:r>
              <a:rPr lang="en-US" sz="3600" dirty="0" err="1"/>
              <a:t>dalam</a:t>
            </a:r>
            <a:r>
              <a:rPr lang="en-US" sz="3600" dirty="0"/>
              <a:t> </a:t>
            </a:r>
            <a:r>
              <a:rPr lang="en-US" sz="3600" dirty="0" err="1"/>
              <a:t>Pemasaran</a:t>
            </a:r>
            <a:r>
              <a:rPr lang="en-US" sz="3600" dirty="0"/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Pertemuan</a:t>
            </a:r>
            <a:r>
              <a:rPr lang="en-US" dirty="0" smtClean="0">
                <a:solidFill>
                  <a:schemeClr val="tx1"/>
                </a:solidFill>
              </a:rPr>
              <a:t> 12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693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</a:t>
            </a:r>
            <a:r>
              <a:rPr lang="en-US" dirty="0" smtClean="0"/>
              <a:t>erusahaan </a:t>
            </a:r>
            <a:r>
              <a:rPr lang="en-US" dirty="0"/>
              <a:t>yang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promosi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Coca-Cola </a:t>
            </a:r>
            <a:r>
              <a:rPr lang="en-US" dirty="0" err="1"/>
              <a:t>menggunakan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menjangkau</a:t>
            </a:r>
            <a:r>
              <a:rPr lang="en-US" dirty="0"/>
              <a:t> </a:t>
            </a:r>
            <a:r>
              <a:rPr lang="en-US" dirty="0" err="1"/>
              <a:t>audiens</a:t>
            </a:r>
            <a:r>
              <a:rPr lang="en-US" dirty="0"/>
              <a:t> global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kampanye-kampanye</a:t>
            </a:r>
            <a:r>
              <a:rPr lang="en-US" dirty="0"/>
              <a:t> </a:t>
            </a:r>
            <a:r>
              <a:rPr lang="en-US" dirty="0" err="1"/>
              <a:t>kreatif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"Share a Coke". </a:t>
            </a:r>
            <a:r>
              <a:rPr lang="en-US" dirty="0" err="1"/>
              <a:t>Melalui</a:t>
            </a:r>
            <a:r>
              <a:rPr lang="en-US" dirty="0"/>
              <a:t> platform </a:t>
            </a:r>
            <a:r>
              <a:rPr lang="en-US" dirty="0" err="1"/>
              <a:t>seperti</a:t>
            </a:r>
            <a:r>
              <a:rPr lang="en-US" dirty="0"/>
              <a:t> Facebook, Twitter, </a:t>
            </a:r>
            <a:r>
              <a:rPr lang="en-US" dirty="0" err="1"/>
              <a:t>dan</a:t>
            </a:r>
            <a:r>
              <a:rPr lang="en-US" dirty="0"/>
              <a:t> Instagram,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yang </a:t>
            </a:r>
            <a:r>
              <a:rPr lang="en-US" dirty="0" err="1"/>
              <a:t>dipersonalisasi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interaktif</a:t>
            </a:r>
            <a:r>
              <a:rPr lang="en-US" dirty="0"/>
              <a:t>,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partisipasi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tagar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tantangan</a:t>
            </a:r>
            <a:r>
              <a:rPr lang="en-US" dirty="0" smtClean="0"/>
              <a:t>.</a:t>
            </a:r>
          </a:p>
          <a:p>
            <a:r>
              <a:rPr lang="en-US" dirty="0"/>
              <a:t>Nike </a:t>
            </a:r>
            <a:r>
              <a:rPr lang="en-US" dirty="0" err="1"/>
              <a:t>memanfaatkan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menjalankan</a:t>
            </a:r>
            <a:r>
              <a:rPr lang="en-US" dirty="0"/>
              <a:t> </a:t>
            </a:r>
            <a:r>
              <a:rPr lang="en-US" dirty="0" err="1"/>
              <a:t>kampanye</a:t>
            </a:r>
            <a:r>
              <a:rPr lang="en-US" dirty="0"/>
              <a:t> global yang </a:t>
            </a:r>
            <a:r>
              <a:rPr lang="en-US" dirty="0" err="1"/>
              <a:t>kuat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influencer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atlet</a:t>
            </a:r>
            <a:r>
              <a:rPr lang="en-US" dirty="0"/>
              <a:t> </a:t>
            </a:r>
            <a:r>
              <a:rPr lang="en-US" dirty="0" err="1"/>
              <a:t>terkenal</a:t>
            </a:r>
            <a:r>
              <a:rPr lang="en-US" dirty="0"/>
              <a:t>,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narasi</a:t>
            </a:r>
            <a:r>
              <a:rPr lang="en-US" dirty="0"/>
              <a:t> yang </a:t>
            </a:r>
            <a:r>
              <a:rPr lang="en-US" dirty="0" err="1"/>
              <a:t>menginspirasi</a:t>
            </a:r>
            <a:r>
              <a:rPr lang="en-US" dirty="0"/>
              <a:t> di platform </a:t>
            </a:r>
            <a:r>
              <a:rPr lang="en-US" dirty="0" err="1"/>
              <a:t>seperti</a:t>
            </a:r>
            <a:r>
              <a:rPr lang="en-US" dirty="0"/>
              <a:t> Instagram, YouTube, </a:t>
            </a:r>
            <a:r>
              <a:rPr lang="en-US" dirty="0" err="1"/>
              <a:t>dan</a:t>
            </a:r>
            <a:r>
              <a:rPr lang="en-US" dirty="0"/>
              <a:t> Twitter. </a:t>
            </a:r>
            <a:r>
              <a:rPr lang="en-US" dirty="0" err="1"/>
              <a:t>Kampanye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"Just Do It"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tarik</a:t>
            </a:r>
            <a:r>
              <a:rPr lang="en-US" dirty="0"/>
              <a:t> universal yang </a:t>
            </a:r>
            <a:r>
              <a:rPr lang="en-US" dirty="0" err="1"/>
              <a:t>diperkuat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digital yang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partisipasi</a:t>
            </a:r>
            <a:r>
              <a:rPr lang="en-US" dirty="0"/>
              <a:t> </a:t>
            </a:r>
            <a:r>
              <a:rPr lang="en-US" dirty="0" err="1" smtClean="0"/>
              <a:t>pengguna</a:t>
            </a:r>
            <a:r>
              <a:rPr lang="en-US" dirty="0" smtClean="0"/>
              <a:t>.</a:t>
            </a:r>
          </a:p>
          <a:p>
            <a:r>
              <a:rPr lang="en-US" dirty="0"/>
              <a:t>Starbucks </a:t>
            </a:r>
            <a:r>
              <a:rPr lang="en-US" dirty="0" err="1"/>
              <a:t>menggunakan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komunitas</a:t>
            </a:r>
            <a:r>
              <a:rPr lang="en-US" dirty="0"/>
              <a:t> global yang </a:t>
            </a:r>
            <a:r>
              <a:rPr lang="en-US" dirty="0" err="1"/>
              <a:t>terlibat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sering</a:t>
            </a:r>
            <a:r>
              <a:rPr lang="en-US" dirty="0"/>
              <a:t> </a:t>
            </a:r>
            <a:r>
              <a:rPr lang="en-US" dirty="0" err="1"/>
              <a:t>mengadakan</a:t>
            </a:r>
            <a:r>
              <a:rPr lang="en-US" dirty="0"/>
              <a:t> </a:t>
            </a:r>
            <a:r>
              <a:rPr lang="en-US" dirty="0" err="1"/>
              <a:t>kontes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kampanye</a:t>
            </a:r>
            <a:r>
              <a:rPr lang="en-US" dirty="0"/>
              <a:t> yang </a:t>
            </a:r>
            <a:r>
              <a:rPr lang="en-US" dirty="0" err="1"/>
              <a:t>mengundang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berbagi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di platform </a:t>
            </a:r>
            <a:r>
              <a:rPr lang="en-US" dirty="0" err="1"/>
              <a:t>seperti</a:t>
            </a:r>
            <a:r>
              <a:rPr lang="en-US" dirty="0"/>
              <a:t> Instagram </a:t>
            </a:r>
            <a:r>
              <a:rPr lang="en-US" dirty="0" err="1"/>
              <a:t>dan</a:t>
            </a:r>
            <a:r>
              <a:rPr lang="en-US" dirty="0"/>
              <a:t> Twitter.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Starbucks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mempromosikan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di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 smtClean="0"/>
              <a:t>dunia</a:t>
            </a:r>
            <a:endParaRPr lang="en-US" dirty="0" smtClean="0"/>
          </a:p>
          <a:p>
            <a:r>
              <a:rPr lang="en-US" dirty="0"/>
              <a:t>Apple </a:t>
            </a:r>
            <a:r>
              <a:rPr lang="en-US" dirty="0" err="1"/>
              <a:t>menggunakan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meluncurkan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hype global.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visual </a:t>
            </a:r>
            <a:r>
              <a:rPr lang="en-US" dirty="0" err="1"/>
              <a:t>berkualitas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di Instagram </a:t>
            </a:r>
            <a:r>
              <a:rPr lang="en-US" dirty="0" err="1"/>
              <a:t>dan</a:t>
            </a:r>
            <a:r>
              <a:rPr lang="en-US" dirty="0"/>
              <a:t> video di YouTube, Apple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buzz yang </a:t>
            </a:r>
            <a:r>
              <a:rPr lang="en-US" dirty="0" err="1"/>
              <a:t>meluas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menarik</a:t>
            </a:r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</a:t>
            </a:r>
            <a:r>
              <a:rPr lang="en-US" dirty="0" err="1"/>
              <a:t>audiens</a:t>
            </a:r>
            <a:r>
              <a:rPr lang="en-US" dirty="0"/>
              <a:t> global. </a:t>
            </a:r>
            <a:r>
              <a:rPr lang="en-US" dirty="0" err="1"/>
              <a:t>Kampanye</a:t>
            </a:r>
            <a:r>
              <a:rPr lang="en-US" dirty="0"/>
              <a:t> </a:t>
            </a:r>
            <a:r>
              <a:rPr lang="en-US" dirty="0" err="1"/>
              <a:t>peluncuran</a:t>
            </a:r>
            <a:r>
              <a:rPr lang="en-US" dirty="0"/>
              <a:t> iPhone, </a:t>
            </a:r>
            <a:r>
              <a:rPr lang="en-US" dirty="0" err="1"/>
              <a:t>misalnya</a:t>
            </a:r>
            <a:r>
              <a:rPr lang="en-US" dirty="0"/>
              <a:t>,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sorotan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di media </a:t>
            </a:r>
            <a:r>
              <a:rPr lang="en-US" dirty="0" err="1"/>
              <a:t>sosial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894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20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Digitalisasi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Dampaknya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Digitalisasi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menjangkau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,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interaktif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digital </a:t>
            </a:r>
            <a:r>
              <a:rPr lang="en-US" dirty="0" err="1"/>
              <a:t>seperti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, situs web, email,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 smtClean="0"/>
              <a:t>seluler</a:t>
            </a:r>
            <a:r>
              <a:rPr lang="en-US" dirty="0"/>
              <a:t>.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digitalisasi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, yang </a:t>
            </a:r>
            <a:r>
              <a:rPr lang="en-US" dirty="0" err="1"/>
              <a:t>kini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, </a:t>
            </a:r>
            <a:r>
              <a:rPr lang="en-US" dirty="0" err="1"/>
              <a:t>cerdas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 </a:t>
            </a:r>
            <a:r>
              <a:rPr lang="en-US" dirty="0" err="1"/>
              <a:t>pasif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hybrid consumer yang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digital. </a:t>
            </a:r>
            <a:endParaRPr lang="en-US" dirty="0" smtClean="0"/>
          </a:p>
          <a:p>
            <a:r>
              <a:rPr lang="en-US" dirty="0" err="1"/>
              <a:t>Digitalisasi</a:t>
            </a:r>
            <a:r>
              <a:rPr lang="en-US" dirty="0"/>
              <a:t>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memproses</a:t>
            </a:r>
            <a:r>
              <a:rPr lang="en-US" dirty="0"/>
              <a:t> data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realtime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personalisasi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 </a:t>
            </a:r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kanal</a:t>
            </a:r>
            <a:r>
              <a:rPr lang="en-US" dirty="0"/>
              <a:t> digital,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mengintegrasikan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tercipta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yang </a:t>
            </a:r>
            <a:r>
              <a:rPr lang="en-US" dirty="0" err="1"/>
              <a:t>konsisten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menyenangkan</a:t>
            </a:r>
            <a:r>
              <a:rPr lang="en-US" dirty="0"/>
              <a:t> di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Teknologi</a:t>
            </a:r>
            <a:r>
              <a:rPr lang="en-US" dirty="0" smtClean="0"/>
              <a:t> </a:t>
            </a:r>
            <a:r>
              <a:rPr lang="en-US" dirty="0"/>
              <a:t>digital yang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,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mendalam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loyalitas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terukur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.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digital </a:t>
            </a:r>
            <a:r>
              <a:rPr lang="en-US" dirty="0" err="1"/>
              <a:t>dan</a:t>
            </a:r>
            <a:r>
              <a:rPr lang="en-US" dirty="0"/>
              <a:t> content marketing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digital marketing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pembangunan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mitra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, yang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konversi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loyalitas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5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Peran AI dan Big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Teknologi</a:t>
            </a:r>
            <a:r>
              <a:rPr lang="en-US" dirty="0"/>
              <a:t> AI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mengoptimalkan</a:t>
            </a:r>
            <a:r>
              <a:rPr lang="en-US" dirty="0"/>
              <a:t> targeting </a:t>
            </a:r>
            <a:r>
              <a:rPr lang="en-US" dirty="0" err="1"/>
              <a:t>iklan</a:t>
            </a:r>
            <a:r>
              <a:rPr lang="en-US" dirty="0"/>
              <a:t>, </a:t>
            </a:r>
            <a:r>
              <a:rPr lang="en-US" dirty="0" err="1"/>
              <a:t>personalisasi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, </a:t>
            </a:r>
            <a:r>
              <a:rPr lang="en-US" dirty="0" err="1"/>
              <a:t>chatbot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,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prediksi</a:t>
            </a:r>
            <a:r>
              <a:rPr lang="en-US" dirty="0"/>
              <a:t> </a:t>
            </a:r>
            <a:r>
              <a:rPr lang="en-US" dirty="0" err="1"/>
              <a:t>tren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yang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pemasar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cepat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AI,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proaktif</a:t>
            </a:r>
            <a:r>
              <a:rPr lang="en-US" dirty="0"/>
              <a:t>, </a:t>
            </a:r>
            <a:r>
              <a:rPr lang="en-US" dirty="0" err="1"/>
              <a:t>efektif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responsif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Big Data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fondasi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pengumpulan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volume data </a:t>
            </a:r>
            <a:r>
              <a:rPr lang="en-US" dirty="0" err="1"/>
              <a:t>konsumen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digital, </a:t>
            </a:r>
            <a:r>
              <a:rPr lang="en-US" dirty="0" err="1"/>
              <a:t>seperti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, situs web, </a:t>
            </a:r>
            <a:r>
              <a:rPr lang="en-US" dirty="0" err="1"/>
              <a:t>perangkat</a:t>
            </a:r>
            <a:r>
              <a:rPr lang="en-US" dirty="0"/>
              <a:t> mobile,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e-commerce</a:t>
            </a:r>
            <a:r>
              <a:rPr lang="en-US" dirty="0" smtClean="0"/>
              <a:t>.</a:t>
            </a:r>
          </a:p>
          <a:p>
            <a:r>
              <a:rPr lang="en-US" dirty="0" err="1"/>
              <a:t>Analisis</a:t>
            </a:r>
            <a:r>
              <a:rPr lang="en-US" dirty="0"/>
              <a:t> data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segmentasi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detail, </a:t>
            </a: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kampanye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real-time,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yang </a:t>
            </a:r>
            <a:r>
              <a:rPr lang="en-US" dirty="0" err="1"/>
              <a:t>terjadi</a:t>
            </a:r>
            <a:r>
              <a:rPr lang="en-US" dirty="0"/>
              <a:t> di </a:t>
            </a:r>
            <a:r>
              <a:rPr lang="en-US" dirty="0" err="1"/>
              <a:t>pasar</a:t>
            </a:r>
            <a:r>
              <a:rPr lang="en-US" dirty="0"/>
              <a:t>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data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pengalaman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, </a:t>
            </a:r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4436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Tren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Digital Global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Personalization </a:t>
            </a:r>
            <a:r>
              <a:rPr lang="en-US" b="1" dirty="0" err="1"/>
              <a:t>dan</a:t>
            </a:r>
            <a:r>
              <a:rPr lang="en-US" b="1" dirty="0"/>
              <a:t> Customer Experience </a:t>
            </a:r>
            <a:endParaRPr lang="en-US" b="1" dirty="0" smtClean="0"/>
          </a:p>
          <a:p>
            <a:pPr marL="0" indent="0">
              <a:buNone/>
            </a:pPr>
            <a:r>
              <a:rPr lang="en-US" dirty="0"/>
              <a:t>Personalization </a:t>
            </a: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menghadirkan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,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yang </a:t>
            </a:r>
            <a:r>
              <a:rPr lang="en-US" dirty="0" err="1"/>
              <a:t>disesuaikan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individual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. Perusahaan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menggabungkan</a:t>
            </a:r>
            <a:r>
              <a:rPr lang="en-US" dirty="0"/>
              <a:t> data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riwayat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, </a:t>
            </a:r>
            <a:r>
              <a:rPr lang="en-US" dirty="0" err="1"/>
              <a:t>perilaku</a:t>
            </a:r>
            <a:r>
              <a:rPr lang="en-US" dirty="0"/>
              <a:t> online, </a:t>
            </a:r>
            <a:r>
              <a:rPr lang="en-US" dirty="0" err="1"/>
              <a:t>hingga</a:t>
            </a:r>
            <a:r>
              <a:rPr lang="en-US" dirty="0"/>
              <a:t> feedback </a:t>
            </a:r>
            <a:r>
              <a:rPr lang="en-US" dirty="0" err="1"/>
              <a:t>konsumen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memprediksi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responsif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b="1" dirty="0" err="1"/>
              <a:t>Omnichannel</a:t>
            </a:r>
            <a:r>
              <a:rPr lang="en-US" b="1" dirty="0"/>
              <a:t> </a:t>
            </a:r>
            <a:r>
              <a:rPr lang="en-US" b="1" dirty="0" smtClean="0"/>
              <a:t>Marketing</a:t>
            </a:r>
            <a:endParaRPr lang="en-US" b="1" dirty="0"/>
          </a:p>
          <a:p>
            <a:pPr marL="0" indent="0">
              <a:buNone/>
            </a:pPr>
            <a:r>
              <a:rPr lang="en-US" dirty="0" err="1"/>
              <a:t>Omnichannel</a:t>
            </a:r>
            <a:r>
              <a:rPr lang="en-US" dirty="0"/>
              <a:t> marketing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yang </a:t>
            </a:r>
            <a:r>
              <a:rPr lang="en-US" dirty="0" err="1"/>
              <a:t>mengintegrasikan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merasakan</a:t>
            </a:r>
            <a:r>
              <a:rPr lang="en-US" dirty="0"/>
              <a:t> </a:t>
            </a:r>
            <a:r>
              <a:rPr lang="en-US" dirty="0" err="1" smtClean="0"/>
              <a:t>pengalaman</a:t>
            </a:r>
            <a:r>
              <a:rPr lang="en-US" dirty="0"/>
              <a:t> yang </a:t>
            </a:r>
            <a:r>
              <a:rPr lang="en-US" dirty="0" err="1"/>
              <a:t>konsisten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menyeluruh</a:t>
            </a:r>
            <a:r>
              <a:rPr lang="en-US" dirty="0"/>
              <a:t> di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/>
              <a:t>Penerapan</a:t>
            </a:r>
            <a:r>
              <a:rPr lang="en-US" dirty="0"/>
              <a:t> </a:t>
            </a:r>
            <a:r>
              <a:rPr lang="en-US" dirty="0" err="1"/>
              <a:t>omnichannel</a:t>
            </a:r>
            <a:r>
              <a:rPr lang="en-US" dirty="0"/>
              <a:t> marketing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soal</a:t>
            </a:r>
            <a:r>
              <a:rPr lang="en-US" dirty="0"/>
              <a:t> </a:t>
            </a:r>
            <a:r>
              <a:rPr lang="en-US" dirty="0" err="1"/>
              <a:t>kehadiran</a:t>
            </a:r>
            <a:r>
              <a:rPr lang="en-US" dirty="0"/>
              <a:t> di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kanal</a:t>
            </a:r>
            <a:r>
              <a:rPr lang="en-US" dirty="0"/>
              <a:t>, </a:t>
            </a:r>
            <a:r>
              <a:rPr lang="en-US" dirty="0" err="1"/>
              <a:t>melainkan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koordinasi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 data </a:t>
            </a:r>
            <a:r>
              <a:rPr lang="en-US" dirty="0" err="1"/>
              <a:t>pelanggan</a:t>
            </a:r>
            <a:r>
              <a:rPr lang="en-US" dirty="0"/>
              <a:t>, </a:t>
            </a:r>
            <a:r>
              <a:rPr lang="en-US" dirty="0" err="1"/>
              <a:t>inventaris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customer service,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berpindah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lain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hambatan</a:t>
            </a:r>
            <a:r>
              <a:rPr lang="en-US" dirty="0" smtClean="0"/>
              <a:t>.</a:t>
            </a:r>
          </a:p>
          <a:p>
            <a:r>
              <a:rPr lang="en-US" b="1" dirty="0"/>
              <a:t>Micro-moment Marketing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Micro-moment marketing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di mana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menargetkan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momen-momen</a:t>
            </a:r>
            <a:r>
              <a:rPr lang="en-US" dirty="0"/>
              <a:t> </a:t>
            </a:r>
            <a:r>
              <a:rPr lang="en-US" dirty="0" err="1"/>
              <a:t>singkat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di mana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digital </a:t>
            </a:r>
            <a:r>
              <a:rPr lang="en-US" dirty="0" err="1"/>
              <a:t>seperti</a:t>
            </a:r>
            <a:r>
              <a:rPr lang="en-US" dirty="0"/>
              <a:t> smartphone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,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3185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Dasar-Dasar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Digital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err="1"/>
              <a:t>Konsep</a:t>
            </a:r>
            <a:r>
              <a:rPr lang="en-US" b="1" dirty="0"/>
              <a:t> Value Proposition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Value </a:t>
            </a:r>
            <a:r>
              <a:rPr lang="en-US" dirty="0"/>
              <a:t>proposition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janji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yang </a:t>
            </a:r>
            <a:r>
              <a:rPr lang="en-US" dirty="0" err="1"/>
              <a:t>ditawarkan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yang </a:t>
            </a:r>
            <a:r>
              <a:rPr lang="en-US" dirty="0" err="1"/>
              <a:t>disediakan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Value </a:t>
            </a:r>
            <a:r>
              <a:rPr lang="en-US" dirty="0"/>
              <a:t>proposition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menonjolkan</a:t>
            </a:r>
            <a:r>
              <a:rPr lang="en-US" dirty="0"/>
              <a:t> </a:t>
            </a:r>
            <a:r>
              <a:rPr lang="en-US" dirty="0" err="1"/>
              <a:t>keunikan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dibanding</a:t>
            </a:r>
            <a:r>
              <a:rPr lang="en-US" dirty="0"/>
              <a:t> </a:t>
            </a:r>
            <a:r>
              <a:rPr lang="en-US" dirty="0" err="1"/>
              <a:t>kompetitor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tarik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 di </a:t>
            </a:r>
            <a:r>
              <a:rPr lang="en-US" dirty="0" err="1"/>
              <a:t>pasar</a:t>
            </a:r>
            <a:r>
              <a:rPr lang="en-US" dirty="0"/>
              <a:t> digital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. 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Value proposition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sekedar</a:t>
            </a:r>
            <a:r>
              <a:rPr lang="en-US" dirty="0"/>
              <a:t> </a:t>
            </a:r>
            <a:r>
              <a:rPr lang="en-US" dirty="0" err="1"/>
              <a:t>klaim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terintegrasi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digital yang </a:t>
            </a:r>
            <a:r>
              <a:rPr lang="en-US" dirty="0" err="1"/>
              <a:t>interaktif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personal,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digital yang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yang </a:t>
            </a:r>
            <a:r>
              <a:rPr lang="en-US" dirty="0" err="1"/>
              <a:t>bermakna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</a:t>
            </a:r>
          </a:p>
          <a:p>
            <a:r>
              <a:rPr lang="en-US" b="1" dirty="0"/>
              <a:t>Customer Journey </a:t>
            </a:r>
            <a:r>
              <a:rPr lang="en-US" b="1" dirty="0" smtClean="0"/>
              <a:t>Mapping</a:t>
            </a:r>
            <a:endParaRPr lang="en-US" b="1" dirty="0"/>
          </a:p>
          <a:p>
            <a:pPr marL="0" indent="0">
              <a:buNone/>
            </a:pPr>
            <a:r>
              <a:rPr lang="en-US" dirty="0"/>
              <a:t>Customer journey mapping </a:t>
            </a:r>
            <a:r>
              <a:rPr lang="en-US" dirty="0" err="1"/>
              <a:t>adalah</a:t>
            </a:r>
            <a:r>
              <a:rPr lang="en-US" dirty="0"/>
              <a:t> proses </a:t>
            </a:r>
            <a:r>
              <a:rPr lang="en-US" dirty="0" err="1"/>
              <a:t>pemetaan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perjalanan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yang </a:t>
            </a:r>
            <a:r>
              <a:rPr lang="en-US" dirty="0" err="1"/>
              <a:t>dilalui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mengenal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hingga</a:t>
            </a:r>
            <a:r>
              <a:rPr lang="en-US" dirty="0"/>
              <a:t> </a:t>
            </a:r>
            <a:r>
              <a:rPr lang="en-US" dirty="0" err="1"/>
              <a:t>akhirnya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loyal</a:t>
            </a:r>
            <a:r>
              <a:rPr lang="en-US" dirty="0" smtClean="0"/>
              <a:t>.</a:t>
            </a:r>
          </a:p>
          <a:p>
            <a:r>
              <a:rPr lang="en-US" b="1" dirty="0" err="1"/>
              <a:t>Strategi</a:t>
            </a:r>
            <a:r>
              <a:rPr lang="en-US" b="1" dirty="0"/>
              <a:t> </a:t>
            </a:r>
            <a:r>
              <a:rPr lang="en-US" b="1" dirty="0" err="1" smtClean="0"/>
              <a:t>Berbasis</a:t>
            </a:r>
            <a:r>
              <a:rPr lang="en-US" b="1" dirty="0" smtClean="0"/>
              <a:t> </a:t>
            </a:r>
            <a:r>
              <a:rPr lang="en-US" b="1" dirty="0"/>
              <a:t>Data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data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inovasi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digital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otomatisasi</a:t>
            </a:r>
            <a:r>
              <a:rPr lang="en-US" dirty="0"/>
              <a:t> (marketing automation), </a:t>
            </a:r>
            <a:r>
              <a:rPr lang="en-US" dirty="0" err="1"/>
              <a:t>penerapan</a:t>
            </a:r>
            <a:r>
              <a:rPr lang="en-US" dirty="0"/>
              <a:t> AI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rekomendasi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CRM (Customer Relationship Management) yang </a:t>
            </a:r>
            <a:r>
              <a:rPr lang="en-US" dirty="0" err="1"/>
              <a:t>terintegrasi</a:t>
            </a:r>
            <a:r>
              <a:rPr lang="en-US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9566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 PEMASARAN DIGITAL TERPADU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Kanal</a:t>
            </a:r>
            <a:r>
              <a:rPr lang="en-US" dirty="0"/>
              <a:t> </a:t>
            </a:r>
            <a:r>
              <a:rPr lang="en-US" dirty="0" smtClean="0"/>
              <a:t>Digital</a:t>
            </a:r>
          </a:p>
          <a:p>
            <a:r>
              <a:rPr lang="en-US" dirty="0" err="1"/>
              <a:t>Konsistensi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 smtClean="0"/>
              <a:t>Merek</a:t>
            </a:r>
            <a:endParaRPr lang="en-US" dirty="0" smtClean="0"/>
          </a:p>
          <a:p>
            <a:r>
              <a:rPr lang="en-US" dirty="0"/>
              <a:t>Funnel </a:t>
            </a:r>
            <a:r>
              <a:rPr lang="en-US" dirty="0" err="1"/>
              <a:t>Pemasaran</a:t>
            </a:r>
            <a:r>
              <a:rPr lang="en-US" dirty="0"/>
              <a:t> Digital :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tahap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yakni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(awareness), </a:t>
            </a:r>
            <a:r>
              <a:rPr lang="en-US" dirty="0" err="1"/>
              <a:t>pertimbangan</a:t>
            </a:r>
            <a:r>
              <a:rPr lang="en-US" dirty="0"/>
              <a:t> (consideration), </a:t>
            </a:r>
            <a:r>
              <a:rPr lang="en-US" dirty="0" err="1"/>
              <a:t>keputusan</a:t>
            </a:r>
            <a:r>
              <a:rPr lang="en-US" dirty="0"/>
              <a:t> (decision),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loyalitas</a:t>
            </a:r>
            <a:r>
              <a:rPr lang="en-US" dirty="0"/>
              <a:t> (loyalty).</a:t>
            </a:r>
          </a:p>
        </p:txBody>
      </p:sp>
    </p:spTree>
    <p:extLst>
      <p:ext uri="{BB962C8B-B14F-4D97-AF65-F5344CB8AC3E}">
        <p14:creationId xmlns:p14="http://schemas.microsoft.com/office/powerpoint/2010/main" val="98377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Kanal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Taktik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Owned, Paid </a:t>
            </a:r>
            <a:r>
              <a:rPr lang="en-US" b="1" dirty="0" err="1"/>
              <a:t>dan</a:t>
            </a:r>
            <a:r>
              <a:rPr lang="en-US" b="1" dirty="0"/>
              <a:t> Earned Media 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Owned </a:t>
            </a:r>
            <a:r>
              <a:rPr lang="en-US" dirty="0"/>
              <a:t>media </a:t>
            </a:r>
            <a:r>
              <a:rPr lang="en-US" dirty="0" err="1"/>
              <a:t>merujuk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sepenuhnya</a:t>
            </a:r>
            <a:r>
              <a:rPr lang="en-US" dirty="0"/>
              <a:t> </a:t>
            </a:r>
            <a:r>
              <a:rPr lang="en-US" dirty="0" err="1"/>
              <a:t>dikendalikan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situs web </a:t>
            </a:r>
            <a:r>
              <a:rPr lang="en-US" dirty="0" err="1"/>
              <a:t>perusahaan</a:t>
            </a:r>
            <a:r>
              <a:rPr lang="en-US" dirty="0"/>
              <a:t>, blog, </a:t>
            </a:r>
            <a:r>
              <a:rPr lang="en-US" dirty="0" err="1"/>
              <a:t>akun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brand, </a:t>
            </a:r>
            <a:r>
              <a:rPr lang="en-US" dirty="0" err="1"/>
              <a:t>dan</a:t>
            </a:r>
            <a:r>
              <a:rPr lang="en-US" dirty="0"/>
              <a:t> email marketing. </a:t>
            </a:r>
            <a:endParaRPr lang="en-US" dirty="0" smtClean="0"/>
          </a:p>
          <a:p>
            <a:r>
              <a:rPr lang="en-US" dirty="0" smtClean="0"/>
              <a:t>Paid </a:t>
            </a:r>
            <a:r>
              <a:rPr lang="en-US" dirty="0"/>
              <a:t>media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kanal</a:t>
            </a:r>
            <a:r>
              <a:rPr lang="en-US" dirty="0"/>
              <a:t> yang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alokasi</a:t>
            </a:r>
            <a:r>
              <a:rPr lang="en-US" dirty="0"/>
              <a:t> </a:t>
            </a:r>
            <a:r>
              <a:rPr lang="en-US" dirty="0" err="1"/>
              <a:t>anggaran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menjangkau</a:t>
            </a:r>
            <a:r>
              <a:rPr lang="en-US" dirty="0"/>
              <a:t> </a:t>
            </a:r>
            <a:r>
              <a:rPr lang="en-US" dirty="0" err="1"/>
              <a:t>audiens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platform </a:t>
            </a:r>
            <a:r>
              <a:rPr lang="en-US" dirty="0" err="1"/>
              <a:t>berbayar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iklan</a:t>
            </a:r>
            <a:r>
              <a:rPr lang="en-US" dirty="0"/>
              <a:t> display, social media ads, paid search, </a:t>
            </a:r>
            <a:r>
              <a:rPr lang="en-US" dirty="0" err="1"/>
              <a:t>dan</a:t>
            </a:r>
            <a:r>
              <a:rPr lang="en-US" dirty="0"/>
              <a:t> influencer marketing. </a:t>
            </a:r>
            <a:endParaRPr lang="en-US" dirty="0" smtClean="0"/>
          </a:p>
          <a:p>
            <a:r>
              <a:rPr lang="en-US" dirty="0" smtClean="0"/>
              <a:t>Earned </a:t>
            </a:r>
            <a:r>
              <a:rPr lang="en-US" dirty="0"/>
              <a:t>media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eksposur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/>
              <a:t>organik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brand,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ulasan</a:t>
            </a:r>
            <a:r>
              <a:rPr lang="en-US" dirty="0"/>
              <a:t> </a:t>
            </a:r>
            <a:r>
              <a:rPr lang="en-US" dirty="0" err="1"/>
              <a:t>positif</a:t>
            </a:r>
            <a:r>
              <a:rPr lang="en-US" dirty="0"/>
              <a:t>, </a:t>
            </a:r>
            <a:r>
              <a:rPr lang="en-US" dirty="0" err="1"/>
              <a:t>rekomendasi</a:t>
            </a:r>
            <a:r>
              <a:rPr lang="en-US" dirty="0"/>
              <a:t> di media </a:t>
            </a:r>
            <a:r>
              <a:rPr lang="en-US" dirty="0" err="1"/>
              <a:t>sosial</a:t>
            </a:r>
            <a:r>
              <a:rPr lang="en-US" dirty="0"/>
              <a:t>, buzz word-of-mouth,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liputan</a:t>
            </a:r>
            <a:r>
              <a:rPr lang="en-US" dirty="0"/>
              <a:t> media </a:t>
            </a:r>
            <a:r>
              <a:rPr lang="en-US" dirty="0" err="1"/>
              <a:t>massa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469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Pengelolaan</a:t>
            </a:r>
            <a:r>
              <a:rPr lang="en-US" dirty="0"/>
              <a:t> Brand </a:t>
            </a:r>
            <a:r>
              <a:rPr lang="en-US" dirty="0" err="1"/>
              <a:t>Secara</a:t>
            </a:r>
            <a:r>
              <a:rPr lang="en-US" dirty="0"/>
              <a:t> Digital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Digital branding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identitas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platform digital yang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pesat</a:t>
            </a:r>
            <a:r>
              <a:rPr lang="en-US" dirty="0"/>
              <a:t> di era </a:t>
            </a:r>
            <a:r>
              <a:rPr lang="en-US" dirty="0" err="1"/>
              <a:t>transformasi</a:t>
            </a:r>
            <a:r>
              <a:rPr lang="en-US" dirty="0"/>
              <a:t> digital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 smtClean="0"/>
              <a:t>.</a:t>
            </a:r>
          </a:p>
          <a:p>
            <a:r>
              <a:rPr lang="en-US" b="1" dirty="0"/>
              <a:t>Brand storytelling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yang </a:t>
            </a:r>
            <a:r>
              <a:rPr lang="en-US" dirty="0" err="1"/>
              <a:t>mengedepankan</a:t>
            </a:r>
            <a:r>
              <a:rPr lang="en-US" dirty="0"/>
              <a:t> </a:t>
            </a:r>
            <a:r>
              <a:rPr lang="en-US" dirty="0" err="1"/>
              <a:t>narasi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cerita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mengkomunikasikan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, </a:t>
            </a:r>
            <a:r>
              <a:rPr lang="en-US" dirty="0" err="1"/>
              <a:t>visi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keunikan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audiens</a:t>
            </a:r>
            <a:r>
              <a:rPr lang="en-US" dirty="0" smtClean="0"/>
              <a:t>.</a:t>
            </a:r>
          </a:p>
          <a:p>
            <a:r>
              <a:rPr lang="en-US" b="1" dirty="0"/>
              <a:t>Voice (</a:t>
            </a:r>
            <a:r>
              <a:rPr lang="en-US" b="1" dirty="0" err="1"/>
              <a:t>suara</a:t>
            </a:r>
            <a:r>
              <a:rPr lang="en-US" b="1" dirty="0"/>
              <a:t>) </a:t>
            </a:r>
            <a:r>
              <a:rPr lang="en-US" b="1" dirty="0" err="1"/>
              <a:t>dan</a:t>
            </a:r>
            <a:r>
              <a:rPr lang="en-US" b="1" dirty="0"/>
              <a:t> visual identity (</a:t>
            </a:r>
            <a:r>
              <a:rPr lang="en-US" b="1" dirty="0" err="1"/>
              <a:t>identitas</a:t>
            </a:r>
            <a:r>
              <a:rPr lang="en-US" b="1" dirty="0"/>
              <a:t> visual)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krusial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brand digital yang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 </a:t>
            </a:r>
            <a:r>
              <a:rPr lang="en-US" dirty="0" err="1"/>
              <a:t>melekat</a:t>
            </a:r>
            <a:r>
              <a:rPr lang="en-US" dirty="0"/>
              <a:t> di </a:t>
            </a:r>
            <a:r>
              <a:rPr lang="en-US" dirty="0" err="1"/>
              <a:t>benak</a:t>
            </a:r>
            <a:r>
              <a:rPr lang="en-US" dirty="0"/>
              <a:t> </a:t>
            </a:r>
            <a:r>
              <a:rPr lang="en-US" dirty="0" err="1"/>
              <a:t>audiens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emosional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kognitif</a:t>
            </a:r>
            <a:r>
              <a:rPr lang="en-US" dirty="0"/>
              <a:t>. </a:t>
            </a:r>
            <a:r>
              <a:rPr lang="en-US" dirty="0" smtClean="0"/>
              <a:t>Voice </a:t>
            </a:r>
            <a:r>
              <a:rPr lang="en-US" dirty="0"/>
              <a:t>brand </a:t>
            </a:r>
            <a:r>
              <a:rPr lang="en-US" dirty="0" err="1"/>
              <a:t>merupakan</a:t>
            </a:r>
            <a:r>
              <a:rPr lang="en-US" dirty="0"/>
              <a:t> tonality, </a:t>
            </a:r>
            <a:r>
              <a:rPr lang="en-US" dirty="0" err="1"/>
              <a:t>gaya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interaksinya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. visual identity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grafis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logo, </a:t>
            </a:r>
            <a:r>
              <a:rPr lang="en-US" dirty="0" err="1"/>
              <a:t>warna</a:t>
            </a:r>
            <a:r>
              <a:rPr lang="en-US" dirty="0"/>
              <a:t>, </a:t>
            </a:r>
            <a:r>
              <a:rPr lang="en-US" dirty="0" err="1"/>
              <a:t>tipografi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visual lain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simbol</a:t>
            </a:r>
            <a:r>
              <a:rPr lang="en-US" dirty="0"/>
              <a:t> visual </a:t>
            </a:r>
            <a:r>
              <a:rPr lang="en-US" dirty="0" err="1"/>
              <a:t>merek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92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</a:t>
            </a:r>
            <a:r>
              <a:rPr lang="en-US" dirty="0" err="1"/>
              <a:t>Terpadu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Strategi</a:t>
            </a:r>
            <a:r>
              <a:rPr lang="en-US" dirty="0"/>
              <a:t> Editorial :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mencakup</a:t>
            </a:r>
            <a:r>
              <a:rPr lang="en-US" dirty="0"/>
              <a:t> </a:t>
            </a:r>
            <a:r>
              <a:rPr lang="en-US" dirty="0" err="1"/>
              <a:t>perencanaan</a:t>
            </a:r>
            <a:r>
              <a:rPr lang="en-US" dirty="0"/>
              <a:t>, </a:t>
            </a:r>
            <a:r>
              <a:rPr lang="en-US" dirty="0" err="1"/>
              <a:t>penciptaan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yang </a:t>
            </a:r>
            <a:r>
              <a:rPr lang="en-US" dirty="0" err="1"/>
              <a:t>konsisten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narasi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di </a:t>
            </a:r>
            <a:r>
              <a:rPr lang="en-US" dirty="0" err="1"/>
              <a:t>berbagai</a:t>
            </a:r>
            <a:r>
              <a:rPr lang="en-US" dirty="0"/>
              <a:t> platform </a:t>
            </a:r>
            <a:r>
              <a:rPr lang="en-US" dirty="0" smtClean="0"/>
              <a:t>digital</a:t>
            </a:r>
          </a:p>
          <a:p>
            <a:r>
              <a:rPr lang="en-US" dirty="0"/>
              <a:t>Content Calendar : Content calendar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kalender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kelancaran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konten</a:t>
            </a:r>
            <a:r>
              <a:rPr lang="en-US" dirty="0"/>
              <a:t> di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kanal</a:t>
            </a:r>
            <a:r>
              <a:rPr lang="en-US" dirty="0"/>
              <a:t> </a:t>
            </a:r>
            <a:r>
              <a:rPr lang="en-US" dirty="0" err="1"/>
              <a:t>pemasaran</a:t>
            </a:r>
            <a:r>
              <a:rPr lang="en-US" dirty="0"/>
              <a:t> digital. </a:t>
            </a:r>
            <a:endParaRPr lang="en-US" dirty="0" smtClean="0"/>
          </a:p>
          <a:p>
            <a:r>
              <a:rPr lang="en-US" dirty="0" err="1"/>
              <a:t>Sinkronisasi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Platform :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 yang </a:t>
            </a:r>
            <a:r>
              <a:rPr lang="en-US" dirty="0" err="1"/>
              <a:t>mulus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penyampaian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yang </a:t>
            </a:r>
            <a:r>
              <a:rPr lang="en-US" dirty="0" err="1"/>
              <a:t>kohesif</a:t>
            </a:r>
            <a:r>
              <a:rPr lang="en-US" dirty="0"/>
              <a:t> di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kanal</a:t>
            </a:r>
            <a:r>
              <a:rPr lang="en-US" dirty="0"/>
              <a:t> digital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418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38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E462D"/>
      </a:accent1>
      <a:accent2>
        <a:srgbClr val="595A85"/>
      </a:accent2>
      <a:accent3>
        <a:srgbClr val="8D6F5B"/>
      </a:accent3>
      <a:accent4>
        <a:srgbClr val="FABD2F"/>
      </a:accent4>
      <a:accent5>
        <a:srgbClr val="AF8073"/>
      </a:accent5>
      <a:accent6>
        <a:srgbClr val="787880"/>
      </a:accent6>
      <a:hlink>
        <a:srgbClr val="CC8D00"/>
      </a:hlink>
      <a:folHlink>
        <a:srgbClr val="82829E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E.pptx" id="{5330A5D3-B581-4B4A-9313-9275B6EF2E52}" vid="{516C64E9-C0AA-46DA-9991-9C0EC881A8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Floral flourish</Template>
  <TotalTime>0</TotalTime>
  <Words>1229</Words>
  <Application>Microsoft Office PowerPoint</Application>
  <PresentationFormat>Widescreen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Avenir Next LT Pro</vt:lpstr>
      <vt:lpstr>Avenir Next LT Pro Light</vt:lpstr>
      <vt:lpstr>Garamond</vt:lpstr>
      <vt:lpstr>SavonVTI</vt:lpstr>
      <vt:lpstr>Peran Teknologi dalam Pemasaran </vt:lpstr>
      <vt:lpstr>Digitalisasi dan Dampaknya</vt:lpstr>
      <vt:lpstr>Peran AI dan Big Data</vt:lpstr>
      <vt:lpstr>Tren Pemasaran Digital Global </vt:lpstr>
      <vt:lpstr>Dasar-Dasar Strategi Pemasaran Digital</vt:lpstr>
      <vt:lpstr>STRATEGI PEMASARAN DIGITAL TERPADU</vt:lpstr>
      <vt:lpstr>Pemilihan Kanal dan Taktik </vt:lpstr>
      <vt:lpstr>Pengelolaan Brand Secara Digital</vt:lpstr>
      <vt:lpstr>Pengembangan Konten Terpadu</vt:lpstr>
      <vt:lpstr>Perusahaan yang menggunakan strategi pemasaran media sosial sebagai alat promosi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2026-06-16T09:23:19Z</dcterms:created>
  <dcterms:modified xsi:type="dcterms:W3CDTF">2026-06-16T11:39:07Z</dcterms:modified>
</cp:coreProperties>
</file>