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1" r:id="rId4"/>
    <p:sldId id="311" r:id="rId5"/>
    <p:sldId id="304" r:id="rId6"/>
    <p:sldId id="305" r:id="rId7"/>
    <p:sldId id="306" r:id="rId8"/>
    <p:sldId id="308" r:id="rId9"/>
    <p:sldId id="310" r:id="rId10"/>
    <p:sldId id="312" r:id="rId11"/>
    <p:sldId id="313" r:id="rId12"/>
    <p:sldId id="314" r:id="rId13"/>
    <p:sldId id="315" r:id="rId14"/>
    <p:sldId id="317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0012" autoAdjust="0"/>
  </p:normalViewPr>
  <p:slideViewPr>
    <p:cSldViewPr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7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0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71268" y="297400"/>
            <a:ext cx="7661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5312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36512" y="21326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PERENCANAAN DESTINASI PARIWISATA (KULINER, BUDAYA, BAHARI)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980728"/>
            <a:ext cx="8166680" cy="5319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Search Engine Optimization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(SEO):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kata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spesifik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Ramah Anak di Indonesia"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"Tour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Otentik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Sumatera").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Online Travel Agents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(OTA):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Kemitraan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platform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Traveloka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Booking.com,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TripAdvisor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distribusi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terintegrasi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Virtual Tourism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&amp; VR/AR: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"tour virtual"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berkunjung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sangat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terpencil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situs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7194081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Perencanaan Strategi Media Sosial (Social Media Strategy)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2132855"/>
            <a:ext cx="8166680" cy="416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Media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sekadar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publisitas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inspirasi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(trendsetter).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relevan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platform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26830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1052736"/>
            <a:ext cx="8166680" cy="52474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Pemilihan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Platform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&amp;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Instagram/Pinterest: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Sempurna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visual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estetis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lanskap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Instagrammable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foto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stories, dan reels.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TikTok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video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review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(culinary hacks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diving experiences),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viral.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YouTube: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dokumenter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mini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vlog travel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tutorial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Facebook: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cocok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detail,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pengumuman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 (calendar of events),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2526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3600" b="1" dirty="0" err="1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692696"/>
            <a:ext cx="8166680" cy="560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User-Generated Content (UGC):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spot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foto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ikonik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situs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pantai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 UGC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dipercaya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8.5x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Influencer Marketing &amp; KOL: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Berkolaborasi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travel bloggers, foodies, cultural activists,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certified divers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audiens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market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4680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3600" b="1" dirty="0" err="1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692696"/>
            <a:ext cx="8166680" cy="560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Storytelling: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mempromosikan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ceritakan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kisah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baliknya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Kisah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turun-temurun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resep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sambal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tarian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Upaya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konservasi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nelayan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0264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Minggu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12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Branding,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digital, media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target market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516AD-863A-4189-A449-B23195120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2708920"/>
            <a:ext cx="6246440" cy="34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Tujuan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Stakeholder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 mampu menyusun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branding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destinasi yang relevan dengan klaster pariwisata (Kuliner, Budaya, Bahari).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 memahami pentingnya menentukan target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market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spesifik sebelum melakukan promosi.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 mampu mengintegrasikan strategi promosi digital dan media sosial dalam rencana pemasaran destinasi.</a:t>
            </a:r>
          </a:p>
        </p:txBody>
      </p:sp>
    </p:spTree>
    <p:extLst>
      <p:ext uri="{BB962C8B-B14F-4D97-AF65-F5344CB8AC3E}">
        <p14:creationId xmlns:p14="http://schemas.microsoft.com/office/powerpoint/2010/main" val="23743050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Menentukan Target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(Pasar Sasaran) Destinasi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72914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logo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video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TikTok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viral,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pertanyaan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berbicara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?“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orang". Di semester 6,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melihat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demografi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beralih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psikografi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8445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4261" y="692696"/>
            <a:ext cx="8344203" cy="560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):</a:t>
            </a:r>
          </a:p>
          <a:p>
            <a:pPr algn="just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2DDC92-E323-4014-B505-7724CC04F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97749"/>
              </p:ext>
            </p:extLst>
          </p:nvPr>
        </p:nvGraphicFramePr>
        <p:xfrm>
          <a:off x="433137" y="2060848"/>
          <a:ext cx="8378610" cy="41061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3758">
                  <a:extLst>
                    <a:ext uri="{9D8B030D-6E8A-4147-A177-3AD203B41FA5}">
                      <a16:colId xmlns:a16="http://schemas.microsoft.com/office/drawing/2014/main" val="4120725666"/>
                    </a:ext>
                  </a:extLst>
                </a:gridCol>
                <a:gridCol w="6064852">
                  <a:extLst>
                    <a:ext uri="{9D8B030D-6E8A-4147-A177-3AD203B41FA5}">
                      <a16:colId xmlns:a16="http://schemas.microsoft.com/office/drawing/2014/main" val="477827277"/>
                    </a:ext>
                  </a:extLst>
                </a:gridCol>
              </a:tblGrid>
              <a:tr h="28596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Klaster Destinasi</a:t>
                      </a:r>
                      <a:endParaRPr lang="en-US" sz="1600" b="1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err="1">
                          <a:solidFill>
                            <a:srgbClr val="1F1F1F"/>
                          </a:solidFill>
                          <a:effectLst/>
                        </a:rPr>
                        <a:t>Contoh</a:t>
                      </a:r>
                      <a:r>
                        <a:rPr lang="en-US" sz="1600" b="1" dirty="0">
                          <a:solidFill>
                            <a:srgbClr val="1F1F1F"/>
                          </a:solidFill>
                          <a:effectLst/>
                        </a:rPr>
                        <a:t> Target Market Personas</a:t>
                      </a:r>
                      <a:endParaRPr lang="en-US" sz="1600" b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extLst>
                  <a:ext uri="{0D108BD9-81ED-4DB2-BD59-A6C34878D82A}">
                    <a16:rowId xmlns:a16="http://schemas.microsoft.com/office/drawing/2014/main" val="1600997718"/>
                  </a:ext>
                </a:extLst>
              </a:tr>
              <a:tr h="1198705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Pariwisata Kuliner</a:t>
                      </a:r>
                      <a:endParaRPr lang="en-US" sz="1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"The Culinary Explorer":</a:t>
                      </a:r>
                      <a:r>
                        <a:rPr lang="en-US" sz="1600">
                          <a:solidFill>
                            <a:srgbClr val="1F1F1F"/>
                          </a:solidFill>
                          <a:effectLst/>
                        </a:rPr>
                        <a:t> Wisatawan yang mencari keaslian lokal, kelas memasak, atau festival makanan tradisional. </a:t>
                      </a:r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"The Social Media Foodie":</a:t>
                      </a:r>
                      <a:r>
                        <a:rPr lang="en-US" sz="1600">
                          <a:solidFill>
                            <a:srgbClr val="1F1F1F"/>
                          </a:solidFill>
                          <a:effectLst/>
                        </a:rPr>
                        <a:t> Wisatawan muda yang mencari makanan estetis/instagrammable.</a:t>
                      </a:r>
                      <a:endParaRPr lang="en-US" sz="1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extLst>
                  <a:ext uri="{0D108BD9-81ED-4DB2-BD59-A6C34878D82A}">
                    <a16:rowId xmlns:a16="http://schemas.microsoft.com/office/drawing/2014/main" val="3049850575"/>
                  </a:ext>
                </a:extLst>
              </a:tr>
              <a:tr h="138687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Pariwisata Budaya</a:t>
                      </a:r>
                      <a:endParaRPr lang="en-US" sz="1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"The Heritage Enthusiast":</a:t>
                      </a:r>
                      <a:r>
                        <a:rPr lang="en-US" sz="1600">
                          <a:solidFill>
                            <a:srgbClr val="1F1F1F"/>
                          </a:solidFill>
                          <a:effectLst/>
                        </a:rPr>
                        <a:t> Wisatawan yang menyukai sejarah, arsitektur kuno, museum, dan situs cagar budaya. </a:t>
                      </a:r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"The Authentic Local Culture Seeker":</a:t>
                      </a:r>
                      <a:r>
                        <a:rPr lang="en-US" sz="1600">
                          <a:solidFill>
                            <a:srgbClr val="1F1F1F"/>
                          </a:solidFill>
                          <a:effectLst/>
                        </a:rPr>
                        <a:t> Wisatawan yang ingin berinteraksi langsung dengan adat istiadat, tarian, atau upacara lokal.</a:t>
                      </a:r>
                      <a:endParaRPr lang="en-US" sz="1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extLst>
                  <a:ext uri="{0D108BD9-81ED-4DB2-BD59-A6C34878D82A}">
                    <a16:rowId xmlns:a16="http://schemas.microsoft.com/office/drawing/2014/main" val="732920786"/>
                  </a:ext>
                </a:extLst>
              </a:tr>
              <a:tr h="1198705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solidFill>
                            <a:srgbClr val="1F1F1F"/>
                          </a:solidFill>
                          <a:effectLst/>
                        </a:rPr>
                        <a:t>Pariwisata Bahari</a:t>
                      </a:r>
                      <a:endParaRPr lang="en-US" sz="1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>
                          <a:solidFill>
                            <a:srgbClr val="1F1F1F"/>
                          </a:solidFill>
                          <a:effectLst/>
                        </a:rPr>
                        <a:t>"The Adventure Diver":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Penyelam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bersertifikat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mencari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ekosistem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terumbu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karang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unik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1F1F1F"/>
                          </a:solidFill>
                          <a:effectLst/>
                        </a:rPr>
                        <a:t>"The Leisure Beachgoer":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Wisatawan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keluarga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mencari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resor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mewah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ketenangan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, dan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fasilitas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pantai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rgbClr val="1F1F1F"/>
                          </a:solidFill>
                          <a:effectLst/>
                        </a:rPr>
                        <a:t>lengkap</a:t>
                      </a:r>
                      <a:r>
                        <a:rPr lang="en-US" sz="1600" dirty="0">
                          <a:solidFill>
                            <a:srgbClr val="1F1F1F"/>
                          </a:solidFill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58525" marR="58525" marT="39017" marB="39017" anchor="ctr"/>
                </a:tc>
                <a:extLst>
                  <a:ext uri="{0D108BD9-81ED-4DB2-BD59-A6C34878D82A}">
                    <a16:rowId xmlns:a16="http://schemas.microsoft.com/office/drawing/2014/main" val="361198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4267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80728"/>
            <a:ext cx="8075240" cy="531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Branding: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Sekadar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Logo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Branding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persepsi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Branding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mencerminkan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DNA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Unique Selling Proposition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(USP)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11301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075240" cy="546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Komponen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Branding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Brand Identity (Visual &amp; Verbal): Logo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ikonik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palet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mewakili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tagline (slogan)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Slogan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"Taste the Heritage“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Slogan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"Living the Traditions“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Slogan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"Beyond the Waves“</a:t>
            </a:r>
          </a:p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Brand Image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Persepsi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benar-benar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melihat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ulasan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Brand Promise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Janji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Jaminan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autentik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didapatkan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89812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620688"/>
            <a:ext cx="8166680" cy="567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Matriks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Branding: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571572-740B-4F22-AF0A-D10B283B9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29107"/>
              </p:ext>
            </p:extLst>
          </p:nvPr>
        </p:nvGraphicFramePr>
        <p:xfrm>
          <a:off x="471638" y="1739740"/>
          <a:ext cx="8215161" cy="42206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32210">
                  <a:extLst>
                    <a:ext uri="{9D8B030D-6E8A-4147-A177-3AD203B41FA5}">
                      <a16:colId xmlns:a16="http://schemas.microsoft.com/office/drawing/2014/main" val="100332064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62449228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2339234167"/>
                    </a:ext>
                  </a:extLst>
                </a:gridCol>
              </a:tblGrid>
              <a:tr h="641025">
                <a:tc>
                  <a:txBody>
                    <a:bodyPr/>
                    <a:lstStyle/>
                    <a:p>
                      <a:pPr algn="ctr"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</a:rPr>
                        <a:t>Destinasi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</a:rPr>
                        <a:t>Contoh Fokus Branding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err="1">
                          <a:solidFill>
                            <a:srgbClr val="1F1F1F"/>
                          </a:solidFill>
                          <a:effectLst/>
                        </a:rPr>
                        <a:t>Contoh</a:t>
                      </a:r>
                      <a:r>
                        <a:rPr lang="en-US" b="1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1F1F1F"/>
                          </a:solidFill>
                          <a:effectLst/>
                        </a:rPr>
                        <a:t>Strategi</a:t>
                      </a:r>
                      <a:r>
                        <a:rPr lang="en-US" b="1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1F1F1F"/>
                          </a:solidFill>
                          <a:effectLst/>
                        </a:rPr>
                        <a:t>Komunikasi</a:t>
                      </a:r>
                      <a:endParaRPr lang="en-U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3795186672"/>
                  </a:ext>
                </a:extLst>
              </a:tr>
              <a:tr h="1181891"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</a:rPr>
                        <a:t>Bandar Lampung (Contoh)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</a:rPr>
                        <a:t>"Gateway to Sumatra's Coastal Flavor"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</a:rPr>
                        <a:t>Menampilkan keaslian kopi Lampung dan kuliner pindang patin dalam setiap materi promosi.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4087861924"/>
                  </a:ext>
                </a:extLst>
              </a:tr>
              <a:tr h="1181891">
                <a:tc>
                  <a:txBody>
                    <a:bodyPr/>
                    <a:lstStyle/>
                    <a:p>
                      <a:pPr rtl="0"/>
                      <a:r>
                        <a:rPr lang="es-ES" b="1">
                          <a:solidFill>
                            <a:srgbClr val="1F1F1F"/>
                          </a:solidFill>
                          <a:effectLst/>
                        </a:rPr>
                        <a:t>Desa Wisata Budaya (Misal: Bali)</a:t>
                      </a:r>
                      <a:endParaRPr lang="es-E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</a:rPr>
                        <a:t>"The Harmony of Spiritual Heritage"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</a:rPr>
                        <a:t>Memperlihatkan interaksi ritual adat dan keharmonisan hidup dengan alam.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803780763"/>
                  </a:ext>
                </a:extLst>
              </a:tr>
              <a:tr h="1181891"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</a:rPr>
                        <a:t>Raja Ampat (Misal: Bahari)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</a:rPr>
                        <a:t>"The Global Epicenter of Marine Biodiversity"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Mengutamakan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 visual </a:t>
                      </a:r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keanekaragaman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bawah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laut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 yang </a:t>
                      </a:r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ekstrem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 dan </a:t>
                      </a:r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komitmen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1F1F1F"/>
                          </a:solidFill>
                          <a:effectLst/>
                        </a:rPr>
                        <a:t>konservasi</a:t>
                      </a:r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</a:rPr>
                        <a:t>.</a:t>
                      </a:r>
                      <a:endParaRPr lang="en-U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125332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7625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 Promosi Digital (</a:t>
            </a:r>
            <a:r>
              <a:rPr lang="it-IT" sz="36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 Promotion</a:t>
            </a:r>
            <a:r>
              <a:rPr lang="it-IT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1742173"/>
            <a:ext cx="8166680" cy="4558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digital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internet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menjangkau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terukur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Komponen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Utama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Digital: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Website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(Hub Utama):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kantor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virtual. Website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komprehensif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(itinerary builder).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Fitur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(direct booking)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OTA (Online Travel Agent).</a:t>
            </a: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Blog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(SEO optimized).</a:t>
            </a:r>
          </a:p>
        </p:txBody>
      </p:sp>
    </p:spTree>
    <p:extLst>
      <p:ext uri="{BB962C8B-B14F-4D97-AF65-F5344CB8AC3E}">
        <p14:creationId xmlns:p14="http://schemas.microsoft.com/office/powerpoint/2010/main" val="49409975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10661</TotalTime>
  <Words>929</Words>
  <Application>Microsoft Office PowerPoint</Application>
  <PresentationFormat>On-screen Show (4:3)</PresentationFormat>
  <Paragraphs>78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Google Sans Text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485</cp:revision>
  <cp:lastPrinted>2017-08-29T02:54:51Z</cp:lastPrinted>
  <dcterms:created xsi:type="dcterms:W3CDTF">2010-04-18T12:06:30Z</dcterms:created>
  <dcterms:modified xsi:type="dcterms:W3CDTF">2026-06-22T05:12:29Z</dcterms:modified>
</cp:coreProperties>
</file>