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6" r:id="rId3"/>
    <p:sldId id="308" r:id="rId4"/>
    <p:sldId id="309" r:id="rId5"/>
    <p:sldId id="310" r:id="rId6"/>
    <p:sldId id="312" r:id="rId7"/>
    <p:sldId id="313" r:id="rId8"/>
    <p:sldId id="314" r:id="rId9"/>
    <p:sldId id="315" r:id="rId10"/>
    <p:sldId id="316" r:id="rId11"/>
    <p:sldId id="317" r:id="rId12"/>
    <p:sldId id="321" r:id="rId13"/>
    <p:sldId id="322" r:id="rId14"/>
    <p:sldId id="318" r:id="rId15"/>
    <p:sldId id="302" r:id="rId16"/>
  </p:sldIdLst>
  <p:sldSz cx="9144000" cy="6858000" type="screen4x3"/>
  <p:notesSz cx="7102475" cy="9388475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4" d="100"/>
          <a:sy n="64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BE7453-0097-4FB5-BB0B-0112A23CF210}" type="datetime1">
              <a:rPr lang="id-ID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819BA6C-925F-4F5B-BF0F-E0D9535060D9}" type="datetime1">
              <a:rPr lang="id-ID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C8435BA-BAF1-4334-8B84-5A3441F95937}" type="datetime1">
              <a:rPr lang="id-ID" smtClean="0"/>
              <a:t>23/06/2026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AB9C4F-6A5F-4F79-BC40-CD8FE0F8CE5E}" type="datetime1">
              <a:rPr lang="id-ID" smtClean="0"/>
              <a:t>23/06/2026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F62485-837E-4DE3-A4CE-C8A14B45ADA4}" type="datetime1">
              <a:rPr lang="id-ID" smtClean="0"/>
              <a:t>23/06/2026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566149-12C0-49A6-A7ED-87E1702F83C2}" type="datetime1">
              <a:rPr lang="id-ID" smtClean="0"/>
              <a:t>23/06/2026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EB356-6B97-4EDA-9202-3B18A3AC36DB}" type="datetime1">
              <a:rPr lang="id-ID" smtClean="0"/>
              <a:t>23/06/2026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F8C644C-697B-4B8B-B1FD-7CB1BB3D47B0}" type="datetime1">
              <a:rPr lang="id-ID" smtClean="0"/>
              <a:t>23/06/2026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883E99-C27C-4DD4-A348-0F973A7C9B1B}" type="datetime1">
              <a:rPr lang="id-ID" smtClean="0"/>
              <a:t>23/06/2026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FCA30-0B53-4F5F-80C6-2D3BF237537D}" type="datetime1">
              <a:rPr lang="id-ID" smtClean="0"/>
              <a:t>23/06/2026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MMA25309  Leading Innovation and Change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2204864"/>
            <a:ext cx="84920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Etika </a:t>
            </a:r>
            <a:r>
              <a:rPr lang="en-US" sz="4800" b="1" dirty="0" err="1"/>
              <a:t>dalam</a:t>
            </a:r>
            <a:r>
              <a:rPr lang="en-US" sz="4800" b="1" dirty="0"/>
              <a:t> </a:t>
            </a:r>
            <a:r>
              <a:rPr lang="en-US" sz="4800" b="1" dirty="0" err="1"/>
              <a:t>Kepemimpinan</a:t>
            </a:r>
            <a:r>
              <a:rPr lang="en-US" sz="4800" b="1" dirty="0"/>
              <a:t> </a:t>
            </a:r>
            <a:r>
              <a:rPr lang="en-US" sz="4800" b="1" dirty="0" err="1"/>
              <a:t>Inovasi</a:t>
            </a:r>
            <a:r>
              <a:rPr lang="en-US" sz="4800" b="1" dirty="0"/>
              <a:t> dan </a:t>
            </a:r>
            <a:r>
              <a:rPr lang="en-US" sz="4800" b="1" dirty="0" err="1"/>
              <a:t>Perubahan</a:t>
            </a:r>
            <a:r>
              <a:rPr lang="en-US" sz="4800" b="1" dirty="0"/>
              <a:t>   </a:t>
            </a:r>
          </a:p>
          <a:p>
            <a:pPr algn="ctr"/>
            <a:r>
              <a:rPr lang="en-US" sz="3200" b="1" dirty="0" err="1"/>
              <a:t>Pertemuan</a:t>
            </a:r>
            <a:r>
              <a:rPr lang="en-US" sz="3200" b="1" dirty="0"/>
              <a:t> 12</a:t>
            </a:r>
            <a:endParaRPr lang="id-ID" sz="3200" b="1" dirty="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EF6B7C-6BF7-A045-9AF4-1A60BB7C3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0" y="404664"/>
            <a:ext cx="889248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e.  </a:t>
            </a:r>
            <a:r>
              <a:rPr lang="en-US" dirty="0" err="1">
                <a:solidFill>
                  <a:srgbClr val="002060"/>
                </a:solidFill>
              </a:rPr>
              <a:t>Akuntabilitas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Kepemimpinan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Tim </a:t>
            </a:r>
            <a:r>
              <a:rPr lang="en-US" dirty="0" err="1">
                <a:solidFill>
                  <a:srgbClr val="002060"/>
                </a:solidFill>
              </a:rPr>
              <a:t>manajemen</a:t>
            </a:r>
            <a:r>
              <a:rPr lang="en-US" dirty="0">
                <a:solidFill>
                  <a:srgbClr val="002060"/>
                </a:solidFill>
              </a:rPr>
              <a:t> dan </a:t>
            </a:r>
            <a:r>
              <a:rPr lang="en-US" dirty="0" err="1">
                <a:solidFill>
                  <a:srgbClr val="002060"/>
                </a:solidFill>
              </a:rPr>
              <a:t>kepemimpinan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bertanggung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jawab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</a:t>
            </a:r>
            <a:r>
              <a:rPr lang="en-US" dirty="0" err="1">
                <a:solidFill>
                  <a:srgbClr val="002060"/>
                </a:solidFill>
              </a:rPr>
              <a:t>atas</a:t>
            </a:r>
            <a:r>
              <a:rPr lang="en-US" dirty="0">
                <a:solidFill>
                  <a:srgbClr val="002060"/>
                </a:solidFill>
              </a:rPr>
              <a:t> Keputusan yang </a:t>
            </a:r>
            <a:r>
              <a:rPr lang="en-US" dirty="0" err="1">
                <a:solidFill>
                  <a:srgbClr val="002060"/>
                </a:solidFill>
              </a:rPr>
              <a:t>dibuat</a:t>
            </a:r>
            <a:r>
              <a:rPr lang="en-US" dirty="0">
                <a:solidFill>
                  <a:srgbClr val="002060"/>
                </a:solidFill>
              </a:rPr>
              <a:t> dan </a:t>
            </a:r>
            <a:r>
              <a:rPr lang="en-US" dirty="0" err="1">
                <a:solidFill>
                  <a:srgbClr val="002060"/>
                </a:solidFill>
              </a:rPr>
              <a:t>konsekwen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selama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</a:t>
            </a:r>
            <a:r>
              <a:rPr lang="en-US" dirty="0" err="1">
                <a:solidFill>
                  <a:srgbClr val="002060"/>
                </a:solidFill>
              </a:rPr>
              <a:t>transformasi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</a:t>
            </a:r>
            <a:r>
              <a:rPr lang="en-US" dirty="0" err="1">
                <a:solidFill>
                  <a:srgbClr val="002060"/>
                </a:solidFill>
              </a:rPr>
              <a:t>Artinya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memimpin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dengan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intgritas</a:t>
            </a:r>
            <a:r>
              <a:rPr lang="en-US" dirty="0">
                <a:solidFill>
                  <a:srgbClr val="002060"/>
                </a:solidFill>
              </a:rPr>
              <a:t> dan </a:t>
            </a:r>
            <a:r>
              <a:rPr lang="en-US" dirty="0" err="1">
                <a:solidFill>
                  <a:srgbClr val="002060"/>
                </a:solidFill>
              </a:rPr>
              <a:t>sejalan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dengan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</a:t>
            </a:r>
            <a:r>
              <a:rPr lang="en-US" dirty="0" err="1">
                <a:solidFill>
                  <a:srgbClr val="002060"/>
                </a:solidFill>
              </a:rPr>
              <a:t>nilai-nilai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etis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organisasi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f.  Tujuan dan Nilai Organisasi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 </a:t>
            </a:r>
            <a:r>
              <a:rPr lang="en-US" dirty="0" err="1">
                <a:solidFill>
                  <a:srgbClr val="002060"/>
                </a:solidFill>
              </a:rPr>
              <a:t>Transformasi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harus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didorong</a:t>
            </a:r>
            <a:r>
              <a:rPr lang="en-US" dirty="0">
                <a:solidFill>
                  <a:srgbClr val="002060"/>
                </a:solidFill>
              </a:rPr>
              <a:t> oleh </a:t>
            </a:r>
            <a:r>
              <a:rPr lang="en-US" dirty="0" err="1">
                <a:solidFill>
                  <a:srgbClr val="002060"/>
                </a:solidFill>
              </a:rPr>
              <a:t>tujuan</a:t>
            </a:r>
            <a:r>
              <a:rPr lang="en-US" dirty="0">
                <a:solidFill>
                  <a:srgbClr val="002060"/>
                </a:solidFill>
              </a:rPr>
              <a:t> yang </a:t>
            </a:r>
            <a:r>
              <a:rPr lang="en-US" dirty="0" err="1">
                <a:solidFill>
                  <a:srgbClr val="002060"/>
                </a:solidFill>
              </a:rPr>
              <a:t>reliabel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 dan </a:t>
            </a:r>
            <a:r>
              <a:rPr lang="en-US" dirty="0" err="1">
                <a:solidFill>
                  <a:srgbClr val="002060"/>
                </a:solidFill>
              </a:rPr>
              <a:t>selaras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dengan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nilai-nilai</a:t>
            </a:r>
            <a:r>
              <a:rPr lang="en-US" dirty="0">
                <a:solidFill>
                  <a:srgbClr val="002060"/>
                </a:solidFill>
              </a:rPr>
              <a:t> inti </a:t>
            </a:r>
            <a:r>
              <a:rPr lang="en-US" dirty="0" err="1">
                <a:solidFill>
                  <a:srgbClr val="002060"/>
                </a:solidFill>
              </a:rPr>
              <a:t>organisasi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dirty="0" err="1">
                <a:solidFill>
                  <a:srgbClr val="002060"/>
                </a:solidFill>
              </a:rPr>
              <a:t>Bukan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 </a:t>
            </a:r>
            <a:r>
              <a:rPr lang="en-US" dirty="0" err="1">
                <a:solidFill>
                  <a:srgbClr val="002060"/>
                </a:solidFill>
              </a:rPr>
              <a:t>keuntungan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jangka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pendek</a:t>
            </a:r>
            <a:r>
              <a:rPr lang="en-US" dirty="0">
                <a:solidFill>
                  <a:srgbClr val="002060"/>
                </a:solidFill>
              </a:rPr>
              <a:t> yang </a:t>
            </a:r>
            <a:r>
              <a:rPr lang="en-US" dirty="0" err="1">
                <a:solidFill>
                  <a:srgbClr val="002060"/>
                </a:solidFill>
              </a:rPr>
              <a:t>mengabaikan</a:t>
            </a:r>
            <a:endParaRPr lang="en-US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</a:rPr>
              <a:t>     </a:t>
            </a:r>
            <a:r>
              <a:rPr lang="en-US" dirty="0" err="1">
                <a:solidFill>
                  <a:srgbClr val="002060"/>
                </a:solidFill>
              </a:rPr>
              <a:t>kesejahteraan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karyawan</a:t>
            </a:r>
            <a:r>
              <a:rPr lang="en-US" dirty="0">
                <a:solidFill>
                  <a:srgbClr val="002060"/>
                </a:solidFill>
              </a:rPr>
              <a:t>)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C698A1-DA73-07EF-CBC1-662F0E1C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528392" cy="365125"/>
          </a:xfrm>
        </p:spPr>
        <p:txBody>
          <a:bodyPr/>
          <a:lstStyle/>
          <a:p>
            <a:r>
              <a:rPr lang="en-US" dirty="0"/>
              <a:t>MMA25309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&amp; Change</a:t>
            </a:r>
          </a:p>
        </p:txBody>
      </p:sp>
    </p:spTree>
    <p:extLst>
      <p:ext uri="{BB962C8B-B14F-4D97-AF65-F5344CB8AC3E}">
        <p14:creationId xmlns:p14="http://schemas.microsoft.com/office/powerpoint/2010/main" val="349001369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50A0EF-58F1-0585-83F5-8AA70A4DF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4848"/>
            <a:ext cx="8229600" cy="252028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Kurangnya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transparansi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memberikan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ketidak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percayaan</a:t>
            </a:r>
            <a:r>
              <a:rPr lang="en-US" b="1" dirty="0">
                <a:solidFill>
                  <a:srgbClr val="0070C0"/>
                </a:solidFill>
              </a:rPr>
              <a:t> dan </a:t>
            </a:r>
            <a:r>
              <a:rPr lang="en-US" b="1" dirty="0" err="1">
                <a:solidFill>
                  <a:srgbClr val="0070C0"/>
                </a:solidFill>
              </a:rPr>
              <a:t>mengikis</a:t>
            </a:r>
            <a:r>
              <a:rPr lang="en-US" b="1" dirty="0">
                <a:solidFill>
                  <a:srgbClr val="0070C0"/>
                </a:solidFill>
              </a:rPr>
              <a:t> moral</a:t>
            </a:r>
          </a:p>
          <a:p>
            <a:pPr marL="0" indent="0" algn="just">
              <a:buNone/>
            </a:pPr>
            <a:r>
              <a:rPr lang="en-US" dirty="0" err="1">
                <a:solidFill>
                  <a:srgbClr val="FF0000"/>
                </a:solidFill>
              </a:rPr>
              <a:t>Mengabaikan</a:t>
            </a:r>
            <a:r>
              <a:rPr lang="en-US" dirty="0">
                <a:solidFill>
                  <a:srgbClr val="FF0000"/>
                </a:solidFill>
              </a:rPr>
              <a:t> Isu </a:t>
            </a:r>
            <a:r>
              <a:rPr lang="en-US" dirty="0" err="1">
                <a:solidFill>
                  <a:srgbClr val="FF0000"/>
                </a:solidFill>
              </a:rPr>
              <a:t>Etis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berdampak</a:t>
            </a:r>
            <a:r>
              <a:rPr lang="en-US" dirty="0">
                <a:solidFill>
                  <a:srgbClr val="FF0000"/>
                </a:solidFill>
              </a:rPr>
              <a:t> pada </a:t>
            </a:r>
            <a:r>
              <a:rPr lang="en-US" dirty="0" err="1">
                <a:solidFill>
                  <a:srgbClr val="FF0000"/>
                </a:solidFill>
              </a:rPr>
              <a:t>Reputasi</a:t>
            </a:r>
            <a:r>
              <a:rPr lang="en-US" dirty="0">
                <a:solidFill>
                  <a:srgbClr val="FF0000"/>
                </a:solidFill>
              </a:rPr>
              <a:t> dan </a:t>
            </a:r>
            <a:r>
              <a:rPr lang="en-US" dirty="0" err="1">
                <a:solidFill>
                  <a:srgbClr val="FF0000"/>
                </a:solidFill>
              </a:rPr>
              <a:t>Kepercayaan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Karyawan</a:t>
            </a:r>
            <a:r>
              <a:rPr lang="en-US" dirty="0">
                <a:solidFill>
                  <a:srgbClr val="FF0000"/>
                </a:solidFill>
              </a:rPr>
              <a:t> dan </a:t>
            </a:r>
            <a:r>
              <a:rPr lang="en-US" dirty="0" err="1">
                <a:solidFill>
                  <a:srgbClr val="FF0000"/>
                </a:solidFill>
              </a:rPr>
              <a:t>Pemangku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Kepentingan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lainnya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dirty="0" err="1">
                <a:solidFill>
                  <a:srgbClr val="FF0000"/>
                </a:solidFill>
              </a:rPr>
              <a:t>Nilainya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berkurang</a:t>
            </a:r>
            <a:r>
              <a:rPr lang="en-US" dirty="0">
                <a:solidFill>
                  <a:srgbClr val="FF0000"/>
                </a:solidFill>
              </a:rPr>
              <a:t>)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E88183-5FC6-0E57-7235-709751542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248000" cy="365125"/>
          </a:xfrm>
        </p:spPr>
        <p:txBody>
          <a:bodyPr/>
          <a:lstStyle/>
          <a:p>
            <a:r>
              <a:rPr lang="en-US" dirty="0"/>
              <a:t>MMA25309Kepemimpinan </a:t>
            </a:r>
            <a:r>
              <a:rPr lang="en-US" dirty="0" err="1"/>
              <a:t>Inovatif&amp;Changr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8121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268432-B362-3E15-C7D9-5E4EC1947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3. </a:t>
            </a:r>
            <a:r>
              <a:rPr lang="en-US" b="1" dirty="0" err="1">
                <a:solidFill>
                  <a:srgbClr val="FF0000"/>
                </a:solidFill>
              </a:rPr>
              <a:t>Kepemimpinan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Berkelanjutan</a:t>
            </a:r>
            <a:r>
              <a:rPr lang="en-US" b="1" dirty="0">
                <a:solidFill>
                  <a:srgbClr val="FF0000"/>
                </a:solidFill>
              </a:rPr>
              <a:t> dan </a:t>
            </a:r>
            <a:r>
              <a:rPr lang="en-US" b="1" dirty="0" err="1">
                <a:solidFill>
                  <a:srgbClr val="FF0000"/>
                </a:solidFill>
              </a:rPr>
              <a:t>Bertanggung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Jawab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LcPeriod"/>
            </a:pPr>
            <a:r>
              <a:rPr lang="en-US" dirty="0"/>
              <a:t>Gaya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focus </a:t>
            </a:r>
            <a:r>
              <a:rPr lang="en-US" dirty="0" err="1"/>
              <a:t>jangka</a:t>
            </a:r>
            <a:r>
              <a:rPr lang="en-US" dirty="0"/>
              <a:t> Panjang</a:t>
            </a:r>
          </a:p>
          <a:p>
            <a:pPr marL="514350" indent="-514350">
              <a:buAutoNum type="alphaLcPeriod"/>
            </a:pPr>
            <a:r>
              <a:rPr lang="en-US" dirty="0" err="1"/>
              <a:t>Memiliki</a:t>
            </a:r>
            <a:r>
              <a:rPr lang="en-US" dirty="0"/>
              <a:t> Etika </a:t>
            </a:r>
            <a:r>
              <a:rPr lang="en-US" dirty="0" err="1"/>
              <a:t>kuat</a:t>
            </a:r>
            <a:r>
              <a:rPr lang="en-US" dirty="0"/>
              <a:t>, </a:t>
            </a:r>
            <a:r>
              <a:rPr lang="en-US" dirty="0" err="1"/>
              <a:t>Inovatif</a:t>
            </a:r>
            <a:r>
              <a:rPr lang="en-US" dirty="0"/>
              <a:t>, </a:t>
            </a:r>
            <a:r>
              <a:rPr lang="en-US" dirty="0" err="1"/>
              <a:t>Adaptif</a:t>
            </a:r>
            <a:r>
              <a:rPr lang="en-US" dirty="0"/>
              <a:t> dan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strategi inti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,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dan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1A8A4E-324E-8E3A-852C-064D061D9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600400" cy="365125"/>
          </a:xfrm>
        </p:spPr>
        <p:txBody>
          <a:bodyPr/>
          <a:lstStyle/>
          <a:p>
            <a:r>
              <a:rPr lang="en-US" dirty="0"/>
              <a:t>MMA25309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&amp;Change</a:t>
            </a:r>
          </a:p>
        </p:txBody>
      </p:sp>
    </p:spTree>
    <p:extLst>
      <p:ext uri="{BB962C8B-B14F-4D97-AF65-F5344CB8AC3E}">
        <p14:creationId xmlns:p14="http://schemas.microsoft.com/office/powerpoint/2010/main" val="194081863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6C1DC5-C517-A016-6EDA-5C3505B04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476673"/>
            <a:ext cx="8229600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Ciri Utama</a:t>
            </a:r>
          </a:p>
          <a:p>
            <a:pPr marL="0" indent="0">
              <a:buNone/>
            </a:pPr>
            <a:r>
              <a:rPr lang="en-US" dirty="0"/>
              <a:t>a.  Visi </a:t>
            </a:r>
            <a:r>
              <a:rPr lang="en-US" dirty="0" err="1"/>
              <a:t>Jangka</a:t>
            </a:r>
            <a:r>
              <a:rPr lang="en-US" dirty="0"/>
              <a:t> Panjang dan holistic </a:t>
            </a:r>
          </a:p>
          <a:p>
            <a:pPr marL="0" indent="0">
              <a:buNone/>
            </a:pPr>
            <a:r>
              <a:rPr lang="en-US" dirty="0"/>
              <a:t>b.  Etika dan </a:t>
            </a:r>
            <a:r>
              <a:rPr lang="en-US" dirty="0" err="1"/>
              <a:t>Integritas</a:t>
            </a:r>
            <a:endParaRPr lang="en-US" dirty="0"/>
          </a:p>
          <a:p>
            <a:pPr marL="514350" indent="-514350">
              <a:buAutoNum type="alphaLcPeriod" startAt="3"/>
            </a:pPr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endParaRPr lang="en-US" dirty="0"/>
          </a:p>
          <a:p>
            <a:pPr marL="514350" indent="-514350">
              <a:buAutoNum type="alphaLcPeriod" startAt="3"/>
            </a:pPr>
            <a:r>
              <a:rPr lang="en-US" dirty="0" err="1"/>
              <a:t>Inovasi</a:t>
            </a:r>
            <a:r>
              <a:rPr lang="en-US" dirty="0"/>
              <a:t> dan </a:t>
            </a:r>
            <a:r>
              <a:rPr lang="en-US" dirty="0" err="1"/>
              <a:t>Adaptasi</a:t>
            </a:r>
            <a:endParaRPr lang="en-US" dirty="0"/>
          </a:p>
          <a:p>
            <a:pPr marL="514350" indent="-514350">
              <a:buAutoNum type="alphaLcPeriod" startAt="3"/>
            </a:pPr>
            <a:r>
              <a:rPr lang="en-US" dirty="0" err="1"/>
              <a:t>Pengembangan</a:t>
            </a:r>
            <a:r>
              <a:rPr lang="en-US" dirty="0"/>
              <a:t> SDM</a:t>
            </a:r>
          </a:p>
          <a:p>
            <a:pPr marL="514350" indent="-514350">
              <a:buAutoNum type="alphaLcPeriod" startAt="3"/>
            </a:pPr>
            <a:r>
              <a:rPr lang="en-US" dirty="0" err="1"/>
              <a:t>Pengambilan</a:t>
            </a:r>
            <a:r>
              <a:rPr lang="en-US" dirty="0"/>
              <a:t> Keputusan </a:t>
            </a:r>
            <a:r>
              <a:rPr lang="en-US" dirty="0" err="1"/>
              <a:t>berbasis</a:t>
            </a:r>
            <a:r>
              <a:rPr lang="en-US" dirty="0"/>
              <a:t> Nilai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44CA3-8395-4F35-0847-BB8931CC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r>
              <a:rPr lang="en-US" dirty="0"/>
              <a:t>MMA25309Kepemimpina </a:t>
            </a:r>
            <a:r>
              <a:rPr lang="en-US" dirty="0" err="1"/>
              <a:t>Inovasi&amp;Change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83967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FBB345-4192-6F46-242B-4E9F59130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" y="69269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7030A0"/>
                </a:solidFill>
              </a:rPr>
              <a:t>Kepemimpinan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berkelanjutan</a:t>
            </a:r>
            <a:r>
              <a:rPr lang="en-US" b="1" dirty="0">
                <a:solidFill>
                  <a:srgbClr val="7030A0"/>
                </a:solidFill>
              </a:rPr>
              <a:t> dan </a:t>
            </a:r>
            <a:r>
              <a:rPr lang="en-US" b="1" dirty="0" err="1">
                <a:solidFill>
                  <a:srgbClr val="7030A0"/>
                </a:solidFill>
              </a:rPr>
              <a:t>bertanggung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jawab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berfokus</a:t>
            </a:r>
            <a:r>
              <a:rPr lang="en-US" b="1" dirty="0">
                <a:solidFill>
                  <a:srgbClr val="7030A0"/>
                </a:solidFill>
              </a:rPr>
              <a:t> pada </a:t>
            </a:r>
            <a:r>
              <a:rPr lang="en-US" b="1" dirty="0" err="1">
                <a:solidFill>
                  <a:srgbClr val="7030A0"/>
                </a:solidFill>
              </a:rPr>
              <a:t>penciptaan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jangka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panjang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mempersiapkan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perbaikan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lingkungan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ekonomi</a:t>
            </a:r>
            <a:r>
              <a:rPr lang="en-US" b="1" dirty="0">
                <a:solidFill>
                  <a:srgbClr val="7030A0"/>
                </a:solidFill>
              </a:rPr>
              <a:t> dan social </a:t>
            </a:r>
            <a:r>
              <a:rPr lang="en-US" b="1" dirty="0" err="1">
                <a:solidFill>
                  <a:srgbClr val="7030A0"/>
                </a:solidFill>
              </a:rPr>
              <a:t>saat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serta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mendatang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memastikan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kepatuhan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terhadap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peraturan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sehingga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dapat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diukur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berdasarkan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bukti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dirty="0" err="1">
                <a:solidFill>
                  <a:srgbClr val="7030A0"/>
                </a:solidFill>
              </a:rPr>
              <a:t>dampak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dirty="0" err="1">
                <a:solidFill>
                  <a:srgbClr val="7030A0"/>
                </a:solidFill>
              </a:rPr>
              <a:t>tindakan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terpenting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integrasi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berkelanjutan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strategi </a:t>
            </a:r>
            <a:r>
              <a:rPr lang="en-US" b="1" dirty="0" err="1">
                <a:solidFill>
                  <a:srgbClr val="7030A0"/>
                </a:solidFill>
              </a:rPr>
              <a:t>organisasi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maupun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bisnis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6027C-C2A1-24B9-55F2-94410199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528392" cy="365125"/>
          </a:xfrm>
        </p:spPr>
        <p:txBody>
          <a:bodyPr/>
          <a:lstStyle/>
          <a:p>
            <a:r>
              <a:rPr lang="en-US" dirty="0"/>
              <a:t>MMA25309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&amp; Change</a:t>
            </a:r>
          </a:p>
        </p:txBody>
      </p:sp>
    </p:spTree>
    <p:extLst>
      <p:ext uri="{BB962C8B-B14F-4D97-AF65-F5344CB8AC3E}">
        <p14:creationId xmlns:p14="http://schemas.microsoft.com/office/powerpoint/2010/main" val="388286868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8506" y="2895327"/>
            <a:ext cx="4730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rush Script MT" panose="03060802040406070304" pitchFamily="66" charset="0"/>
              </a:rPr>
              <a:t>Terima</a:t>
            </a:r>
            <a:r>
              <a:rPr lang="en-US" sz="5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rush Script MT" panose="03060802040406070304" pitchFamily="66" charset="0"/>
              </a:rPr>
              <a:t> Kasih……</a:t>
            </a: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MMA25309 Leading Innovation and Change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576" y="1362447"/>
            <a:ext cx="7272808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moral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gagasan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dipertanggung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jawabkan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nilai-nilai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kebaikan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C0A79075-E998-23D8-EC50-AA24831AE90E}"/>
              </a:ext>
            </a:extLst>
          </p:cNvPr>
          <p:cNvSpPr txBox="1"/>
          <p:nvPr/>
        </p:nvSpPr>
        <p:spPr>
          <a:xfrm>
            <a:off x="1979712" y="463155"/>
            <a:ext cx="4824536" cy="41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kern="100" dirty="0">
                <a:solidFill>
                  <a:srgbClr val="00B0F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ETIKA DALAM KEPEMIMPINAN INOVASI</a:t>
            </a:r>
            <a:endParaRPr lang="en-ID" sz="2000" kern="100" dirty="0">
              <a:solidFill>
                <a:srgbClr val="00B0F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2953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312368" cy="365125"/>
          </a:xfrm>
        </p:spPr>
        <p:txBody>
          <a:bodyPr/>
          <a:lstStyle/>
          <a:p>
            <a:r>
              <a:rPr lang="en-US" dirty="0"/>
              <a:t>MMA25309 Leading Innovation and Change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3371" y="1700808"/>
            <a:ext cx="5832648" cy="24929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Transparansi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Terbuka</a:t>
            </a:r>
          </a:p>
          <a:p>
            <a:pPr marL="457200" indent="-457200">
              <a:buAutoNum type="alphaLcPeriod" startAt="2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Akuntabilitas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 startAt="2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Inklusivitas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 startAt="2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Menghormati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Otonomi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 startAt="2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kebaikan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i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41B38A54-7E7A-0B67-A0E4-ABAE03BED894}"/>
              </a:ext>
            </a:extLst>
          </p:cNvPr>
          <p:cNvSpPr txBox="1"/>
          <p:nvPr/>
        </p:nvSpPr>
        <p:spPr>
          <a:xfrm>
            <a:off x="1735182" y="692696"/>
            <a:ext cx="47090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 YANG ESENSIAL DALAM ETIKA KEPEMIMPINAN INOVASI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674326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320008" cy="365125"/>
          </a:xfrm>
        </p:spPr>
        <p:txBody>
          <a:bodyPr/>
          <a:lstStyle/>
          <a:p>
            <a:r>
              <a:rPr lang="en-US" dirty="0"/>
              <a:t>MMA 25309Leading Innovation and Change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5556" y="1484784"/>
            <a:ext cx="7992888" cy="43088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dirty="0"/>
              <a:t>Para </a:t>
            </a:r>
            <a:r>
              <a:rPr lang="en-US" sz="3200" dirty="0" err="1"/>
              <a:t>pemimpin</a:t>
            </a:r>
            <a:r>
              <a:rPr lang="en-US" sz="3200" dirty="0"/>
              <a:t> </a:t>
            </a:r>
            <a:r>
              <a:rPr lang="en-US" sz="3200" dirty="0" err="1"/>
              <a:t>mendorong</a:t>
            </a:r>
            <a:r>
              <a:rPr lang="en-US" sz="3200" dirty="0"/>
              <a:t> </a:t>
            </a:r>
            <a:r>
              <a:rPr lang="en-US" sz="3200" dirty="0" err="1"/>
              <a:t>inovasi</a:t>
            </a:r>
            <a:r>
              <a:rPr lang="en-US" sz="3200" dirty="0"/>
              <a:t>,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saja</a:t>
            </a:r>
            <a:r>
              <a:rPr lang="en-US" sz="3200" dirty="0"/>
              <a:t> </a:t>
            </a:r>
            <a:r>
              <a:rPr lang="en-US" sz="3200" dirty="0" err="1"/>
              <a:t>berhasil</a:t>
            </a:r>
            <a:r>
              <a:rPr lang="en-US" sz="3200" dirty="0"/>
              <a:t> pada </a:t>
            </a:r>
            <a:r>
              <a:rPr lang="en-US" sz="3200" dirty="0" err="1"/>
              <a:t>finansial</a:t>
            </a:r>
            <a:r>
              <a:rPr lang="en-US" sz="3200" dirty="0"/>
              <a:t>, </a:t>
            </a:r>
            <a:r>
              <a:rPr lang="en-US" sz="3200" dirty="0" err="1"/>
              <a:t>namun</a:t>
            </a:r>
            <a:r>
              <a:rPr lang="en-US" sz="3200" dirty="0"/>
              <a:t> </a:t>
            </a:r>
            <a:r>
              <a:rPr lang="en-US" sz="3200" dirty="0" err="1"/>
              <a:t>berkelanjutan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social dan </a:t>
            </a:r>
            <a:r>
              <a:rPr lang="en-US" sz="3200" dirty="0" err="1"/>
              <a:t>etis</a:t>
            </a:r>
            <a:r>
              <a:rPr lang="en-US" sz="3200" dirty="0"/>
              <a:t> dan  </a:t>
            </a:r>
            <a:r>
              <a:rPr lang="en-US" sz="3200" dirty="0" err="1"/>
              <a:t>akhirnya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menciptakan</a:t>
            </a:r>
            <a:r>
              <a:rPr lang="en-US" sz="3200" dirty="0"/>
              <a:t> </a:t>
            </a:r>
            <a:r>
              <a:rPr lang="en-US" sz="3200" dirty="0" err="1"/>
              <a:t>lingkungan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 yang </a:t>
            </a:r>
            <a:r>
              <a:rPr lang="en-US" sz="3200" dirty="0" err="1"/>
              <a:t>lebih</a:t>
            </a:r>
            <a:r>
              <a:rPr lang="en-US" sz="3200" dirty="0"/>
              <a:t>  </a:t>
            </a:r>
            <a:r>
              <a:rPr lang="en-US" sz="3200" dirty="0" err="1"/>
              <a:t>positif</a:t>
            </a:r>
            <a:r>
              <a:rPr lang="en-US" sz="3200" dirty="0"/>
              <a:t> dan </a:t>
            </a:r>
            <a:r>
              <a:rPr lang="en-US" sz="3200" dirty="0" err="1"/>
              <a:t>hasil</a:t>
            </a:r>
            <a:r>
              <a:rPr lang="en-US" sz="3200" dirty="0"/>
              <a:t> yang </a:t>
            </a:r>
            <a:r>
              <a:rPr lang="en-US" sz="3200" dirty="0" err="1"/>
              <a:t>lebih</a:t>
            </a:r>
            <a:r>
              <a:rPr lang="en-US" sz="3200" dirty="0"/>
              <a:t> </a:t>
            </a:r>
            <a:r>
              <a:rPr lang="en-US" sz="3200" dirty="0" err="1"/>
              <a:t>bermanfaat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yang </a:t>
            </a:r>
            <a:r>
              <a:rPr lang="en-US" sz="3200" dirty="0" err="1"/>
              <a:t>terlibat</a:t>
            </a:r>
            <a:r>
              <a:rPr lang="en-US" sz="3200" dirty="0"/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br>
              <a:rPr lang="en-US" sz="3200" dirty="0"/>
            </a:br>
            <a:r>
              <a:rPr lang="en-US" sz="3200" dirty="0"/>
              <a:t> </a:t>
            </a: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6FA2E98A-8CD7-E322-782C-E165431F6B93}"/>
              </a:ext>
            </a:extLst>
          </p:cNvPr>
          <p:cNvSpPr txBox="1"/>
          <p:nvPr/>
        </p:nvSpPr>
        <p:spPr>
          <a:xfrm>
            <a:off x="3567708" y="418607"/>
            <a:ext cx="1584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INTINYA</a:t>
            </a:r>
            <a:r>
              <a:rPr lang="en-US" sz="1800" b="1" dirty="0">
                <a:solidFill>
                  <a:srgbClr val="FF0000"/>
                </a:solidFill>
              </a:rPr>
              <a:t>,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621637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528392" cy="365125"/>
          </a:xfrm>
        </p:spPr>
        <p:txBody>
          <a:bodyPr/>
          <a:lstStyle/>
          <a:p>
            <a:r>
              <a:rPr lang="en-US" dirty="0"/>
              <a:t>MMA25309Leading Innovation and Change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1600" y="1628800"/>
            <a:ext cx="7416824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moral</a:t>
            </a:r>
          </a:p>
          <a:p>
            <a:pPr marL="457200" indent="-457200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Memandu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Memastikan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Meminimalkan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negative pada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karyawan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1ABC9FB8-29F5-31E3-14F0-74A3B4608219}"/>
              </a:ext>
            </a:extLst>
          </p:cNvPr>
          <p:cNvSpPr txBox="1"/>
          <p:nvPr/>
        </p:nvSpPr>
        <p:spPr>
          <a:xfrm>
            <a:off x="2699792" y="755412"/>
            <a:ext cx="3438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ETIKA DALAM PERUBAHAN</a:t>
            </a:r>
          </a:p>
        </p:txBody>
      </p:sp>
    </p:spTree>
    <p:extLst>
      <p:ext uri="{BB962C8B-B14F-4D97-AF65-F5344CB8AC3E}">
        <p14:creationId xmlns:p14="http://schemas.microsoft.com/office/powerpoint/2010/main" val="230882272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320008" cy="365125"/>
          </a:xfrm>
        </p:spPr>
        <p:txBody>
          <a:bodyPr/>
          <a:lstStyle/>
          <a:p>
            <a:r>
              <a:rPr lang="en-US" dirty="0"/>
              <a:t>MMA25309Leading Innovation and Change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456" y="1124744"/>
            <a:ext cx="8169088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v-SE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Fokus pada Komunikasi terbuka,keadilan dan perlindungan data sensitif.  Hal ini diharapkan bahwa perubahan tidak merusak moral namun membangun loyalitas dan mencapai tujuan  jangka panjang bukan sekedar memenuhi jangka pendek</a:t>
            </a:r>
          </a:p>
        </p:txBody>
      </p:sp>
    </p:spTree>
    <p:extLst>
      <p:ext uri="{BB962C8B-B14F-4D97-AF65-F5344CB8AC3E}">
        <p14:creationId xmlns:p14="http://schemas.microsoft.com/office/powerpoint/2010/main" val="57858684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27784" y="6356350"/>
            <a:ext cx="3392016" cy="365125"/>
          </a:xfrm>
        </p:spPr>
        <p:txBody>
          <a:bodyPr/>
          <a:lstStyle/>
          <a:p>
            <a:r>
              <a:rPr lang="en-US" dirty="0"/>
              <a:t>MMA25309Leading Innovation and Change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1567807"/>
            <a:ext cx="7992888" cy="45243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 a. Adil </a:t>
            </a:r>
            <a:r>
              <a:rPr lang="en-US" sz="3200" dirty="0" err="1">
                <a:solidFill>
                  <a:schemeClr val="tx1"/>
                </a:solidFill>
              </a:rPr>
              <a:t>terhadap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karyawan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r>
              <a:rPr lang="en-US" sz="32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sz="3200" dirty="0" err="1">
                <a:solidFill>
                  <a:schemeClr val="tx1"/>
                </a:solidFill>
              </a:rPr>
              <a:t>Transformasi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dimaksud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adalah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keterlibatan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merestrukturisasi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perubahan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atau</a:t>
            </a:r>
            <a:r>
              <a:rPr lang="en-US" sz="3200" dirty="0">
                <a:solidFill>
                  <a:schemeClr val="tx1"/>
                </a:solidFill>
              </a:rPr>
              <a:t> PHK. </a:t>
            </a:r>
            <a:r>
              <a:rPr lang="en-US" sz="3200" dirty="0" err="1">
                <a:solidFill>
                  <a:schemeClr val="tx1"/>
                </a:solidFill>
              </a:rPr>
              <a:t>Memberikan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komunikasi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jelas</a:t>
            </a:r>
            <a:r>
              <a:rPr lang="en-US" sz="3200" dirty="0">
                <a:solidFill>
                  <a:schemeClr val="tx1"/>
                </a:solidFill>
              </a:rPr>
              <a:t> dan </a:t>
            </a:r>
            <a:r>
              <a:rPr lang="en-US" sz="3200" dirty="0" err="1">
                <a:solidFill>
                  <a:schemeClr val="tx1"/>
                </a:solidFill>
              </a:rPr>
              <a:t>mendukung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pengembangan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secara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berulang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r>
              <a:rPr lang="en-US" sz="3200" dirty="0" err="1">
                <a:solidFill>
                  <a:schemeClr val="tx1"/>
                </a:solidFill>
              </a:rPr>
              <a:t>Diperlukan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adil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mengelola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perubahan</a:t>
            </a:r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D5086154-3519-E8E5-E653-3604BBB02D99}"/>
              </a:ext>
            </a:extLst>
          </p:cNvPr>
          <p:cNvSpPr txBox="1"/>
          <p:nvPr/>
        </p:nvSpPr>
        <p:spPr>
          <a:xfrm>
            <a:off x="968456" y="349472"/>
            <a:ext cx="67106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ISU ETIS DALAM TRANSFORMASI ORGANISASI</a:t>
            </a:r>
          </a:p>
        </p:txBody>
      </p:sp>
    </p:spTree>
    <p:extLst>
      <p:ext uri="{BB962C8B-B14F-4D97-AF65-F5344CB8AC3E}">
        <p14:creationId xmlns:p14="http://schemas.microsoft.com/office/powerpoint/2010/main" val="410868095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BAE6F9-2728-34F1-D3C9-5BC014BF4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Adalah </a:t>
            </a:r>
            <a:r>
              <a:rPr lang="en-US" dirty="0" err="1"/>
              <a:t>transparansi</a:t>
            </a:r>
            <a:r>
              <a:rPr lang="en-US" dirty="0"/>
              <a:t> dan </a:t>
            </a:r>
            <a:r>
              <a:rPr lang="en-US" dirty="0" err="1"/>
              <a:t>komunikasi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:</a:t>
            </a:r>
          </a:p>
          <a:p>
            <a:pPr marL="0" indent="0" algn="just">
              <a:buNone/>
            </a:pPr>
            <a:r>
              <a:rPr lang="en-US" dirty="0"/>
              <a:t>Adanya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etis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Integrity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bersikap</a:t>
            </a:r>
            <a:r>
              <a:rPr lang="en-US" dirty="0"/>
              <a:t>  </a:t>
            </a:r>
            <a:r>
              <a:rPr lang="en-US" dirty="0" err="1"/>
              <a:t>jujur</a:t>
            </a:r>
            <a:r>
              <a:rPr lang="en-US" dirty="0"/>
              <a:t> ,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transparansi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Tujuan yang </a:t>
            </a:r>
            <a:r>
              <a:rPr lang="en-US" dirty="0" err="1"/>
              <a:t>diharapkan</a:t>
            </a:r>
            <a:r>
              <a:rPr lang="en-US" dirty="0"/>
              <a:t> dan </a:t>
            </a:r>
            <a:r>
              <a:rPr lang="en-US" dirty="0" err="1"/>
              <a:t>konsekwensi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1D5A30-17A1-EA9F-A100-091D0CAF2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312368" cy="365125"/>
          </a:xfrm>
        </p:spPr>
        <p:txBody>
          <a:bodyPr/>
          <a:lstStyle/>
          <a:p>
            <a:r>
              <a:rPr lang="en-US" dirty="0"/>
              <a:t>MMA25309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&amp; Change</a:t>
            </a: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4972693B-4696-945A-4951-6F0077924D03}"/>
              </a:ext>
            </a:extLst>
          </p:cNvPr>
          <p:cNvSpPr txBox="1"/>
          <p:nvPr/>
        </p:nvSpPr>
        <p:spPr>
          <a:xfrm>
            <a:off x="2286000" y="47022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/>
              <a:t>b. </a:t>
            </a:r>
            <a:r>
              <a:rPr lang="en-US" sz="2800" dirty="0" err="1"/>
              <a:t>Transparansi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</a:t>
            </a:r>
          </a:p>
        </p:txBody>
      </p:sp>
    </p:spTree>
    <p:extLst>
      <p:ext uri="{BB962C8B-B14F-4D97-AF65-F5344CB8AC3E}">
        <p14:creationId xmlns:p14="http://schemas.microsoft.com/office/powerpoint/2010/main" val="28603852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70EEB8-8CEB-B77C-261C-04895BC56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507288" cy="428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c. </a:t>
            </a:r>
            <a:r>
              <a:rPr lang="en-US" dirty="0" err="1"/>
              <a:t>Keadilan</a:t>
            </a:r>
            <a:r>
              <a:rPr lang="en-US" dirty="0"/>
              <a:t> dan </a:t>
            </a:r>
            <a:r>
              <a:rPr lang="en-US" dirty="0" err="1"/>
              <a:t>Kesetaraan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Keputusan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yang </a:t>
            </a:r>
            <a:r>
              <a:rPr lang="en-US" dirty="0" err="1"/>
              <a:t>adil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dan </a:t>
            </a:r>
            <a:r>
              <a:rPr lang="en-US" dirty="0" err="1"/>
              <a:t>obyektif</a:t>
            </a:r>
            <a:r>
              <a:rPr lang="en-US" dirty="0"/>
              <a:t> 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diskriminatif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d. </a:t>
            </a:r>
            <a:r>
              <a:rPr lang="en-US" dirty="0" err="1"/>
              <a:t>Penggunaan</a:t>
            </a:r>
            <a:r>
              <a:rPr lang="en-US" dirty="0"/>
              <a:t> Data</a:t>
            </a:r>
          </a:p>
          <a:p>
            <a:pPr marL="0" indent="0" algn="just">
              <a:buNone/>
            </a:pPr>
            <a:r>
              <a:rPr lang="en-US" dirty="0"/>
              <a:t>    </a:t>
            </a:r>
            <a:r>
              <a:rPr lang="en-US" dirty="0" err="1"/>
              <a:t>Transformasi</a:t>
            </a:r>
            <a:r>
              <a:rPr lang="en-US" dirty="0"/>
              <a:t> Digital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pengumpulan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dan </a:t>
            </a:r>
            <a:r>
              <a:rPr lang="en-US" dirty="0" err="1"/>
              <a:t>penggunaan</a:t>
            </a:r>
            <a:r>
              <a:rPr lang="en-US" dirty="0"/>
              <a:t> data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ekstensif</a:t>
            </a:r>
            <a:r>
              <a:rPr lang="en-US" dirty="0"/>
              <a:t> (Privacy</a:t>
            </a:r>
          </a:p>
          <a:p>
            <a:pPr marL="0" indent="0">
              <a:buNone/>
            </a:pPr>
            <a:r>
              <a:rPr lang="en-US" dirty="0"/>
              <a:t>    data, </a:t>
            </a:r>
            <a:r>
              <a:rPr lang="en-US" dirty="0" err="1"/>
              <a:t>persetujuan</a:t>
            </a:r>
            <a:r>
              <a:rPr lang="en-US" dirty="0"/>
              <a:t>)</a:t>
            </a:r>
          </a:p>
          <a:p>
            <a:pPr marL="0" indent="0" algn="just">
              <a:buNone/>
            </a:pPr>
            <a:r>
              <a:rPr lang="en-US" dirty="0"/>
              <a:t>    Data-data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dipastikan</a:t>
            </a:r>
            <a:r>
              <a:rPr lang="en-US" dirty="0"/>
              <a:t> </a:t>
            </a:r>
            <a:r>
              <a:rPr lang="en-US" dirty="0" err="1"/>
              <a:t>penggunaannya</a:t>
            </a:r>
            <a:r>
              <a:rPr lang="en-US" dirty="0"/>
              <a:t> </a:t>
            </a:r>
            <a:r>
              <a:rPr lang="en-US" dirty="0" err="1"/>
              <a:t>dapat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    </a:t>
            </a:r>
            <a:r>
              <a:rPr lang="en-US" dirty="0" err="1"/>
              <a:t>dipertanggung</a:t>
            </a:r>
            <a:r>
              <a:rPr lang="en-US" dirty="0"/>
              <a:t> </a:t>
            </a:r>
            <a:r>
              <a:rPr lang="en-US" dirty="0" err="1"/>
              <a:t>jawabkan</a:t>
            </a:r>
            <a:r>
              <a:rPr lang="en-US" dirty="0"/>
              <a:t> dan safety (</a:t>
            </a:r>
            <a:r>
              <a:rPr lang="en-US" dirty="0" err="1"/>
              <a:t>aman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2593C0-487D-2E3C-7E80-527743ED3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</p:spPr>
        <p:txBody>
          <a:bodyPr/>
          <a:lstStyle/>
          <a:p>
            <a:r>
              <a:rPr lang="en-US" dirty="0"/>
              <a:t>MMA25309Kepemimpinan </a:t>
            </a:r>
            <a:r>
              <a:rPr lang="en-US" dirty="0" err="1"/>
              <a:t>Inovasi</a:t>
            </a:r>
            <a:r>
              <a:rPr lang="en-US" dirty="0"/>
              <a:t> &amp; Change</a:t>
            </a:r>
          </a:p>
        </p:txBody>
      </p:sp>
    </p:spTree>
    <p:extLst>
      <p:ext uri="{BB962C8B-B14F-4D97-AF65-F5344CB8AC3E}">
        <p14:creationId xmlns:p14="http://schemas.microsoft.com/office/powerpoint/2010/main" val="394480494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3221</TotalTime>
  <Words>570</Words>
  <Application>Microsoft Office PowerPoint</Application>
  <PresentationFormat>Tampilan Layar (4:3)</PresentationFormat>
  <Paragraphs>82</Paragraphs>
  <Slides>15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15</vt:i4>
      </vt:variant>
    </vt:vector>
  </HeadingPairs>
  <TitlesOfParts>
    <vt:vector size="21" baseType="lpstr">
      <vt:lpstr>Aptos</vt:lpstr>
      <vt:lpstr>Arial</vt:lpstr>
      <vt:lpstr>Brush Script MT</vt:lpstr>
      <vt:lpstr>Calibri</vt:lpstr>
      <vt:lpstr>Times New Roman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ADVAN</cp:lastModifiedBy>
  <cp:revision>490</cp:revision>
  <cp:lastPrinted>2017-04-16T14:44:29Z</cp:lastPrinted>
  <dcterms:created xsi:type="dcterms:W3CDTF">2010-04-18T12:06:30Z</dcterms:created>
  <dcterms:modified xsi:type="dcterms:W3CDTF">2026-06-23T01:56:39Z</dcterms:modified>
</cp:coreProperties>
</file>