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8" r:id="rId3"/>
    <p:sldId id="259" r:id="rId4"/>
    <p:sldId id="268" r:id="rId5"/>
    <p:sldId id="269" r:id="rId6"/>
    <p:sldId id="270" r:id="rId7"/>
    <p:sldId id="271" r:id="rId8"/>
    <p:sldId id="272" r:id="rId9"/>
    <p:sldId id="273" r:id="rId10"/>
    <p:sldId id="274" r:id="rId11"/>
    <p:sldId id="275" r:id="rId12"/>
    <p:sldId id="276" r:id="rId13"/>
    <p:sldId id="277" r:id="rId14"/>
    <p:sldId id="257" r:id="rId15"/>
  </p:sldIdLst>
  <p:sldSz cx="9144000" cy="6858000" type="screen4x3"/>
  <p:notesSz cx="6858000" cy="9144000"/>
  <p:custDataLst>
    <p:tags r:id="rId17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059" autoAdjust="0"/>
    <p:restoredTop sz="94660"/>
  </p:normalViewPr>
  <p:slideViewPr>
    <p:cSldViewPr>
      <p:cViewPr varScale="1">
        <p:scale>
          <a:sx n="55" d="100"/>
          <a:sy n="55" d="100"/>
        </p:scale>
        <p:origin x="40" y="3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0A86E8D-C2E8-16DB-13BE-C2E6820FAEA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71BAA08-74E5-822A-696C-16AB662FB3B8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67627D0C-8C84-4FBA-BDD3-7F2031BE369A}" type="datetimeFigureOut">
              <a:rPr lang="en-US"/>
              <a:pPr>
                <a:defRPr/>
              </a:pPr>
              <a:t>6/18/2026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1A490060-5751-E0FB-A38B-BD79BA81332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CFA12AE9-220E-3980-1D53-EF9FE8834D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96CE1D-28F8-4291-7A49-7708CEF5D1D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2A1DD8-D028-5A0C-3644-9CD6F08535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93FE2E39-80FE-4DB8-9F07-548D9BDFE87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90B02E-B89B-B814-DBA8-913B2DAC01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853B5E-E778-493F-B1F1-1F30F2E83CD6}" type="datetimeFigureOut">
              <a:rPr lang="en-US"/>
              <a:pPr>
                <a:defRPr/>
              </a:pPr>
              <a:t>6/18/2026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81A64D-2B78-EA27-753B-8111050222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A48B13-AF1C-8074-447F-90D766762C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85AF38-87A9-4401-A1BB-DB878DB930A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90092941"/>
      </p:ext>
    </p:extLst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7FED14-46AD-882D-EA25-F01C5ACDFA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162253-7BAD-43FB-9CEC-30E4087575FB}" type="datetimeFigureOut">
              <a:rPr lang="en-US"/>
              <a:pPr>
                <a:defRPr/>
              </a:pPr>
              <a:t>6/18/2026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6E5519-7F34-AA80-97A7-D1CCFDE6C4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5B5FDD-978B-520D-24E2-E848DDB917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CDC3FE-9B52-41C8-A114-9B35521CF7B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91539620"/>
      </p:ext>
    </p:extLst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69B638-794A-F731-07D6-2C8EC716FE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C8F68D-3368-4820-B76C-2F947B873CF5}" type="datetimeFigureOut">
              <a:rPr lang="en-US"/>
              <a:pPr>
                <a:defRPr/>
              </a:pPr>
              <a:t>6/18/2026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364007-8662-AD92-B1B8-318CE9570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1185D0-476C-D037-8324-37E91F0224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73AD72-33DA-4DD4-B0AE-B6D3CC14577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00166925"/>
      </p:ext>
    </p:extLst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6C149C-487A-8884-BFE8-7632FFDAB2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D903A8-2795-4564-B22C-48686D9EF730}" type="datetimeFigureOut">
              <a:rPr lang="en-US"/>
              <a:pPr>
                <a:defRPr/>
              </a:pPr>
              <a:t>6/18/2026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DDA0DB-B038-4C1A-C200-506BC86DE8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3020D7-82C7-5EDA-623C-CAC9FAF32F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57FC20-69C7-4133-953C-C5DBD219281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87641332"/>
      </p:ext>
    </p:extLst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B396D3-64A7-5008-74BC-3125AEA6B5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7162B3-1EE4-4B47-893E-4A1CE3AD294E}" type="datetimeFigureOut">
              <a:rPr lang="en-US"/>
              <a:pPr>
                <a:defRPr/>
              </a:pPr>
              <a:t>6/18/2026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864A91-ED0A-4C33-D7FB-1C1D3516D9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218750-307C-523B-F21C-7ABD04E20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395EC4-C19A-4510-BD76-6B698F89EEB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75648396"/>
      </p:ext>
    </p:extLst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79F38F68-9BCC-BAEE-9FD7-880C0BC77E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520DF0-936D-4350-89F4-5B4DA3C0F42A}" type="datetimeFigureOut">
              <a:rPr lang="en-US"/>
              <a:pPr>
                <a:defRPr/>
              </a:pPr>
              <a:t>6/18/2026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858084C-BF1C-32B1-9FE2-3CCDC26FA4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4059256-91E4-C15B-7B73-1A5F3E1C9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7D5A27-4FF4-42A7-B1CB-4E18DE9F6EF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78535343"/>
      </p:ext>
    </p:extLst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354EA6BF-7607-58ED-EF68-D4A8D8A0A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834940-D2E5-4633-A55E-312EE4619E27}" type="datetimeFigureOut">
              <a:rPr lang="en-US"/>
              <a:pPr>
                <a:defRPr/>
              </a:pPr>
              <a:t>6/18/2026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27CCFCDE-930F-0DB8-1152-454B0B7F3B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32383DA-C77B-3004-2942-29AAFF7BF3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B521D0-F238-44AB-9261-4979254BB75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16966899"/>
      </p:ext>
    </p:extLst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15A9095A-6A47-0E68-C699-9B27B95D08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C8BC8D-7A70-4D4E-8EFD-F27F9B69EC66}" type="datetimeFigureOut">
              <a:rPr lang="en-US"/>
              <a:pPr>
                <a:defRPr/>
              </a:pPr>
              <a:t>6/18/2026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9AFAA67F-6732-60FA-6BA0-7900F774CC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E0193CFA-892A-077D-B42F-036CA1820B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31B96B-89A9-475B-AE0A-7D7A65B8C84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74841299"/>
      </p:ext>
    </p:extLst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A7A2B8E3-45C8-767C-0395-236C66F150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A62834-193F-49E4-AB9B-80441B4223BC}" type="datetimeFigureOut">
              <a:rPr lang="en-US"/>
              <a:pPr>
                <a:defRPr/>
              </a:pPr>
              <a:t>6/18/2026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2832CA2D-E30D-7467-6BAD-39213A2B78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CE1CA7E0-7883-DFB3-B320-1DE4DA8DC6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EA428B-7F32-45CA-9E41-1AFEA55127F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54507549"/>
      </p:ext>
    </p:extLst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1A9113C-8BFD-0C6A-F6F7-B53277FFA6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B52AB2-0E4D-4A6A-974F-1C9340A73A34}" type="datetimeFigureOut">
              <a:rPr lang="en-US"/>
              <a:pPr>
                <a:defRPr/>
              </a:pPr>
              <a:t>6/18/2026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A6D8507-C77A-CFAD-FB65-6BD20E199A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A235722-2545-9CBF-0D51-8A896CBF23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5DBE04-9302-4EE4-BBF7-3521E9A3B9B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5746593"/>
      </p:ext>
    </p:extLst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33F369C-2AED-5868-5554-3E361F4E4A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CA473E-344D-4045-B214-7CEDA240DB2F}" type="datetimeFigureOut">
              <a:rPr lang="en-US"/>
              <a:pPr>
                <a:defRPr/>
              </a:pPr>
              <a:t>6/18/2026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8AF9FE7E-9481-C0B0-CAAF-C050DA17AA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2576A68-685F-0D50-7C0D-04CC6A5016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D3AE06-0EC8-4BB4-A2F3-667870D1E5E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23185377"/>
      </p:ext>
    </p:extLst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04A823D4-FE53-5588-4CB1-814C5F0E5AD9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598C7027-7AD3-135E-8A8F-AD7ED16AD8A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DD2EC7-D9BD-3758-10AA-835AC580E0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58F938B-BC3C-4120-B53E-51B98BFEE7D3}" type="datetimeFigureOut">
              <a:rPr lang="en-US"/>
              <a:pPr>
                <a:defRPr/>
              </a:pPr>
              <a:t>6/18/2026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7A883D-4732-06C4-A263-20083DEA2D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B5B793-9213-FB6A-4D92-BEF8084EDA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7512D5D-1353-46AE-B843-68DF9F14599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>
            <a:extLst>
              <a:ext uri="{FF2B5EF4-FFF2-40B4-BE49-F238E27FC236}">
                <a16:creationId xmlns:a16="http://schemas.microsoft.com/office/drawing/2014/main" id="{D23619D0-7FEE-573F-912B-FCA624A2D3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1989137"/>
            <a:ext cx="7772400" cy="1900238"/>
          </a:xfrm>
        </p:spPr>
        <p:txBody>
          <a:bodyPr/>
          <a:lstStyle/>
          <a:p>
            <a:r>
              <a:rPr lang="en-US" altLang="en-US" sz="3200" b="1" dirty="0">
                <a:solidFill>
                  <a:srgbClr val="FF0000"/>
                </a:solidFill>
              </a:rPr>
              <a:t>BAB 8</a:t>
            </a:r>
            <a:br>
              <a:rPr lang="en-US" altLang="en-US" sz="3200" b="1" dirty="0">
                <a:solidFill>
                  <a:srgbClr val="FF0000"/>
                </a:solidFill>
              </a:rPr>
            </a:br>
            <a:r>
              <a:rPr lang="en-US" altLang="en-US" sz="3200" b="1" dirty="0">
                <a:solidFill>
                  <a:srgbClr val="FF0000"/>
                </a:solidFill>
              </a:rPr>
              <a:t>AUDIT INTERNAL RISIKO (RISK)</a:t>
            </a:r>
            <a:br>
              <a:rPr lang="en-US" altLang="en-US" sz="3200" b="1" dirty="0">
                <a:solidFill>
                  <a:srgbClr val="FF0000"/>
                </a:solidFill>
              </a:rPr>
            </a:br>
            <a:br>
              <a:rPr lang="en-US" altLang="en-US" sz="3200" b="1" dirty="0">
                <a:solidFill>
                  <a:srgbClr val="FF0000"/>
                </a:solidFill>
              </a:rPr>
            </a:br>
            <a:r>
              <a:rPr lang="en-US" altLang="en-US" sz="1800" b="1" dirty="0" err="1">
                <a:solidFill>
                  <a:srgbClr val="FF0000"/>
                </a:solidFill>
              </a:rPr>
              <a:t>Disusun</a:t>
            </a:r>
            <a:r>
              <a:rPr lang="en-US" altLang="en-US" sz="1800" b="1" dirty="0">
                <a:solidFill>
                  <a:srgbClr val="FF0000"/>
                </a:solidFill>
              </a:rPr>
              <a:t> Oleh : </a:t>
            </a:r>
            <a:r>
              <a:rPr lang="en-US" altLang="en-US" sz="1800" b="1" dirty="0" err="1">
                <a:solidFill>
                  <a:srgbClr val="FF0000"/>
                </a:solidFill>
              </a:rPr>
              <a:t>Riyanda</a:t>
            </a:r>
            <a:r>
              <a:rPr lang="en-US" altLang="en-US" sz="1800" b="1" dirty="0">
                <a:solidFill>
                  <a:srgbClr val="FF0000"/>
                </a:solidFill>
              </a:rPr>
              <a:t> 2112120091</a:t>
            </a:r>
          </a:p>
        </p:txBody>
      </p:sp>
      <p:sp>
        <p:nvSpPr>
          <p:cNvPr id="3075" name="Subtitle 2">
            <a:extLst>
              <a:ext uri="{FF2B5EF4-FFF2-40B4-BE49-F238E27FC236}">
                <a16:creationId xmlns:a16="http://schemas.microsoft.com/office/drawing/2014/main" id="{76E3C7F6-292A-B777-0A15-8E61D2419E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63600" y="4941168"/>
            <a:ext cx="7416800" cy="936401"/>
          </a:xfrm>
        </p:spPr>
        <p:txBody>
          <a:bodyPr/>
          <a:lstStyle/>
          <a:p>
            <a:r>
              <a:rPr lang="en-US" altLang="en-US" sz="1800" dirty="0">
                <a:solidFill>
                  <a:schemeClr val="tx1"/>
                </a:solidFill>
              </a:rPr>
              <a:t>Dosen Mata Kuliah: Jaka </a:t>
            </a:r>
            <a:r>
              <a:rPr lang="en-US" altLang="en-US" sz="1800" dirty="0" err="1">
                <a:solidFill>
                  <a:schemeClr val="tx1"/>
                </a:solidFill>
              </a:rPr>
              <a:t>Darmawan,SE.,Ak.,M.Ak.,MMT.,CA</a:t>
            </a:r>
            <a:r>
              <a:rPr lang="en-US" altLang="en-US" sz="1800" dirty="0">
                <a:solidFill>
                  <a:schemeClr val="tx1"/>
                </a:solidFill>
              </a:rPr>
              <a:t>., CPA., CMA</a:t>
            </a:r>
          </a:p>
        </p:txBody>
      </p:sp>
      <p:pic>
        <p:nvPicPr>
          <p:cNvPr id="3076" name="Picture 1">
            <a:extLst>
              <a:ext uri="{FF2B5EF4-FFF2-40B4-BE49-F238E27FC236}">
                <a16:creationId xmlns:a16="http://schemas.microsoft.com/office/drawing/2014/main" id="{98ED5A2D-87A9-6984-43B1-C72D3AD1F0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738" y="217488"/>
            <a:ext cx="4419600" cy="112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00FB49-6A02-F97B-08D0-65B1D8F3DE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>
            <a:extLst>
              <a:ext uri="{FF2B5EF4-FFF2-40B4-BE49-F238E27FC236}">
                <a16:creationId xmlns:a16="http://schemas.microsoft.com/office/drawing/2014/main" id="{A05B2653-DC6F-6995-DFDD-BC25B85A15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277" y="260648"/>
            <a:ext cx="8229600" cy="1143000"/>
          </a:xfrm>
        </p:spPr>
        <p:txBody>
          <a:bodyPr/>
          <a:lstStyle/>
          <a:p>
            <a:r>
              <a:rPr lang="en-US" sz="2400" dirty="0"/>
              <a:t>8.5 </a:t>
            </a:r>
            <a:r>
              <a:rPr lang="en-ID" sz="2400" dirty="0" err="1"/>
              <a:t>Kolaborasi</a:t>
            </a:r>
            <a:r>
              <a:rPr lang="en-ID" sz="2400" dirty="0"/>
              <a:t> </a:t>
            </a:r>
            <a:r>
              <a:rPr lang="en-ID" sz="2400" dirty="0" err="1"/>
              <a:t>Fungsi</a:t>
            </a:r>
            <a:r>
              <a:rPr lang="en-ID" sz="2400" dirty="0"/>
              <a:t> </a:t>
            </a:r>
            <a:r>
              <a:rPr lang="en-ID" sz="2400" dirty="0" err="1"/>
              <a:t>Manajemen</a:t>
            </a:r>
            <a:r>
              <a:rPr lang="en-ID" sz="2400" dirty="0"/>
              <a:t> Risiko dan Audit Internal</a:t>
            </a:r>
            <a:br>
              <a:rPr lang="en-US" sz="2400" dirty="0"/>
            </a:br>
            <a:endParaRPr lang="en-US" altLang="en-US" sz="2400" dirty="0"/>
          </a:p>
        </p:txBody>
      </p:sp>
      <p:sp>
        <p:nvSpPr>
          <p:cNvPr id="5123" name="Content Placeholder 2">
            <a:extLst>
              <a:ext uri="{FF2B5EF4-FFF2-40B4-BE49-F238E27FC236}">
                <a16:creationId xmlns:a16="http://schemas.microsoft.com/office/drawing/2014/main" id="{A52B25F1-9A1D-FE81-C851-61C490C714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864" y="991269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n-ID" sz="2000" dirty="0" err="1"/>
              <a:t>Manajemen</a:t>
            </a:r>
            <a:r>
              <a:rPr lang="en-ID" sz="2000" dirty="0"/>
              <a:t> </a:t>
            </a:r>
            <a:r>
              <a:rPr lang="en-ID" sz="2000" dirty="0" err="1"/>
              <a:t>risiko</a:t>
            </a:r>
            <a:r>
              <a:rPr lang="en-ID" sz="2000" dirty="0"/>
              <a:t> dan audit internal </a:t>
            </a:r>
            <a:r>
              <a:rPr lang="en-ID" sz="2000" dirty="0" err="1"/>
              <a:t>memiliki</a:t>
            </a:r>
            <a:r>
              <a:rPr lang="en-ID" sz="2000" dirty="0"/>
              <a:t> </a:t>
            </a:r>
            <a:r>
              <a:rPr lang="en-ID" sz="2000" dirty="0" err="1"/>
              <a:t>tujuan</a:t>
            </a:r>
            <a:r>
              <a:rPr lang="en-ID" sz="2000" dirty="0"/>
              <a:t> yang </a:t>
            </a:r>
            <a:r>
              <a:rPr lang="en-ID" sz="2000" dirty="0" err="1"/>
              <a:t>sama</a:t>
            </a:r>
            <a:r>
              <a:rPr lang="en-ID" sz="2000" dirty="0"/>
              <a:t>, </a:t>
            </a:r>
            <a:r>
              <a:rPr lang="en-ID" sz="2000" dirty="0" err="1"/>
              <a:t>yaitu</a:t>
            </a:r>
            <a:r>
              <a:rPr lang="en-ID" sz="2000" dirty="0"/>
              <a:t> </a:t>
            </a:r>
            <a:r>
              <a:rPr lang="en-ID" sz="2000" dirty="0" err="1"/>
              <a:t>membantu</a:t>
            </a:r>
            <a:r>
              <a:rPr lang="en-ID" sz="2000" dirty="0"/>
              <a:t> </a:t>
            </a:r>
            <a:r>
              <a:rPr lang="en-ID" sz="2000" dirty="0" err="1"/>
              <a:t>organisasi</a:t>
            </a:r>
            <a:r>
              <a:rPr lang="en-ID" sz="2000" dirty="0"/>
              <a:t> </a:t>
            </a:r>
            <a:r>
              <a:rPr lang="en-ID" sz="2000" dirty="0" err="1"/>
              <a:t>mencapai</a:t>
            </a:r>
            <a:r>
              <a:rPr lang="en-ID" sz="2000" dirty="0"/>
              <a:t> </a:t>
            </a:r>
            <a:r>
              <a:rPr lang="en-ID" sz="2000" dirty="0" err="1"/>
              <a:t>tujuan</a:t>
            </a:r>
            <a:r>
              <a:rPr lang="en-ID" sz="2000" dirty="0"/>
              <a:t> </a:t>
            </a:r>
            <a:r>
              <a:rPr lang="en-ID" sz="2000" dirty="0" err="1"/>
              <a:t>serta</a:t>
            </a:r>
            <a:r>
              <a:rPr lang="en-ID" sz="2000" dirty="0"/>
              <a:t> </a:t>
            </a:r>
            <a:r>
              <a:rPr lang="en-ID" sz="2000" dirty="0" err="1"/>
              <a:t>meminimalkan</a:t>
            </a:r>
            <a:r>
              <a:rPr lang="en-ID" sz="2000" dirty="0"/>
              <a:t> </a:t>
            </a:r>
            <a:r>
              <a:rPr lang="en-ID" sz="2000" dirty="0" err="1"/>
              <a:t>risiko</a:t>
            </a:r>
            <a:r>
              <a:rPr lang="en-ID" sz="2000" dirty="0"/>
              <a:t> yang </a:t>
            </a:r>
            <a:r>
              <a:rPr lang="en-ID" sz="2000" dirty="0" err="1"/>
              <a:t>dapat</a:t>
            </a:r>
            <a:r>
              <a:rPr lang="en-ID" sz="2000" dirty="0"/>
              <a:t> </a:t>
            </a:r>
            <a:r>
              <a:rPr lang="en-ID" sz="2000" dirty="0" err="1"/>
              <a:t>menghambat</a:t>
            </a:r>
            <a:r>
              <a:rPr lang="en-ID" sz="2000" dirty="0"/>
              <a:t> </a:t>
            </a:r>
            <a:r>
              <a:rPr lang="en-ID" sz="2000" dirty="0" err="1"/>
              <a:t>kegiatan</a:t>
            </a:r>
            <a:r>
              <a:rPr lang="en-ID" sz="2000" dirty="0"/>
              <a:t> </a:t>
            </a:r>
            <a:r>
              <a:rPr lang="en-ID" sz="2000" dirty="0" err="1"/>
              <a:t>perusahaan</a:t>
            </a:r>
            <a:r>
              <a:rPr lang="en-ID" sz="2000" dirty="0"/>
              <a:t>. Oleh </a:t>
            </a:r>
            <a:r>
              <a:rPr lang="en-ID" sz="2000" dirty="0" err="1"/>
              <a:t>karena</a:t>
            </a:r>
            <a:r>
              <a:rPr lang="en-ID" sz="2000" dirty="0"/>
              <a:t> </a:t>
            </a:r>
            <a:r>
              <a:rPr lang="en-ID" sz="2000" dirty="0" err="1"/>
              <a:t>itu</a:t>
            </a:r>
            <a:r>
              <a:rPr lang="en-ID" sz="2000" dirty="0"/>
              <a:t>, </a:t>
            </a:r>
            <a:r>
              <a:rPr lang="en-ID" sz="2000" dirty="0" err="1"/>
              <a:t>diperlukan</a:t>
            </a:r>
            <a:r>
              <a:rPr lang="en-ID" sz="2000" dirty="0"/>
              <a:t> </a:t>
            </a:r>
            <a:r>
              <a:rPr lang="en-ID" sz="2000" dirty="0" err="1"/>
              <a:t>kolaborasi</a:t>
            </a:r>
            <a:r>
              <a:rPr lang="en-ID" sz="2000" dirty="0"/>
              <a:t> yang </a:t>
            </a:r>
            <a:r>
              <a:rPr lang="en-ID" sz="2000" dirty="0" err="1"/>
              <a:t>baik</a:t>
            </a:r>
            <a:r>
              <a:rPr lang="en-ID" sz="2000" dirty="0"/>
              <a:t> </a:t>
            </a:r>
            <a:r>
              <a:rPr lang="en-ID" sz="2000" dirty="0" err="1"/>
              <a:t>antara</a:t>
            </a:r>
            <a:r>
              <a:rPr lang="en-ID" sz="2000" dirty="0"/>
              <a:t> </a:t>
            </a:r>
            <a:r>
              <a:rPr lang="en-ID" sz="2000" dirty="0" err="1"/>
              <a:t>kedua</a:t>
            </a:r>
            <a:r>
              <a:rPr lang="en-ID" sz="2000" dirty="0"/>
              <a:t> </a:t>
            </a:r>
            <a:r>
              <a:rPr lang="en-ID" sz="2000" dirty="0" err="1"/>
              <a:t>fungsi</a:t>
            </a:r>
            <a:r>
              <a:rPr lang="en-ID" sz="2000" dirty="0"/>
              <a:t> </a:t>
            </a:r>
            <a:r>
              <a:rPr lang="en-ID" sz="2000" dirty="0" err="1"/>
              <a:t>tersebut</a:t>
            </a:r>
            <a:r>
              <a:rPr lang="en-ID" sz="2000" dirty="0"/>
              <a:t>.</a:t>
            </a:r>
          </a:p>
          <a:p>
            <a:pPr marL="0" indent="0">
              <a:buNone/>
            </a:pPr>
            <a:r>
              <a:rPr lang="en-ID" sz="2000" dirty="0" err="1"/>
              <a:t>Bentuk</a:t>
            </a:r>
            <a:r>
              <a:rPr lang="en-ID" sz="2000" dirty="0"/>
              <a:t> </a:t>
            </a:r>
            <a:r>
              <a:rPr lang="en-ID" sz="2000" dirty="0" err="1"/>
              <a:t>kolaborasi</a:t>
            </a:r>
            <a:r>
              <a:rPr lang="en-ID" sz="2000" dirty="0"/>
              <a:t> yang </a:t>
            </a:r>
            <a:r>
              <a:rPr lang="en-ID" sz="2000" dirty="0" err="1"/>
              <a:t>dapat</a:t>
            </a:r>
            <a:r>
              <a:rPr lang="en-ID" sz="2000" dirty="0"/>
              <a:t> </a:t>
            </a:r>
            <a:r>
              <a:rPr lang="en-ID" sz="2000" dirty="0" err="1"/>
              <a:t>dilakukan</a:t>
            </a:r>
            <a:r>
              <a:rPr lang="en-ID" sz="2000" dirty="0"/>
              <a:t> </a:t>
            </a:r>
            <a:r>
              <a:rPr lang="en-ID" sz="2000" dirty="0" err="1"/>
              <a:t>antara</a:t>
            </a:r>
            <a:r>
              <a:rPr lang="en-ID" sz="2000" dirty="0"/>
              <a:t> lain:</a:t>
            </a:r>
          </a:p>
          <a:p>
            <a:pPr marL="0" indent="0">
              <a:buNone/>
            </a:pPr>
            <a:r>
              <a:rPr lang="en-ID" sz="2000" dirty="0"/>
              <a:t>• </a:t>
            </a:r>
            <a:r>
              <a:rPr lang="en-ID" sz="2000" dirty="0" err="1"/>
              <a:t>Mengintegrasikan</a:t>
            </a:r>
            <a:r>
              <a:rPr lang="en-ID" sz="2000" dirty="0"/>
              <a:t> </a:t>
            </a:r>
            <a:r>
              <a:rPr lang="en-ID" sz="2000" dirty="0" err="1"/>
              <a:t>rencana</a:t>
            </a:r>
            <a:r>
              <a:rPr lang="en-ID" sz="2000" dirty="0"/>
              <a:t> audit </a:t>
            </a:r>
            <a:r>
              <a:rPr lang="en-ID" sz="2000" dirty="0" err="1"/>
              <a:t>dengan</a:t>
            </a:r>
            <a:r>
              <a:rPr lang="en-ID" sz="2000" dirty="0"/>
              <a:t> </a:t>
            </a:r>
            <a:r>
              <a:rPr lang="en-ID" sz="2000" dirty="0" err="1"/>
              <a:t>hasil</a:t>
            </a:r>
            <a:r>
              <a:rPr lang="en-ID" sz="2000" dirty="0"/>
              <a:t> </a:t>
            </a:r>
            <a:r>
              <a:rPr lang="en-ID" sz="2000" dirty="0" err="1"/>
              <a:t>penilaian</a:t>
            </a:r>
            <a:r>
              <a:rPr lang="en-ID" sz="2000" dirty="0"/>
              <a:t> </a:t>
            </a:r>
            <a:r>
              <a:rPr lang="en-ID" sz="2000" dirty="0" err="1"/>
              <a:t>risiko</a:t>
            </a:r>
            <a:r>
              <a:rPr lang="en-ID" sz="2000" dirty="0"/>
              <a:t> </a:t>
            </a:r>
            <a:r>
              <a:rPr lang="en-ID" sz="2000" dirty="0" err="1"/>
              <a:t>perusahaan</a:t>
            </a:r>
            <a:r>
              <a:rPr lang="en-ID" sz="2000" dirty="0"/>
              <a:t>.</a:t>
            </a:r>
          </a:p>
          <a:p>
            <a:pPr marL="0" indent="0">
              <a:buNone/>
            </a:pPr>
            <a:r>
              <a:rPr lang="en-ID" sz="2000" dirty="0"/>
              <a:t>• </a:t>
            </a:r>
            <a:r>
              <a:rPr lang="en-ID" sz="2000" dirty="0" err="1"/>
              <a:t>Berbagi</a:t>
            </a:r>
            <a:r>
              <a:rPr lang="en-ID" sz="2000" dirty="0"/>
              <a:t> </a:t>
            </a:r>
            <a:r>
              <a:rPr lang="en-ID" sz="2000" dirty="0" err="1"/>
              <a:t>informasi</a:t>
            </a:r>
            <a:r>
              <a:rPr lang="en-ID" sz="2000" dirty="0"/>
              <a:t> dan </a:t>
            </a:r>
            <a:r>
              <a:rPr lang="en-ID" sz="2000" dirty="0" err="1"/>
              <a:t>sumber</a:t>
            </a:r>
            <a:r>
              <a:rPr lang="en-ID" sz="2000" dirty="0"/>
              <a:t> </a:t>
            </a:r>
            <a:r>
              <a:rPr lang="en-ID" sz="2000" dirty="0" err="1"/>
              <a:t>daya</a:t>
            </a:r>
            <a:r>
              <a:rPr lang="en-ID" sz="2000" dirty="0"/>
              <a:t> </a:t>
            </a:r>
            <a:r>
              <a:rPr lang="en-ID" sz="2000" dirty="0" err="1"/>
              <a:t>untuk</a:t>
            </a:r>
            <a:r>
              <a:rPr lang="en-ID" sz="2000" dirty="0"/>
              <a:t> </a:t>
            </a:r>
            <a:r>
              <a:rPr lang="en-ID" sz="2000" dirty="0" err="1"/>
              <a:t>meningkatkan</a:t>
            </a:r>
            <a:r>
              <a:rPr lang="en-ID" sz="2000" dirty="0"/>
              <a:t> </a:t>
            </a:r>
            <a:r>
              <a:rPr lang="en-ID" sz="2000" dirty="0" err="1"/>
              <a:t>efisiensi</a:t>
            </a:r>
            <a:r>
              <a:rPr lang="en-ID" sz="2000" dirty="0"/>
              <a:t> </a:t>
            </a:r>
            <a:r>
              <a:rPr lang="en-ID" sz="2000" dirty="0" err="1"/>
              <a:t>kerja</a:t>
            </a:r>
            <a:r>
              <a:rPr lang="en-ID" sz="2000" dirty="0"/>
              <a:t>.</a:t>
            </a:r>
          </a:p>
          <a:p>
            <a:pPr marL="0" indent="0">
              <a:buNone/>
            </a:pPr>
            <a:r>
              <a:rPr lang="en-ID" sz="2000" dirty="0"/>
              <a:t>• </a:t>
            </a:r>
            <a:r>
              <a:rPr lang="en-ID" sz="2000" dirty="0" err="1"/>
              <a:t>Meningkatkan</a:t>
            </a:r>
            <a:r>
              <a:rPr lang="en-ID" sz="2000" dirty="0"/>
              <a:t> </a:t>
            </a:r>
            <a:r>
              <a:rPr lang="en-ID" sz="2000" dirty="0" err="1"/>
              <a:t>koordinasi</a:t>
            </a:r>
            <a:r>
              <a:rPr lang="en-ID" sz="2000" dirty="0"/>
              <a:t> </a:t>
            </a:r>
            <a:r>
              <a:rPr lang="en-ID" sz="2000" dirty="0" err="1"/>
              <a:t>dalam</a:t>
            </a:r>
            <a:r>
              <a:rPr lang="en-ID" sz="2000" dirty="0"/>
              <a:t> </a:t>
            </a:r>
            <a:r>
              <a:rPr lang="en-ID" sz="2000" dirty="0" err="1"/>
              <a:t>identifikasi</a:t>
            </a:r>
            <a:r>
              <a:rPr lang="en-ID" sz="2000" dirty="0"/>
              <a:t> dan </a:t>
            </a:r>
            <a:r>
              <a:rPr lang="en-ID" sz="2000" dirty="0" err="1"/>
              <a:t>pemantauan</a:t>
            </a:r>
            <a:r>
              <a:rPr lang="en-ID" sz="2000" dirty="0"/>
              <a:t> </a:t>
            </a:r>
            <a:r>
              <a:rPr lang="en-ID" sz="2000" dirty="0" err="1"/>
              <a:t>risiko</a:t>
            </a:r>
            <a:r>
              <a:rPr lang="en-ID" sz="2000" dirty="0"/>
              <a:t>.</a:t>
            </a:r>
          </a:p>
          <a:p>
            <a:pPr marL="0" indent="0">
              <a:buNone/>
            </a:pPr>
            <a:r>
              <a:rPr lang="en-ID" sz="2000" dirty="0"/>
              <a:t>• </a:t>
            </a:r>
            <a:r>
              <a:rPr lang="en-ID" sz="2000" dirty="0" err="1"/>
              <a:t>Membantu</a:t>
            </a:r>
            <a:r>
              <a:rPr lang="en-ID" sz="2000" dirty="0"/>
              <a:t> </a:t>
            </a:r>
            <a:r>
              <a:rPr lang="en-ID" sz="2000" dirty="0" err="1"/>
              <a:t>manajemen</a:t>
            </a:r>
            <a:r>
              <a:rPr lang="en-ID" sz="2000" dirty="0"/>
              <a:t> </a:t>
            </a:r>
            <a:r>
              <a:rPr lang="en-ID" sz="2000" dirty="0" err="1"/>
              <a:t>dalam</a:t>
            </a:r>
            <a:r>
              <a:rPr lang="en-ID" sz="2000" dirty="0"/>
              <a:t> </a:t>
            </a:r>
            <a:r>
              <a:rPr lang="en-ID" sz="2000" dirty="0" err="1"/>
              <a:t>mengevaluasi</a:t>
            </a:r>
            <a:r>
              <a:rPr lang="en-ID" sz="2000" dirty="0"/>
              <a:t> </a:t>
            </a:r>
            <a:r>
              <a:rPr lang="en-ID" sz="2000" dirty="0" err="1"/>
              <a:t>risiko</a:t>
            </a:r>
            <a:r>
              <a:rPr lang="en-ID" sz="2000" dirty="0"/>
              <a:t> </a:t>
            </a:r>
            <a:r>
              <a:rPr lang="en-ID" sz="2000" dirty="0" err="1"/>
              <a:t>strategis</a:t>
            </a:r>
            <a:r>
              <a:rPr lang="en-ID" sz="2000" dirty="0"/>
              <a:t> </a:t>
            </a:r>
            <a:r>
              <a:rPr lang="en-ID" sz="2000" dirty="0" err="1"/>
              <a:t>organisasi</a:t>
            </a:r>
            <a:r>
              <a:rPr lang="en-ID" sz="2000" dirty="0"/>
              <a:t>.</a:t>
            </a:r>
          </a:p>
          <a:p>
            <a:pPr marL="0" indent="0">
              <a:buNone/>
            </a:pPr>
            <a:r>
              <a:rPr lang="en-ID" sz="2000" dirty="0"/>
              <a:t>• </a:t>
            </a:r>
            <a:r>
              <a:rPr lang="en-ID" sz="2000" dirty="0" err="1"/>
              <a:t>Mendukung</a:t>
            </a:r>
            <a:r>
              <a:rPr lang="en-ID" sz="2000" dirty="0"/>
              <a:t> </a:t>
            </a:r>
            <a:r>
              <a:rPr lang="en-ID" sz="2000" dirty="0" err="1"/>
              <a:t>peningkatan</a:t>
            </a:r>
            <a:r>
              <a:rPr lang="en-ID" sz="2000" dirty="0"/>
              <a:t> </a:t>
            </a:r>
            <a:r>
              <a:rPr lang="en-ID" sz="2000" dirty="0" err="1"/>
              <a:t>efektivitas</a:t>
            </a:r>
            <a:r>
              <a:rPr lang="en-ID" sz="2000" dirty="0"/>
              <a:t> </a:t>
            </a:r>
            <a:r>
              <a:rPr lang="en-ID" sz="2000" dirty="0" err="1"/>
              <a:t>pengendalian</a:t>
            </a:r>
            <a:r>
              <a:rPr lang="en-ID" sz="2000" dirty="0"/>
              <a:t> internal dan tata </a:t>
            </a:r>
            <a:r>
              <a:rPr lang="en-ID" sz="2000" dirty="0" err="1"/>
              <a:t>kelola</a:t>
            </a:r>
            <a:r>
              <a:rPr lang="en-ID" sz="2000" dirty="0"/>
              <a:t> </a:t>
            </a:r>
            <a:r>
              <a:rPr lang="en-ID" sz="2000" dirty="0" err="1"/>
              <a:t>perusahaan</a:t>
            </a:r>
            <a:r>
              <a:rPr lang="en-ID" sz="2000" dirty="0"/>
              <a:t>.</a:t>
            </a:r>
          </a:p>
          <a:p>
            <a:pPr marL="0" indent="0">
              <a:buNone/>
            </a:pPr>
            <a:r>
              <a:rPr lang="en-ID" sz="2000" dirty="0" err="1"/>
              <a:t>Melalui</a:t>
            </a:r>
            <a:r>
              <a:rPr lang="en-ID" sz="2000" dirty="0"/>
              <a:t> </a:t>
            </a:r>
            <a:r>
              <a:rPr lang="en-ID" sz="2000" dirty="0" err="1"/>
              <a:t>kolaborasi</a:t>
            </a:r>
            <a:r>
              <a:rPr lang="en-ID" sz="2000" dirty="0"/>
              <a:t> yang </a:t>
            </a:r>
            <a:r>
              <a:rPr lang="en-ID" sz="2000" dirty="0" err="1"/>
              <a:t>baik</a:t>
            </a:r>
            <a:r>
              <a:rPr lang="en-ID" sz="2000" dirty="0"/>
              <a:t>, </a:t>
            </a:r>
            <a:r>
              <a:rPr lang="en-ID" sz="2000" dirty="0" err="1"/>
              <a:t>organisasi</a:t>
            </a:r>
            <a:r>
              <a:rPr lang="en-ID" sz="2000" dirty="0"/>
              <a:t> </a:t>
            </a:r>
            <a:r>
              <a:rPr lang="en-ID" sz="2000" dirty="0" err="1"/>
              <a:t>dapat</a:t>
            </a:r>
            <a:r>
              <a:rPr lang="en-ID" sz="2000" dirty="0"/>
              <a:t> </a:t>
            </a:r>
            <a:r>
              <a:rPr lang="en-ID" sz="2000" dirty="0" err="1"/>
              <a:t>memperoleh</a:t>
            </a:r>
            <a:r>
              <a:rPr lang="en-ID" sz="2000" dirty="0"/>
              <a:t> </a:t>
            </a:r>
            <a:r>
              <a:rPr lang="en-ID" sz="2000" dirty="0" err="1"/>
              <a:t>informasi</a:t>
            </a:r>
            <a:r>
              <a:rPr lang="en-ID" sz="2000" dirty="0"/>
              <a:t> </a:t>
            </a:r>
            <a:r>
              <a:rPr lang="en-ID" sz="2000" dirty="0" err="1"/>
              <a:t>risiko</a:t>
            </a:r>
            <a:r>
              <a:rPr lang="en-ID" sz="2000" dirty="0"/>
              <a:t> yang </a:t>
            </a:r>
            <a:r>
              <a:rPr lang="en-ID" sz="2000" dirty="0" err="1"/>
              <a:t>lebih</a:t>
            </a:r>
            <a:r>
              <a:rPr lang="en-ID" sz="2000" dirty="0"/>
              <a:t> </a:t>
            </a:r>
            <a:r>
              <a:rPr lang="en-ID" sz="2000" dirty="0" err="1"/>
              <a:t>akurat</a:t>
            </a:r>
            <a:r>
              <a:rPr lang="en-ID" sz="2000" dirty="0"/>
              <a:t> </a:t>
            </a:r>
            <a:r>
              <a:rPr lang="en-ID" sz="2000" dirty="0" err="1"/>
              <a:t>sehingga</a:t>
            </a:r>
            <a:r>
              <a:rPr lang="en-ID" sz="2000" dirty="0"/>
              <a:t> </a:t>
            </a:r>
            <a:r>
              <a:rPr lang="en-ID" sz="2000" dirty="0" err="1"/>
              <a:t>pengambilan</a:t>
            </a:r>
            <a:r>
              <a:rPr lang="en-ID" sz="2000" dirty="0"/>
              <a:t> </a:t>
            </a:r>
            <a:r>
              <a:rPr lang="en-ID" sz="2000" dirty="0" err="1"/>
              <a:t>keputusan</a:t>
            </a:r>
            <a:r>
              <a:rPr lang="en-ID" sz="2000" dirty="0"/>
              <a:t> </a:t>
            </a:r>
            <a:r>
              <a:rPr lang="en-ID" sz="2000" dirty="0" err="1"/>
              <a:t>dapat</a:t>
            </a:r>
            <a:r>
              <a:rPr lang="en-ID" sz="2000" dirty="0"/>
              <a:t> </a:t>
            </a:r>
            <a:r>
              <a:rPr lang="en-ID" sz="2000" dirty="0" err="1"/>
              <a:t>dilakukan</a:t>
            </a:r>
            <a:r>
              <a:rPr lang="en-ID" sz="2000" dirty="0"/>
              <a:t> </a:t>
            </a:r>
            <a:r>
              <a:rPr lang="en-ID" sz="2000" dirty="0" err="1"/>
              <a:t>secara</a:t>
            </a:r>
            <a:r>
              <a:rPr lang="en-ID" sz="2000" dirty="0"/>
              <a:t> </a:t>
            </a:r>
            <a:r>
              <a:rPr lang="en-ID" sz="2000" dirty="0" err="1"/>
              <a:t>lebih</a:t>
            </a:r>
            <a:r>
              <a:rPr lang="en-ID" sz="2000" dirty="0"/>
              <a:t> </a:t>
            </a:r>
            <a:r>
              <a:rPr lang="en-ID" sz="2000" dirty="0" err="1"/>
              <a:t>efektif</a:t>
            </a:r>
            <a:r>
              <a:rPr lang="en-ID" sz="2000" dirty="0"/>
              <a:t> dan </a:t>
            </a:r>
            <a:r>
              <a:rPr lang="en-ID" sz="2000" dirty="0" err="1"/>
              <a:t>tepat</a:t>
            </a:r>
            <a:r>
              <a:rPr lang="en-ID" sz="2000" dirty="0"/>
              <a:t> </a:t>
            </a:r>
            <a:r>
              <a:rPr lang="en-ID" sz="2000" dirty="0" err="1"/>
              <a:t>sasaran</a:t>
            </a:r>
            <a:r>
              <a:rPr lang="en-ID" sz="2000" dirty="0"/>
              <a:t>.</a:t>
            </a:r>
          </a:p>
          <a:p>
            <a:pPr marL="0" indent="0">
              <a:buNone/>
            </a:pPr>
            <a:endParaRPr lang="en-US" altLang="en-US" sz="2000" dirty="0"/>
          </a:p>
        </p:txBody>
      </p:sp>
    </p:spTree>
    <p:extLst>
      <p:ext uri="{BB962C8B-B14F-4D97-AF65-F5344CB8AC3E}">
        <p14:creationId xmlns:p14="http://schemas.microsoft.com/office/powerpoint/2010/main" val="2322872890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128E00-E997-6042-5E5C-88BB7237B4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>
            <a:extLst>
              <a:ext uri="{FF2B5EF4-FFF2-40B4-BE49-F238E27FC236}">
                <a16:creationId xmlns:a16="http://schemas.microsoft.com/office/drawing/2014/main" id="{9DC2AA89-BA74-0FB1-7214-98DC89DC17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277" y="44624"/>
            <a:ext cx="8229600" cy="1143000"/>
          </a:xfrm>
        </p:spPr>
        <p:txBody>
          <a:bodyPr/>
          <a:lstStyle/>
          <a:p>
            <a:r>
              <a:rPr lang="en-US" sz="2800" dirty="0"/>
              <a:t>8.6 </a:t>
            </a:r>
            <a:r>
              <a:rPr lang="en-ID" sz="2800" dirty="0"/>
              <a:t>Proses </a:t>
            </a:r>
            <a:r>
              <a:rPr lang="en-ID" sz="2800" dirty="0" err="1"/>
              <a:t>Manajemen</a:t>
            </a:r>
            <a:r>
              <a:rPr lang="en-ID" sz="2800" dirty="0"/>
              <a:t> Risiko dan Audit Internal</a:t>
            </a:r>
            <a:endParaRPr lang="en-US" altLang="en-US" sz="2800" dirty="0"/>
          </a:p>
        </p:txBody>
      </p:sp>
      <p:sp>
        <p:nvSpPr>
          <p:cNvPr id="5123" name="Content Placeholder 2">
            <a:extLst>
              <a:ext uri="{FF2B5EF4-FFF2-40B4-BE49-F238E27FC236}">
                <a16:creationId xmlns:a16="http://schemas.microsoft.com/office/drawing/2014/main" id="{CC2542BE-3D6A-82B9-EB19-8EAAEAEBD7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864" y="991269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n-ID" sz="2000" dirty="0"/>
              <a:t>Proses </a:t>
            </a:r>
            <a:r>
              <a:rPr lang="en-ID" sz="2000" dirty="0" err="1"/>
              <a:t>manajemen</a:t>
            </a:r>
            <a:r>
              <a:rPr lang="en-ID" sz="2000" dirty="0"/>
              <a:t> </a:t>
            </a:r>
            <a:r>
              <a:rPr lang="en-ID" sz="2000" dirty="0" err="1"/>
              <a:t>risiko</a:t>
            </a:r>
            <a:r>
              <a:rPr lang="en-ID" sz="2000" dirty="0"/>
              <a:t> </a:t>
            </a:r>
            <a:r>
              <a:rPr lang="en-ID" sz="2000" dirty="0" err="1"/>
              <a:t>merupakan</a:t>
            </a:r>
            <a:r>
              <a:rPr lang="en-ID" sz="2000" dirty="0"/>
              <a:t> </a:t>
            </a:r>
            <a:r>
              <a:rPr lang="en-ID" sz="2000" dirty="0" err="1"/>
              <a:t>serangkaian</a:t>
            </a:r>
            <a:r>
              <a:rPr lang="en-ID" sz="2000" dirty="0"/>
              <a:t> </a:t>
            </a:r>
            <a:r>
              <a:rPr lang="en-ID" sz="2000" dirty="0" err="1"/>
              <a:t>kegiatan</a:t>
            </a:r>
            <a:r>
              <a:rPr lang="en-ID" sz="2000" dirty="0"/>
              <a:t> yang </a:t>
            </a:r>
            <a:r>
              <a:rPr lang="en-ID" sz="2000" dirty="0" err="1"/>
              <a:t>dilakukan</a:t>
            </a:r>
            <a:r>
              <a:rPr lang="en-ID" sz="2000" dirty="0"/>
              <a:t> </a:t>
            </a:r>
            <a:r>
              <a:rPr lang="en-ID" sz="2000" dirty="0" err="1"/>
              <a:t>secara</a:t>
            </a:r>
            <a:r>
              <a:rPr lang="en-ID" sz="2000" dirty="0"/>
              <a:t> </a:t>
            </a:r>
            <a:r>
              <a:rPr lang="en-ID" sz="2000" dirty="0" err="1"/>
              <a:t>sistematis</a:t>
            </a:r>
            <a:r>
              <a:rPr lang="en-ID" sz="2000" dirty="0"/>
              <a:t> </a:t>
            </a:r>
            <a:r>
              <a:rPr lang="en-ID" sz="2000" dirty="0" err="1"/>
              <a:t>untuk</a:t>
            </a:r>
            <a:r>
              <a:rPr lang="en-ID" sz="2000" dirty="0"/>
              <a:t> </a:t>
            </a:r>
            <a:r>
              <a:rPr lang="en-ID" sz="2000" dirty="0" err="1"/>
              <a:t>mengidentifikasi</a:t>
            </a:r>
            <a:r>
              <a:rPr lang="en-ID" sz="2000" dirty="0"/>
              <a:t>, </a:t>
            </a:r>
            <a:r>
              <a:rPr lang="en-ID" sz="2000" dirty="0" err="1"/>
              <a:t>menilai</a:t>
            </a:r>
            <a:r>
              <a:rPr lang="en-ID" sz="2000" dirty="0"/>
              <a:t>, </a:t>
            </a:r>
            <a:r>
              <a:rPr lang="en-ID" sz="2000" dirty="0" err="1"/>
              <a:t>mengendalikan</a:t>
            </a:r>
            <a:r>
              <a:rPr lang="en-ID" sz="2000" dirty="0"/>
              <a:t>, dan </a:t>
            </a:r>
            <a:r>
              <a:rPr lang="en-ID" sz="2000" dirty="0" err="1"/>
              <a:t>memantau</a:t>
            </a:r>
            <a:r>
              <a:rPr lang="en-ID" sz="2000" dirty="0"/>
              <a:t> </a:t>
            </a:r>
            <a:r>
              <a:rPr lang="en-ID" sz="2000" dirty="0" err="1"/>
              <a:t>risiko</a:t>
            </a:r>
            <a:r>
              <a:rPr lang="en-ID" sz="2000" dirty="0"/>
              <a:t> yang </a:t>
            </a:r>
            <a:r>
              <a:rPr lang="en-ID" sz="2000" dirty="0" err="1"/>
              <a:t>dapat</a:t>
            </a:r>
            <a:r>
              <a:rPr lang="en-ID" sz="2000" dirty="0"/>
              <a:t> </a:t>
            </a:r>
            <a:r>
              <a:rPr lang="en-ID" sz="2000" dirty="0" err="1"/>
              <a:t>memengaruhi</a:t>
            </a:r>
            <a:r>
              <a:rPr lang="en-ID" sz="2000" dirty="0"/>
              <a:t> </a:t>
            </a:r>
            <a:r>
              <a:rPr lang="en-ID" sz="2000" dirty="0" err="1"/>
              <a:t>pencapaian</a:t>
            </a:r>
            <a:r>
              <a:rPr lang="en-ID" sz="2000" dirty="0"/>
              <a:t> </a:t>
            </a:r>
            <a:r>
              <a:rPr lang="en-ID" sz="2000" dirty="0" err="1"/>
              <a:t>tujuan</a:t>
            </a:r>
            <a:r>
              <a:rPr lang="en-ID" sz="2000" dirty="0"/>
              <a:t> </a:t>
            </a:r>
            <a:r>
              <a:rPr lang="en-ID" sz="2000" dirty="0" err="1"/>
              <a:t>organisasi</a:t>
            </a:r>
            <a:r>
              <a:rPr lang="en-ID" sz="2000" dirty="0"/>
              <a:t>. </a:t>
            </a:r>
            <a:r>
              <a:rPr lang="en-ID" sz="2000" dirty="0" err="1"/>
              <a:t>Manajemen</a:t>
            </a:r>
            <a:r>
              <a:rPr lang="en-ID" sz="2000" dirty="0"/>
              <a:t> </a:t>
            </a:r>
            <a:r>
              <a:rPr lang="en-ID" sz="2000" dirty="0" err="1"/>
              <a:t>risiko</a:t>
            </a:r>
            <a:r>
              <a:rPr lang="en-ID" sz="2000" dirty="0"/>
              <a:t> </a:t>
            </a:r>
            <a:r>
              <a:rPr lang="en-ID" sz="2000" dirty="0" err="1"/>
              <a:t>tidak</a:t>
            </a:r>
            <a:r>
              <a:rPr lang="en-ID" sz="2000" dirty="0"/>
              <a:t> </a:t>
            </a:r>
            <a:r>
              <a:rPr lang="en-ID" sz="2000" dirty="0" err="1"/>
              <a:t>hanya</a:t>
            </a:r>
            <a:r>
              <a:rPr lang="en-ID" sz="2000" dirty="0"/>
              <a:t> </a:t>
            </a:r>
            <a:r>
              <a:rPr lang="en-ID" sz="2000" dirty="0" err="1"/>
              <a:t>menjadi</a:t>
            </a:r>
            <a:r>
              <a:rPr lang="en-ID" sz="2000" dirty="0"/>
              <a:t> </a:t>
            </a:r>
            <a:r>
              <a:rPr lang="en-ID" sz="2000" dirty="0" err="1"/>
              <a:t>tanggung</a:t>
            </a:r>
            <a:r>
              <a:rPr lang="en-ID" sz="2000" dirty="0"/>
              <a:t> </a:t>
            </a:r>
            <a:r>
              <a:rPr lang="en-ID" sz="2000" dirty="0" err="1"/>
              <a:t>jawab</a:t>
            </a:r>
            <a:r>
              <a:rPr lang="en-ID" sz="2000" dirty="0"/>
              <a:t> </a:t>
            </a:r>
            <a:r>
              <a:rPr lang="en-ID" sz="2000" dirty="0" err="1"/>
              <a:t>manajemen</a:t>
            </a:r>
            <a:r>
              <a:rPr lang="en-ID" sz="2000" dirty="0"/>
              <a:t>, </a:t>
            </a:r>
            <a:r>
              <a:rPr lang="en-ID" sz="2000" dirty="0" err="1"/>
              <a:t>tetapi</a:t>
            </a:r>
            <a:r>
              <a:rPr lang="en-ID" sz="2000" dirty="0"/>
              <a:t> juga </a:t>
            </a:r>
            <a:r>
              <a:rPr lang="en-ID" sz="2000" dirty="0" err="1"/>
              <a:t>memerlukan</a:t>
            </a:r>
            <a:r>
              <a:rPr lang="en-ID" sz="2000" dirty="0"/>
              <a:t> </a:t>
            </a:r>
            <a:r>
              <a:rPr lang="en-ID" sz="2000" dirty="0" err="1"/>
              <a:t>dukungan</a:t>
            </a:r>
            <a:r>
              <a:rPr lang="en-ID" sz="2000" dirty="0"/>
              <a:t> audit internal </a:t>
            </a:r>
            <a:r>
              <a:rPr lang="en-ID" sz="2000" dirty="0" err="1"/>
              <a:t>dalam</a:t>
            </a:r>
            <a:r>
              <a:rPr lang="en-ID" sz="2000" dirty="0"/>
              <a:t> </a:t>
            </a:r>
            <a:r>
              <a:rPr lang="en-ID" sz="2000" dirty="0" err="1"/>
              <a:t>mengevaluasi</a:t>
            </a:r>
            <a:r>
              <a:rPr lang="en-ID" sz="2000" dirty="0"/>
              <a:t> </a:t>
            </a:r>
            <a:r>
              <a:rPr lang="en-ID" sz="2000" dirty="0" err="1"/>
              <a:t>efektivitas</a:t>
            </a:r>
            <a:r>
              <a:rPr lang="en-ID" sz="2000" dirty="0"/>
              <a:t> proses yang </a:t>
            </a:r>
            <a:r>
              <a:rPr lang="en-ID" sz="2000" dirty="0" err="1"/>
              <a:t>telah</a:t>
            </a:r>
            <a:r>
              <a:rPr lang="en-ID" sz="2000" dirty="0"/>
              <a:t> </a:t>
            </a:r>
            <a:r>
              <a:rPr lang="en-ID" sz="2000" dirty="0" err="1"/>
              <a:t>diterapkan</a:t>
            </a:r>
            <a:r>
              <a:rPr lang="en-ID" sz="2000" dirty="0"/>
              <a:t>. </a:t>
            </a:r>
            <a:r>
              <a:rPr lang="en-ID" sz="2000" dirty="0" err="1"/>
              <a:t>Melalui</a:t>
            </a:r>
            <a:r>
              <a:rPr lang="en-ID" sz="2000" dirty="0"/>
              <a:t> proses yang </a:t>
            </a:r>
            <a:r>
              <a:rPr lang="en-ID" sz="2000" dirty="0" err="1"/>
              <a:t>terstruktur</a:t>
            </a:r>
            <a:r>
              <a:rPr lang="en-ID" sz="2000" dirty="0"/>
              <a:t>, </a:t>
            </a:r>
            <a:r>
              <a:rPr lang="en-ID" sz="2000" dirty="0" err="1"/>
              <a:t>organisasi</a:t>
            </a:r>
            <a:r>
              <a:rPr lang="en-ID" sz="2000" dirty="0"/>
              <a:t> </a:t>
            </a:r>
            <a:r>
              <a:rPr lang="en-ID" sz="2000" dirty="0" err="1"/>
              <a:t>dapat</a:t>
            </a:r>
            <a:r>
              <a:rPr lang="en-ID" sz="2000" dirty="0"/>
              <a:t> </a:t>
            </a:r>
            <a:r>
              <a:rPr lang="en-ID" sz="2000" dirty="0" err="1"/>
              <a:t>mengurangi</a:t>
            </a:r>
            <a:r>
              <a:rPr lang="en-ID" sz="2000" dirty="0"/>
              <a:t> </a:t>
            </a:r>
            <a:r>
              <a:rPr lang="en-ID" sz="2000" dirty="0" err="1"/>
              <a:t>kemungkinan</a:t>
            </a:r>
            <a:r>
              <a:rPr lang="en-ID" sz="2000" dirty="0"/>
              <a:t> </a:t>
            </a:r>
            <a:r>
              <a:rPr lang="en-ID" sz="2000" dirty="0" err="1"/>
              <a:t>terjadinya</a:t>
            </a:r>
            <a:r>
              <a:rPr lang="en-ID" sz="2000" dirty="0"/>
              <a:t> </a:t>
            </a:r>
            <a:r>
              <a:rPr lang="en-ID" sz="2000" dirty="0" err="1"/>
              <a:t>kerugian</a:t>
            </a:r>
            <a:r>
              <a:rPr lang="en-ID" sz="2000" dirty="0"/>
              <a:t> </a:t>
            </a:r>
            <a:r>
              <a:rPr lang="en-ID" sz="2000" dirty="0" err="1"/>
              <a:t>serta</a:t>
            </a:r>
            <a:r>
              <a:rPr lang="en-ID" sz="2000" dirty="0"/>
              <a:t> </a:t>
            </a:r>
            <a:r>
              <a:rPr lang="en-ID" sz="2000" dirty="0" err="1"/>
              <a:t>meningkatkan</a:t>
            </a:r>
            <a:r>
              <a:rPr lang="en-ID" sz="2000" dirty="0"/>
              <a:t> </a:t>
            </a:r>
            <a:r>
              <a:rPr lang="en-ID" sz="2000" dirty="0" err="1"/>
              <a:t>peluang</a:t>
            </a:r>
            <a:r>
              <a:rPr lang="en-ID" sz="2000" dirty="0"/>
              <a:t> </a:t>
            </a:r>
            <a:r>
              <a:rPr lang="en-ID" sz="2000" dirty="0" err="1"/>
              <a:t>keberhasilan</a:t>
            </a:r>
            <a:r>
              <a:rPr lang="en-ID" sz="2000" dirty="0"/>
              <a:t> </a:t>
            </a:r>
            <a:r>
              <a:rPr lang="en-ID" sz="2000" dirty="0" err="1"/>
              <a:t>dalam</a:t>
            </a:r>
            <a:r>
              <a:rPr lang="en-ID" sz="2000" dirty="0"/>
              <a:t> </a:t>
            </a:r>
            <a:r>
              <a:rPr lang="en-ID" sz="2000" dirty="0" err="1"/>
              <a:t>mencapai</a:t>
            </a:r>
            <a:r>
              <a:rPr lang="en-ID" sz="2000" dirty="0"/>
              <a:t> </a:t>
            </a:r>
            <a:r>
              <a:rPr lang="en-ID" sz="2000" dirty="0" err="1"/>
              <a:t>tujuan</a:t>
            </a:r>
            <a:r>
              <a:rPr lang="en-ID" sz="2000" dirty="0"/>
              <a:t> </a:t>
            </a:r>
            <a:r>
              <a:rPr lang="en-ID" sz="2000" dirty="0" err="1"/>
              <a:t>perusahaan</a:t>
            </a:r>
            <a:r>
              <a:rPr lang="en-ID" sz="2000" dirty="0"/>
              <a:t>.</a:t>
            </a:r>
          </a:p>
          <a:p>
            <a:pPr marL="0" indent="0">
              <a:buNone/>
            </a:pPr>
            <a:r>
              <a:rPr lang="en-ID" sz="2000" dirty="0" err="1"/>
              <a:t>Tahapan</a:t>
            </a:r>
            <a:r>
              <a:rPr lang="en-ID" sz="2000" dirty="0"/>
              <a:t> </a:t>
            </a:r>
            <a:r>
              <a:rPr lang="en-ID" sz="2000" dirty="0" err="1"/>
              <a:t>dalam</a:t>
            </a:r>
            <a:r>
              <a:rPr lang="en-ID" sz="2000" dirty="0"/>
              <a:t> proses </a:t>
            </a:r>
            <a:r>
              <a:rPr lang="en-ID" sz="2000" dirty="0" err="1"/>
              <a:t>manajemen</a:t>
            </a:r>
            <a:r>
              <a:rPr lang="en-ID" sz="2000" dirty="0"/>
              <a:t> </a:t>
            </a:r>
            <a:r>
              <a:rPr lang="en-ID" sz="2000" dirty="0" err="1"/>
              <a:t>risiko</a:t>
            </a:r>
            <a:r>
              <a:rPr lang="en-ID" sz="2000" dirty="0"/>
              <a:t> </a:t>
            </a:r>
            <a:r>
              <a:rPr lang="en-ID" sz="2000" dirty="0" err="1"/>
              <a:t>meliputi</a:t>
            </a:r>
            <a:r>
              <a:rPr lang="en-ID" sz="2000" dirty="0"/>
              <a:t>:</a:t>
            </a:r>
          </a:p>
          <a:p>
            <a:pPr marL="0" indent="0">
              <a:buNone/>
            </a:pPr>
            <a:r>
              <a:rPr lang="en-ID" sz="2000" b="1" dirty="0" err="1"/>
              <a:t>Identifikasi</a:t>
            </a:r>
            <a:r>
              <a:rPr lang="en-ID" sz="2000" b="1" dirty="0"/>
              <a:t> Risiko</a:t>
            </a:r>
          </a:p>
          <a:p>
            <a:pPr marL="0" indent="0">
              <a:buNone/>
            </a:pPr>
            <a:r>
              <a:rPr lang="en-ID" sz="2000" dirty="0" err="1"/>
              <a:t>Identifikasi</a:t>
            </a:r>
            <a:r>
              <a:rPr lang="en-ID" sz="2000" dirty="0"/>
              <a:t> </a:t>
            </a:r>
            <a:r>
              <a:rPr lang="en-ID" sz="2000" dirty="0" err="1"/>
              <a:t>risiko</a:t>
            </a:r>
            <a:r>
              <a:rPr lang="en-ID" sz="2000" dirty="0"/>
              <a:t> </a:t>
            </a:r>
            <a:r>
              <a:rPr lang="en-ID" sz="2000" dirty="0" err="1"/>
              <a:t>dilakukan</a:t>
            </a:r>
            <a:r>
              <a:rPr lang="en-ID" sz="2000" dirty="0"/>
              <a:t> </a:t>
            </a:r>
            <a:r>
              <a:rPr lang="en-ID" sz="2000" dirty="0" err="1"/>
              <a:t>untuk</a:t>
            </a:r>
            <a:r>
              <a:rPr lang="en-ID" sz="2000" dirty="0"/>
              <a:t> </a:t>
            </a:r>
            <a:r>
              <a:rPr lang="en-ID" sz="2000" dirty="0" err="1"/>
              <a:t>mengenali</a:t>
            </a:r>
            <a:r>
              <a:rPr lang="en-ID" sz="2000" dirty="0"/>
              <a:t> </a:t>
            </a:r>
            <a:r>
              <a:rPr lang="en-ID" sz="2000" dirty="0" err="1"/>
              <a:t>berbagai</a:t>
            </a:r>
            <a:r>
              <a:rPr lang="en-ID" sz="2000" dirty="0"/>
              <a:t> </a:t>
            </a:r>
            <a:r>
              <a:rPr lang="en-ID" sz="2000" dirty="0" err="1"/>
              <a:t>risiko</a:t>
            </a:r>
            <a:r>
              <a:rPr lang="en-ID" sz="2000" dirty="0"/>
              <a:t> yang </a:t>
            </a:r>
            <a:r>
              <a:rPr lang="en-ID" sz="2000" dirty="0" err="1"/>
              <a:t>dapat</a:t>
            </a:r>
            <a:r>
              <a:rPr lang="en-ID" sz="2000" dirty="0"/>
              <a:t> </a:t>
            </a:r>
            <a:r>
              <a:rPr lang="en-ID" sz="2000" dirty="0" err="1"/>
              <a:t>menghambat</a:t>
            </a:r>
            <a:r>
              <a:rPr lang="en-ID" sz="2000" dirty="0"/>
              <a:t> </a:t>
            </a:r>
            <a:r>
              <a:rPr lang="en-ID" sz="2000" dirty="0" err="1"/>
              <a:t>pencapaian</a:t>
            </a:r>
            <a:r>
              <a:rPr lang="en-ID" sz="2000" dirty="0"/>
              <a:t> </a:t>
            </a:r>
            <a:r>
              <a:rPr lang="en-ID" sz="2000" dirty="0" err="1"/>
              <a:t>tujuan</a:t>
            </a:r>
            <a:r>
              <a:rPr lang="en-ID" sz="2000" dirty="0"/>
              <a:t> </a:t>
            </a:r>
            <a:r>
              <a:rPr lang="en-ID" sz="2000" dirty="0" err="1"/>
              <a:t>organisasi</a:t>
            </a:r>
            <a:r>
              <a:rPr lang="en-ID" sz="2000" dirty="0"/>
              <a:t>. Risiko </a:t>
            </a:r>
            <a:r>
              <a:rPr lang="en-ID" sz="2000" dirty="0" err="1"/>
              <a:t>dapat</a:t>
            </a:r>
            <a:r>
              <a:rPr lang="en-ID" sz="2000" dirty="0"/>
              <a:t> </a:t>
            </a:r>
            <a:r>
              <a:rPr lang="en-ID" sz="2000" dirty="0" err="1"/>
              <a:t>berasal</a:t>
            </a:r>
            <a:r>
              <a:rPr lang="en-ID" sz="2000" dirty="0"/>
              <a:t> </a:t>
            </a:r>
            <a:r>
              <a:rPr lang="en-ID" sz="2000" dirty="0" err="1"/>
              <a:t>dari</a:t>
            </a:r>
            <a:r>
              <a:rPr lang="en-ID" sz="2000" dirty="0"/>
              <a:t> </a:t>
            </a:r>
            <a:r>
              <a:rPr lang="en-ID" sz="2000" dirty="0" err="1"/>
              <a:t>faktor</a:t>
            </a:r>
            <a:r>
              <a:rPr lang="en-ID" sz="2000" dirty="0"/>
              <a:t> internal </a:t>
            </a:r>
            <a:r>
              <a:rPr lang="en-ID" sz="2000" dirty="0" err="1"/>
              <a:t>maupun</a:t>
            </a:r>
            <a:r>
              <a:rPr lang="en-ID" sz="2000" dirty="0"/>
              <a:t> </a:t>
            </a:r>
            <a:r>
              <a:rPr lang="en-ID" sz="2000" dirty="0" err="1"/>
              <a:t>eksternal</a:t>
            </a:r>
            <a:r>
              <a:rPr lang="en-ID" sz="2000" dirty="0"/>
              <a:t> </a:t>
            </a:r>
            <a:r>
              <a:rPr lang="en-ID" sz="2000" dirty="0" err="1"/>
              <a:t>perusahaan</a:t>
            </a:r>
            <a:r>
              <a:rPr lang="en-ID" sz="2000" dirty="0"/>
              <a:t>. Pada </a:t>
            </a:r>
            <a:r>
              <a:rPr lang="en-ID" sz="2000" dirty="0" err="1"/>
              <a:t>tahap</a:t>
            </a:r>
            <a:r>
              <a:rPr lang="en-ID" sz="2000" dirty="0"/>
              <a:t> </a:t>
            </a:r>
            <a:r>
              <a:rPr lang="en-ID" sz="2000" dirty="0" err="1"/>
              <a:t>ini</a:t>
            </a:r>
            <a:r>
              <a:rPr lang="en-ID" sz="2000" dirty="0"/>
              <a:t>, </a:t>
            </a:r>
            <a:r>
              <a:rPr lang="en-ID" sz="2000" dirty="0" err="1"/>
              <a:t>organisasi</a:t>
            </a:r>
            <a:r>
              <a:rPr lang="en-ID" sz="2000" dirty="0"/>
              <a:t> </a:t>
            </a:r>
            <a:r>
              <a:rPr lang="en-ID" sz="2000" dirty="0" err="1"/>
              <a:t>melakukan</a:t>
            </a:r>
            <a:r>
              <a:rPr lang="en-ID" sz="2000" dirty="0"/>
              <a:t> </a:t>
            </a:r>
            <a:r>
              <a:rPr lang="en-ID" sz="2000" dirty="0" err="1"/>
              <a:t>pemetaan</a:t>
            </a:r>
            <a:r>
              <a:rPr lang="en-ID" sz="2000" dirty="0"/>
              <a:t> </a:t>
            </a:r>
            <a:r>
              <a:rPr lang="en-ID" sz="2000" dirty="0" err="1"/>
              <a:t>risiko</a:t>
            </a:r>
            <a:r>
              <a:rPr lang="en-ID" sz="2000" dirty="0"/>
              <a:t> </a:t>
            </a:r>
            <a:r>
              <a:rPr lang="en-ID" sz="2000" dirty="0" err="1"/>
              <a:t>untuk</a:t>
            </a:r>
            <a:r>
              <a:rPr lang="en-ID" sz="2000" dirty="0"/>
              <a:t> </a:t>
            </a:r>
            <a:r>
              <a:rPr lang="en-ID" sz="2000" dirty="0" err="1"/>
              <a:t>mengetahui</a:t>
            </a:r>
            <a:r>
              <a:rPr lang="en-ID" sz="2000" dirty="0"/>
              <a:t> </a:t>
            </a:r>
            <a:r>
              <a:rPr lang="en-ID" sz="2000" dirty="0" err="1"/>
              <a:t>sumber</a:t>
            </a:r>
            <a:r>
              <a:rPr lang="en-ID" sz="2000" dirty="0"/>
              <a:t>, </a:t>
            </a:r>
            <a:r>
              <a:rPr lang="en-ID" sz="2000" dirty="0" err="1"/>
              <a:t>penyebab</a:t>
            </a:r>
            <a:r>
              <a:rPr lang="en-ID" sz="2000" dirty="0"/>
              <a:t>, dan </a:t>
            </a:r>
            <a:r>
              <a:rPr lang="en-ID" sz="2000" dirty="0" err="1"/>
              <a:t>dampak</a:t>
            </a:r>
            <a:r>
              <a:rPr lang="en-ID" sz="2000" dirty="0"/>
              <a:t> yang </a:t>
            </a:r>
            <a:r>
              <a:rPr lang="en-ID" sz="2000" dirty="0" err="1"/>
              <a:t>mungkin</a:t>
            </a:r>
            <a:r>
              <a:rPr lang="en-ID" sz="2000" dirty="0"/>
              <a:t> </a:t>
            </a:r>
            <a:r>
              <a:rPr lang="en-ID" sz="2000" dirty="0" err="1"/>
              <a:t>ditimbulkan</a:t>
            </a:r>
            <a:r>
              <a:rPr lang="en-ID" sz="2000" dirty="0"/>
              <a:t> oleh </a:t>
            </a:r>
            <a:r>
              <a:rPr lang="en-ID" sz="2000" dirty="0" err="1"/>
              <a:t>setiap</a:t>
            </a:r>
            <a:r>
              <a:rPr lang="en-ID" sz="2000" dirty="0"/>
              <a:t> </a:t>
            </a:r>
            <a:r>
              <a:rPr lang="en-ID" sz="2000" dirty="0" err="1"/>
              <a:t>risiko</a:t>
            </a:r>
            <a:r>
              <a:rPr lang="en-ID" sz="2000" dirty="0"/>
              <a:t>.</a:t>
            </a:r>
          </a:p>
          <a:p>
            <a:pPr marL="0" indent="0">
              <a:buNone/>
            </a:pPr>
            <a:endParaRPr lang="en-US" altLang="en-US" sz="2000" dirty="0"/>
          </a:p>
        </p:txBody>
      </p:sp>
    </p:spTree>
    <p:extLst>
      <p:ext uri="{BB962C8B-B14F-4D97-AF65-F5344CB8AC3E}">
        <p14:creationId xmlns:p14="http://schemas.microsoft.com/office/powerpoint/2010/main" val="2333424605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3AC713-51FD-7259-C7A2-DBEDEAA7E5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Content Placeholder 2">
            <a:extLst>
              <a:ext uri="{FF2B5EF4-FFF2-40B4-BE49-F238E27FC236}">
                <a16:creationId xmlns:a16="http://schemas.microsoft.com/office/drawing/2014/main" id="{B63537D2-9ECF-59A2-B236-D7E1B45AD5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n-ID" sz="2400" b="1" dirty="0" err="1"/>
              <a:t>Penilaian</a:t>
            </a:r>
            <a:r>
              <a:rPr lang="en-ID" sz="2400" b="1" dirty="0"/>
              <a:t> Risiko</a:t>
            </a:r>
          </a:p>
          <a:p>
            <a:pPr marL="0" indent="0">
              <a:buNone/>
            </a:pPr>
            <a:r>
              <a:rPr lang="en-ID" sz="2400" dirty="0" err="1"/>
              <a:t>Setelah</a:t>
            </a:r>
            <a:r>
              <a:rPr lang="en-ID" sz="2400" dirty="0"/>
              <a:t> </a:t>
            </a:r>
            <a:r>
              <a:rPr lang="en-ID" sz="2400" dirty="0" err="1"/>
              <a:t>risiko</a:t>
            </a:r>
            <a:r>
              <a:rPr lang="en-ID" sz="2400" dirty="0"/>
              <a:t> </a:t>
            </a:r>
            <a:r>
              <a:rPr lang="en-ID" sz="2400" dirty="0" err="1"/>
              <a:t>teridentifikasi</a:t>
            </a:r>
            <a:r>
              <a:rPr lang="en-ID" sz="2400" dirty="0"/>
              <a:t>, </a:t>
            </a:r>
            <a:r>
              <a:rPr lang="en-ID" sz="2400" dirty="0" err="1"/>
              <a:t>langkah</a:t>
            </a:r>
            <a:r>
              <a:rPr lang="en-ID" sz="2400" dirty="0"/>
              <a:t> </a:t>
            </a:r>
            <a:r>
              <a:rPr lang="en-ID" sz="2400" dirty="0" err="1"/>
              <a:t>berikutnya</a:t>
            </a:r>
            <a:r>
              <a:rPr lang="en-ID" sz="2400" dirty="0"/>
              <a:t> </a:t>
            </a:r>
            <a:r>
              <a:rPr lang="en-ID" sz="2400" dirty="0" err="1"/>
              <a:t>adalah</a:t>
            </a:r>
            <a:r>
              <a:rPr lang="en-ID" sz="2400" dirty="0"/>
              <a:t> </a:t>
            </a:r>
            <a:r>
              <a:rPr lang="en-ID" sz="2400" dirty="0" err="1"/>
              <a:t>melakukan</a:t>
            </a:r>
            <a:r>
              <a:rPr lang="en-ID" sz="2400" dirty="0"/>
              <a:t> </a:t>
            </a:r>
            <a:r>
              <a:rPr lang="en-ID" sz="2400" dirty="0" err="1"/>
              <a:t>penilaian</a:t>
            </a:r>
            <a:r>
              <a:rPr lang="en-ID" sz="2400" dirty="0"/>
              <a:t> </a:t>
            </a:r>
            <a:r>
              <a:rPr lang="en-ID" sz="2400" dirty="0" err="1"/>
              <a:t>risiko</a:t>
            </a:r>
            <a:r>
              <a:rPr lang="en-ID" sz="2400" dirty="0"/>
              <a:t>. </a:t>
            </a:r>
            <a:r>
              <a:rPr lang="en-ID" sz="2400" dirty="0" err="1"/>
              <a:t>Penilaian</a:t>
            </a:r>
            <a:r>
              <a:rPr lang="en-ID" sz="2400" dirty="0"/>
              <a:t> </a:t>
            </a:r>
            <a:r>
              <a:rPr lang="en-ID" sz="2400" dirty="0" err="1"/>
              <a:t>dilakukan</a:t>
            </a:r>
            <a:r>
              <a:rPr lang="en-ID" sz="2400" dirty="0"/>
              <a:t> </a:t>
            </a:r>
            <a:r>
              <a:rPr lang="en-ID" sz="2400" dirty="0" err="1"/>
              <a:t>dengan</a:t>
            </a:r>
            <a:r>
              <a:rPr lang="en-ID" sz="2400" dirty="0"/>
              <a:t> </a:t>
            </a:r>
            <a:r>
              <a:rPr lang="en-ID" sz="2400" dirty="0" err="1"/>
              <a:t>mempertimbangkan</a:t>
            </a:r>
            <a:r>
              <a:rPr lang="en-ID" sz="2400" dirty="0"/>
              <a:t> </a:t>
            </a:r>
            <a:r>
              <a:rPr lang="en-ID" sz="2400" dirty="0" err="1"/>
              <a:t>tingkat</a:t>
            </a:r>
            <a:r>
              <a:rPr lang="en-ID" sz="2400" dirty="0"/>
              <a:t> </a:t>
            </a:r>
            <a:r>
              <a:rPr lang="en-ID" sz="2400" dirty="0" err="1"/>
              <a:t>kemungkinan</a:t>
            </a:r>
            <a:r>
              <a:rPr lang="en-ID" sz="2400" dirty="0"/>
              <a:t> </a:t>
            </a:r>
            <a:r>
              <a:rPr lang="en-ID" sz="2400" dirty="0" err="1"/>
              <a:t>terjadinya</a:t>
            </a:r>
            <a:r>
              <a:rPr lang="en-ID" sz="2400" dirty="0"/>
              <a:t> </a:t>
            </a:r>
            <a:r>
              <a:rPr lang="en-ID" sz="2400" dirty="0" err="1"/>
              <a:t>risiko</a:t>
            </a:r>
            <a:r>
              <a:rPr lang="en-ID" sz="2400" dirty="0"/>
              <a:t> dan </a:t>
            </a:r>
            <a:r>
              <a:rPr lang="en-ID" sz="2400" dirty="0" err="1"/>
              <a:t>besarnya</a:t>
            </a:r>
            <a:r>
              <a:rPr lang="en-ID" sz="2400" dirty="0"/>
              <a:t> </a:t>
            </a:r>
            <a:r>
              <a:rPr lang="en-ID" sz="2400" dirty="0" err="1"/>
              <a:t>dampak</a:t>
            </a:r>
            <a:r>
              <a:rPr lang="en-ID" sz="2400" dirty="0"/>
              <a:t> yang </a:t>
            </a:r>
            <a:r>
              <a:rPr lang="en-ID" sz="2400" dirty="0" err="1"/>
              <a:t>ditimbulkan</a:t>
            </a:r>
            <a:r>
              <a:rPr lang="en-ID" sz="2400" dirty="0"/>
              <a:t>. Hasil </a:t>
            </a:r>
            <a:r>
              <a:rPr lang="en-ID" sz="2400" dirty="0" err="1"/>
              <a:t>penilaian</a:t>
            </a:r>
            <a:r>
              <a:rPr lang="en-ID" sz="2400" dirty="0"/>
              <a:t> </a:t>
            </a:r>
            <a:r>
              <a:rPr lang="en-ID" sz="2400" dirty="0" err="1"/>
              <a:t>digunakan</a:t>
            </a:r>
            <a:r>
              <a:rPr lang="en-ID" sz="2400" dirty="0"/>
              <a:t> </a:t>
            </a:r>
            <a:r>
              <a:rPr lang="en-ID" sz="2400" dirty="0" err="1"/>
              <a:t>untuk</a:t>
            </a:r>
            <a:r>
              <a:rPr lang="en-ID" sz="2400" dirty="0"/>
              <a:t> </a:t>
            </a:r>
            <a:r>
              <a:rPr lang="en-ID" sz="2400" dirty="0" err="1"/>
              <a:t>menentukan</a:t>
            </a:r>
            <a:r>
              <a:rPr lang="en-ID" sz="2400" dirty="0"/>
              <a:t> </a:t>
            </a:r>
            <a:r>
              <a:rPr lang="en-ID" sz="2400" dirty="0" err="1"/>
              <a:t>prioritas</a:t>
            </a:r>
            <a:r>
              <a:rPr lang="en-ID" sz="2400" dirty="0"/>
              <a:t> </a:t>
            </a:r>
            <a:r>
              <a:rPr lang="en-ID" sz="2400" dirty="0" err="1"/>
              <a:t>risiko</a:t>
            </a:r>
            <a:r>
              <a:rPr lang="en-ID" sz="2400" dirty="0"/>
              <a:t> yang </a:t>
            </a:r>
            <a:r>
              <a:rPr lang="en-ID" sz="2400" dirty="0" err="1"/>
              <a:t>perlu</a:t>
            </a:r>
            <a:r>
              <a:rPr lang="en-ID" sz="2400" dirty="0"/>
              <a:t> </a:t>
            </a:r>
            <a:r>
              <a:rPr lang="en-ID" sz="2400" dirty="0" err="1"/>
              <a:t>mendapatkan</a:t>
            </a:r>
            <a:r>
              <a:rPr lang="en-ID" sz="2400" dirty="0"/>
              <a:t> </a:t>
            </a:r>
            <a:r>
              <a:rPr lang="en-ID" sz="2400" dirty="0" err="1"/>
              <a:t>perhatian</a:t>
            </a:r>
            <a:r>
              <a:rPr lang="en-ID" sz="2400" dirty="0"/>
              <a:t> </a:t>
            </a:r>
            <a:r>
              <a:rPr lang="en-ID" sz="2400" dirty="0" err="1"/>
              <a:t>lebih</a:t>
            </a:r>
            <a:r>
              <a:rPr lang="en-ID" sz="2400" dirty="0"/>
              <a:t> </a:t>
            </a:r>
            <a:r>
              <a:rPr lang="en-ID" sz="2400" dirty="0" err="1"/>
              <a:t>besar</a:t>
            </a:r>
            <a:r>
              <a:rPr lang="en-ID" sz="2400" dirty="0"/>
              <a:t> </a:t>
            </a:r>
            <a:r>
              <a:rPr lang="en-ID" sz="2400" dirty="0" err="1"/>
              <a:t>dari</a:t>
            </a:r>
            <a:r>
              <a:rPr lang="en-ID" sz="2400" dirty="0"/>
              <a:t> </a:t>
            </a:r>
            <a:r>
              <a:rPr lang="en-ID" sz="2400" dirty="0" err="1"/>
              <a:t>manajemen</a:t>
            </a:r>
            <a:r>
              <a:rPr lang="en-ID" sz="2400" dirty="0"/>
              <a:t>.</a:t>
            </a:r>
            <a:endParaRPr lang="en-ID" sz="2400" b="1" dirty="0"/>
          </a:p>
          <a:p>
            <a:pPr marL="0" indent="0">
              <a:buNone/>
            </a:pPr>
            <a:r>
              <a:rPr lang="en-ID" sz="2400" b="1" dirty="0" err="1"/>
              <a:t>Penyusunan</a:t>
            </a:r>
            <a:r>
              <a:rPr lang="en-ID" sz="2400" b="1" dirty="0"/>
              <a:t> </a:t>
            </a:r>
            <a:r>
              <a:rPr lang="en-ID" sz="2400" b="1" dirty="0" err="1"/>
              <a:t>Perencanaan</a:t>
            </a:r>
            <a:r>
              <a:rPr lang="en-ID" sz="2400" b="1" dirty="0"/>
              <a:t> Risiko</a:t>
            </a:r>
          </a:p>
          <a:p>
            <a:pPr marL="0" indent="0">
              <a:buNone/>
            </a:pPr>
            <a:r>
              <a:rPr lang="en-ID" sz="2400" dirty="0" err="1"/>
              <a:t>Tahap</a:t>
            </a:r>
            <a:r>
              <a:rPr lang="en-ID" sz="2400" dirty="0"/>
              <a:t> </a:t>
            </a:r>
            <a:r>
              <a:rPr lang="en-ID" sz="2400" dirty="0" err="1"/>
              <a:t>ini</a:t>
            </a:r>
            <a:r>
              <a:rPr lang="en-ID" sz="2400" dirty="0"/>
              <a:t> </a:t>
            </a:r>
            <a:r>
              <a:rPr lang="en-ID" sz="2400" dirty="0" err="1"/>
              <a:t>dilakukan</a:t>
            </a:r>
            <a:r>
              <a:rPr lang="en-ID" sz="2400" dirty="0"/>
              <a:t> </a:t>
            </a:r>
            <a:r>
              <a:rPr lang="en-ID" sz="2400" dirty="0" err="1"/>
              <a:t>dengan</a:t>
            </a:r>
            <a:r>
              <a:rPr lang="en-ID" sz="2400" dirty="0"/>
              <a:t> </a:t>
            </a:r>
            <a:r>
              <a:rPr lang="en-ID" sz="2400" dirty="0" err="1"/>
              <a:t>menyusun</a:t>
            </a:r>
            <a:r>
              <a:rPr lang="en-ID" sz="2400" dirty="0"/>
              <a:t> strategi dan </a:t>
            </a:r>
            <a:r>
              <a:rPr lang="en-ID" sz="2400" dirty="0" err="1"/>
              <a:t>rencana</a:t>
            </a:r>
            <a:r>
              <a:rPr lang="en-ID" sz="2400" dirty="0"/>
              <a:t> </a:t>
            </a:r>
            <a:r>
              <a:rPr lang="en-ID" sz="2400" dirty="0" err="1"/>
              <a:t>tindakan</a:t>
            </a:r>
            <a:r>
              <a:rPr lang="en-ID" sz="2400" dirty="0"/>
              <a:t> </a:t>
            </a:r>
            <a:r>
              <a:rPr lang="en-ID" sz="2400" dirty="0" err="1"/>
              <a:t>dalam</a:t>
            </a:r>
            <a:r>
              <a:rPr lang="en-ID" sz="2400" dirty="0"/>
              <a:t> </a:t>
            </a:r>
            <a:r>
              <a:rPr lang="en-ID" sz="2400" dirty="0" err="1"/>
              <a:t>menghadapi</a:t>
            </a:r>
            <a:r>
              <a:rPr lang="en-ID" sz="2400" dirty="0"/>
              <a:t> </a:t>
            </a:r>
            <a:r>
              <a:rPr lang="en-ID" sz="2400" dirty="0" err="1"/>
              <a:t>risiko</a:t>
            </a:r>
            <a:r>
              <a:rPr lang="en-ID" sz="2400" dirty="0"/>
              <a:t> yang </a:t>
            </a:r>
            <a:r>
              <a:rPr lang="en-ID" sz="2400" dirty="0" err="1"/>
              <a:t>telah</a:t>
            </a:r>
            <a:r>
              <a:rPr lang="en-ID" sz="2400" dirty="0"/>
              <a:t> </a:t>
            </a:r>
            <a:r>
              <a:rPr lang="en-ID" sz="2400" dirty="0" err="1"/>
              <a:t>diidentifikasi</a:t>
            </a:r>
            <a:r>
              <a:rPr lang="en-ID" sz="2400" dirty="0"/>
              <a:t>. </a:t>
            </a:r>
            <a:r>
              <a:rPr lang="en-ID" sz="2400" dirty="0" err="1"/>
              <a:t>Perencanaan</a:t>
            </a:r>
            <a:r>
              <a:rPr lang="en-ID" sz="2400" dirty="0"/>
              <a:t> </a:t>
            </a:r>
            <a:r>
              <a:rPr lang="en-ID" sz="2400" dirty="0" err="1"/>
              <a:t>risiko</a:t>
            </a:r>
            <a:r>
              <a:rPr lang="en-ID" sz="2400" dirty="0"/>
              <a:t> </a:t>
            </a:r>
            <a:r>
              <a:rPr lang="en-ID" sz="2400" dirty="0" err="1"/>
              <a:t>membantu</a:t>
            </a:r>
            <a:r>
              <a:rPr lang="en-ID" sz="2400" dirty="0"/>
              <a:t> </a:t>
            </a:r>
            <a:r>
              <a:rPr lang="en-ID" sz="2400" dirty="0" err="1"/>
              <a:t>organisasi</a:t>
            </a:r>
            <a:r>
              <a:rPr lang="en-ID" sz="2400" dirty="0"/>
              <a:t> </a:t>
            </a:r>
            <a:r>
              <a:rPr lang="en-ID" sz="2400" dirty="0" err="1"/>
              <a:t>menentukan</a:t>
            </a:r>
            <a:r>
              <a:rPr lang="en-ID" sz="2400" dirty="0"/>
              <a:t> </a:t>
            </a:r>
            <a:r>
              <a:rPr lang="en-ID" sz="2400" dirty="0" err="1"/>
              <a:t>langkah</a:t>
            </a:r>
            <a:r>
              <a:rPr lang="en-ID" sz="2400" dirty="0"/>
              <a:t> </a:t>
            </a:r>
            <a:r>
              <a:rPr lang="en-ID" sz="2400" dirty="0" err="1"/>
              <a:t>pengendalian</a:t>
            </a:r>
            <a:r>
              <a:rPr lang="en-ID" sz="2400" dirty="0"/>
              <a:t> yang </a:t>
            </a:r>
            <a:r>
              <a:rPr lang="en-ID" sz="2400" dirty="0" err="1"/>
              <a:t>sesuai</a:t>
            </a:r>
            <a:r>
              <a:rPr lang="en-ID" sz="2400" dirty="0"/>
              <a:t> </a:t>
            </a:r>
            <a:r>
              <a:rPr lang="en-ID" sz="2400" dirty="0" err="1"/>
              <a:t>serta</a:t>
            </a:r>
            <a:r>
              <a:rPr lang="en-ID" sz="2400" dirty="0"/>
              <a:t> </a:t>
            </a:r>
            <a:r>
              <a:rPr lang="en-ID" sz="2400" dirty="0" err="1"/>
              <a:t>memastikan</a:t>
            </a:r>
            <a:r>
              <a:rPr lang="en-ID" sz="2400" dirty="0"/>
              <a:t> </a:t>
            </a:r>
            <a:r>
              <a:rPr lang="en-ID" sz="2400" dirty="0" err="1"/>
              <a:t>sumber</a:t>
            </a:r>
            <a:r>
              <a:rPr lang="en-ID" sz="2400" dirty="0"/>
              <a:t> </a:t>
            </a:r>
            <a:r>
              <a:rPr lang="en-ID" sz="2400" dirty="0" err="1"/>
              <a:t>daya</a:t>
            </a:r>
            <a:r>
              <a:rPr lang="en-ID" sz="2400" dirty="0"/>
              <a:t> yang </a:t>
            </a:r>
            <a:r>
              <a:rPr lang="en-ID" sz="2400" dirty="0" err="1"/>
              <a:t>tersedia</a:t>
            </a:r>
            <a:r>
              <a:rPr lang="en-ID" sz="2400" dirty="0"/>
              <a:t> </a:t>
            </a:r>
            <a:r>
              <a:rPr lang="en-ID" sz="2400" dirty="0" err="1"/>
              <a:t>digunakan</a:t>
            </a:r>
            <a:r>
              <a:rPr lang="en-ID" sz="2400" dirty="0"/>
              <a:t> </a:t>
            </a:r>
            <a:r>
              <a:rPr lang="en-ID" sz="2400" dirty="0" err="1"/>
              <a:t>secara</a:t>
            </a:r>
            <a:r>
              <a:rPr lang="en-ID" sz="2400" dirty="0"/>
              <a:t> </a:t>
            </a:r>
            <a:r>
              <a:rPr lang="en-ID" sz="2400" dirty="0" err="1"/>
              <a:t>efektif</a:t>
            </a:r>
            <a:r>
              <a:rPr lang="en-ID" sz="2400" dirty="0"/>
              <a:t> </a:t>
            </a:r>
            <a:r>
              <a:rPr lang="en-ID" sz="2400" dirty="0" err="1"/>
              <a:t>untuk</a:t>
            </a:r>
            <a:r>
              <a:rPr lang="en-ID" sz="2400" dirty="0"/>
              <a:t> </a:t>
            </a:r>
            <a:r>
              <a:rPr lang="en-ID" sz="2400" dirty="0" err="1"/>
              <a:t>mengurangi</a:t>
            </a:r>
            <a:r>
              <a:rPr lang="en-ID" sz="2400" dirty="0"/>
              <a:t> </a:t>
            </a:r>
            <a:r>
              <a:rPr lang="en-ID" sz="2400" dirty="0" err="1"/>
              <a:t>dampak</a:t>
            </a:r>
            <a:r>
              <a:rPr lang="en-ID" sz="2400" dirty="0"/>
              <a:t> </a:t>
            </a:r>
            <a:r>
              <a:rPr lang="en-ID" sz="2400" dirty="0" err="1"/>
              <a:t>risiko</a:t>
            </a:r>
            <a:r>
              <a:rPr lang="en-ID" sz="2400" dirty="0"/>
              <a:t>.</a:t>
            </a:r>
          </a:p>
          <a:p>
            <a:pPr marL="0" indent="0">
              <a:buNone/>
            </a:pPr>
            <a:endParaRPr lang="en-US" altLang="en-US" sz="2400" dirty="0"/>
          </a:p>
        </p:txBody>
      </p:sp>
    </p:spTree>
    <p:extLst>
      <p:ext uri="{BB962C8B-B14F-4D97-AF65-F5344CB8AC3E}">
        <p14:creationId xmlns:p14="http://schemas.microsoft.com/office/powerpoint/2010/main" val="743317985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F365C6-6203-97FF-741D-123331B7C6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Content Placeholder 2">
            <a:extLst>
              <a:ext uri="{FF2B5EF4-FFF2-40B4-BE49-F238E27FC236}">
                <a16:creationId xmlns:a16="http://schemas.microsoft.com/office/drawing/2014/main" id="{AE85267F-DD1C-043D-035F-442E1D33C2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n-ID" sz="1800" b="1" dirty="0" err="1"/>
              <a:t>Penanganan</a:t>
            </a:r>
            <a:r>
              <a:rPr lang="en-ID" sz="1800" b="1" dirty="0"/>
              <a:t> Risiko</a:t>
            </a:r>
          </a:p>
          <a:p>
            <a:pPr marL="0" indent="0">
              <a:buNone/>
            </a:pPr>
            <a:r>
              <a:rPr lang="en-ID" sz="1800" dirty="0" err="1"/>
              <a:t>Setelah</a:t>
            </a:r>
            <a:r>
              <a:rPr lang="en-ID" sz="1800" dirty="0"/>
              <a:t> </a:t>
            </a:r>
            <a:r>
              <a:rPr lang="en-ID" sz="1800" dirty="0" err="1"/>
              <a:t>dilakukan</a:t>
            </a:r>
            <a:r>
              <a:rPr lang="en-ID" sz="1800" dirty="0"/>
              <a:t> </a:t>
            </a:r>
            <a:r>
              <a:rPr lang="en-ID" sz="1800" dirty="0" err="1"/>
              <a:t>penilaian</a:t>
            </a:r>
            <a:r>
              <a:rPr lang="en-ID" sz="1800" dirty="0"/>
              <a:t>, </a:t>
            </a:r>
            <a:r>
              <a:rPr lang="en-ID" sz="1800" dirty="0" err="1"/>
              <a:t>organisasi</a:t>
            </a:r>
            <a:r>
              <a:rPr lang="en-ID" sz="1800" dirty="0"/>
              <a:t> </a:t>
            </a:r>
            <a:r>
              <a:rPr lang="en-ID" sz="1800" dirty="0" err="1"/>
              <a:t>perlu</a:t>
            </a:r>
            <a:r>
              <a:rPr lang="en-ID" sz="1800" dirty="0"/>
              <a:t> </a:t>
            </a:r>
            <a:r>
              <a:rPr lang="en-ID" sz="1800" dirty="0" err="1"/>
              <a:t>menentukan</a:t>
            </a:r>
            <a:r>
              <a:rPr lang="en-ID" sz="1800" dirty="0"/>
              <a:t> </a:t>
            </a:r>
            <a:r>
              <a:rPr lang="en-ID" sz="1800" dirty="0" err="1"/>
              <a:t>cara</a:t>
            </a:r>
            <a:r>
              <a:rPr lang="en-ID" sz="1800" dirty="0"/>
              <a:t> yang paling </a:t>
            </a:r>
            <a:r>
              <a:rPr lang="en-ID" sz="1800" dirty="0" err="1"/>
              <a:t>tepat</a:t>
            </a:r>
            <a:r>
              <a:rPr lang="en-ID" sz="1800" dirty="0"/>
              <a:t> </a:t>
            </a:r>
            <a:r>
              <a:rPr lang="en-ID" sz="1800" dirty="0" err="1"/>
              <a:t>untuk</a:t>
            </a:r>
            <a:r>
              <a:rPr lang="en-ID" sz="1800" dirty="0"/>
              <a:t> </a:t>
            </a:r>
            <a:r>
              <a:rPr lang="en-ID" sz="1800" dirty="0" err="1"/>
              <a:t>menangani</a:t>
            </a:r>
            <a:r>
              <a:rPr lang="en-ID" sz="1800" dirty="0"/>
              <a:t> </a:t>
            </a:r>
            <a:r>
              <a:rPr lang="en-ID" sz="1800" dirty="0" err="1"/>
              <a:t>risiko</a:t>
            </a:r>
            <a:r>
              <a:rPr lang="en-ID" sz="1800" dirty="0"/>
              <a:t>. </a:t>
            </a:r>
            <a:r>
              <a:rPr lang="en-ID" sz="1800" dirty="0" err="1"/>
              <a:t>Terdapat</a:t>
            </a:r>
            <a:r>
              <a:rPr lang="en-ID" sz="1800" dirty="0"/>
              <a:t> </a:t>
            </a:r>
            <a:r>
              <a:rPr lang="en-ID" sz="1800" dirty="0" err="1"/>
              <a:t>empat</a:t>
            </a:r>
            <a:r>
              <a:rPr lang="en-ID" sz="1800" dirty="0"/>
              <a:t> strategi </a:t>
            </a:r>
            <a:r>
              <a:rPr lang="en-ID" sz="1800" dirty="0" err="1"/>
              <a:t>utama</a:t>
            </a:r>
            <a:r>
              <a:rPr lang="en-ID" sz="1800" dirty="0"/>
              <a:t> yang </a:t>
            </a:r>
            <a:r>
              <a:rPr lang="en-ID" sz="1800" dirty="0" err="1"/>
              <a:t>dapat</a:t>
            </a:r>
            <a:r>
              <a:rPr lang="en-ID" sz="1800" dirty="0"/>
              <a:t> </a:t>
            </a:r>
            <a:r>
              <a:rPr lang="en-ID" sz="1800" dirty="0" err="1"/>
              <a:t>diterapkan</a:t>
            </a:r>
            <a:r>
              <a:rPr lang="en-ID" sz="1800" dirty="0"/>
              <a:t>, </a:t>
            </a:r>
            <a:r>
              <a:rPr lang="en-ID" sz="1800" dirty="0" err="1"/>
              <a:t>yaitu</a:t>
            </a:r>
            <a:r>
              <a:rPr lang="en-ID" sz="1800" dirty="0"/>
              <a:t>:</a:t>
            </a:r>
          </a:p>
          <a:p>
            <a:pPr marL="0" indent="0">
              <a:buNone/>
            </a:pPr>
            <a:r>
              <a:rPr lang="en-ID" sz="1800" dirty="0"/>
              <a:t>• </a:t>
            </a:r>
            <a:r>
              <a:rPr lang="en-ID" sz="1800" b="1" dirty="0" err="1"/>
              <a:t>Menghindari</a:t>
            </a:r>
            <a:r>
              <a:rPr lang="en-ID" sz="1800" b="1" dirty="0"/>
              <a:t> Risiko (Risk Avoidance)</a:t>
            </a:r>
            <a:r>
              <a:rPr lang="en-ID" sz="1800" dirty="0"/>
              <a:t>, </a:t>
            </a:r>
            <a:r>
              <a:rPr lang="en-ID" sz="1800" dirty="0" err="1"/>
              <a:t>yaitu</a:t>
            </a:r>
            <a:r>
              <a:rPr lang="en-ID" sz="1800" dirty="0"/>
              <a:t> </a:t>
            </a:r>
            <a:r>
              <a:rPr lang="en-ID" sz="1800" dirty="0" err="1"/>
              <a:t>menghilangkan</a:t>
            </a:r>
            <a:r>
              <a:rPr lang="en-ID" sz="1800" dirty="0"/>
              <a:t> </a:t>
            </a:r>
            <a:r>
              <a:rPr lang="en-ID" sz="1800" dirty="0" err="1"/>
              <a:t>aktivitas</a:t>
            </a:r>
            <a:r>
              <a:rPr lang="en-ID" sz="1800" dirty="0"/>
              <a:t> yang </a:t>
            </a:r>
            <a:r>
              <a:rPr lang="en-ID" sz="1800" dirty="0" err="1"/>
              <a:t>berpotensi</a:t>
            </a:r>
            <a:r>
              <a:rPr lang="en-ID" sz="1800" dirty="0"/>
              <a:t> </a:t>
            </a:r>
            <a:r>
              <a:rPr lang="en-ID" sz="1800" dirty="0" err="1"/>
              <a:t>menimbulkan</a:t>
            </a:r>
            <a:r>
              <a:rPr lang="en-ID" sz="1800" dirty="0"/>
              <a:t> </a:t>
            </a:r>
            <a:r>
              <a:rPr lang="en-ID" sz="1800" dirty="0" err="1"/>
              <a:t>risiko</a:t>
            </a:r>
            <a:r>
              <a:rPr lang="en-ID" sz="1800" dirty="0"/>
              <a:t>.</a:t>
            </a:r>
          </a:p>
          <a:p>
            <a:pPr marL="0" indent="0">
              <a:buNone/>
            </a:pPr>
            <a:r>
              <a:rPr lang="en-ID" sz="1800" dirty="0"/>
              <a:t>• </a:t>
            </a:r>
            <a:r>
              <a:rPr lang="en-ID" sz="1800" b="1" dirty="0" err="1"/>
              <a:t>Mengurangi</a:t>
            </a:r>
            <a:r>
              <a:rPr lang="en-ID" sz="1800" b="1" dirty="0"/>
              <a:t> Risiko (Risk Reduction)</a:t>
            </a:r>
            <a:r>
              <a:rPr lang="en-ID" sz="1800" dirty="0"/>
              <a:t>, </a:t>
            </a:r>
            <a:r>
              <a:rPr lang="en-ID" sz="1800" dirty="0" err="1"/>
              <a:t>yaitu</a:t>
            </a:r>
            <a:r>
              <a:rPr lang="en-ID" sz="1800" dirty="0"/>
              <a:t> </a:t>
            </a:r>
            <a:r>
              <a:rPr lang="en-ID" sz="1800" dirty="0" err="1"/>
              <a:t>melakukan</a:t>
            </a:r>
            <a:r>
              <a:rPr lang="en-ID" sz="1800" dirty="0"/>
              <a:t> </a:t>
            </a:r>
            <a:r>
              <a:rPr lang="en-ID" sz="1800" dirty="0" err="1"/>
              <a:t>tindakan</a:t>
            </a:r>
            <a:r>
              <a:rPr lang="en-ID" sz="1800" dirty="0"/>
              <a:t> </a:t>
            </a:r>
            <a:r>
              <a:rPr lang="en-ID" sz="1800" dirty="0" err="1"/>
              <a:t>untuk</a:t>
            </a:r>
            <a:r>
              <a:rPr lang="en-ID" sz="1800" dirty="0"/>
              <a:t> </a:t>
            </a:r>
            <a:r>
              <a:rPr lang="en-ID" sz="1800" dirty="0" err="1"/>
              <a:t>menurunkan</a:t>
            </a:r>
            <a:r>
              <a:rPr lang="en-ID" sz="1800" dirty="0"/>
              <a:t> </a:t>
            </a:r>
            <a:r>
              <a:rPr lang="en-ID" sz="1800" dirty="0" err="1"/>
              <a:t>kemungkinan</a:t>
            </a:r>
            <a:r>
              <a:rPr lang="en-ID" sz="1800" dirty="0"/>
              <a:t> </a:t>
            </a:r>
            <a:r>
              <a:rPr lang="en-ID" sz="1800" dirty="0" err="1"/>
              <a:t>terjadinya</a:t>
            </a:r>
            <a:r>
              <a:rPr lang="en-ID" sz="1800" dirty="0"/>
              <a:t> </a:t>
            </a:r>
            <a:r>
              <a:rPr lang="en-ID" sz="1800" dirty="0" err="1"/>
              <a:t>risiko</a:t>
            </a:r>
            <a:r>
              <a:rPr lang="en-ID" sz="1800" dirty="0"/>
              <a:t> </a:t>
            </a:r>
            <a:r>
              <a:rPr lang="en-ID" sz="1800" dirty="0" err="1"/>
              <a:t>atau</a:t>
            </a:r>
            <a:r>
              <a:rPr lang="en-ID" sz="1800" dirty="0"/>
              <a:t> </a:t>
            </a:r>
            <a:r>
              <a:rPr lang="en-ID" sz="1800" dirty="0" err="1"/>
              <a:t>meminimalkan</a:t>
            </a:r>
            <a:r>
              <a:rPr lang="en-ID" sz="1800" dirty="0"/>
              <a:t> </a:t>
            </a:r>
            <a:r>
              <a:rPr lang="en-ID" sz="1800" dirty="0" err="1"/>
              <a:t>dampaknya</a:t>
            </a:r>
            <a:r>
              <a:rPr lang="en-ID" sz="1800" dirty="0"/>
              <a:t>.</a:t>
            </a:r>
          </a:p>
          <a:p>
            <a:pPr marL="0" indent="0">
              <a:buNone/>
            </a:pPr>
            <a:r>
              <a:rPr lang="en-ID" sz="1800" dirty="0"/>
              <a:t>• </a:t>
            </a:r>
            <a:r>
              <a:rPr lang="en-ID" sz="1800" b="1" dirty="0" err="1"/>
              <a:t>Memindahkan</a:t>
            </a:r>
            <a:r>
              <a:rPr lang="en-ID" sz="1800" b="1" dirty="0"/>
              <a:t> Risiko (Risk Transfer)</a:t>
            </a:r>
            <a:r>
              <a:rPr lang="en-ID" sz="1800" dirty="0"/>
              <a:t>, </a:t>
            </a:r>
            <a:r>
              <a:rPr lang="en-ID" sz="1800" dirty="0" err="1"/>
              <a:t>yaitu</a:t>
            </a:r>
            <a:r>
              <a:rPr lang="en-ID" sz="1800" dirty="0"/>
              <a:t> </a:t>
            </a:r>
            <a:r>
              <a:rPr lang="en-ID" sz="1800" dirty="0" err="1"/>
              <a:t>mengalihkan</a:t>
            </a:r>
            <a:r>
              <a:rPr lang="en-ID" sz="1800" dirty="0"/>
              <a:t> </a:t>
            </a:r>
            <a:r>
              <a:rPr lang="en-ID" sz="1800" dirty="0" err="1"/>
              <a:t>risiko</a:t>
            </a:r>
            <a:r>
              <a:rPr lang="en-ID" sz="1800" dirty="0"/>
              <a:t> </a:t>
            </a:r>
            <a:r>
              <a:rPr lang="en-ID" sz="1800" dirty="0" err="1"/>
              <a:t>kepada</a:t>
            </a:r>
            <a:r>
              <a:rPr lang="en-ID" sz="1800" dirty="0"/>
              <a:t> </a:t>
            </a:r>
            <a:r>
              <a:rPr lang="en-ID" sz="1800" dirty="0" err="1"/>
              <a:t>pihak</a:t>
            </a:r>
            <a:r>
              <a:rPr lang="en-ID" sz="1800" dirty="0"/>
              <a:t> lain, </a:t>
            </a:r>
            <a:r>
              <a:rPr lang="en-ID" sz="1800" dirty="0" err="1"/>
              <a:t>misalnya</a:t>
            </a:r>
            <a:r>
              <a:rPr lang="en-ID" sz="1800" dirty="0"/>
              <a:t> </a:t>
            </a:r>
            <a:r>
              <a:rPr lang="en-ID" sz="1800" dirty="0" err="1"/>
              <a:t>melalui</a:t>
            </a:r>
            <a:r>
              <a:rPr lang="en-ID" sz="1800" dirty="0"/>
              <a:t> </a:t>
            </a:r>
            <a:r>
              <a:rPr lang="en-ID" sz="1800" dirty="0" err="1"/>
              <a:t>asuransi</a:t>
            </a:r>
            <a:r>
              <a:rPr lang="en-ID" sz="1800" dirty="0"/>
              <a:t> </a:t>
            </a:r>
            <a:r>
              <a:rPr lang="en-ID" sz="1800" dirty="0" err="1"/>
              <a:t>atau</a:t>
            </a:r>
            <a:r>
              <a:rPr lang="en-ID" sz="1800" dirty="0"/>
              <a:t> </a:t>
            </a:r>
            <a:r>
              <a:rPr lang="en-ID" sz="1800" dirty="0" err="1"/>
              <a:t>kerja</a:t>
            </a:r>
            <a:r>
              <a:rPr lang="en-ID" sz="1800" dirty="0"/>
              <a:t> </a:t>
            </a:r>
            <a:r>
              <a:rPr lang="en-ID" sz="1800" dirty="0" err="1"/>
              <a:t>sama</a:t>
            </a:r>
            <a:r>
              <a:rPr lang="en-ID" sz="1800" dirty="0"/>
              <a:t> </a:t>
            </a:r>
            <a:r>
              <a:rPr lang="en-ID" sz="1800" dirty="0" err="1"/>
              <a:t>kontraktual</a:t>
            </a:r>
            <a:r>
              <a:rPr lang="en-ID" sz="1800" dirty="0"/>
              <a:t>.</a:t>
            </a:r>
          </a:p>
          <a:p>
            <a:pPr marL="0" indent="0">
              <a:buNone/>
            </a:pPr>
            <a:r>
              <a:rPr lang="en-ID" sz="1800" dirty="0"/>
              <a:t>• </a:t>
            </a:r>
            <a:r>
              <a:rPr lang="en-ID" sz="1800" b="1" dirty="0" err="1"/>
              <a:t>Menerima</a:t>
            </a:r>
            <a:r>
              <a:rPr lang="en-ID" sz="1800" b="1" dirty="0"/>
              <a:t> Risiko (Risk Acceptance)</a:t>
            </a:r>
            <a:r>
              <a:rPr lang="en-ID" sz="1800" dirty="0"/>
              <a:t>, </a:t>
            </a:r>
            <a:r>
              <a:rPr lang="en-ID" sz="1800" dirty="0" err="1"/>
              <a:t>yaitu</a:t>
            </a:r>
            <a:r>
              <a:rPr lang="en-ID" sz="1800" dirty="0"/>
              <a:t> </a:t>
            </a:r>
            <a:r>
              <a:rPr lang="en-ID" sz="1800" dirty="0" err="1"/>
              <a:t>menerima</a:t>
            </a:r>
            <a:r>
              <a:rPr lang="en-ID" sz="1800" dirty="0"/>
              <a:t> </a:t>
            </a:r>
            <a:r>
              <a:rPr lang="en-ID" sz="1800" dirty="0" err="1"/>
              <a:t>risiko</a:t>
            </a:r>
            <a:r>
              <a:rPr lang="en-ID" sz="1800" dirty="0"/>
              <a:t> yang </a:t>
            </a:r>
            <a:r>
              <a:rPr lang="en-ID" sz="1800" dirty="0" err="1"/>
              <a:t>ada</a:t>
            </a:r>
            <a:r>
              <a:rPr lang="en-ID" sz="1800" dirty="0"/>
              <a:t> </a:t>
            </a:r>
            <a:r>
              <a:rPr lang="en-ID" sz="1800" dirty="0" err="1"/>
              <a:t>apabila</a:t>
            </a:r>
            <a:r>
              <a:rPr lang="en-ID" sz="1800" dirty="0"/>
              <a:t> </a:t>
            </a:r>
            <a:r>
              <a:rPr lang="en-ID" sz="1800" dirty="0" err="1"/>
              <a:t>dampaknya</a:t>
            </a:r>
            <a:r>
              <a:rPr lang="en-ID" sz="1800" dirty="0"/>
              <a:t> </a:t>
            </a:r>
            <a:r>
              <a:rPr lang="en-ID" sz="1800" dirty="0" err="1"/>
              <a:t>masih</a:t>
            </a:r>
            <a:r>
              <a:rPr lang="en-ID" sz="1800" dirty="0"/>
              <a:t> </a:t>
            </a:r>
            <a:r>
              <a:rPr lang="en-ID" sz="1800" dirty="0" err="1"/>
              <a:t>berada</a:t>
            </a:r>
            <a:r>
              <a:rPr lang="en-ID" sz="1800" dirty="0"/>
              <a:t> </a:t>
            </a:r>
            <a:r>
              <a:rPr lang="en-ID" sz="1800" dirty="0" err="1"/>
              <a:t>dalam</a:t>
            </a:r>
            <a:r>
              <a:rPr lang="en-ID" sz="1800" dirty="0"/>
              <a:t> batas </a:t>
            </a:r>
            <a:r>
              <a:rPr lang="en-ID" sz="1800" dirty="0" err="1"/>
              <a:t>toleransi</a:t>
            </a:r>
            <a:r>
              <a:rPr lang="en-ID" sz="1800" dirty="0"/>
              <a:t> </a:t>
            </a:r>
            <a:r>
              <a:rPr lang="en-ID" sz="1800" dirty="0" err="1"/>
              <a:t>organisasi</a:t>
            </a:r>
            <a:r>
              <a:rPr lang="en-ID" sz="1800" dirty="0"/>
              <a:t>.</a:t>
            </a:r>
          </a:p>
          <a:p>
            <a:pPr marL="0" indent="0">
              <a:buNone/>
            </a:pPr>
            <a:r>
              <a:rPr lang="en-ID" sz="1800" b="1" dirty="0" err="1"/>
              <a:t>Pemantauan</a:t>
            </a:r>
            <a:r>
              <a:rPr lang="en-ID" sz="1800" b="1" dirty="0"/>
              <a:t> dan </a:t>
            </a:r>
            <a:r>
              <a:rPr lang="en-ID" sz="1800" b="1" dirty="0" err="1"/>
              <a:t>Evaluasi</a:t>
            </a:r>
            <a:r>
              <a:rPr lang="en-ID" sz="1800" b="1" dirty="0"/>
              <a:t> Risiko</a:t>
            </a:r>
          </a:p>
          <a:p>
            <a:pPr marL="0" indent="0">
              <a:buNone/>
            </a:pPr>
            <a:r>
              <a:rPr lang="en-ID" sz="1800" dirty="0"/>
              <a:t>Risiko </a:t>
            </a:r>
            <a:r>
              <a:rPr lang="en-ID" sz="1800" dirty="0" err="1"/>
              <a:t>bersifat</a:t>
            </a:r>
            <a:r>
              <a:rPr lang="en-ID" sz="1800" dirty="0"/>
              <a:t> </a:t>
            </a:r>
            <a:r>
              <a:rPr lang="en-ID" sz="1800" dirty="0" err="1"/>
              <a:t>dinamis</a:t>
            </a:r>
            <a:r>
              <a:rPr lang="en-ID" sz="1800" dirty="0"/>
              <a:t> dan </a:t>
            </a:r>
            <a:r>
              <a:rPr lang="en-ID" sz="1800" dirty="0" err="1"/>
              <a:t>dapat</a:t>
            </a:r>
            <a:r>
              <a:rPr lang="en-ID" sz="1800" dirty="0"/>
              <a:t> </a:t>
            </a:r>
            <a:r>
              <a:rPr lang="en-ID" sz="1800" dirty="0" err="1"/>
              <a:t>berubah</a:t>
            </a:r>
            <a:r>
              <a:rPr lang="en-ID" sz="1800" dirty="0"/>
              <a:t> </a:t>
            </a:r>
            <a:r>
              <a:rPr lang="en-ID" sz="1800" dirty="0" err="1"/>
              <a:t>seiring</a:t>
            </a:r>
            <a:r>
              <a:rPr lang="en-ID" sz="1800" dirty="0"/>
              <a:t> </a:t>
            </a:r>
            <a:r>
              <a:rPr lang="en-ID" sz="1800" dirty="0" err="1"/>
              <a:t>perkembangan</a:t>
            </a:r>
            <a:r>
              <a:rPr lang="en-ID" sz="1800" dirty="0"/>
              <a:t> </a:t>
            </a:r>
            <a:r>
              <a:rPr lang="en-ID" sz="1800" dirty="0" err="1"/>
              <a:t>lingkungan</a:t>
            </a:r>
            <a:r>
              <a:rPr lang="en-ID" sz="1800" dirty="0"/>
              <a:t> </a:t>
            </a:r>
            <a:r>
              <a:rPr lang="en-ID" sz="1800" dirty="0" err="1"/>
              <a:t>bisnis</a:t>
            </a:r>
            <a:r>
              <a:rPr lang="en-ID" sz="1800" dirty="0"/>
              <a:t>. Oleh </a:t>
            </a:r>
            <a:r>
              <a:rPr lang="en-ID" sz="1800" dirty="0" err="1"/>
              <a:t>karena</a:t>
            </a:r>
            <a:r>
              <a:rPr lang="en-ID" sz="1800" dirty="0"/>
              <a:t> </a:t>
            </a:r>
            <a:r>
              <a:rPr lang="en-ID" sz="1800" dirty="0" err="1"/>
              <a:t>itu</a:t>
            </a:r>
            <a:r>
              <a:rPr lang="en-ID" sz="1800" dirty="0"/>
              <a:t>, </a:t>
            </a:r>
            <a:r>
              <a:rPr lang="en-ID" sz="1800" dirty="0" err="1"/>
              <a:t>organisasi</a:t>
            </a:r>
            <a:r>
              <a:rPr lang="en-ID" sz="1800" dirty="0"/>
              <a:t> </a:t>
            </a:r>
            <a:r>
              <a:rPr lang="en-ID" sz="1800" dirty="0" err="1"/>
              <a:t>perlu</a:t>
            </a:r>
            <a:r>
              <a:rPr lang="en-ID" sz="1800" dirty="0"/>
              <a:t> </a:t>
            </a:r>
            <a:r>
              <a:rPr lang="en-ID" sz="1800" dirty="0" err="1"/>
              <a:t>melakukan</a:t>
            </a:r>
            <a:r>
              <a:rPr lang="en-ID" sz="1800" dirty="0"/>
              <a:t> </a:t>
            </a:r>
            <a:r>
              <a:rPr lang="en-ID" sz="1800" dirty="0" err="1"/>
              <a:t>pemantauan</a:t>
            </a:r>
            <a:r>
              <a:rPr lang="en-ID" sz="1800" dirty="0"/>
              <a:t> dan </a:t>
            </a:r>
            <a:r>
              <a:rPr lang="en-ID" sz="1800" dirty="0" err="1"/>
              <a:t>evaluasi</a:t>
            </a:r>
            <a:r>
              <a:rPr lang="en-ID" sz="1800" dirty="0"/>
              <a:t> </a:t>
            </a:r>
            <a:r>
              <a:rPr lang="en-ID" sz="1800" dirty="0" err="1"/>
              <a:t>secara</a:t>
            </a:r>
            <a:r>
              <a:rPr lang="en-ID" sz="1800" dirty="0"/>
              <a:t> </a:t>
            </a:r>
            <a:r>
              <a:rPr lang="en-ID" sz="1800" dirty="0" err="1"/>
              <a:t>berkala</a:t>
            </a:r>
            <a:r>
              <a:rPr lang="en-ID" sz="1800" dirty="0"/>
              <a:t> </a:t>
            </a:r>
            <a:r>
              <a:rPr lang="en-ID" sz="1800" dirty="0" err="1"/>
              <a:t>untuk</a:t>
            </a:r>
            <a:r>
              <a:rPr lang="en-ID" sz="1800" dirty="0"/>
              <a:t> </a:t>
            </a:r>
            <a:r>
              <a:rPr lang="en-ID" sz="1800" dirty="0" err="1"/>
              <a:t>memastikan</a:t>
            </a:r>
            <a:r>
              <a:rPr lang="en-ID" sz="1800" dirty="0"/>
              <a:t> </a:t>
            </a:r>
            <a:r>
              <a:rPr lang="en-ID" sz="1800" dirty="0" err="1"/>
              <a:t>bahwa</a:t>
            </a:r>
            <a:r>
              <a:rPr lang="en-ID" sz="1800" dirty="0"/>
              <a:t> </a:t>
            </a:r>
            <a:r>
              <a:rPr lang="en-ID" sz="1800" dirty="0" err="1"/>
              <a:t>pengendalian</a:t>
            </a:r>
            <a:r>
              <a:rPr lang="en-ID" sz="1800" dirty="0"/>
              <a:t> yang </a:t>
            </a:r>
            <a:r>
              <a:rPr lang="en-ID" sz="1800" dirty="0" err="1"/>
              <a:t>diterapkan</a:t>
            </a:r>
            <a:r>
              <a:rPr lang="en-ID" sz="1800" dirty="0"/>
              <a:t> </a:t>
            </a:r>
            <a:r>
              <a:rPr lang="en-ID" sz="1800" dirty="0" err="1"/>
              <a:t>tetap</a:t>
            </a:r>
            <a:r>
              <a:rPr lang="en-ID" sz="1800" dirty="0"/>
              <a:t> </a:t>
            </a:r>
            <a:r>
              <a:rPr lang="en-ID" sz="1800" dirty="0" err="1"/>
              <a:t>efektif</a:t>
            </a:r>
            <a:r>
              <a:rPr lang="en-ID" sz="1800" dirty="0"/>
              <a:t>. Auditor internal </a:t>
            </a:r>
            <a:r>
              <a:rPr lang="en-ID" sz="1800" dirty="0" err="1"/>
              <a:t>berperan</a:t>
            </a:r>
            <a:r>
              <a:rPr lang="en-ID" sz="1800" dirty="0"/>
              <a:t> </a:t>
            </a:r>
            <a:r>
              <a:rPr lang="en-ID" sz="1800" dirty="0" err="1"/>
              <a:t>dalam</a:t>
            </a:r>
            <a:r>
              <a:rPr lang="en-ID" sz="1800" dirty="0"/>
              <a:t> </a:t>
            </a:r>
            <a:r>
              <a:rPr lang="en-ID" sz="1800" dirty="0" err="1"/>
              <a:t>menilai</a:t>
            </a:r>
            <a:r>
              <a:rPr lang="en-ID" sz="1800" dirty="0"/>
              <a:t> </a:t>
            </a:r>
            <a:r>
              <a:rPr lang="en-ID" sz="1800" dirty="0" err="1"/>
              <a:t>efektivitas</a:t>
            </a:r>
            <a:r>
              <a:rPr lang="en-ID" sz="1800" dirty="0"/>
              <a:t> proses </a:t>
            </a:r>
            <a:r>
              <a:rPr lang="en-ID" sz="1800" dirty="0" err="1"/>
              <a:t>manajemen</a:t>
            </a:r>
            <a:r>
              <a:rPr lang="en-ID" sz="1800" dirty="0"/>
              <a:t> </a:t>
            </a:r>
            <a:r>
              <a:rPr lang="en-ID" sz="1800" dirty="0" err="1"/>
              <a:t>risiko</a:t>
            </a:r>
            <a:r>
              <a:rPr lang="en-ID" sz="1800" dirty="0"/>
              <a:t> </a:t>
            </a:r>
            <a:r>
              <a:rPr lang="en-ID" sz="1800" dirty="0" err="1"/>
              <a:t>serta</a:t>
            </a:r>
            <a:r>
              <a:rPr lang="en-ID" sz="1800" dirty="0"/>
              <a:t> </a:t>
            </a:r>
            <a:r>
              <a:rPr lang="en-ID" sz="1800" dirty="0" err="1"/>
              <a:t>memberikan</a:t>
            </a:r>
            <a:r>
              <a:rPr lang="en-ID" sz="1800" dirty="0"/>
              <a:t> </a:t>
            </a:r>
            <a:r>
              <a:rPr lang="en-ID" sz="1800" dirty="0" err="1"/>
              <a:t>rekomendasi</a:t>
            </a:r>
            <a:r>
              <a:rPr lang="en-ID" sz="1800" dirty="0"/>
              <a:t> </a:t>
            </a:r>
            <a:r>
              <a:rPr lang="en-ID" sz="1800" dirty="0" err="1"/>
              <a:t>perbaikan</a:t>
            </a:r>
            <a:r>
              <a:rPr lang="en-ID" sz="1800" dirty="0"/>
              <a:t> </a:t>
            </a:r>
            <a:r>
              <a:rPr lang="en-ID" sz="1800" dirty="0" err="1"/>
              <a:t>apabila</a:t>
            </a:r>
            <a:r>
              <a:rPr lang="en-ID" sz="1800" dirty="0"/>
              <a:t> </a:t>
            </a:r>
            <a:r>
              <a:rPr lang="en-ID" sz="1800" dirty="0" err="1"/>
              <a:t>ditemukan</a:t>
            </a:r>
            <a:r>
              <a:rPr lang="en-ID" sz="1800" dirty="0"/>
              <a:t> </a:t>
            </a:r>
            <a:r>
              <a:rPr lang="en-ID" sz="1800" dirty="0" err="1"/>
              <a:t>kelemahan</a:t>
            </a:r>
            <a:r>
              <a:rPr lang="en-ID" sz="1800" dirty="0"/>
              <a:t> </a:t>
            </a:r>
            <a:r>
              <a:rPr lang="en-ID" sz="1800" dirty="0" err="1"/>
              <a:t>dalam</a:t>
            </a:r>
            <a:r>
              <a:rPr lang="en-ID" sz="1800" dirty="0"/>
              <a:t> </a:t>
            </a:r>
            <a:r>
              <a:rPr lang="en-ID" sz="1800" dirty="0" err="1"/>
              <a:t>pengelolaan</a:t>
            </a:r>
            <a:r>
              <a:rPr lang="en-ID" sz="1800" dirty="0"/>
              <a:t> </a:t>
            </a:r>
            <a:r>
              <a:rPr lang="en-ID" sz="1800" dirty="0" err="1"/>
              <a:t>risiko</a:t>
            </a:r>
            <a:r>
              <a:rPr lang="en-ID" sz="1800" dirty="0"/>
              <a:t>.</a:t>
            </a:r>
          </a:p>
          <a:p>
            <a:pPr marL="0" indent="0">
              <a:buNone/>
            </a:pPr>
            <a:r>
              <a:rPr lang="en-ID" sz="1800" dirty="0" err="1"/>
              <a:t>Dengan</a:t>
            </a:r>
            <a:r>
              <a:rPr lang="en-ID" sz="1800" dirty="0"/>
              <a:t> </a:t>
            </a:r>
            <a:r>
              <a:rPr lang="en-ID" sz="1800" dirty="0" err="1"/>
              <a:t>menerapkan</a:t>
            </a:r>
            <a:r>
              <a:rPr lang="en-ID" sz="1800" dirty="0"/>
              <a:t> proses </a:t>
            </a:r>
            <a:r>
              <a:rPr lang="en-ID" sz="1800" dirty="0" err="1"/>
              <a:t>manajemen</a:t>
            </a:r>
            <a:r>
              <a:rPr lang="en-ID" sz="1800" dirty="0"/>
              <a:t> </a:t>
            </a:r>
            <a:r>
              <a:rPr lang="en-ID" sz="1800" dirty="0" err="1"/>
              <a:t>risiko</a:t>
            </a:r>
            <a:r>
              <a:rPr lang="en-ID" sz="1800" dirty="0"/>
              <a:t> yang </a:t>
            </a:r>
            <a:r>
              <a:rPr lang="en-ID" sz="1800" dirty="0" err="1"/>
              <a:t>baik</a:t>
            </a:r>
            <a:r>
              <a:rPr lang="en-ID" sz="1800" dirty="0"/>
              <a:t>, </a:t>
            </a:r>
            <a:r>
              <a:rPr lang="en-ID" sz="1800" dirty="0" err="1"/>
              <a:t>organisasi</a:t>
            </a:r>
            <a:r>
              <a:rPr lang="en-ID" sz="1800" dirty="0"/>
              <a:t> </a:t>
            </a:r>
            <a:r>
              <a:rPr lang="en-ID" sz="1800" dirty="0" err="1"/>
              <a:t>dapat</a:t>
            </a:r>
            <a:r>
              <a:rPr lang="en-ID" sz="1800" dirty="0"/>
              <a:t> </a:t>
            </a:r>
            <a:r>
              <a:rPr lang="en-ID" sz="1800" dirty="0" err="1"/>
              <a:t>meningkatkan</a:t>
            </a:r>
            <a:r>
              <a:rPr lang="en-ID" sz="1800" dirty="0"/>
              <a:t> </a:t>
            </a:r>
            <a:r>
              <a:rPr lang="en-ID" sz="1800" dirty="0" err="1"/>
              <a:t>efektivitas</a:t>
            </a:r>
            <a:r>
              <a:rPr lang="en-ID" sz="1800" dirty="0"/>
              <a:t> </a:t>
            </a:r>
            <a:r>
              <a:rPr lang="en-ID" sz="1800" dirty="0" err="1"/>
              <a:t>operasional</a:t>
            </a:r>
            <a:r>
              <a:rPr lang="en-ID" sz="1800" dirty="0"/>
              <a:t>, </a:t>
            </a:r>
            <a:r>
              <a:rPr lang="en-ID" sz="1800" dirty="0" err="1"/>
              <a:t>melindungi</a:t>
            </a:r>
            <a:r>
              <a:rPr lang="en-ID" sz="1800" dirty="0"/>
              <a:t> </a:t>
            </a:r>
            <a:r>
              <a:rPr lang="en-ID" sz="1800" dirty="0" err="1"/>
              <a:t>aset</a:t>
            </a:r>
            <a:r>
              <a:rPr lang="en-ID" sz="1800" dirty="0"/>
              <a:t> </a:t>
            </a:r>
            <a:r>
              <a:rPr lang="en-ID" sz="1800" dirty="0" err="1"/>
              <a:t>perusahaan</a:t>
            </a:r>
            <a:r>
              <a:rPr lang="en-ID" sz="1800" dirty="0"/>
              <a:t>, </a:t>
            </a:r>
            <a:r>
              <a:rPr lang="en-ID" sz="1800" dirty="0" err="1"/>
              <a:t>serta</a:t>
            </a:r>
            <a:r>
              <a:rPr lang="en-ID" sz="1800" dirty="0"/>
              <a:t> </a:t>
            </a:r>
            <a:r>
              <a:rPr lang="en-ID" sz="1800" dirty="0" err="1"/>
              <a:t>mendukung</a:t>
            </a:r>
            <a:r>
              <a:rPr lang="en-ID" sz="1800" dirty="0"/>
              <a:t> </a:t>
            </a:r>
            <a:r>
              <a:rPr lang="en-ID" sz="1800" dirty="0" err="1"/>
              <a:t>pencapaian</a:t>
            </a:r>
            <a:r>
              <a:rPr lang="en-ID" sz="1800" dirty="0"/>
              <a:t> </a:t>
            </a:r>
            <a:r>
              <a:rPr lang="en-ID" sz="1800" dirty="0" err="1"/>
              <a:t>tujuan</a:t>
            </a:r>
            <a:r>
              <a:rPr lang="en-ID" sz="1800" dirty="0"/>
              <a:t> </a:t>
            </a:r>
            <a:r>
              <a:rPr lang="en-ID" sz="1800" dirty="0" err="1"/>
              <a:t>organisasi</a:t>
            </a:r>
            <a:r>
              <a:rPr lang="en-ID" sz="1800" dirty="0"/>
              <a:t> </a:t>
            </a:r>
            <a:r>
              <a:rPr lang="en-ID" sz="1800" dirty="0" err="1"/>
              <a:t>secara</a:t>
            </a:r>
            <a:r>
              <a:rPr lang="en-ID" sz="1800" dirty="0"/>
              <a:t> </a:t>
            </a:r>
            <a:r>
              <a:rPr lang="en-ID" sz="1800" dirty="0" err="1"/>
              <a:t>berkelanjutan</a:t>
            </a:r>
            <a:r>
              <a:rPr lang="en-ID" sz="1800" dirty="0"/>
              <a:t>.</a:t>
            </a:r>
          </a:p>
          <a:p>
            <a:pPr marL="0" indent="0">
              <a:buNone/>
            </a:pPr>
            <a:endParaRPr lang="en-ID" sz="1800" dirty="0"/>
          </a:p>
          <a:p>
            <a:pPr marL="0" indent="0">
              <a:buNone/>
            </a:pPr>
            <a:endParaRPr lang="en-US" altLang="en-US" sz="1800" dirty="0"/>
          </a:p>
        </p:txBody>
      </p:sp>
    </p:spTree>
    <p:extLst>
      <p:ext uri="{BB962C8B-B14F-4D97-AF65-F5344CB8AC3E}">
        <p14:creationId xmlns:p14="http://schemas.microsoft.com/office/powerpoint/2010/main" val="1246152214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>
            <a:extLst>
              <a:ext uri="{FF2B5EF4-FFF2-40B4-BE49-F238E27FC236}">
                <a16:creationId xmlns:a16="http://schemas.microsoft.com/office/drawing/2014/main" id="{62834F3B-0EB0-3D1D-B2F5-F867D5CE92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Terima Kasih</a:t>
            </a:r>
          </a:p>
        </p:txBody>
      </p:sp>
      <p:pic>
        <p:nvPicPr>
          <p:cNvPr id="17411" name="Content Placeholder 3">
            <a:extLst>
              <a:ext uri="{FF2B5EF4-FFF2-40B4-BE49-F238E27FC236}">
                <a16:creationId xmlns:a16="http://schemas.microsoft.com/office/drawing/2014/main" id="{2E2C8BB7-14CE-758C-C7FD-3A497D83754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82813" y="1411288"/>
            <a:ext cx="4751387" cy="4754562"/>
          </a:xfrm>
        </p:spPr>
      </p:pic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>
            <a:extLst>
              <a:ext uri="{FF2B5EF4-FFF2-40B4-BE49-F238E27FC236}">
                <a16:creationId xmlns:a16="http://schemas.microsoft.com/office/drawing/2014/main" id="{C2B22935-105D-ED4E-C03B-7F4E255E4C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917848"/>
            <a:ext cx="8229600" cy="1143000"/>
          </a:xfrm>
        </p:spPr>
        <p:txBody>
          <a:bodyPr/>
          <a:lstStyle/>
          <a:p>
            <a:r>
              <a:rPr lang="en-US" altLang="en-US" sz="3200" dirty="0"/>
              <a:t>BAB 8 AUDIT INTERNAL RISIKO (RISK)</a:t>
            </a:r>
            <a:br>
              <a:rPr lang="en-US" altLang="en-US" sz="3200" dirty="0"/>
            </a:br>
            <a:br>
              <a:rPr lang="en-US" altLang="en-US" sz="3200" dirty="0"/>
            </a:br>
            <a:endParaRPr lang="en-US" alt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B92954-1ACC-129C-1761-BB720D7B59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  <a:defRPr/>
            </a:pPr>
            <a:endParaRPr lang="en-US" sz="1800" dirty="0"/>
          </a:p>
          <a:p>
            <a:pPr>
              <a:defRPr/>
            </a:pPr>
            <a:r>
              <a:rPr lang="en-US" sz="2400" dirty="0"/>
              <a:t>8.1 </a:t>
            </a:r>
            <a:r>
              <a:rPr lang="en-ID" sz="2400" dirty="0" err="1"/>
              <a:t>Konsep</a:t>
            </a:r>
            <a:r>
              <a:rPr lang="en-ID" sz="2400" dirty="0"/>
              <a:t> Dasar Risiko</a:t>
            </a:r>
          </a:p>
          <a:p>
            <a:pPr>
              <a:defRPr/>
            </a:pPr>
            <a:r>
              <a:rPr lang="en-US" sz="2400" dirty="0"/>
              <a:t>8.2 Jenis Risiko</a:t>
            </a:r>
          </a:p>
          <a:p>
            <a:pPr>
              <a:defRPr/>
            </a:pPr>
            <a:r>
              <a:rPr lang="en-US" sz="2400" dirty="0"/>
              <a:t>8.3 Internal Audit Risiko</a:t>
            </a:r>
          </a:p>
          <a:p>
            <a:pPr>
              <a:defRPr/>
            </a:pPr>
            <a:r>
              <a:rPr lang="en-US" sz="2400" dirty="0"/>
              <a:t>8.4 </a:t>
            </a:r>
            <a:r>
              <a:rPr lang="en-ID" sz="2400" dirty="0"/>
              <a:t>Peran Audit Internal </a:t>
            </a:r>
            <a:r>
              <a:rPr lang="en-ID" sz="2400" dirty="0" err="1"/>
              <a:t>Terkait</a:t>
            </a:r>
            <a:r>
              <a:rPr lang="en-ID" sz="2400" dirty="0"/>
              <a:t> </a:t>
            </a:r>
            <a:r>
              <a:rPr lang="en-ID" sz="2400" dirty="0" err="1"/>
              <a:t>Manajemen</a:t>
            </a:r>
            <a:r>
              <a:rPr lang="en-ID" sz="2400" dirty="0"/>
              <a:t> Risiko</a:t>
            </a:r>
          </a:p>
          <a:p>
            <a:pPr>
              <a:defRPr/>
            </a:pPr>
            <a:r>
              <a:rPr lang="en-US" sz="2400" dirty="0"/>
              <a:t>8.5 </a:t>
            </a:r>
            <a:r>
              <a:rPr lang="en-ID" sz="2400" dirty="0" err="1"/>
              <a:t>Kolaborasi</a:t>
            </a:r>
            <a:r>
              <a:rPr lang="en-ID" sz="2400" dirty="0"/>
              <a:t> </a:t>
            </a:r>
            <a:r>
              <a:rPr lang="en-ID" sz="2400" dirty="0" err="1"/>
              <a:t>Fungsi</a:t>
            </a:r>
            <a:r>
              <a:rPr lang="en-ID" sz="2400" dirty="0"/>
              <a:t> </a:t>
            </a:r>
            <a:r>
              <a:rPr lang="en-ID" sz="2400" dirty="0" err="1"/>
              <a:t>Manajemen</a:t>
            </a:r>
            <a:r>
              <a:rPr lang="en-ID" sz="2400" dirty="0"/>
              <a:t> Risiko dan Audit Internal</a:t>
            </a:r>
          </a:p>
          <a:p>
            <a:pPr>
              <a:defRPr/>
            </a:pPr>
            <a:r>
              <a:rPr lang="en-US" sz="2400" dirty="0"/>
              <a:t>8.6 </a:t>
            </a:r>
            <a:r>
              <a:rPr lang="en-ID" sz="2400" dirty="0"/>
              <a:t>Proses </a:t>
            </a:r>
            <a:r>
              <a:rPr lang="en-ID" sz="2400" dirty="0" err="1"/>
              <a:t>Manajemen</a:t>
            </a:r>
            <a:r>
              <a:rPr lang="en-ID" sz="2400" dirty="0"/>
              <a:t> Risiko dan Audit Internal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>
            <a:extLst>
              <a:ext uri="{FF2B5EF4-FFF2-40B4-BE49-F238E27FC236}">
                <a16:creationId xmlns:a16="http://schemas.microsoft.com/office/drawing/2014/main" id="{8CDCD87F-A572-C15D-46E7-2187F6F0F2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277" y="491777"/>
            <a:ext cx="8229600" cy="1143000"/>
          </a:xfrm>
        </p:spPr>
        <p:txBody>
          <a:bodyPr/>
          <a:lstStyle/>
          <a:p>
            <a:r>
              <a:rPr lang="en-US" sz="3200" dirty="0"/>
              <a:t>8.1 </a:t>
            </a:r>
            <a:r>
              <a:rPr lang="en-US" sz="3200" dirty="0" err="1"/>
              <a:t>Konsep</a:t>
            </a:r>
            <a:r>
              <a:rPr lang="en-US" sz="3200" dirty="0"/>
              <a:t> Dasar Risiko</a:t>
            </a:r>
            <a:br>
              <a:rPr lang="en-US" sz="3200" dirty="0"/>
            </a:br>
            <a:endParaRPr lang="en-US" altLang="en-US" sz="3200" dirty="0"/>
          </a:p>
        </p:txBody>
      </p:sp>
      <p:sp>
        <p:nvSpPr>
          <p:cNvPr id="5123" name="Content Placeholder 2">
            <a:extLst>
              <a:ext uri="{FF2B5EF4-FFF2-40B4-BE49-F238E27FC236}">
                <a16:creationId xmlns:a16="http://schemas.microsoft.com/office/drawing/2014/main" id="{6DA32EA4-6E57-2D1F-4F6A-33F776A029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1471" y="1207293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n-ID" sz="1800" dirty="0"/>
              <a:t>Risiko </a:t>
            </a:r>
            <a:r>
              <a:rPr lang="en-ID" sz="1800" dirty="0" err="1"/>
              <a:t>merupakan</a:t>
            </a:r>
            <a:r>
              <a:rPr lang="en-ID" sz="1800" dirty="0"/>
              <a:t> </a:t>
            </a:r>
            <a:r>
              <a:rPr lang="en-ID" sz="1800" dirty="0" err="1"/>
              <a:t>suatu</a:t>
            </a:r>
            <a:r>
              <a:rPr lang="en-ID" sz="1800" dirty="0"/>
              <a:t> </a:t>
            </a:r>
            <a:r>
              <a:rPr lang="en-ID" sz="1800" dirty="0" err="1"/>
              <a:t>kondisi</a:t>
            </a:r>
            <a:r>
              <a:rPr lang="en-ID" sz="1800" dirty="0"/>
              <a:t> </a:t>
            </a:r>
            <a:r>
              <a:rPr lang="en-ID" sz="1800" dirty="0" err="1"/>
              <a:t>atau</a:t>
            </a:r>
            <a:r>
              <a:rPr lang="en-ID" sz="1800" dirty="0"/>
              <a:t> </a:t>
            </a:r>
            <a:r>
              <a:rPr lang="en-ID" sz="1800" dirty="0" err="1"/>
              <a:t>kemungkinan</a:t>
            </a:r>
            <a:r>
              <a:rPr lang="en-ID" sz="1800" dirty="0"/>
              <a:t> </a:t>
            </a:r>
            <a:r>
              <a:rPr lang="en-ID" sz="1800" dirty="0" err="1"/>
              <a:t>terjadinya</a:t>
            </a:r>
            <a:r>
              <a:rPr lang="en-ID" sz="1800" dirty="0"/>
              <a:t> </a:t>
            </a:r>
            <a:r>
              <a:rPr lang="en-ID" sz="1800" dirty="0" err="1"/>
              <a:t>peristiwa</a:t>
            </a:r>
            <a:r>
              <a:rPr lang="en-ID" sz="1800" dirty="0"/>
              <a:t> yang </a:t>
            </a:r>
            <a:r>
              <a:rPr lang="en-ID" sz="1800" dirty="0" err="1"/>
              <a:t>dapat</a:t>
            </a:r>
            <a:r>
              <a:rPr lang="en-ID" sz="1800" dirty="0"/>
              <a:t> </a:t>
            </a:r>
            <a:r>
              <a:rPr lang="en-ID" sz="1800" dirty="0" err="1"/>
              <a:t>menimbulkan</a:t>
            </a:r>
            <a:r>
              <a:rPr lang="en-ID" sz="1800" dirty="0"/>
              <a:t> </a:t>
            </a:r>
            <a:r>
              <a:rPr lang="en-ID" sz="1800" dirty="0" err="1"/>
              <a:t>dampak</a:t>
            </a:r>
            <a:r>
              <a:rPr lang="en-ID" sz="1800" dirty="0"/>
              <a:t> </a:t>
            </a:r>
            <a:r>
              <a:rPr lang="en-ID" sz="1800" dirty="0" err="1"/>
              <a:t>negatif</a:t>
            </a:r>
            <a:r>
              <a:rPr lang="en-ID" sz="1800" dirty="0"/>
              <a:t> </a:t>
            </a:r>
            <a:r>
              <a:rPr lang="en-ID" sz="1800" dirty="0" err="1"/>
              <a:t>terhadap</a:t>
            </a:r>
            <a:r>
              <a:rPr lang="en-ID" sz="1800" dirty="0"/>
              <a:t> </a:t>
            </a:r>
            <a:r>
              <a:rPr lang="en-ID" sz="1800" dirty="0" err="1"/>
              <a:t>pencapaian</a:t>
            </a:r>
            <a:r>
              <a:rPr lang="en-ID" sz="1800" dirty="0"/>
              <a:t> </a:t>
            </a:r>
            <a:r>
              <a:rPr lang="en-ID" sz="1800" dirty="0" err="1"/>
              <a:t>tujuan</a:t>
            </a:r>
            <a:r>
              <a:rPr lang="en-ID" sz="1800" dirty="0"/>
              <a:t> </a:t>
            </a:r>
            <a:r>
              <a:rPr lang="en-ID" sz="1800" dirty="0" err="1"/>
              <a:t>organisasi</a:t>
            </a:r>
            <a:r>
              <a:rPr lang="en-ID" sz="1800" dirty="0"/>
              <a:t>. </a:t>
            </a:r>
            <a:r>
              <a:rPr lang="en-ID" sz="1800" dirty="0" err="1"/>
              <a:t>Dalam</a:t>
            </a:r>
            <a:r>
              <a:rPr lang="en-ID" sz="1800" dirty="0"/>
              <a:t> </a:t>
            </a:r>
            <a:r>
              <a:rPr lang="en-ID" sz="1800" dirty="0" err="1"/>
              <a:t>kegiatan</a:t>
            </a:r>
            <a:r>
              <a:rPr lang="en-ID" sz="1800" dirty="0"/>
              <a:t> </a:t>
            </a:r>
            <a:r>
              <a:rPr lang="en-ID" sz="1800" dirty="0" err="1"/>
              <a:t>bisnis</a:t>
            </a:r>
            <a:r>
              <a:rPr lang="en-ID" sz="1800" dirty="0"/>
              <a:t>, </a:t>
            </a:r>
            <a:r>
              <a:rPr lang="en-ID" sz="1800" dirty="0" err="1"/>
              <a:t>risiko</a:t>
            </a:r>
            <a:r>
              <a:rPr lang="en-ID" sz="1800" dirty="0"/>
              <a:t> </a:t>
            </a:r>
            <a:r>
              <a:rPr lang="en-ID" sz="1800" dirty="0" err="1"/>
              <a:t>tidak</a:t>
            </a:r>
            <a:r>
              <a:rPr lang="en-ID" sz="1800" dirty="0"/>
              <a:t> </a:t>
            </a:r>
            <a:r>
              <a:rPr lang="en-ID" sz="1800" dirty="0" err="1"/>
              <a:t>dapat</a:t>
            </a:r>
            <a:r>
              <a:rPr lang="en-ID" sz="1800" dirty="0"/>
              <a:t> </a:t>
            </a:r>
            <a:r>
              <a:rPr lang="en-ID" sz="1800" dirty="0" err="1"/>
              <a:t>dihindari</a:t>
            </a:r>
            <a:r>
              <a:rPr lang="en-ID" sz="1800" dirty="0"/>
              <a:t> </a:t>
            </a:r>
            <a:r>
              <a:rPr lang="en-ID" sz="1800" dirty="0" err="1"/>
              <a:t>karena</a:t>
            </a:r>
            <a:r>
              <a:rPr lang="en-ID" sz="1800" dirty="0"/>
              <a:t> </a:t>
            </a:r>
            <a:r>
              <a:rPr lang="en-ID" sz="1800" dirty="0" err="1"/>
              <a:t>setiap</a:t>
            </a:r>
            <a:r>
              <a:rPr lang="en-ID" sz="1800" dirty="0"/>
              <a:t> </a:t>
            </a:r>
            <a:r>
              <a:rPr lang="en-ID" sz="1800" dirty="0" err="1"/>
              <a:t>aktivitas</a:t>
            </a:r>
            <a:r>
              <a:rPr lang="en-ID" sz="1800" dirty="0"/>
              <a:t> </a:t>
            </a:r>
            <a:r>
              <a:rPr lang="en-ID" sz="1800" dirty="0" err="1"/>
              <a:t>perusahaan</a:t>
            </a:r>
            <a:r>
              <a:rPr lang="en-ID" sz="1800" dirty="0"/>
              <a:t> </a:t>
            </a:r>
            <a:r>
              <a:rPr lang="en-ID" sz="1800" dirty="0" err="1"/>
              <a:t>selalu</a:t>
            </a:r>
            <a:r>
              <a:rPr lang="en-ID" sz="1800" dirty="0"/>
              <a:t> </a:t>
            </a:r>
            <a:r>
              <a:rPr lang="en-ID" sz="1800" dirty="0" err="1"/>
              <a:t>mengandung</a:t>
            </a:r>
            <a:r>
              <a:rPr lang="en-ID" sz="1800" dirty="0"/>
              <a:t> </a:t>
            </a:r>
            <a:r>
              <a:rPr lang="en-ID" sz="1800" dirty="0" err="1"/>
              <a:t>ketidakpastian</a:t>
            </a:r>
            <a:r>
              <a:rPr lang="en-ID" sz="1800" dirty="0"/>
              <a:t>. Oleh </a:t>
            </a:r>
            <a:r>
              <a:rPr lang="en-ID" sz="1800" dirty="0" err="1"/>
              <a:t>karena</a:t>
            </a:r>
            <a:r>
              <a:rPr lang="en-ID" sz="1800" dirty="0"/>
              <a:t> </a:t>
            </a:r>
            <a:r>
              <a:rPr lang="en-ID" sz="1800" dirty="0" err="1"/>
              <a:t>itu</a:t>
            </a:r>
            <a:r>
              <a:rPr lang="en-ID" sz="1800" dirty="0"/>
              <a:t>, </a:t>
            </a:r>
            <a:r>
              <a:rPr lang="en-ID" sz="1800" dirty="0" err="1"/>
              <a:t>organisasi</a:t>
            </a:r>
            <a:r>
              <a:rPr lang="en-ID" sz="1800" dirty="0"/>
              <a:t> </a:t>
            </a:r>
            <a:r>
              <a:rPr lang="en-ID" sz="1800" dirty="0" err="1"/>
              <a:t>perlu</a:t>
            </a:r>
            <a:r>
              <a:rPr lang="en-ID" sz="1800" dirty="0"/>
              <a:t> </a:t>
            </a:r>
            <a:r>
              <a:rPr lang="en-ID" sz="1800" dirty="0" err="1"/>
              <a:t>memahami</a:t>
            </a:r>
            <a:r>
              <a:rPr lang="en-ID" sz="1800" dirty="0"/>
              <a:t> </a:t>
            </a:r>
            <a:r>
              <a:rPr lang="en-ID" sz="1800" dirty="0" err="1"/>
              <a:t>sumber</a:t>
            </a:r>
            <a:r>
              <a:rPr lang="en-ID" sz="1800" dirty="0"/>
              <a:t>, </a:t>
            </a:r>
            <a:r>
              <a:rPr lang="en-ID" sz="1800" dirty="0" err="1"/>
              <a:t>jenis</a:t>
            </a:r>
            <a:r>
              <a:rPr lang="en-ID" sz="1800" dirty="0"/>
              <a:t>, dan </a:t>
            </a:r>
            <a:r>
              <a:rPr lang="en-ID" sz="1800" dirty="0" err="1"/>
              <a:t>dampak</a:t>
            </a:r>
            <a:r>
              <a:rPr lang="en-ID" sz="1800" dirty="0"/>
              <a:t> </a:t>
            </a:r>
            <a:r>
              <a:rPr lang="en-ID" sz="1800" dirty="0" err="1"/>
              <a:t>risiko</a:t>
            </a:r>
            <a:r>
              <a:rPr lang="en-ID" sz="1800" dirty="0"/>
              <a:t> agar </a:t>
            </a:r>
            <a:r>
              <a:rPr lang="en-ID" sz="1800" dirty="0" err="1"/>
              <a:t>dapat</a:t>
            </a:r>
            <a:r>
              <a:rPr lang="en-ID" sz="1800" dirty="0"/>
              <a:t> </a:t>
            </a:r>
            <a:r>
              <a:rPr lang="en-ID" sz="1800" dirty="0" err="1"/>
              <a:t>mengambil</a:t>
            </a:r>
            <a:r>
              <a:rPr lang="en-ID" sz="1800" dirty="0"/>
              <a:t> </a:t>
            </a:r>
            <a:r>
              <a:rPr lang="en-ID" sz="1800" dirty="0" err="1"/>
              <a:t>langkah</a:t>
            </a:r>
            <a:r>
              <a:rPr lang="en-ID" sz="1800" dirty="0"/>
              <a:t> yang </a:t>
            </a:r>
            <a:r>
              <a:rPr lang="en-ID" sz="1800" dirty="0" err="1"/>
              <a:t>tepat</a:t>
            </a:r>
            <a:r>
              <a:rPr lang="en-ID" sz="1800" dirty="0"/>
              <a:t> </a:t>
            </a:r>
            <a:r>
              <a:rPr lang="en-ID" sz="1800" dirty="0" err="1"/>
              <a:t>untuk</a:t>
            </a:r>
            <a:r>
              <a:rPr lang="en-ID" sz="1800" dirty="0"/>
              <a:t> </a:t>
            </a:r>
            <a:r>
              <a:rPr lang="en-ID" sz="1800" dirty="0" err="1"/>
              <a:t>mengelolanya</a:t>
            </a:r>
            <a:r>
              <a:rPr lang="en-ID" sz="1800" dirty="0"/>
              <a:t>.</a:t>
            </a:r>
          </a:p>
          <a:p>
            <a:pPr marL="0" indent="0">
              <a:buNone/>
            </a:pPr>
            <a:r>
              <a:rPr lang="en-ID" sz="1800" dirty="0" err="1"/>
              <a:t>Beberapa</a:t>
            </a:r>
            <a:r>
              <a:rPr lang="en-ID" sz="1800" dirty="0"/>
              <a:t> </a:t>
            </a:r>
            <a:r>
              <a:rPr lang="en-ID" sz="1800" dirty="0" err="1"/>
              <a:t>karakteristik</a:t>
            </a:r>
            <a:r>
              <a:rPr lang="en-ID" sz="1800" dirty="0"/>
              <a:t> </a:t>
            </a:r>
            <a:r>
              <a:rPr lang="en-ID" sz="1800" dirty="0" err="1"/>
              <a:t>dasar</a:t>
            </a:r>
            <a:r>
              <a:rPr lang="en-ID" sz="1800" dirty="0"/>
              <a:t> </a:t>
            </a:r>
            <a:r>
              <a:rPr lang="en-ID" sz="1800" dirty="0" err="1"/>
              <a:t>risiko</a:t>
            </a:r>
            <a:r>
              <a:rPr lang="en-ID" sz="1800" dirty="0"/>
              <a:t> </a:t>
            </a:r>
            <a:r>
              <a:rPr lang="en-ID" sz="1800" dirty="0" err="1"/>
              <a:t>antara</a:t>
            </a:r>
            <a:r>
              <a:rPr lang="en-ID" sz="1800" dirty="0"/>
              <a:t> lain:</a:t>
            </a:r>
          </a:p>
          <a:p>
            <a:pPr marL="0" indent="0">
              <a:buNone/>
            </a:pPr>
            <a:r>
              <a:rPr lang="en-ID" sz="1800" dirty="0"/>
              <a:t>• Risiko </a:t>
            </a:r>
            <a:r>
              <a:rPr lang="en-ID" sz="1800" dirty="0" err="1"/>
              <a:t>dapat</a:t>
            </a:r>
            <a:r>
              <a:rPr lang="en-ID" sz="1800" dirty="0"/>
              <a:t> </a:t>
            </a:r>
            <a:r>
              <a:rPr lang="en-ID" sz="1800" dirty="0" err="1"/>
              <a:t>terjadi</a:t>
            </a:r>
            <a:r>
              <a:rPr lang="en-ID" sz="1800" dirty="0"/>
              <a:t> </a:t>
            </a:r>
            <a:r>
              <a:rPr lang="en-ID" sz="1800" dirty="0" err="1"/>
              <a:t>kapan</a:t>
            </a:r>
            <a:r>
              <a:rPr lang="en-ID" sz="1800" dirty="0"/>
              <a:t> </a:t>
            </a:r>
            <a:r>
              <a:rPr lang="en-ID" sz="1800" dirty="0" err="1"/>
              <a:t>saja</a:t>
            </a:r>
            <a:r>
              <a:rPr lang="en-ID" sz="1800" dirty="0"/>
              <a:t>, </a:t>
            </a:r>
            <a:r>
              <a:rPr lang="en-ID" sz="1800" dirty="0" err="1"/>
              <a:t>baik</a:t>
            </a:r>
            <a:r>
              <a:rPr lang="en-ID" sz="1800" dirty="0"/>
              <a:t> yang </a:t>
            </a:r>
            <a:r>
              <a:rPr lang="en-ID" sz="1800" dirty="0" err="1"/>
              <a:t>telah</a:t>
            </a:r>
            <a:r>
              <a:rPr lang="en-ID" sz="1800" dirty="0"/>
              <a:t> </a:t>
            </a:r>
            <a:r>
              <a:rPr lang="en-ID" sz="1800" dirty="0" err="1"/>
              <a:t>terjadi</a:t>
            </a:r>
            <a:r>
              <a:rPr lang="en-ID" sz="1800" dirty="0"/>
              <a:t>, </a:t>
            </a:r>
            <a:r>
              <a:rPr lang="en-ID" sz="1800" dirty="0" err="1"/>
              <a:t>sedang</a:t>
            </a:r>
            <a:r>
              <a:rPr lang="en-ID" sz="1800" dirty="0"/>
              <a:t> </a:t>
            </a:r>
            <a:r>
              <a:rPr lang="en-ID" sz="1800" dirty="0" err="1"/>
              <a:t>terjadi</a:t>
            </a:r>
            <a:r>
              <a:rPr lang="en-ID" sz="1800" dirty="0"/>
              <a:t>, </a:t>
            </a:r>
            <a:r>
              <a:rPr lang="en-ID" sz="1800" dirty="0" err="1"/>
              <a:t>maupun</a:t>
            </a:r>
            <a:r>
              <a:rPr lang="en-ID" sz="1800" dirty="0"/>
              <a:t> yang </a:t>
            </a:r>
            <a:r>
              <a:rPr lang="en-ID" sz="1800" dirty="0" err="1"/>
              <a:t>berpotensi</a:t>
            </a:r>
            <a:r>
              <a:rPr lang="en-ID" sz="1800" dirty="0"/>
              <a:t> </a:t>
            </a:r>
            <a:r>
              <a:rPr lang="en-ID" sz="1800" dirty="0" err="1"/>
              <a:t>terjadi</a:t>
            </a:r>
            <a:r>
              <a:rPr lang="en-ID" sz="1800" dirty="0"/>
              <a:t> di masa </a:t>
            </a:r>
            <a:r>
              <a:rPr lang="en-ID" sz="1800" dirty="0" err="1"/>
              <a:t>mendatang</a:t>
            </a:r>
            <a:r>
              <a:rPr lang="en-ID" sz="1800" dirty="0"/>
              <a:t>.</a:t>
            </a:r>
          </a:p>
          <a:p>
            <a:pPr marL="0" indent="0">
              <a:buNone/>
            </a:pPr>
            <a:r>
              <a:rPr lang="en-ID" sz="1800" dirty="0"/>
              <a:t>• Risiko </a:t>
            </a:r>
            <a:r>
              <a:rPr lang="en-ID" sz="1800" dirty="0" err="1"/>
              <a:t>menimbulkan</a:t>
            </a:r>
            <a:r>
              <a:rPr lang="en-ID" sz="1800" dirty="0"/>
              <a:t> </a:t>
            </a:r>
            <a:r>
              <a:rPr lang="en-ID" sz="1800" dirty="0" err="1"/>
              <a:t>dampak</a:t>
            </a:r>
            <a:r>
              <a:rPr lang="en-ID" sz="1800" dirty="0"/>
              <a:t> </a:t>
            </a:r>
            <a:r>
              <a:rPr lang="en-ID" sz="1800" dirty="0" err="1"/>
              <a:t>negatif</a:t>
            </a:r>
            <a:r>
              <a:rPr lang="en-ID" sz="1800" dirty="0"/>
              <a:t> </a:t>
            </a:r>
            <a:r>
              <a:rPr lang="en-ID" sz="1800" dirty="0" err="1"/>
              <a:t>bagi</a:t>
            </a:r>
            <a:r>
              <a:rPr lang="en-ID" sz="1800" dirty="0"/>
              <a:t> </a:t>
            </a:r>
            <a:r>
              <a:rPr lang="en-ID" sz="1800" dirty="0" err="1"/>
              <a:t>organisasi</a:t>
            </a:r>
            <a:r>
              <a:rPr lang="en-ID" sz="1800" dirty="0"/>
              <a:t>, </a:t>
            </a:r>
            <a:r>
              <a:rPr lang="en-ID" sz="1800" dirty="0" err="1"/>
              <a:t>seperti</a:t>
            </a:r>
            <a:r>
              <a:rPr lang="en-ID" sz="1800" dirty="0"/>
              <a:t> </a:t>
            </a:r>
            <a:r>
              <a:rPr lang="en-ID" sz="1800" dirty="0" err="1"/>
              <a:t>kerugian</a:t>
            </a:r>
            <a:r>
              <a:rPr lang="en-ID" sz="1800" dirty="0"/>
              <a:t> </a:t>
            </a:r>
            <a:r>
              <a:rPr lang="en-ID" sz="1800" dirty="0" err="1"/>
              <a:t>finansial</a:t>
            </a:r>
            <a:r>
              <a:rPr lang="en-ID" sz="1800" dirty="0"/>
              <a:t>, </a:t>
            </a:r>
            <a:r>
              <a:rPr lang="en-ID" sz="1800" dirty="0" err="1"/>
              <a:t>gangguan</a:t>
            </a:r>
            <a:r>
              <a:rPr lang="en-ID" sz="1800" dirty="0"/>
              <a:t> </a:t>
            </a:r>
            <a:r>
              <a:rPr lang="en-ID" sz="1800" dirty="0" err="1"/>
              <a:t>operasional</a:t>
            </a:r>
            <a:r>
              <a:rPr lang="en-ID" sz="1800" dirty="0"/>
              <a:t>, </a:t>
            </a:r>
            <a:r>
              <a:rPr lang="en-ID" sz="1800" dirty="0" err="1"/>
              <a:t>penurunan</a:t>
            </a:r>
            <a:r>
              <a:rPr lang="en-ID" sz="1800" dirty="0"/>
              <a:t> </a:t>
            </a:r>
            <a:r>
              <a:rPr lang="en-ID" sz="1800" dirty="0" err="1"/>
              <a:t>produktivitas</a:t>
            </a:r>
            <a:r>
              <a:rPr lang="en-ID" sz="1800" dirty="0"/>
              <a:t>, </a:t>
            </a:r>
            <a:r>
              <a:rPr lang="en-ID" sz="1800" dirty="0" err="1"/>
              <a:t>hingga</a:t>
            </a:r>
            <a:r>
              <a:rPr lang="en-ID" sz="1800" dirty="0"/>
              <a:t> </a:t>
            </a:r>
            <a:r>
              <a:rPr lang="en-ID" sz="1800" dirty="0" err="1"/>
              <a:t>kegagalan</a:t>
            </a:r>
            <a:r>
              <a:rPr lang="en-ID" sz="1800" dirty="0"/>
              <a:t> </a:t>
            </a:r>
            <a:r>
              <a:rPr lang="en-ID" sz="1800" dirty="0" err="1"/>
              <a:t>mencapai</a:t>
            </a:r>
            <a:r>
              <a:rPr lang="en-ID" sz="1800" dirty="0"/>
              <a:t> </a:t>
            </a:r>
            <a:r>
              <a:rPr lang="en-ID" sz="1800" dirty="0" err="1"/>
              <a:t>tujuan</a:t>
            </a:r>
            <a:r>
              <a:rPr lang="en-ID" sz="1800" dirty="0"/>
              <a:t> </a:t>
            </a:r>
            <a:r>
              <a:rPr lang="en-ID" sz="1800" dirty="0" err="1"/>
              <a:t>perusahaan</a:t>
            </a:r>
            <a:r>
              <a:rPr lang="en-ID" sz="1800" dirty="0"/>
              <a:t>.</a:t>
            </a:r>
          </a:p>
          <a:p>
            <a:pPr marL="0" indent="0">
              <a:buNone/>
            </a:pPr>
            <a:r>
              <a:rPr lang="en-ID" sz="1800" dirty="0"/>
              <a:t>• Risiko </a:t>
            </a:r>
            <a:r>
              <a:rPr lang="en-ID" sz="1800" dirty="0" err="1"/>
              <a:t>muncul</a:t>
            </a:r>
            <a:r>
              <a:rPr lang="en-ID" sz="1800" dirty="0"/>
              <a:t> </a:t>
            </a:r>
            <a:r>
              <a:rPr lang="en-ID" sz="1800" dirty="0" err="1"/>
              <a:t>akibat</a:t>
            </a:r>
            <a:r>
              <a:rPr lang="en-ID" sz="1800" dirty="0"/>
              <a:t> </a:t>
            </a:r>
            <a:r>
              <a:rPr lang="en-ID" sz="1800" dirty="0" err="1"/>
              <a:t>berbagai</a:t>
            </a:r>
            <a:r>
              <a:rPr lang="en-ID" sz="1800" dirty="0"/>
              <a:t> </a:t>
            </a:r>
            <a:r>
              <a:rPr lang="en-ID" sz="1800" dirty="0" err="1"/>
              <a:t>faktor</a:t>
            </a:r>
            <a:r>
              <a:rPr lang="en-ID" sz="1800" dirty="0"/>
              <a:t>, </a:t>
            </a:r>
            <a:r>
              <a:rPr lang="en-ID" sz="1800" dirty="0" err="1"/>
              <a:t>antara</a:t>
            </a:r>
            <a:r>
              <a:rPr lang="en-ID" sz="1800" dirty="0"/>
              <a:t> lain </a:t>
            </a:r>
            <a:r>
              <a:rPr lang="en-ID" sz="1800" dirty="0" err="1"/>
              <a:t>risiko</a:t>
            </a:r>
            <a:r>
              <a:rPr lang="en-ID" sz="1800" dirty="0"/>
              <a:t> </a:t>
            </a:r>
            <a:r>
              <a:rPr lang="en-ID" sz="1800" dirty="0" err="1"/>
              <a:t>bisnis</a:t>
            </a:r>
            <a:r>
              <a:rPr lang="en-ID" sz="1800" dirty="0"/>
              <a:t>, </a:t>
            </a:r>
            <a:r>
              <a:rPr lang="en-ID" sz="1800" dirty="0" err="1"/>
              <a:t>risiko</a:t>
            </a:r>
            <a:r>
              <a:rPr lang="en-ID" sz="1800" dirty="0"/>
              <a:t> </a:t>
            </a:r>
            <a:r>
              <a:rPr lang="en-ID" sz="1800" dirty="0" err="1"/>
              <a:t>keuangan</a:t>
            </a:r>
            <a:r>
              <a:rPr lang="en-ID" sz="1800" dirty="0"/>
              <a:t>, </a:t>
            </a:r>
            <a:r>
              <a:rPr lang="en-ID" sz="1800" dirty="0" err="1"/>
              <a:t>risiko</a:t>
            </a:r>
            <a:r>
              <a:rPr lang="en-ID" sz="1800" dirty="0"/>
              <a:t> </a:t>
            </a:r>
            <a:r>
              <a:rPr lang="en-ID" sz="1800" dirty="0" err="1"/>
              <a:t>teknologi</a:t>
            </a:r>
            <a:r>
              <a:rPr lang="en-ID" sz="1800" dirty="0"/>
              <a:t> </a:t>
            </a:r>
            <a:r>
              <a:rPr lang="en-ID" sz="1800" dirty="0" err="1"/>
              <a:t>informasi</a:t>
            </a:r>
            <a:r>
              <a:rPr lang="en-ID" sz="1800" dirty="0"/>
              <a:t>, </a:t>
            </a:r>
            <a:r>
              <a:rPr lang="en-ID" sz="1800" dirty="0" err="1"/>
              <a:t>risiko</a:t>
            </a:r>
            <a:r>
              <a:rPr lang="en-ID" sz="1800" dirty="0"/>
              <a:t> </a:t>
            </a:r>
            <a:r>
              <a:rPr lang="en-ID" sz="1800" dirty="0" err="1"/>
              <a:t>operasional</a:t>
            </a:r>
            <a:r>
              <a:rPr lang="en-ID" sz="1800" dirty="0"/>
              <a:t>, dan </a:t>
            </a:r>
            <a:r>
              <a:rPr lang="en-ID" sz="1800" dirty="0" err="1"/>
              <a:t>faktor</a:t>
            </a:r>
            <a:r>
              <a:rPr lang="en-ID" sz="1800" dirty="0"/>
              <a:t> </a:t>
            </a:r>
            <a:r>
              <a:rPr lang="en-ID" sz="1800" dirty="0" err="1"/>
              <a:t>lingkungan</a:t>
            </a:r>
            <a:r>
              <a:rPr lang="en-ID" sz="1800" dirty="0"/>
              <a:t> </a:t>
            </a:r>
            <a:r>
              <a:rPr lang="en-ID" sz="1800" dirty="0" err="1"/>
              <a:t>bisnis</a:t>
            </a:r>
            <a:r>
              <a:rPr lang="en-ID" sz="1800" dirty="0"/>
              <a:t> </a:t>
            </a:r>
            <a:r>
              <a:rPr lang="en-ID" sz="1800" dirty="0" err="1"/>
              <a:t>lainnya</a:t>
            </a:r>
            <a:r>
              <a:rPr lang="en-ID" sz="1800" dirty="0"/>
              <a:t>.</a:t>
            </a:r>
          </a:p>
          <a:p>
            <a:pPr marL="0" indent="0">
              <a:buNone/>
            </a:pPr>
            <a:r>
              <a:rPr lang="en-ID" sz="1800" dirty="0"/>
              <a:t>• </a:t>
            </a:r>
            <a:r>
              <a:rPr lang="en-ID" sz="1800" dirty="0" err="1"/>
              <a:t>Pengelolaan</a:t>
            </a:r>
            <a:r>
              <a:rPr lang="en-ID" sz="1800" dirty="0"/>
              <a:t> </a:t>
            </a:r>
            <a:r>
              <a:rPr lang="en-ID" sz="1800" dirty="0" err="1"/>
              <a:t>risiko</a:t>
            </a:r>
            <a:r>
              <a:rPr lang="en-ID" sz="1800" dirty="0"/>
              <a:t> </a:t>
            </a:r>
            <a:r>
              <a:rPr lang="en-ID" sz="1800" dirty="0" err="1"/>
              <a:t>merupakan</a:t>
            </a:r>
            <a:r>
              <a:rPr lang="en-ID" sz="1800" dirty="0"/>
              <a:t> </a:t>
            </a:r>
            <a:r>
              <a:rPr lang="en-ID" sz="1800" dirty="0" err="1"/>
              <a:t>kebutuhan</a:t>
            </a:r>
            <a:r>
              <a:rPr lang="en-ID" sz="1800" dirty="0"/>
              <a:t> </a:t>
            </a:r>
            <a:r>
              <a:rPr lang="en-ID" sz="1800" dirty="0" err="1"/>
              <a:t>organisasi</a:t>
            </a:r>
            <a:r>
              <a:rPr lang="en-ID" sz="1800" dirty="0"/>
              <a:t>, </a:t>
            </a:r>
            <a:r>
              <a:rPr lang="en-ID" sz="1800" dirty="0" err="1"/>
              <a:t>karena</a:t>
            </a:r>
            <a:r>
              <a:rPr lang="en-ID" sz="1800" dirty="0"/>
              <a:t> </a:t>
            </a:r>
            <a:r>
              <a:rPr lang="en-ID" sz="1800" dirty="0" err="1"/>
              <a:t>risiko</a:t>
            </a:r>
            <a:r>
              <a:rPr lang="en-ID" sz="1800" dirty="0"/>
              <a:t> yang </a:t>
            </a:r>
            <a:r>
              <a:rPr lang="en-ID" sz="1800" dirty="0" err="1"/>
              <a:t>tidak</a:t>
            </a:r>
            <a:r>
              <a:rPr lang="en-ID" sz="1800" dirty="0"/>
              <a:t> </a:t>
            </a:r>
            <a:r>
              <a:rPr lang="en-ID" sz="1800" dirty="0" err="1"/>
              <a:t>dikelola</a:t>
            </a:r>
            <a:r>
              <a:rPr lang="en-ID" sz="1800" dirty="0"/>
              <a:t> </a:t>
            </a:r>
            <a:r>
              <a:rPr lang="en-ID" sz="1800" dirty="0" err="1"/>
              <a:t>dengan</a:t>
            </a:r>
            <a:r>
              <a:rPr lang="en-ID" sz="1800" dirty="0"/>
              <a:t> </a:t>
            </a:r>
            <a:r>
              <a:rPr lang="en-ID" sz="1800" dirty="0" err="1"/>
              <a:t>baik</a:t>
            </a:r>
            <a:r>
              <a:rPr lang="en-ID" sz="1800" dirty="0"/>
              <a:t> </a:t>
            </a:r>
            <a:r>
              <a:rPr lang="en-ID" sz="1800" dirty="0" err="1"/>
              <a:t>dapat</a:t>
            </a:r>
            <a:r>
              <a:rPr lang="en-ID" sz="1800" dirty="0"/>
              <a:t> </a:t>
            </a:r>
            <a:r>
              <a:rPr lang="en-ID" sz="1800" dirty="0" err="1"/>
              <a:t>mengancam</a:t>
            </a:r>
            <a:r>
              <a:rPr lang="en-ID" sz="1800" dirty="0"/>
              <a:t> </a:t>
            </a:r>
            <a:r>
              <a:rPr lang="en-ID" sz="1800" dirty="0" err="1"/>
              <a:t>keberlangsungan</a:t>
            </a:r>
            <a:r>
              <a:rPr lang="en-ID" sz="1800" dirty="0"/>
              <a:t> </a:t>
            </a:r>
            <a:r>
              <a:rPr lang="en-ID" sz="1800" dirty="0" err="1"/>
              <a:t>usaha</a:t>
            </a:r>
            <a:r>
              <a:rPr lang="en-ID" sz="1800" dirty="0"/>
              <a:t> dan </a:t>
            </a:r>
            <a:r>
              <a:rPr lang="en-ID" sz="1800" dirty="0" err="1"/>
              <a:t>mengurangi</a:t>
            </a:r>
            <a:r>
              <a:rPr lang="en-ID" sz="1800" dirty="0"/>
              <a:t> </a:t>
            </a:r>
            <a:r>
              <a:rPr lang="en-ID" sz="1800" dirty="0" err="1"/>
              <a:t>efektivitas</a:t>
            </a:r>
            <a:r>
              <a:rPr lang="en-ID" sz="1800" dirty="0"/>
              <a:t> </a:t>
            </a:r>
            <a:r>
              <a:rPr lang="en-ID" sz="1800" dirty="0" err="1"/>
              <a:t>pencapaian</a:t>
            </a:r>
            <a:r>
              <a:rPr lang="en-ID" sz="1800" dirty="0"/>
              <a:t> </a:t>
            </a:r>
            <a:r>
              <a:rPr lang="en-ID" sz="1800" dirty="0" err="1"/>
              <a:t>tujuan</a:t>
            </a:r>
            <a:r>
              <a:rPr lang="en-ID" sz="1800" dirty="0"/>
              <a:t> </a:t>
            </a:r>
            <a:r>
              <a:rPr lang="en-ID" sz="1800" dirty="0" err="1"/>
              <a:t>perusahaan</a:t>
            </a:r>
            <a:r>
              <a:rPr lang="en-ID" sz="1800" dirty="0"/>
              <a:t>.</a:t>
            </a:r>
          </a:p>
          <a:p>
            <a:pPr marL="0" indent="0">
              <a:buNone/>
            </a:pPr>
            <a:endParaRPr lang="en-US" altLang="en-US" sz="1800" dirty="0"/>
          </a:p>
        </p:txBody>
      </p:sp>
    </p:spTree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77D47-A036-05B1-303E-EFEA4C4695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Content Placeholder 2">
            <a:extLst>
              <a:ext uri="{FF2B5EF4-FFF2-40B4-BE49-F238E27FC236}">
                <a16:creationId xmlns:a16="http://schemas.microsoft.com/office/drawing/2014/main" id="{85005FE4-1ABC-1E64-E8EE-7FD709860E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6048672"/>
          </a:xfrm>
        </p:spPr>
        <p:txBody>
          <a:bodyPr/>
          <a:lstStyle/>
          <a:p>
            <a:pPr marL="0" indent="0">
              <a:buNone/>
            </a:pPr>
            <a:r>
              <a:rPr lang="en-ID" sz="1800" dirty="0" err="1"/>
              <a:t>Berdasarkan</a:t>
            </a:r>
            <a:r>
              <a:rPr lang="en-ID" sz="1800" dirty="0"/>
              <a:t> </a:t>
            </a:r>
            <a:r>
              <a:rPr lang="en-ID" sz="1800" dirty="0" err="1"/>
              <a:t>sumber</a:t>
            </a:r>
            <a:r>
              <a:rPr lang="en-ID" sz="1800" dirty="0"/>
              <a:t> </a:t>
            </a:r>
            <a:r>
              <a:rPr lang="en-ID" sz="1800" dirty="0" err="1"/>
              <a:t>penyebabnya</a:t>
            </a:r>
            <a:r>
              <a:rPr lang="en-ID" sz="1800" dirty="0"/>
              <a:t>, </a:t>
            </a:r>
            <a:r>
              <a:rPr lang="en-ID" sz="1800" dirty="0" err="1"/>
              <a:t>risiko</a:t>
            </a:r>
            <a:r>
              <a:rPr lang="en-ID" sz="1800" dirty="0"/>
              <a:t> </a:t>
            </a:r>
            <a:r>
              <a:rPr lang="en-ID" sz="1800" dirty="0" err="1"/>
              <a:t>dapat</a:t>
            </a:r>
            <a:r>
              <a:rPr lang="en-ID" sz="1800" dirty="0"/>
              <a:t> </a:t>
            </a:r>
            <a:r>
              <a:rPr lang="en-ID" sz="1800" dirty="0" err="1"/>
              <a:t>dibedakan</a:t>
            </a:r>
            <a:r>
              <a:rPr lang="en-ID" sz="1800" dirty="0"/>
              <a:t> </a:t>
            </a:r>
            <a:r>
              <a:rPr lang="en-ID" sz="1800" dirty="0" err="1"/>
              <a:t>menjadi</a:t>
            </a:r>
            <a:r>
              <a:rPr lang="en-ID" sz="1800" dirty="0"/>
              <a:t> dua </a:t>
            </a:r>
            <a:r>
              <a:rPr lang="en-ID" sz="1800" dirty="0" err="1"/>
              <a:t>jenis</a:t>
            </a:r>
            <a:r>
              <a:rPr lang="en-ID" sz="1800" dirty="0"/>
              <a:t>, </a:t>
            </a:r>
            <a:r>
              <a:rPr lang="en-ID" sz="1800" dirty="0" err="1"/>
              <a:t>yaitu</a:t>
            </a:r>
            <a:r>
              <a:rPr lang="en-ID" sz="1800" dirty="0"/>
              <a:t>:</a:t>
            </a:r>
            <a:endParaRPr lang="en-ID" sz="1800" b="1" dirty="0"/>
          </a:p>
          <a:p>
            <a:pPr marL="0" indent="0">
              <a:buNone/>
            </a:pPr>
            <a:r>
              <a:rPr lang="en-ID" sz="1800" b="1" dirty="0"/>
              <a:t>Risiko Internal</a:t>
            </a:r>
          </a:p>
          <a:p>
            <a:r>
              <a:rPr lang="en-ID" sz="1800" dirty="0"/>
              <a:t>Risiko yang </a:t>
            </a:r>
            <a:r>
              <a:rPr lang="en-ID" sz="1800" dirty="0" err="1"/>
              <a:t>berasal</a:t>
            </a:r>
            <a:r>
              <a:rPr lang="en-ID" sz="1800" dirty="0"/>
              <a:t> </a:t>
            </a:r>
            <a:r>
              <a:rPr lang="en-ID" sz="1800" dirty="0" err="1"/>
              <a:t>dari</a:t>
            </a:r>
            <a:r>
              <a:rPr lang="en-ID" sz="1800" dirty="0"/>
              <a:t> </a:t>
            </a:r>
            <a:r>
              <a:rPr lang="en-ID" sz="1800" dirty="0" err="1"/>
              <a:t>dalam</a:t>
            </a:r>
            <a:r>
              <a:rPr lang="en-ID" sz="1800" dirty="0"/>
              <a:t> </a:t>
            </a:r>
            <a:r>
              <a:rPr lang="en-ID" sz="1800" dirty="0" err="1"/>
              <a:t>perusahaan</a:t>
            </a:r>
            <a:r>
              <a:rPr lang="en-ID" sz="1800" dirty="0"/>
              <a:t>.</a:t>
            </a:r>
          </a:p>
          <a:p>
            <a:r>
              <a:rPr lang="en-ID" sz="1800" dirty="0" err="1"/>
              <a:t>Contoh</a:t>
            </a:r>
            <a:r>
              <a:rPr lang="en-ID" sz="1800" dirty="0"/>
              <a:t>:</a:t>
            </a:r>
          </a:p>
          <a:p>
            <a:r>
              <a:rPr lang="en-ID" sz="1800" dirty="0" err="1"/>
              <a:t>Kelalaian</a:t>
            </a:r>
            <a:r>
              <a:rPr lang="en-ID" sz="1800" dirty="0"/>
              <a:t> </a:t>
            </a:r>
            <a:r>
              <a:rPr lang="en-ID" sz="1800" dirty="0" err="1"/>
              <a:t>karyawan</a:t>
            </a:r>
            <a:r>
              <a:rPr lang="en-ID" sz="1800" dirty="0"/>
              <a:t>. </a:t>
            </a:r>
          </a:p>
          <a:p>
            <a:r>
              <a:rPr lang="en-ID" sz="1800" dirty="0" err="1"/>
              <a:t>Kecelakaan</a:t>
            </a:r>
            <a:r>
              <a:rPr lang="en-ID" sz="1800" dirty="0"/>
              <a:t> </a:t>
            </a:r>
            <a:r>
              <a:rPr lang="en-ID" sz="1800" dirty="0" err="1"/>
              <a:t>kerja</a:t>
            </a:r>
            <a:r>
              <a:rPr lang="en-ID" sz="1800" dirty="0"/>
              <a:t>. </a:t>
            </a:r>
          </a:p>
          <a:p>
            <a:r>
              <a:rPr lang="en-ID" sz="1800" dirty="0" err="1"/>
              <a:t>Kesalahan</a:t>
            </a:r>
            <a:r>
              <a:rPr lang="en-ID" sz="1800" dirty="0"/>
              <a:t> </a:t>
            </a:r>
            <a:r>
              <a:rPr lang="en-ID" sz="1800" dirty="0" err="1"/>
              <a:t>manajemen</a:t>
            </a:r>
            <a:r>
              <a:rPr lang="en-ID" sz="1800" dirty="0"/>
              <a:t>. </a:t>
            </a:r>
          </a:p>
          <a:p>
            <a:r>
              <a:rPr lang="en-ID" sz="1800" dirty="0" err="1"/>
              <a:t>Gangguan</a:t>
            </a:r>
            <a:r>
              <a:rPr lang="en-ID" sz="1800" dirty="0"/>
              <a:t> </a:t>
            </a:r>
            <a:r>
              <a:rPr lang="en-ID" sz="1800" dirty="0" err="1"/>
              <a:t>sistem</a:t>
            </a:r>
            <a:r>
              <a:rPr lang="en-ID" sz="1800" dirty="0"/>
              <a:t> internal. </a:t>
            </a:r>
          </a:p>
          <a:p>
            <a:pPr marL="0" indent="0">
              <a:buNone/>
            </a:pPr>
            <a:r>
              <a:rPr lang="en-ID" sz="1800" b="1" dirty="0"/>
              <a:t>Risiko </a:t>
            </a:r>
            <a:r>
              <a:rPr lang="en-ID" sz="1800" b="1" dirty="0" err="1"/>
              <a:t>Eksternal</a:t>
            </a:r>
            <a:endParaRPr lang="en-ID" sz="1800" b="1" dirty="0"/>
          </a:p>
          <a:p>
            <a:r>
              <a:rPr lang="en-ID" sz="1800" dirty="0"/>
              <a:t>Risiko yang </a:t>
            </a:r>
            <a:r>
              <a:rPr lang="en-ID" sz="1800" dirty="0" err="1"/>
              <a:t>berasal</a:t>
            </a:r>
            <a:r>
              <a:rPr lang="en-ID" sz="1800" dirty="0"/>
              <a:t> </a:t>
            </a:r>
            <a:r>
              <a:rPr lang="en-ID" sz="1800" dirty="0" err="1"/>
              <a:t>dari</a:t>
            </a:r>
            <a:r>
              <a:rPr lang="en-ID" sz="1800" dirty="0"/>
              <a:t> </a:t>
            </a:r>
            <a:r>
              <a:rPr lang="en-ID" sz="1800" dirty="0" err="1"/>
              <a:t>luar</a:t>
            </a:r>
            <a:r>
              <a:rPr lang="en-ID" sz="1800" dirty="0"/>
              <a:t> </a:t>
            </a:r>
            <a:r>
              <a:rPr lang="en-ID" sz="1800" dirty="0" err="1"/>
              <a:t>perusahaan</a:t>
            </a:r>
            <a:r>
              <a:rPr lang="en-ID" sz="1800" dirty="0"/>
              <a:t> dan </a:t>
            </a:r>
            <a:r>
              <a:rPr lang="en-ID" sz="1800" dirty="0" err="1"/>
              <a:t>sulit</a:t>
            </a:r>
            <a:r>
              <a:rPr lang="en-ID" sz="1800" dirty="0"/>
              <a:t> </a:t>
            </a:r>
            <a:r>
              <a:rPr lang="en-ID" sz="1800" dirty="0" err="1"/>
              <a:t>dikendalikan</a:t>
            </a:r>
            <a:r>
              <a:rPr lang="en-ID" sz="1800" dirty="0"/>
              <a:t>.</a:t>
            </a:r>
          </a:p>
          <a:p>
            <a:r>
              <a:rPr lang="en-ID" sz="1800" dirty="0" err="1"/>
              <a:t>Contoh</a:t>
            </a:r>
            <a:r>
              <a:rPr lang="en-ID" sz="1800" dirty="0"/>
              <a:t>:</a:t>
            </a:r>
          </a:p>
          <a:p>
            <a:r>
              <a:rPr lang="en-ID" sz="1800" dirty="0" err="1"/>
              <a:t>Pencurian</a:t>
            </a:r>
            <a:r>
              <a:rPr lang="en-ID" sz="1800" dirty="0"/>
              <a:t> dan </a:t>
            </a:r>
            <a:r>
              <a:rPr lang="en-ID" sz="1800" dirty="0" err="1"/>
              <a:t>penipuan</a:t>
            </a:r>
            <a:r>
              <a:rPr lang="en-ID" sz="1800" dirty="0"/>
              <a:t>. </a:t>
            </a:r>
          </a:p>
          <a:p>
            <a:r>
              <a:rPr lang="en-ID" sz="1800" dirty="0" err="1"/>
              <a:t>Persaingan</a:t>
            </a:r>
            <a:r>
              <a:rPr lang="en-ID" sz="1800" dirty="0"/>
              <a:t> </a:t>
            </a:r>
            <a:r>
              <a:rPr lang="en-ID" sz="1800" dirty="0" err="1"/>
              <a:t>usaha</a:t>
            </a:r>
            <a:r>
              <a:rPr lang="en-ID" sz="1800" dirty="0"/>
              <a:t>. </a:t>
            </a:r>
          </a:p>
          <a:p>
            <a:r>
              <a:rPr lang="en-ID" sz="1800" dirty="0" err="1"/>
              <a:t>Perubahan</a:t>
            </a:r>
            <a:r>
              <a:rPr lang="en-ID" sz="1800" dirty="0"/>
              <a:t> </a:t>
            </a:r>
            <a:r>
              <a:rPr lang="en-ID" sz="1800" dirty="0" err="1"/>
              <a:t>kebijakan</a:t>
            </a:r>
            <a:r>
              <a:rPr lang="en-ID" sz="1800" dirty="0"/>
              <a:t> </a:t>
            </a:r>
            <a:r>
              <a:rPr lang="en-ID" sz="1800" dirty="0" err="1"/>
              <a:t>pemerintah</a:t>
            </a:r>
            <a:r>
              <a:rPr lang="en-ID" sz="1800" dirty="0"/>
              <a:t>. </a:t>
            </a:r>
          </a:p>
          <a:p>
            <a:r>
              <a:rPr lang="en-ID" sz="1800" dirty="0" err="1"/>
              <a:t>Fluktuasi</a:t>
            </a:r>
            <a:r>
              <a:rPr lang="en-ID" sz="1800" dirty="0"/>
              <a:t> </a:t>
            </a:r>
            <a:r>
              <a:rPr lang="en-ID" sz="1800" dirty="0" err="1"/>
              <a:t>harga</a:t>
            </a:r>
            <a:r>
              <a:rPr lang="en-ID" sz="1800" dirty="0"/>
              <a:t> dan </a:t>
            </a:r>
            <a:r>
              <a:rPr lang="en-ID" sz="1800" dirty="0" err="1"/>
              <a:t>kondisi</a:t>
            </a:r>
            <a:r>
              <a:rPr lang="en-ID" sz="1800" dirty="0"/>
              <a:t> </a:t>
            </a:r>
            <a:r>
              <a:rPr lang="en-ID" sz="1800" dirty="0" err="1"/>
              <a:t>ekonomi</a:t>
            </a:r>
            <a:r>
              <a:rPr lang="en-ID" sz="1800" dirty="0"/>
              <a:t>.</a:t>
            </a:r>
          </a:p>
          <a:p>
            <a:pPr marL="0" indent="0">
              <a:buNone/>
            </a:pPr>
            <a:endParaRPr lang="en-US" altLang="en-US" sz="1800" dirty="0"/>
          </a:p>
        </p:txBody>
      </p:sp>
    </p:spTree>
    <p:extLst>
      <p:ext uri="{BB962C8B-B14F-4D97-AF65-F5344CB8AC3E}">
        <p14:creationId xmlns:p14="http://schemas.microsoft.com/office/powerpoint/2010/main" val="1732423275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12B417-A5C3-5CB3-9A6B-EC35B1C439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>
            <a:extLst>
              <a:ext uri="{FF2B5EF4-FFF2-40B4-BE49-F238E27FC236}">
                <a16:creationId xmlns:a16="http://schemas.microsoft.com/office/drawing/2014/main" id="{26361E9B-C4DF-4910-4632-66759A96C8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277" y="491777"/>
            <a:ext cx="8229600" cy="1143000"/>
          </a:xfrm>
        </p:spPr>
        <p:txBody>
          <a:bodyPr/>
          <a:lstStyle/>
          <a:p>
            <a:r>
              <a:rPr lang="en-US" sz="3200" dirty="0"/>
              <a:t>8.2 </a:t>
            </a:r>
            <a:r>
              <a:rPr lang="en-ID" sz="3200" dirty="0"/>
              <a:t>Jenis Risiko</a:t>
            </a:r>
            <a:br>
              <a:rPr lang="en-US" sz="3200" dirty="0"/>
            </a:br>
            <a:endParaRPr lang="en-US" altLang="en-US" sz="3200" dirty="0"/>
          </a:p>
        </p:txBody>
      </p:sp>
      <p:sp>
        <p:nvSpPr>
          <p:cNvPr id="5123" name="Content Placeholder 2">
            <a:extLst>
              <a:ext uri="{FF2B5EF4-FFF2-40B4-BE49-F238E27FC236}">
                <a16:creationId xmlns:a16="http://schemas.microsoft.com/office/drawing/2014/main" id="{69C3DB3E-27BA-AC81-E741-F611228125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864" y="1207293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n-ID" sz="1800" dirty="0" err="1"/>
              <a:t>Setiap</a:t>
            </a:r>
            <a:r>
              <a:rPr lang="en-ID" sz="1800" dirty="0"/>
              <a:t> </a:t>
            </a:r>
            <a:r>
              <a:rPr lang="en-ID" sz="1800" dirty="0" err="1"/>
              <a:t>perusahaan</a:t>
            </a:r>
            <a:r>
              <a:rPr lang="en-ID" sz="1800" dirty="0"/>
              <a:t> </a:t>
            </a:r>
            <a:r>
              <a:rPr lang="en-ID" sz="1800" dirty="0" err="1"/>
              <a:t>menghadapi</a:t>
            </a:r>
            <a:r>
              <a:rPr lang="en-ID" sz="1800" dirty="0"/>
              <a:t> </a:t>
            </a:r>
            <a:r>
              <a:rPr lang="en-ID" sz="1800" dirty="0" err="1"/>
              <a:t>berbagai</a:t>
            </a:r>
            <a:r>
              <a:rPr lang="en-ID" sz="1800" dirty="0"/>
              <a:t> </a:t>
            </a:r>
            <a:r>
              <a:rPr lang="en-ID" sz="1800" dirty="0" err="1"/>
              <a:t>jenis</a:t>
            </a:r>
            <a:r>
              <a:rPr lang="en-ID" sz="1800" dirty="0"/>
              <a:t> </a:t>
            </a:r>
            <a:r>
              <a:rPr lang="en-ID" sz="1800" dirty="0" err="1"/>
              <a:t>risiko</a:t>
            </a:r>
            <a:r>
              <a:rPr lang="en-ID" sz="1800" dirty="0"/>
              <a:t> yang </a:t>
            </a:r>
            <a:r>
              <a:rPr lang="en-ID" sz="1800" dirty="0" err="1"/>
              <a:t>berbeda-beda</a:t>
            </a:r>
            <a:r>
              <a:rPr lang="en-ID" sz="1800" dirty="0"/>
              <a:t> </a:t>
            </a:r>
            <a:r>
              <a:rPr lang="en-ID" sz="1800" dirty="0" err="1"/>
              <a:t>sesuai</a:t>
            </a:r>
            <a:r>
              <a:rPr lang="en-ID" sz="1800" dirty="0"/>
              <a:t> </a:t>
            </a:r>
            <a:r>
              <a:rPr lang="en-ID" sz="1800" dirty="0" err="1"/>
              <a:t>dengan</a:t>
            </a:r>
            <a:r>
              <a:rPr lang="en-ID" sz="1800" dirty="0"/>
              <a:t> </a:t>
            </a:r>
            <a:r>
              <a:rPr lang="en-ID" sz="1800" dirty="0" err="1"/>
              <a:t>karakteristik</a:t>
            </a:r>
            <a:r>
              <a:rPr lang="en-ID" sz="1800" dirty="0"/>
              <a:t> </a:t>
            </a:r>
            <a:r>
              <a:rPr lang="en-ID" sz="1800" dirty="0" err="1"/>
              <a:t>bisnis</a:t>
            </a:r>
            <a:r>
              <a:rPr lang="en-ID" sz="1800" dirty="0"/>
              <a:t>, </a:t>
            </a:r>
            <a:r>
              <a:rPr lang="en-ID" sz="1800" dirty="0" err="1"/>
              <a:t>lingkungan</a:t>
            </a:r>
            <a:r>
              <a:rPr lang="en-ID" sz="1800" dirty="0"/>
              <a:t> </a:t>
            </a:r>
            <a:r>
              <a:rPr lang="en-ID" sz="1800" dirty="0" err="1"/>
              <a:t>ekonomi</a:t>
            </a:r>
            <a:r>
              <a:rPr lang="en-ID" sz="1800" dirty="0"/>
              <a:t>, </a:t>
            </a:r>
            <a:r>
              <a:rPr lang="en-ID" sz="1800" dirty="0" err="1"/>
              <a:t>serta</a:t>
            </a:r>
            <a:r>
              <a:rPr lang="en-ID" sz="1800" dirty="0"/>
              <a:t> </a:t>
            </a:r>
            <a:r>
              <a:rPr lang="en-ID" sz="1800" dirty="0" err="1"/>
              <a:t>aktivitas</a:t>
            </a:r>
            <a:r>
              <a:rPr lang="en-ID" sz="1800" dirty="0"/>
              <a:t> </a:t>
            </a:r>
            <a:r>
              <a:rPr lang="en-ID" sz="1800" dirty="0" err="1"/>
              <a:t>operasional</a:t>
            </a:r>
            <a:r>
              <a:rPr lang="en-ID" sz="1800" dirty="0"/>
              <a:t> yang </a:t>
            </a:r>
            <a:r>
              <a:rPr lang="en-ID" sz="1800" dirty="0" err="1"/>
              <a:t>dijalankan</a:t>
            </a:r>
            <a:r>
              <a:rPr lang="en-ID" sz="1800" dirty="0"/>
              <a:t>. </a:t>
            </a:r>
            <a:r>
              <a:rPr lang="en-ID" sz="1800" dirty="0" err="1"/>
              <a:t>Menurut</a:t>
            </a:r>
            <a:r>
              <a:rPr lang="en-ID" sz="1800" dirty="0"/>
              <a:t> Surya dan Saleh (2014), </a:t>
            </a:r>
            <a:r>
              <a:rPr lang="en-ID" sz="1800" dirty="0" err="1"/>
              <a:t>beberapa</a:t>
            </a:r>
            <a:r>
              <a:rPr lang="en-ID" sz="1800" dirty="0"/>
              <a:t> </a:t>
            </a:r>
            <a:r>
              <a:rPr lang="en-ID" sz="1800" dirty="0" err="1"/>
              <a:t>jenis</a:t>
            </a:r>
            <a:r>
              <a:rPr lang="en-ID" sz="1800" dirty="0"/>
              <a:t> </a:t>
            </a:r>
            <a:r>
              <a:rPr lang="en-ID" sz="1800" dirty="0" err="1"/>
              <a:t>risiko</a:t>
            </a:r>
            <a:r>
              <a:rPr lang="en-ID" sz="1800" dirty="0"/>
              <a:t> yang </a:t>
            </a:r>
            <a:r>
              <a:rPr lang="en-ID" sz="1800" dirty="0" err="1"/>
              <a:t>umum</a:t>
            </a:r>
            <a:r>
              <a:rPr lang="en-ID" sz="1800" dirty="0"/>
              <a:t> </a:t>
            </a:r>
            <a:r>
              <a:rPr lang="en-ID" sz="1800" dirty="0" err="1"/>
              <a:t>dihadapi</a:t>
            </a:r>
            <a:r>
              <a:rPr lang="en-ID" sz="1800" dirty="0"/>
              <a:t> </a:t>
            </a:r>
            <a:r>
              <a:rPr lang="en-ID" sz="1800" dirty="0" err="1"/>
              <a:t>organisasi</a:t>
            </a:r>
            <a:r>
              <a:rPr lang="en-ID" sz="1800" dirty="0"/>
              <a:t> </a:t>
            </a:r>
            <a:r>
              <a:rPr lang="en-ID" sz="1800" dirty="0" err="1"/>
              <a:t>meliputi</a:t>
            </a:r>
            <a:r>
              <a:rPr lang="en-ID" sz="1800" dirty="0"/>
              <a:t>:</a:t>
            </a:r>
          </a:p>
          <a:p>
            <a:pPr marL="0" indent="0">
              <a:buNone/>
            </a:pPr>
            <a:r>
              <a:rPr lang="en-ID" sz="1800" b="1" dirty="0"/>
              <a:t>Risiko </a:t>
            </a:r>
            <a:r>
              <a:rPr lang="en-ID" sz="1800" b="1" dirty="0" err="1"/>
              <a:t>Bisnis</a:t>
            </a:r>
            <a:endParaRPr lang="en-ID" sz="1800" b="1" dirty="0"/>
          </a:p>
          <a:p>
            <a:pPr marL="0" indent="0">
              <a:buNone/>
            </a:pPr>
            <a:r>
              <a:rPr lang="en-ID" sz="1800" dirty="0"/>
              <a:t>Risiko yang </a:t>
            </a:r>
            <a:r>
              <a:rPr lang="en-ID" sz="1800" dirty="0" err="1"/>
              <a:t>timbul</a:t>
            </a:r>
            <a:r>
              <a:rPr lang="en-ID" sz="1800" dirty="0"/>
              <a:t> </a:t>
            </a:r>
            <a:r>
              <a:rPr lang="en-ID" sz="1800" dirty="0" err="1"/>
              <a:t>akibat</a:t>
            </a:r>
            <a:r>
              <a:rPr lang="en-ID" sz="1800" dirty="0"/>
              <a:t> </a:t>
            </a:r>
            <a:r>
              <a:rPr lang="en-ID" sz="1800" dirty="0" err="1"/>
              <a:t>kegagalan</a:t>
            </a:r>
            <a:r>
              <a:rPr lang="en-ID" sz="1800" dirty="0"/>
              <a:t> </a:t>
            </a:r>
            <a:r>
              <a:rPr lang="en-ID" sz="1800" dirty="0" err="1"/>
              <a:t>perusahaan</a:t>
            </a:r>
            <a:r>
              <a:rPr lang="en-ID" sz="1800" dirty="0"/>
              <a:t> </a:t>
            </a:r>
            <a:r>
              <a:rPr lang="en-ID" sz="1800" dirty="0" err="1"/>
              <a:t>dalam</a:t>
            </a:r>
            <a:r>
              <a:rPr lang="en-ID" sz="1800" dirty="0"/>
              <a:t> </a:t>
            </a:r>
            <a:r>
              <a:rPr lang="en-ID" sz="1800" dirty="0" err="1"/>
              <a:t>mencapai</a:t>
            </a:r>
            <a:r>
              <a:rPr lang="en-ID" sz="1800" dirty="0"/>
              <a:t> target dan </a:t>
            </a:r>
            <a:r>
              <a:rPr lang="en-ID" sz="1800" dirty="0" err="1"/>
              <a:t>tujuan</a:t>
            </a:r>
            <a:r>
              <a:rPr lang="en-ID" sz="1800" dirty="0"/>
              <a:t> </a:t>
            </a:r>
            <a:r>
              <a:rPr lang="en-ID" sz="1800" dirty="0" err="1"/>
              <a:t>bisnis</a:t>
            </a:r>
            <a:r>
              <a:rPr lang="en-ID" sz="1800" dirty="0"/>
              <a:t> yang </a:t>
            </a:r>
            <a:r>
              <a:rPr lang="en-ID" sz="1800" dirty="0" err="1"/>
              <a:t>telah</a:t>
            </a:r>
            <a:r>
              <a:rPr lang="en-ID" sz="1800" dirty="0"/>
              <a:t> </a:t>
            </a:r>
            <a:r>
              <a:rPr lang="en-ID" sz="1800" dirty="0" err="1"/>
              <a:t>ditetapkan</a:t>
            </a:r>
            <a:r>
              <a:rPr lang="en-ID" sz="1800" dirty="0"/>
              <a:t>.</a:t>
            </a:r>
          </a:p>
          <a:p>
            <a:pPr marL="0" indent="0">
              <a:buNone/>
            </a:pPr>
            <a:r>
              <a:rPr lang="en-ID" sz="1800" b="1" dirty="0"/>
              <a:t>Risiko </a:t>
            </a:r>
            <a:r>
              <a:rPr lang="en-ID" sz="1800" b="1" dirty="0" err="1"/>
              <a:t>Kredit</a:t>
            </a:r>
            <a:endParaRPr lang="en-ID" sz="1800" b="1" dirty="0"/>
          </a:p>
          <a:p>
            <a:pPr marL="0" indent="0">
              <a:buNone/>
            </a:pPr>
            <a:r>
              <a:rPr lang="en-ID" sz="1800" dirty="0"/>
              <a:t>Risiko yang </a:t>
            </a:r>
            <a:r>
              <a:rPr lang="en-ID" sz="1800" dirty="0" err="1"/>
              <a:t>muncul</a:t>
            </a:r>
            <a:r>
              <a:rPr lang="en-ID" sz="1800" dirty="0"/>
              <a:t> </a:t>
            </a:r>
            <a:r>
              <a:rPr lang="en-ID" sz="1800" dirty="0" err="1"/>
              <a:t>ketika</a:t>
            </a:r>
            <a:r>
              <a:rPr lang="en-ID" sz="1800" dirty="0"/>
              <a:t> </a:t>
            </a:r>
            <a:r>
              <a:rPr lang="en-ID" sz="1800" dirty="0" err="1"/>
              <a:t>debitur</a:t>
            </a:r>
            <a:r>
              <a:rPr lang="en-ID" sz="1800" dirty="0"/>
              <a:t> </a:t>
            </a:r>
            <a:r>
              <a:rPr lang="en-ID" sz="1800" dirty="0" err="1"/>
              <a:t>tidak</a:t>
            </a:r>
            <a:r>
              <a:rPr lang="en-ID" sz="1800" dirty="0"/>
              <a:t> </a:t>
            </a:r>
            <a:r>
              <a:rPr lang="en-ID" sz="1800" dirty="0" err="1"/>
              <a:t>mampu</a:t>
            </a:r>
            <a:r>
              <a:rPr lang="en-ID" sz="1800" dirty="0"/>
              <a:t> </a:t>
            </a:r>
            <a:r>
              <a:rPr lang="en-ID" sz="1800" dirty="0" err="1"/>
              <a:t>memenuhi</a:t>
            </a:r>
            <a:r>
              <a:rPr lang="en-ID" sz="1800" dirty="0"/>
              <a:t> </a:t>
            </a:r>
            <a:r>
              <a:rPr lang="en-ID" sz="1800" dirty="0" err="1"/>
              <a:t>kewajiban</a:t>
            </a:r>
            <a:r>
              <a:rPr lang="en-ID" sz="1800" dirty="0"/>
              <a:t> </a:t>
            </a:r>
            <a:r>
              <a:rPr lang="en-ID" sz="1800" dirty="0" err="1"/>
              <a:t>pembayaran</a:t>
            </a:r>
            <a:r>
              <a:rPr lang="en-ID" sz="1800" dirty="0"/>
              <a:t> </a:t>
            </a:r>
            <a:r>
              <a:rPr lang="en-ID" sz="1800" dirty="0" err="1"/>
              <a:t>utangnya</a:t>
            </a:r>
            <a:r>
              <a:rPr lang="en-ID" sz="1800" dirty="0"/>
              <a:t> pada </a:t>
            </a:r>
            <a:r>
              <a:rPr lang="en-ID" sz="1800" dirty="0" err="1"/>
              <a:t>saat</a:t>
            </a:r>
            <a:r>
              <a:rPr lang="en-ID" sz="1800" dirty="0"/>
              <a:t> </a:t>
            </a:r>
            <a:r>
              <a:rPr lang="en-ID" sz="1800" dirty="0" err="1"/>
              <a:t>jatuh</a:t>
            </a:r>
            <a:r>
              <a:rPr lang="en-ID" sz="1800" dirty="0"/>
              <a:t> tempo.</a:t>
            </a:r>
          </a:p>
          <a:p>
            <a:pPr marL="0" indent="0">
              <a:buNone/>
            </a:pPr>
            <a:r>
              <a:rPr lang="en-ID" sz="1800" b="1" dirty="0"/>
              <a:t>Risiko Pasar</a:t>
            </a:r>
          </a:p>
          <a:p>
            <a:pPr marL="0" indent="0">
              <a:buNone/>
            </a:pPr>
            <a:r>
              <a:rPr lang="en-ID" sz="1800" dirty="0"/>
              <a:t>Risiko </a:t>
            </a:r>
            <a:r>
              <a:rPr lang="en-ID" sz="1800" dirty="0" err="1"/>
              <a:t>kerugian</a:t>
            </a:r>
            <a:r>
              <a:rPr lang="en-ID" sz="1800" dirty="0"/>
              <a:t> </a:t>
            </a:r>
            <a:r>
              <a:rPr lang="en-ID" sz="1800" dirty="0" err="1"/>
              <a:t>akibat</a:t>
            </a:r>
            <a:r>
              <a:rPr lang="en-ID" sz="1800" dirty="0"/>
              <a:t> </a:t>
            </a:r>
            <a:r>
              <a:rPr lang="en-ID" sz="1800" dirty="0" err="1"/>
              <a:t>perubahan</a:t>
            </a:r>
            <a:r>
              <a:rPr lang="en-ID" sz="1800" dirty="0"/>
              <a:t> </a:t>
            </a:r>
            <a:r>
              <a:rPr lang="en-ID" sz="1800" dirty="0" err="1"/>
              <a:t>kondisi</a:t>
            </a:r>
            <a:r>
              <a:rPr lang="en-ID" sz="1800" dirty="0"/>
              <a:t> pasar, </a:t>
            </a:r>
            <a:r>
              <a:rPr lang="en-ID" sz="1800" dirty="0" err="1"/>
              <a:t>meliputi</a:t>
            </a:r>
            <a:r>
              <a:rPr lang="en-ID" sz="1800" dirty="0"/>
              <a:t>:</a:t>
            </a:r>
          </a:p>
          <a:p>
            <a:r>
              <a:rPr lang="en-ID" sz="1800" dirty="0"/>
              <a:t>Risiko </a:t>
            </a:r>
            <a:r>
              <a:rPr lang="en-ID" sz="1800" dirty="0" err="1"/>
              <a:t>suku</a:t>
            </a:r>
            <a:r>
              <a:rPr lang="en-ID" sz="1800" dirty="0"/>
              <a:t> bunga </a:t>
            </a:r>
          </a:p>
          <a:p>
            <a:r>
              <a:rPr lang="en-ID" sz="1800" dirty="0"/>
              <a:t>Risiko </a:t>
            </a:r>
            <a:r>
              <a:rPr lang="en-ID" sz="1800" dirty="0" err="1"/>
              <a:t>nilai</a:t>
            </a:r>
            <a:r>
              <a:rPr lang="en-ID" sz="1800" dirty="0"/>
              <a:t> </a:t>
            </a:r>
            <a:r>
              <a:rPr lang="en-ID" sz="1800" dirty="0" err="1"/>
              <a:t>tukar</a:t>
            </a:r>
            <a:r>
              <a:rPr lang="en-ID" sz="1800" dirty="0"/>
              <a:t> </a:t>
            </a:r>
            <a:r>
              <a:rPr lang="en-ID" sz="1800" dirty="0" err="1"/>
              <a:t>mata</a:t>
            </a:r>
            <a:r>
              <a:rPr lang="en-ID" sz="1800" dirty="0"/>
              <a:t> uang </a:t>
            </a:r>
          </a:p>
          <a:p>
            <a:r>
              <a:rPr lang="en-ID" sz="1800" dirty="0"/>
              <a:t>Risiko </a:t>
            </a:r>
            <a:r>
              <a:rPr lang="en-ID" sz="1800" dirty="0" err="1"/>
              <a:t>harga</a:t>
            </a:r>
            <a:r>
              <a:rPr lang="en-ID" sz="1800" dirty="0"/>
              <a:t> </a:t>
            </a:r>
            <a:r>
              <a:rPr lang="en-ID" sz="1800" dirty="0" err="1"/>
              <a:t>komoditas</a:t>
            </a:r>
            <a:r>
              <a:rPr lang="en-ID" sz="1800" dirty="0"/>
              <a:t> </a:t>
            </a:r>
          </a:p>
          <a:p>
            <a:r>
              <a:rPr lang="en-ID" sz="1800" dirty="0"/>
              <a:t>Risiko </a:t>
            </a:r>
            <a:r>
              <a:rPr lang="en-ID" sz="1800" dirty="0" err="1"/>
              <a:t>harga</a:t>
            </a:r>
            <a:r>
              <a:rPr lang="en-ID" sz="1800" dirty="0"/>
              <a:t> </a:t>
            </a:r>
            <a:r>
              <a:rPr lang="en-ID" sz="1800" dirty="0" err="1"/>
              <a:t>saham</a:t>
            </a:r>
            <a:r>
              <a:rPr lang="en-ID" sz="1800" dirty="0"/>
              <a:t> </a:t>
            </a:r>
          </a:p>
          <a:p>
            <a:pPr marL="0" indent="0">
              <a:buNone/>
            </a:pPr>
            <a:endParaRPr lang="en-US" altLang="en-US" sz="1800" dirty="0"/>
          </a:p>
        </p:txBody>
      </p:sp>
    </p:spTree>
    <p:extLst>
      <p:ext uri="{BB962C8B-B14F-4D97-AF65-F5344CB8AC3E}">
        <p14:creationId xmlns:p14="http://schemas.microsoft.com/office/powerpoint/2010/main" val="4270449782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3AE89C-B266-2278-268F-20787C4890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Content Placeholder 2">
            <a:extLst>
              <a:ext uri="{FF2B5EF4-FFF2-40B4-BE49-F238E27FC236}">
                <a16:creationId xmlns:a16="http://schemas.microsoft.com/office/drawing/2014/main" id="{2EA1CA84-1284-004D-90AA-C261C38A20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793408"/>
            <a:ext cx="8229600" cy="6048672"/>
          </a:xfrm>
        </p:spPr>
        <p:txBody>
          <a:bodyPr/>
          <a:lstStyle/>
          <a:p>
            <a:pPr marL="0" indent="0">
              <a:buNone/>
            </a:pPr>
            <a:r>
              <a:rPr lang="en-ID" sz="2000" b="1" dirty="0"/>
              <a:t>Risiko </a:t>
            </a:r>
            <a:r>
              <a:rPr lang="en-ID" sz="2000" b="1" dirty="0" err="1"/>
              <a:t>Likuiditas</a:t>
            </a:r>
            <a:endParaRPr lang="en-ID" sz="2000" b="1" dirty="0"/>
          </a:p>
          <a:p>
            <a:pPr marL="0" indent="0">
              <a:buNone/>
            </a:pPr>
            <a:r>
              <a:rPr lang="en-ID" sz="2000" dirty="0"/>
              <a:t>Risiko </a:t>
            </a:r>
            <a:r>
              <a:rPr lang="en-ID" sz="2000" dirty="0" err="1"/>
              <a:t>akibat</a:t>
            </a:r>
            <a:r>
              <a:rPr lang="en-ID" sz="2000" dirty="0"/>
              <a:t> </a:t>
            </a:r>
            <a:r>
              <a:rPr lang="en-ID" sz="2000" dirty="0" err="1"/>
              <a:t>ketidakmampuan</a:t>
            </a:r>
            <a:r>
              <a:rPr lang="en-ID" sz="2000" dirty="0"/>
              <a:t> </a:t>
            </a:r>
            <a:r>
              <a:rPr lang="en-ID" sz="2000" dirty="0" err="1"/>
              <a:t>perusahaan</a:t>
            </a:r>
            <a:r>
              <a:rPr lang="en-ID" sz="2000" dirty="0"/>
              <a:t> </a:t>
            </a:r>
            <a:r>
              <a:rPr lang="en-ID" sz="2000" dirty="0" err="1"/>
              <a:t>memenuhi</a:t>
            </a:r>
            <a:r>
              <a:rPr lang="en-ID" sz="2000" dirty="0"/>
              <a:t> </a:t>
            </a:r>
            <a:r>
              <a:rPr lang="en-ID" sz="2000" dirty="0" err="1"/>
              <a:t>kewajiban</a:t>
            </a:r>
            <a:r>
              <a:rPr lang="en-ID" sz="2000" dirty="0"/>
              <a:t> </a:t>
            </a:r>
            <a:r>
              <a:rPr lang="en-ID" sz="2000" dirty="0" err="1"/>
              <a:t>jangka</a:t>
            </a:r>
            <a:r>
              <a:rPr lang="en-ID" sz="2000" dirty="0"/>
              <a:t> </a:t>
            </a:r>
            <a:r>
              <a:rPr lang="en-ID" sz="2000" dirty="0" err="1"/>
              <a:t>pendek</a:t>
            </a:r>
            <a:r>
              <a:rPr lang="en-ID" sz="2000" dirty="0"/>
              <a:t> </a:t>
            </a:r>
            <a:r>
              <a:rPr lang="en-ID" sz="2000" dirty="0" err="1"/>
              <a:t>karena</a:t>
            </a:r>
            <a:r>
              <a:rPr lang="en-ID" sz="2000" dirty="0"/>
              <a:t> </a:t>
            </a:r>
            <a:r>
              <a:rPr lang="en-ID" sz="2000" dirty="0" err="1"/>
              <a:t>keterbatasan</a:t>
            </a:r>
            <a:r>
              <a:rPr lang="en-ID" sz="2000" dirty="0"/>
              <a:t> dana.</a:t>
            </a:r>
          </a:p>
          <a:p>
            <a:pPr marL="0" indent="0">
              <a:buNone/>
            </a:pPr>
            <a:r>
              <a:rPr lang="en-ID" sz="2000" b="1" dirty="0"/>
              <a:t>Risiko </a:t>
            </a:r>
            <a:r>
              <a:rPr lang="en-ID" sz="2000" b="1" dirty="0" err="1"/>
              <a:t>Operasional</a:t>
            </a:r>
            <a:endParaRPr lang="en-ID" sz="2000" b="1" dirty="0"/>
          </a:p>
          <a:p>
            <a:pPr marL="0" indent="0">
              <a:buNone/>
            </a:pPr>
            <a:r>
              <a:rPr lang="en-ID" sz="2000" dirty="0"/>
              <a:t>Risiko yang </a:t>
            </a:r>
            <a:r>
              <a:rPr lang="en-ID" sz="2000" dirty="0" err="1"/>
              <a:t>berasal</a:t>
            </a:r>
            <a:r>
              <a:rPr lang="en-ID" sz="2000" dirty="0"/>
              <a:t> </a:t>
            </a:r>
            <a:r>
              <a:rPr lang="en-ID" sz="2000" dirty="0" err="1"/>
              <a:t>dari</a:t>
            </a:r>
            <a:r>
              <a:rPr lang="en-ID" sz="2000" dirty="0"/>
              <a:t> </a:t>
            </a:r>
            <a:r>
              <a:rPr lang="en-ID" sz="2000" dirty="0" err="1"/>
              <a:t>kegagalan</a:t>
            </a:r>
            <a:r>
              <a:rPr lang="en-ID" sz="2000" dirty="0"/>
              <a:t> proses, </a:t>
            </a:r>
            <a:r>
              <a:rPr lang="en-ID" sz="2000" dirty="0" err="1"/>
              <a:t>kesalahan</a:t>
            </a:r>
            <a:r>
              <a:rPr lang="en-ID" sz="2000" dirty="0"/>
              <a:t> </a:t>
            </a:r>
            <a:r>
              <a:rPr lang="en-ID" sz="2000" dirty="0" err="1"/>
              <a:t>manusia</a:t>
            </a:r>
            <a:r>
              <a:rPr lang="en-ID" sz="2000" dirty="0"/>
              <a:t>, </a:t>
            </a:r>
            <a:r>
              <a:rPr lang="en-ID" sz="2000" dirty="0" err="1"/>
              <a:t>sistem</a:t>
            </a:r>
            <a:r>
              <a:rPr lang="en-ID" sz="2000" dirty="0"/>
              <a:t>, </a:t>
            </a:r>
            <a:r>
              <a:rPr lang="en-ID" sz="2000" dirty="0" err="1"/>
              <a:t>atau</a:t>
            </a:r>
            <a:r>
              <a:rPr lang="en-ID" sz="2000" dirty="0"/>
              <a:t> </a:t>
            </a:r>
            <a:r>
              <a:rPr lang="en-ID" sz="2000" dirty="0" err="1"/>
              <a:t>teknologi</a:t>
            </a:r>
            <a:r>
              <a:rPr lang="en-ID" sz="2000" dirty="0"/>
              <a:t> yang </a:t>
            </a:r>
            <a:r>
              <a:rPr lang="en-ID" sz="2000" dirty="0" err="1"/>
              <a:t>mengganggu</a:t>
            </a:r>
            <a:r>
              <a:rPr lang="en-ID" sz="2000" dirty="0"/>
              <a:t> </a:t>
            </a:r>
            <a:r>
              <a:rPr lang="en-ID" sz="2000" dirty="0" err="1"/>
              <a:t>aktivitas</a:t>
            </a:r>
            <a:r>
              <a:rPr lang="en-ID" sz="2000" dirty="0"/>
              <a:t> </a:t>
            </a:r>
            <a:r>
              <a:rPr lang="en-ID" sz="2000" dirty="0" err="1"/>
              <a:t>perusahaan</a:t>
            </a:r>
            <a:r>
              <a:rPr lang="en-ID" sz="2000" dirty="0"/>
              <a:t>.</a:t>
            </a:r>
          </a:p>
          <a:p>
            <a:pPr marL="0" indent="0">
              <a:buNone/>
            </a:pPr>
            <a:r>
              <a:rPr lang="en-ID" sz="2000" b="1" dirty="0"/>
              <a:t>Risiko </a:t>
            </a:r>
            <a:r>
              <a:rPr lang="en-ID" sz="2000" b="1" dirty="0" err="1"/>
              <a:t>Akuntansi</a:t>
            </a:r>
            <a:endParaRPr lang="en-ID" sz="2000" b="1" dirty="0"/>
          </a:p>
          <a:p>
            <a:pPr marL="0" indent="0">
              <a:buNone/>
            </a:pPr>
            <a:r>
              <a:rPr lang="en-ID" sz="2000" dirty="0"/>
              <a:t>Risiko yang </a:t>
            </a:r>
            <a:r>
              <a:rPr lang="en-ID" sz="2000" dirty="0" err="1"/>
              <a:t>timbul</a:t>
            </a:r>
            <a:r>
              <a:rPr lang="en-ID" sz="2000" dirty="0"/>
              <a:t> </a:t>
            </a:r>
            <a:r>
              <a:rPr lang="en-ID" sz="2000" dirty="0" err="1"/>
              <a:t>akibat</a:t>
            </a:r>
            <a:r>
              <a:rPr lang="en-ID" sz="2000" dirty="0"/>
              <a:t> </a:t>
            </a:r>
            <a:r>
              <a:rPr lang="en-ID" sz="2000" dirty="0" err="1"/>
              <a:t>kesalahan</a:t>
            </a:r>
            <a:r>
              <a:rPr lang="en-ID" sz="2000" dirty="0"/>
              <a:t> </a:t>
            </a:r>
            <a:r>
              <a:rPr lang="en-ID" sz="2000" dirty="0" err="1"/>
              <a:t>pencatatan</a:t>
            </a:r>
            <a:r>
              <a:rPr lang="en-ID" sz="2000" dirty="0"/>
              <a:t> </a:t>
            </a:r>
            <a:r>
              <a:rPr lang="en-ID" sz="2000" dirty="0" err="1"/>
              <a:t>atau</a:t>
            </a:r>
            <a:r>
              <a:rPr lang="en-ID" sz="2000" dirty="0"/>
              <a:t> </a:t>
            </a:r>
            <a:r>
              <a:rPr lang="en-ID" sz="2000" dirty="0" err="1"/>
              <a:t>pelaporan</a:t>
            </a:r>
            <a:r>
              <a:rPr lang="en-ID" sz="2000" dirty="0"/>
              <a:t> </a:t>
            </a:r>
            <a:r>
              <a:rPr lang="en-ID" sz="2000" dirty="0" err="1"/>
              <a:t>keuangan</a:t>
            </a:r>
            <a:r>
              <a:rPr lang="en-ID" sz="2000" dirty="0"/>
              <a:t> </a:t>
            </a:r>
            <a:r>
              <a:rPr lang="en-ID" sz="2000" dirty="0" err="1"/>
              <a:t>sehingga</a:t>
            </a:r>
            <a:r>
              <a:rPr lang="en-ID" sz="2000" dirty="0"/>
              <a:t> </a:t>
            </a:r>
            <a:r>
              <a:rPr lang="en-ID" sz="2000" dirty="0" err="1"/>
              <a:t>tidak</a:t>
            </a:r>
            <a:r>
              <a:rPr lang="en-ID" sz="2000" dirty="0"/>
              <a:t> </a:t>
            </a:r>
            <a:r>
              <a:rPr lang="en-ID" sz="2000" dirty="0" err="1"/>
              <a:t>mencerminkan</a:t>
            </a:r>
            <a:r>
              <a:rPr lang="en-ID" sz="2000" dirty="0"/>
              <a:t> </a:t>
            </a:r>
            <a:r>
              <a:rPr lang="en-ID" sz="2000" dirty="0" err="1"/>
              <a:t>kondisi</a:t>
            </a:r>
            <a:r>
              <a:rPr lang="en-ID" sz="2000" dirty="0"/>
              <a:t> </a:t>
            </a:r>
            <a:r>
              <a:rPr lang="en-ID" sz="2000" dirty="0" err="1"/>
              <a:t>perusahaan</a:t>
            </a:r>
            <a:r>
              <a:rPr lang="en-ID" sz="2000" dirty="0"/>
              <a:t> yang </a:t>
            </a:r>
            <a:r>
              <a:rPr lang="en-ID" sz="2000" dirty="0" err="1"/>
              <a:t>sebenarnya</a:t>
            </a:r>
            <a:r>
              <a:rPr lang="en-ID" sz="2000" dirty="0"/>
              <a:t>.</a:t>
            </a:r>
          </a:p>
          <a:p>
            <a:pPr marL="0" indent="0">
              <a:buNone/>
            </a:pPr>
            <a:r>
              <a:rPr lang="en-ID" sz="2000" b="1" dirty="0"/>
              <a:t>Risiko Industri</a:t>
            </a:r>
          </a:p>
          <a:p>
            <a:pPr marL="0" indent="0">
              <a:buNone/>
            </a:pPr>
            <a:r>
              <a:rPr lang="en-ID" sz="2000" dirty="0"/>
              <a:t>Risiko yang </a:t>
            </a:r>
            <a:r>
              <a:rPr lang="en-ID" sz="2000" dirty="0" err="1"/>
              <a:t>berkaitan</a:t>
            </a:r>
            <a:r>
              <a:rPr lang="en-ID" sz="2000" dirty="0"/>
              <a:t> </a:t>
            </a:r>
            <a:r>
              <a:rPr lang="en-ID" sz="2000" dirty="0" err="1"/>
              <a:t>dengan</a:t>
            </a:r>
            <a:r>
              <a:rPr lang="en-ID" sz="2000" dirty="0"/>
              <a:t> </a:t>
            </a:r>
            <a:r>
              <a:rPr lang="en-ID" sz="2000" dirty="0" err="1"/>
              <a:t>karakteristik</a:t>
            </a:r>
            <a:r>
              <a:rPr lang="en-ID" sz="2000" dirty="0"/>
              <a:t> dan </a:t>
            </a:r>
            <a:r>
              <a:rPr lang="en-ID" sz="2000" dirty="0" err="1"/>
              <a:t>kondisi</a:t>
            </a:r>
            <a:r>
              <a:rPr lang="en-ID" sz="2000" dirty="0"/>
              <a:t> </a:t>
            </a:r>
            <a:r>
              <a:rPr lang="en-ID" sz="2000" dirty="0" err="1"/>
              <a:t>suatu</a:t>
            </a:r>
            <a:r>
              <a:rPr lang="en-ID" sz="2000" dirty="0"/>
              <a:t> </a:t>
            </a:r>
            <a:r>
              <a:rPr lang="en-ID" sz="2000" dirty="0" err="1"/>
              <a:t>industri</a:t>
            </a:r>
            <a:r>
              <a:rPr lang="en-ID" sz="2000" dirty="0"/>
              <a:t> </a:t>
            </a:r>
            <a:r>
              <a:rPr lang="en-ID" sz="2000" dirty="0" err="1"/>
              <a:t>tertentu</a:t>
            </a:r>
            <a:r>
              <a:rPr lang="en-ID" sz="2000" dirty="0"/>
              <a:t>.</a:t>
            </a:r>
          </a:p>
          <a:p>
            <a:pPr marL="0" indent="0">
              <a:buNone/>
            </a:pPr>
            <a:r>
              <a:rPr lang="en-ID" sz="2000" b="1" dirty="0"/>
              <a:t>Risiko </a:t>
            </a:r>
            <a:r>
              <a:rPr lang="en-ID" sz="2000" b="1" dirty="0" err="1"/>
              <a:t>Lingkungan</a:t>
            </a:r>
            <a:endParaRPr lang="en-ID" sz="2000" b="1" dirty="0"/>
          </a:p>
          <a:p>
            <a:pPr marL="0" indent="0">
              <a:buNone/>
            </a:pPr>
            <a:r>
              <a:rPr lang="en-ID" sz="2000" dirty="0"/>
              <a:t>Risiko </a:t>
            </a:r>
            <a:r>
              <a:rPr lang="en-ID" sz="2000" dirty="0" err="1"/>
              <a:t>kerugian</a:t>
            </a:r>
            <a:r>
              <a:rPr lang="en-ID" sz="2000" dirty="0"/>
              <a:t> yang </a:t>
            </a:r>
            <a:r>
              <a:rPr lang="en-ID" sz="2000" dirty="0" err="1"/>
              <a:t>muncul</a:t>
            </a:r>
            <a:r>
              <a:rPr lang="en-ID" sz="2000" dirty="0"/>
              <a:t> </a:t>
            </a:r>
            <a:r>
              <a:rPr lang="en-ID" sz="2000" dirty="0" err="1"/>
              <a:t>akibat</a:t>
            </a:r>
            <a:r>
              <a:rPr lang="en-ID" sz="2000" dirty="0"/>
              <a:t> </a:t>
            </a:r>
            <a:r>
              <a:rPr lang="en-ID" sz="2000" dirty="0" err="1"/>
              <a:t>kerusakan</a:t>
            </a:r>
            <a:r>
              <a:rPr lang="en-ID" sz="2000" dirty="0"/>
              <a:t> </a:t>
            </a:r>
            <a:r>
              <a:rPr lang="en-ID" sz="2000" dirty="0" err="1"/>
              <a:t>lingkungan</a:t>
            </a:r>
            <a:r>
              <a:rPr lang="en-ID" sz="2000" dirty="0"/>
              <a:t> yang </a:t>
            </a:r>
            <a:r>
              <a:rPr lang="en-ID" sz="2000" dirty="0" err="1"/>
              <a:t>berdampak</a:t>
            </a:r>
            <a:r>
              <a:rPr lang="en-ID" sz="2000" dirty="0"/>
              <a:t> pada </a:t>
            </a:r>
            <a:r>
              <a:rPr lang="en-ID" sz="2000" dirty="0" err="1"/>
              <a:t>aktivitas</a:t>
            </a:r>
            <a:r>
              <a:rPr lang="en-ID" sz="2000" dirty="0"/>
              <a:t> </a:t>
            </a:r>
            <a:r>
              <a:rPr lang="en-ID" sz="2000" dirty="0" err="1"/>
              <a:t>perusahaan</a:t>
            </a:r>
            <a:r>
              <a:rPr lang="en-ID" sz="2000" dirty="0"/>
              <a:t>.</a:t>
            </a:r>
          </a:p>
          <a:p>
            <a:pPr marL="0" indent="0">
              <a:buNone/>
            </a:pPr>
            <a:endParaRPr lang="en-US" altLang="en-US" sz="2000" dirty="0"/>
          </a:p>
        </p:txBody>
      </p:sp>
    </p:spTree>
    <p:extLst>
      <p:ext uri="{BB962C8B-B14F-4D97-AF65-F5344CB8AC3E}">
        <p14:creationId xmlns:p14="http://schemas.microsoft.com/office/powerpoint/2010/main" val="4284339227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269B08-64DB-80D0-7411-92AC98C31A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Content Placeholder 2">
            <a:extLst>
              <a:ext uri="{FF2B5EF4-FFF2-40B4-BE49-F238E27FC236}">
                <a16:creationId xmlns:a16="http://schemas.microsoft.com/office/drawing/2014/main" id="{B88BEC54-A590-5170-E153-69238BDC34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864" y="620688"/>
            <a:ext cx="8229600" cy="6048672"/>
          </a:xfrm>
        </p:spPr>
        <p:txBody>
          <a:bodyPr/>
          <a:lstStyle/>
          <a:p>
            <a:pPr marL="0" indent="0">
              <a:buNone/>
            </a:pPr>
            <a:r>
              <a:rPr lang="en-ID" sz="2000" b="1" dirty="0"/>
              <a:t>Risiko </a:t>
            </a:r>
            <a:r>
              <a:rPr lang="en-ID" sz="2000" b="1" dirty="0" err="1"/>
              <a:t>Regulasi</a:t>
            </a:r>
            <a:r>
              <a:rPr lang="en-ID" sz="2000" b="1" dirty="0"/>
              <a:t> dan Hukum</a:t>
            </a:r>
          </a:p>
          <a:p>
            <a:pPr marL="0" indent="0">
              <a:buNone/>
            </a:pPr>
            <a:r>
              <a:rPr lang="en-ID" sz="2000" dirty="0"/>
              <a:t>Risiko yang </a:t>
            </a:r>
            <a:r>
              <a:rPr lang="en-ID" sz="2000" dirty="0" err="1"/>
              <a:t>disebabkan</a:t>
            </a:r>
            <a:r>
              <a:rPr lang="en-ID" sz="2000" dirty="0"/>
              <a:t> oleh </a:t>
            </a:r>
            <a:r>
              <a:rPr lang="en-ID" sz="2000" dirty="0" err="1"/>
              <a:t>ketidakpatuhan</a:t>
            </a:r>
            <a:r>
              <a:rPr lang="en-ID" sz="2000" dirty="0"/>
              <a:t> </a:t>
            </a:r>
            <a:r>
              <a:rPr lang="en-ID" sz="2000" dirty="0" err="1"/>
              <a:t>terhadap</a:t>
            </a:r>
            <a:r>
              <a:rPr lang="en-ID" sz="2000" dirty="0"/>
              <a:t> </a:t>
            </a:r>
            <a:r>
              <a:rPr lang="en-ID" sz="2000" dirty="0" err="1"/>
              <a:t>peraturan</a:t>
            </a:r>
            <a:r>
              <a:rPr lang="en-ID" sz="2000" dirty="0"/>
              <a:t> dan </a:t>
            </a:r>
            <a:r>
              <a:rPr lang="en-ID" sz="2000" dirty="0" err="1"/>
              <a:t>ketentuan</a:t>
            </a:r>
            <a:r>
              <a:rPr lang="en-ID" sz="2000" dirty="0"/>
              <a:t> </a:t>
            </a:r>
            <a:r>
              <a:rPr lang="en-ID" sz="2000" dirty="0" err="1"/>
              <a:t>hukum</a:t>
            </a:r>
            <a:r>
              <a:rPr lang="en-ID" sz="2000" dirty="0"/>
              <a:t> yang </a:t>
            </a:r>
            <a:r>
              <a:rPr lang="en-ID" sz="2000" dirty="0" err="1"/>
              <a:t>berlaku</a:t>
            </a:r>
            <a:r>
              <a:rPr lang="en-ID" sz="2000" dirty="0"/>
              <a:t>.</a:t>
            </a:r>
          </a:p>
          <a:p>
            <a:pPr marL="0" indent="0">
              <a:buNone/>
            </a:pPr>
            <a:r>
              <a:rPr lang="en-ID" sz="2000" b="1" dirty="0"/>
              <a:t>Risiko </a:t>
            </a:r>
            <a:r>
              <a:rPr lang="en-ID" sz="2000" b="1" dirty="0" err="1"/>
              <a:t>Sistemik</a:t>
            </a:r>
            <a:endParaRPr lang="en-ID" sz="2000" b="1" dirty="0"/>
          </a:p>
          <a:p>
            <a:pPr marL="0" indent="0">
              <a:buNone/>
            </a:pPr>
            <a:r>
              <a:rPr lang="en-ID" sz="2000" dirty="0"/>
              <a:t>Risiko yang </a:t>
            </a:r>
            <a:r>
              <a:rPr lang="en-ID" sz="2000" dirty="0" err="1"/>
              <a:t>muncul</a:t>
            </a:r>
            <a:r>
              <a:rPr lang="en-ID" sz="2000" dirty="0"/>
              <a:t> </a:t>
            </a:r>
            <a:r>
              <a:rPr lang="en-ID" sz="2000" dirty="0" err="1"/>
              <a:t>akibat</a:t>
            </a:r>
            <a:r>
              <a:rPr lang="en-ID" sz="2000" dirty="0"/>
              <a:t> </a:t>
            </a:r>
            <a:r>
              <a:rPr lang="en-ID" sz="2000" dirty="0" err="1"/>
              <a:t>gangguan</a:t>
            </a:r>
            <a:r>
              <a:rPr lang="en-ID" sz="2000" dirty="0"/>
              <a:t> pada </a:t>
            </a:r>
            <a:r>
              <a:rPr lang="en-ID" sz="2000" dirty="0" err="1"/>
              <a:t>sistem</a:t>
            </a:r>
            <a:r>
              <a:rPr lang="en-ID" sz="2000" dirty="0"/>
              <a:t> </a:t>
            </a:r>
            <a:r>
              <a:rPr lang="en-ID" sz="2000" dirty="0" err="1"/>
              <a:t>ekonomi</a:t>
            </a:r>
            <a:r>
              <a:rPr lang="en-ID" sz="2000" dirty="0"/>
              <a:t> </a:t>
            </a:r>
            <a:r>
              <a:rPr lang="en-ID" sz="2000" dirty="0" err="1"/>
              <a:t>atau</a:t>
            </a:r>
            <a:r>
              <a:rPr lang="en-ID" sz="2000" dirty="0"/>
              <a:t> </a:t>
            </a:r>
            <a:r>
              <a:rPr lang="en-ID" sz="2000" dirty="0" err="1"/>
              <a:t>keuangan</a:t>
            </a:r>
            <a:r>
              <a:rPr lang="en-ID" sz="2000" dirty="0"/>
              <a:t> yang </a:t>
            </a:r>
            <a:r>
              <a:rPr lang="en-ID" sz="2000" dirty="0" err="1"/>
              <a:t>berdampak</a:t>
            </a:r>
            <a:r>
              <a:rPr lang="en-ID" sz="2000" dirty="0"/>
              <a:t> </a:t>
            </a:r>
            <a:r>
              <a:rPr lang="en-ID" sz="2000" dirty="0" err="1"/>
              <a:t>luas</a:t>
            </a:r>
            <a:r>
              <a:rPr lang="en-ID" sz="2000" dirty="0"/>
              <a:t> </a:t>
            </a:r>
            <a:r>
              <a:rPr lang="en-ID" sz="2000" dirty="0" err="1"/>
              <a:t>terhadap</a:t>
            </a:r>
            <a:r>
              <a:rPr lang="en-ID" sz="2000" dirty="0"/>
              <a:t> </a:t>
            </a:r>
            <a:r>
              <a:rPr lang="en-ID" sz="2000" dirty="0" err="1"/>
              <a:t>banyak</a:t>
            </a:r>
            <a:r>
              <a:rPr lang="en-ID" sz="2000" dirty="0"/>
              <a:t> </a:t>
            </a:r>
            <a:r>
              <a:rPr lang="en-ID" sz="2000" dirty="0" err="1"/>
              <a:t>pihak</a:t>
            </a:r>
            <a:r>
              <a:rPr lang="en-ID" sz="2000" dirty="0"/>
              <a:t>.</a:t>
            </a:r>
          </a:p>
          <a:p>
            <a:pPr marL="0" indent="0">
              <a:buNone/>
            </a:pPr>
            <a:r>
              <a:rPr lang="en-ID" sz="2000" b="1" dirty="0"/>
              <a:t>Risiko </a:t>
            </a:r>
            <a:r>
              <a:rPr lang="en-ID" sz="2000" b="1" dirty="0" err="1"/>
              <a:t>Reputasi</a:t>
            </a:r>
            <a:endParaRPr lang="en-ID" sz="2000" b="1" dirty="0"/>
          </a:p>
          <a:p>
            <a:pPr marL="0" indent="0">
              <a:buNone/>
            </a:pPr>
            <a:r>
              <a:rPr lang="en-ID" sz="2000" dirty="0"/>
              <a:t>Risiko yang </a:t>
            </a:r>
            <a:r>
              <a:rPr lang="en-ID" sz="2000" dirty="0" err="1"/>
              <a:t>dapat</a:t>
            </a:r>
            <a:r>
              <a:rPr lang="en-ID" sz="2000" dirty="0"/>
              <a:t> </a:t>
            </a:r>
            <a:r>
              <a:rPr lang="en-ID" sz="2000" dirty="0" err="1"/>
              <a:t>menurunkan</a:t>
            </a:r>
            <a:r>
              <a:rPr lang="en-ID" sz="2000" dirty="0"/>
              <a:t> </a:t>
            </a:r>
            <a:r>
              <a:rPr lang="en-ID" sz="2000" dirty="0" err="1"/>
              <a:t>citra</a:t>
            </a:r>
            <a:r>
              <a:rPr lang="en-ID" sz="2000" dirty="0"/>
              <a:t>, </a:t>
            </a:r>
            <a:r>
              <a:rPr lang="en-ID" sz="2000" dirty="0" err="1"/>
              <a:t>kepercayaan</a:t>
            </a:r>
            <a:r>
              <a:rPr lang="en-ID" sz="2000" dirty="0"/>
              <a:t>, dan </a:t>
            </a:r>
            <a:r>
              <a:rPr lang="en-ID" sz="2000" dirty="0" err="1"/>
              <a:t>reputasi</a:t>
            </a:r>
            <a:r>
              <a:rPr lang="en-ID" sz="2000" dirty="0"/>
              <a:t> </a:t>
            </a:r>
            <a:r>
              <a:rPr lang="en-ID" sz="2000" dirty="0" err="1"/>
              <a:t>perusahaan</a:t>
            </a:r>
            <a:r>
              <a:rPr lang="en-ID" sz="2000" dirty="0"/>
              <a:t> di </a:t>
            </a:r>
            <a:r>
              <a:rPr lang="en-ID" sz="2000" dirty="0" err="1"/>
              <a:t>mata</a:t>
            </a:r>
            <a:r>
              <a:rPr lang="en-ID" sz="2000" dirty="0"/>
              <a:t> </a:t>
            </a:r>
            <a:r>
              <a:rPr lang="en-ID" sz="2000" dirty="0" err="1"/>
              <a:t>masyarakat</a:t>
            </a:r>
            <a:r>
              <a:rPr lang="en-ID" sz="2000" dirty="0"/>
              <a:t>.</a:t>
            </a:r>
          </a:p>
          <a:p>
            <a:pPr marL="0" indent="0">
              <a:buNone/>
            </a:pPr>
            <a:r>
              <a:rPr lang="en-ID" sz="2000" b="1" dirty="0"/>
              <a:t>Risiko Audit</a:t>
            </a:r>
          </a:p>
          <a:p>
            <a:pPr marL="0" indent="0">
              <a:buNone/>
            </a:pPr>
            <a:r>
              <a:rPr lang="en-ID" sz="2000" dirty="0"/>
              <a:t>Risiko yang </a:t>
            </a:r>
            <a:r>
              <a:rPr lang="en-ID" sz="2000" dirty="0" err="1"/>
              <a:t>menyebabkan</a:t>
            </a:r>
            <a:r>
              <a:rPr lang="en-ID" sz="2000" dirty="0"/>
              <a:t> auditor </a:t>
            </a:r>
            <a:r>
              <a:rPr lang="en-ID" sz="2000" dirty="0" err="1"/>
              <a:t>gagal</a:t>
            </a:r>
            <a:r>
              <a:rPr lang="en-ID" sz="2000" dirty="0"/>
              <a:t> </a:t>
            </a:r>
            <a:r>
              <a:rPr lang="en-ID" sz="2000" dirty="0" err="1"/>
              <a:t>mendeteksi</a:t>
            </a:r>
            <a:r>
              <a:rPr lang="en-ID" sz="2000" dirty="0"/>
              <a:t> </a:t>
            </a:r>
            <a:r>
              <a:rPr lang="en-ID" sz="2000" dirty="0" err="1"/>
              <a:t>atau</a:t>
            </a:r>
            <a:r>
              <a:rPr lang="en-ID" sz="2000" dirty="0"/>
              <a:t> </a:t>
            </a:r>
            <a:r>
              <a:rPr lang="en-ID" sz="2000" dirty="0" err="1"/>
              <a:t>mengevaluasi</a:t>
            </a:r>
            <a:r>
              <a:rPr lang="en-ID" sz="2000" dirty="0"/>
              <a:t> </a:t>
            </a:r>
            <a:r>
              <a:rPr lang="en-ID" sz="2000" dirty="0" err="1"/>
              <a:t>kesalahan</a:t>
            </a:r>
            <a:r>
              <a:rPr lang="en-ID" sz="2000" dirty="0"/>
              <a:t> material </a:t>
            </a:r>
            <a:r>
              <a:rPr lang="en-ID" sz="2000" dirty="0" err="1"/>
              <a:t>dalam</a:t>
            </a:r>
            <a:r>
              <a:rPr lang="en-ID" sz="2000" dirty="0"/>
              <a:t> proses audit.</a:t>
            </a:r>
          </a:p>
          <a:p>
            <a:pPr marL="0" indent="0">
              <a:buNone/>
            </a:pPr>
            <a:r>
              <a:rPr lang="en-ID" sz="2000" b="1" dirty="0"/>
              <a:t>Risiko </a:t>
            </a:r>
            <a:r>
              <a:rPr lang="en-ID" sz="2000" b="1" dirty="0" err="1"/>
              <a:t>Informasi</a:t>
            </a:r>
            <a:endParaRPr lang="en-ID" sz="2000" b="1" dirty="0"/>
          </a:p>
          <a:p>
            <a:pPr marL="0" indent="0">
              <a:buNone/>
            </a:pPr>
            <a:r>
              <a:rPr lang="en-ID" sz="2000" dirty="0"/>
              <a:t>Risiko yang </a:t>
            </a:r>
            <a:r>
              <a:rPr lang="en-ID" sz="2000" dirty="0" err="1"/>
              <a:t>timbul</a:t>
            </a:r>
            <a:r>
              <a:rPr lang="en-ID" sz="2000" dirty="0"/>
              <a:t> </a:t>
            </a:r>
            <a:r>
              <a:rPr lang="en-ID" sz="2000" dirty="0" err="1"/>
              <a:t>ketika</a:t>
            </a:r>
            <a:r>
              <a:rPr lang="en-ID" sz="2000" dirty="0"/>
              <a:t> </a:t>
            </a:r>
            <a:r>
              <a:rPr lang="en-ID" sz="2000" dirty="0" err="1"/>
              <a:t>informasi</a:t>
            </a:r>
            <a:r>
              <a:rPr lang="en-ID" sz="2000" dirty="0"/>
              <a:t> yang </a:t>
            </a:r>
            <a:r>
              <a:rPr lang="en-ID" sz="2000" dirty="0" err="1"/>
              <a:t>digunakan</a:t>
            </a:r>
            <a:r>
              <a:rPr lang="en-ID" sz="2000" dirty="0"/>
              <a:t> </a:t>
            </a:r>
            <a:r>
              <a:rPr lang="en-ID" sz="2000" dirty="0" err="1"/>
              <a:t>dalam</a:t>
            </a:r>
            <a:r>
              <a:rPr lang="en-ID" sz="2000" dirty="0"/>
              <a:t> </a:t>
            </a:r>
            <a:r>
              <a:rPr lang="en-ID" sz="2000" dirty="0" err="1"/>
              <a:t>pengambilan</a:t>
            </a:r>
            <a:r>
              <a:rPr lang="en-ID" sz="2000" dirty="0"/>
              <a:t> </a:t>
            </a:r>
            <a:r>
              <a:rPr lang="en-ID" sz="2000" dirty="0" err="1"/>
              <a:t>keputusan</a:t>
            </a:r>
            <a:r>
              <a:rPr lang="en-ID" sz="2000" dirty="0"/>
              <a:t> </a:t>
            </a:r>
            <a:r>
              <a:rPr lang="en-ID" sz="2000" dirty="0" err="1"/>
              <a:t>tidak</a:t>
            </a:r>
            <a:r>
              <a:rPr lang="en-ID" sz="2000" dirty="0"/>
              <a:t> </a:t>
            </a:r>
            <a:r>
              <a:rPr lang="en-ID" sz="2000" dirty="0" err="1"/>
              <a:t>akurat</a:t>
            </a:r>
            <a:r>
              <a:rPr lang="en-ID" sz="2000" dirty="0"/>
              <a:t> </a:t>
            </a:r>
            <a:r>
              <a:rPr lang="en-ID" sz="2000" dirty="0" err="1"/>
              <a:t>atau</a:t>
            </a:r>
            <a:r>
              <a:rPr lang="en-ID" sz="2000" dirty="0"/>
              <a:t> </a:t>
            </a:r>
            <a:r>
              <a:rPr lang="en-ID" sz="2000" dirty="0" err="1"/>
              <a:t>tidak</a:t>
            </a:r>
            <a:r>
              <a:rPr lang="en-ID" sz="2000" dirty="0"/>
              <a:t> </a:t>
            </a:r>
            <a:r>
              <a:rPr lang="en-ID" sz="2000" dirty="0" err="1"/>
              <a:t>dapat</a:t>
            </a:r>
            <a:r>
              <a:rPr lang="en-ID" sz="2000" dirty="0"/>
              <a:t> </a:t>
            </a:r>
            <a:r>
              <a:rPr lang="en-ID" sz="2000" dirty="0" err="1"/>
              <a:t>diandalkan</a:t>
            </a:r>
            <a:r>
              <a:rPr lang="en-ID" sz="2000" dirty="0"/>
              <a:t>.</a:t>
            </a:r>
          </a:p>
          <a:p>
            <a:pPr marL="0" indent="0">
              <a:buNone/>
            </a:pPr>
            <a:endParaRPr lang="en-US" altLang="en-US" sz="2000" dirty="0"/>
          </a:p>
        </p:txBody>
      </p:sp>
    </p:spTree>
    <p:extLst>
      <p:ext uri="{BB962C8B-B14F-4D97-AF65-F5344CB8AC3E}">
        <p14:creationId xmlns:p14="http://schemas.microsoft.com/office/powerpoint/2010/main" val="1367821455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0B75F1-7541-BEE4-0C81-B701EDCDD1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>
            <a:extLst>
              <a:ext uri="{FF2B5EF4-FFF2-40B4-BE49-F238E27FC236}">
                <a16:creationId xmlns:a16="http://schemas.microsoft.com/office/drawing/2014/main" id="{3D1B7E62-FDC9-FCFD-34D7-6C76B15558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277" y="260648"/>
            <a:ext cx="8229600" cy="1143000"/>
          </a:xfrm>
        </p:spPr>
        <p:txBody>
          <a:bodyPr/>
          <a:lstStyle/>
          <a:p>
            <a:r>
              <a:rPr lang="en-US" sz="3200" dirty="0"/>
              <a:t>8.3 </a:t>
            </a:r>
            <a:r>
              <a:rPr lang="en-ID" sz="3200" dirty="0"/>
              <a:t>Internal Audit Risiko</a:t>
            </a:r>
            <a:br>
              <a:rPr lang="en-US" sz="3200" dirty="0"/>
            </a:br>
            <a:endParaRPr lang="en-US" altLang="en-US" sz="3200" dirty="0"/>
          </a:p>
        </p:txBody>
      </p:sp>
      <p:sp>
        <p:nvSpPr>
          <p:cNvPr id="5123" name="Content Placeholder 2">
            <a:extLst>
              <a:ext uri="{FF2B5EF4-FFF2-40B4-BE49-F238E27FC236}">
                <a16:creationId xmlns:a16="http://schemas.microsoft.com/office/drawing/2014/main" id="{FCA79656-8A58-3602-C5DC-8FF8023B98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864" y="836712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n-ID" sz="1800" dirty="0"/>
              <a:t>Internal audit </a:t>
            </a:r>
            <a:r>
              <a:rPr lang="en-ID" sz="1800" dirty="0" err="1"/>
              <a:t>risiko</a:t>
            </a:r>
            <a:r>
              <a:rPr lang="en-ID" sz="1800" dirty="0"/>
              <a:t> </a:t>
            </a:r>
            <a:r>
              <a:rPr lang="en-ID" sz="1800" dirty="0" err="1"/>
              <a:t>merupakan</a:t>
            </a:r>
            <a:r>
              <a:rPr lang="en-ID" sz="1800" dirty="0"/>
              <a:t> </a:t>
            </a:r>
            <a:r>
              <a:rPr lang="en-ID" sz="1800" dirty="0" err="1"/>
              <a:t>fungsi</a:t>
            </a:r>
            <a:r>
              <a:rPr lang="en-ID" sz="1800" dirty="0"/>
              <a:t> audit internal yang </a:t>
            </a:r>
            <a:r>
              <a:rPr lang="en-ID" sz="1800" dirty="0" err="1"/>
              <a:t>bertujuan</a:t>
            </a:r>
            <a:r>
              <a:rPr lang="en-ID" sz="1800" dirty="0"/>
              <a:t> </a:t>
            </a:r>
            <a:r>
              <a:rPr lang="en-ID" sz="1800" dirty="0" err="1"/>
              <a:t>mengevaluasi</a:t>
            </a:r>
            <a:r>
              <a:rPr lang="en-ID" sz="1800" dirty="0"/>
              <a:t> dan </a:t>
            </a:r>
            <a:r>
              <a:rPr lang="en-ID" sz="1800" dirty="0" err="1"/>
              <a:t>meningkatkan</a:t>
            </a:r>
            <a:r>
              <a:rPr lang="en-ID" sz="1800" dirty="0"/>
              <a:t> </a:t>
            </a:r>
            <a:r>
              <a:rPr lang="en-ID" sz="1800" dirty="0" err="1"/>
              <a:t>efektivitas</a:t>
            </a:r>
            <a:r>
              <a:rPr lang="en-ID" sz="1800" dirty="0"/>
              <a:t> </a:t>
            </a:r>
            <a:r>
              <a:rPr lang="en-ID" sz="1800" dirty="0" err="1"/>
              <a:t>manajemen</a:t>
            </a:r>
            <a:r>
              <a:rPr lang="en-ID" sz="1800" dirty="0"/>
              <a:t> </a:t>
            </a:r>
            <a:r>
              <a:rPr lang="en-ID" sz="1800" dirty="0" err="1"/>
              <a:t>risiko</a:t>
            </a:r>
            <a:r>
              <a:rPr lang="en-ID" sz="1800" dirty="0"/>
              <a:t> </a:t>
            </a:r>
            <a:r>
              <a:rPr lang="en-ID" sz="1800" dirty="0" err="1"/>
              <a:t>dalam</a:t>
            </a:r>
            <a:r>
              <a:rPr lang="en-ID" sz="1800" dirty="0"/>
              <a:t> </a:t>
            </a:r>
            <a:r>
              <a:rPr lang="en-ID" sz="1800" dirty="0" err="1"/>
              <a:t>organisasi</a:t>
            </a:r>
            <a:r>
              <a:rPr lang="en-ID" sz="1800" dirty="0"/>
              <a:t>. Audit internal </a:t>
            </a:r>
            <a:r>
              <a:rPr lang="en-ID" sz="1800" dirty="0" err="1"/>
              <a:t>berperan</a:t>
            </a:r>
            <a:r>
              <a:rPr lang="en-ID" sz="1800" dirty="0"/>
              <a:t> </a:t>
            </a:r>
            <a:r>
              <a:rPr lang="en-ID" sz="1800" dirty="0" err="1"/>
              <a:t>memberikan</a:t>
            </a:r>
            <a:r>
              <a:rPr lang="en-ID" sz="1800" dirty="0"/>
              <a:t> </a:t>
            </a:r>
            <a:r>
              <a:rPr lang="en-ID" sz="1800" i="1" dirty="0"/>
              <a:t>assurance</a:t>
            </a:r>
            <a:r>
              <a:rPr lang="en-ID" sz="1800" dirty="0"/>
              <a:t> dan </a:t>
            </a:r>
            <a:r>
              <a:rPr lang="en-ID" sz="1800" i="1" dirty="0"/>
              <a:t>consulting</a:t>
            </a:r>
            <a:r>
              <a:rPr lang="en-ID" sz="1800" dirty="0"/>
              <a:t> guna </a:t>
            </a:r>
            <a:r>
              <a:rPr lang="en-ID" sz="1800" dirty="0" err="1"/>
              <a:t>membantu</a:t>
            </a:r>
            <a:r>
              <a:rPr lang="en-ID" sz="1800" dirty="0"/>
              <a:t> </a:t>
            </a:r>
            <a:r>
              <a:rPr lang="en-ID" sz="1800" dirty="0" err="1"/>
              <a:t>organisasi</a:t>
            </a:r>
            <a:r>
              <a:rPr lang="en-ID" sz="1800" dirty="0"/>
              <a:t> </a:t>
            </a:r>
            <a:r>
              <a:rPr lang="en-ID" sz="1800" dirty="0" err="1"/>
              <a:t>mencapai</a:t>
            </a:r>
            <a:r>
              <a:rPr lang="en-ID" sz="1800" dirty="0"/>
              <a:t> </a:t>
            </a:r>
            <a:r>
              <a:rPr lang="en-ID" sz="1800" dirty="0" err="1"/>
              <a:t>tujuannya</a:t>
            </a:r>
            <a:r>
              <a:rPr lang="en-ID" sz="1800" dirty="0"/>
              <a:t> </a:t>
            </a:r>
            <a:r>
              <a:rPr lang="en-ID" sz="1800" dirty="0" err="1"/>
              <a:t>melalui</a:t>
            </a:r>
            <a:r>
              <a:rPr lang="en-ID" sz="1800" dirty="0"/>
              <a:t> </a:t>
            </a:r>
            <a:r>
              <a:rPr lang="en-ID" sz="1800" dirty="0" err="1"/>
              <a:t>pengelolaan</a:t>
            </a:r>
            <a:r>
              <a:rPr lang="en-ID" sz="1800" dirty="0"/>
              <a:t> </a:t>
            </a:r>
            <a:r>
              <a:rPr lang="en-ID" sz="1800" dirty="0" err="1"/>
              <a:t>risiko</a:t>
            </a:r>
            <a:r>
              <a:rPr lang="en-ID" sz="1800" dirty="0"/>
              <a:t>, </a:t>
            </a:r>
            <a:r>
              <a:rPr lang="en-ID" sz="1800" dirty="0" err="1"/>
              <a:t>pengendalian</a:t>
            </a:r>
            <a:r>
              <a:rPr lang="en-ID" sz="1800" dirty="0"/>
              <a:t>, dan tata </a:t>
            </a:r>
            <a:r>
              <a:rPr lang="en-ID" sz="1800" dirty="0" err="1"/>
              <a:t>kelola</a:t>
            </a:r>
            <a:r>
              <a:rPr lang="en-ID" sz="1800" dirty="0"/>
              <a:t> yang </a:t>
            </a:r>
            <a:r>
              <a:rPr lang="en-ID" sz="1800" dirty="0" err="1"/>
              <a:t>baik</a:t>
            </a:r>
            <a:r>
              <a:rPr lang="en-ID" sz="1800" dirty="0"/>
              <a:t>.</a:t>
            </a:r>
          </a:p>
          <a:p>
            <a:pPr marL="0" indent="0">
              <a:buNone/>
            </a:pPr>
            <a:r>
              <a:rPr lang="en-ID" sz="1800" dirty="0" err="1"/>
              <a:t>Beberapa</a:t>
            </a:r>
            <a:r>
              <a:rPr lang="en-ID" sz="1800" dirty="0"/>
              <a:t> </a:t>
            </a:r>
            <a:r>
              <a:rPr lang="en-ID" sz="1800" dirty="0" err="1"/>
              <a:t>peran</a:t>
            </a:r>
            <a:r>
              <a:rPr lang="en-ID" sz="1800" dirty="0"/>
              <a:t> audit internal </a:t>
            </a:r>
            <a:r>
              <a:rPr lang="en-ID" sz="1800" dirty="0" err="1"/>
              <a:t>dalam</a:t>
            </a:r>
            <a:r>
              <a:rPr lang="en-ID" sz="1800" dirty="0"/>
              <a:t> </a:t>
            </a:r>
            <a:r>
              <a:rPr lang="en-ID" sz="1800" dirty="0" err="1"/>
              <a:t>manajemen</a:t>
            </a:r>
            <a:r>
              <a:rPr lang="en-ID" sz="1800" dirty="0"/>
              <a:t> </a:t>
            </a:r>
            <a:r>
              <a:rPr lang="en-ID" sz="1800" dirty="0" err="1"/>
              <a:t>risiko</a:t>
            </a:r>
            <a:r>
              <a:rPr lang="en-ID" sz="1800" dirty="0"/>
              <a:t> </a:t>
            </a:r>
            <a:r>
              <a:rPr lang="en-ID" sz="1800" dirty="0" err="1"/>
              <a:t>yaitu</a:t>
            </a:r>
            <a:r>
              <a:rPr lang="en-ID" sz="1800" dirty="0"/>
              <a:t>:</a:t>
            </a:r>
          </a:p>
          <a:p>
            <a:pPr marL="0" indent="0">
              <a:buNone/>
            </a:pPr>
            <a:r>
              <a:rPr lang="en-ID" sz="1800" dirty="0"/>
              <a:t>• </a:t>
            </a:r>
            <a:r>
              <a:rPr lang="en-ID" sz="1800" dirty="0" err="1"/>
              <a:t>Mengevaluasi</a:t>
            </a:r>
            <a:r>
              <a:rPr lang="en-ID" sz="1800" dirty="0"/>
              <a:t> proses </a:t>
            </a:r>
            <a:r>
              <a:rPr lang="en-ID" sz="1800" dirty="0" err="1"/>
              <a:t>manajemen</a:t>
            </a:r>
            <a:r>
              <a:rPr lang="en-ID" sz="1800" dirty="0"/>
              <a:t> </a:t>
            </a:r>
            <a:r>
              <a:rPr lang="en-ID" sz="1800" dirty="0" err="1"/>
              <a:t>risiko</a:t>
            </a:r>
            <a:r>
              <a:rPr lang="en-ID" sz="1800" dirty="0"/>
              <a:t>.</a:t>
            </a:r>
          </a:p>
          <a:p>
            <a:pPr marL="0" indent="0">
              <a:buNone/>
            </a:pPr>
            <a:r>
              <a:rPr lang="en-ID" sz="1800" dirty="0"/>
              <a:t>• </a:t>
            </a:r>
            <a:r>
              <a:rPr lang="en-ID" sz="1800" dirty="0" err="1"/>
              <a:t>Menilai</a:t>
            </a:r>
            <a:r>
              <a:rPr lang="en-ID" sz="1800" dirty="0"/>
              <a:t> </a:t>
            </a:r>
            <a:r>
              <a:rPr lang="en-ID" sz="1800" dirty="0" err="1"/>
              <a:t>efektivitas</a:t>
            </a:r>
            <a:r>
              <a:rPr lang="en-ID" sz="1800" dirty="0"/>
              <a:t> </a:t>
            </a:r>
            <a:r>
              <a:rPr lang="en-ID" sz="1800" dirty="0" err="1"/>
              <a:t>pengendalian</a:t>
            </a:r>
            <a:r>
              <a:rPr lang="en-ID" sz="1800" dirty="0"/>
              <a:t> internal.</a:t>
            </a:r>
          </a:p>
          <a:p>
            <a:pPr marL="0" indent="0">
              <a:buNone/>
            </a:pPr>
            <a:r>
              <a:rPr lang="en-ID" sz="1800" dirty="0"/>
              <a:t>• </a:t>
            </a:r>
            <a:r>
              <a:rPr lang="en-ID" sz="1800" dirty="0" err="1"/>
              <a:t>Memberikan</a:t>
            </a:r>
            <a:r>
              <a:rPr lang="en-ID" sz="1800" dirty="0"/>
              <a:t> </a:t>
            </a:r>
            <a:r>
              <a:rPr lang="en-ID" sz="1800" dirty="0" err="1"/>
              <a:t>rekomendasi</a:t>
            </a:r>
            <a:r>
              <a:rPr lang="en-ID" sz="1800" dirty="0"/>
              <a:t> </a:t>
            </a:r>
            <a:r>
              <a:rPr lang="en-ID" sz="1800" dirty="0" err="1"/>
              <a:t>perbaikan</a:t>
            </a:r>
            <a:r>
              <a:rPr lang="en-ID" sz="1800" dirty="0"/>
              <a:t> </a:t>
            </a:r>
            <a:r>
              <a:rPr lang="en-ID" sz="1800" dirty="0" err="1"/>
              <a:t>pengelolaan</a:t>
            </a:r>
            <a:r>
              <a:rPr lang="en-ID" sz="1800" dirty="0"/>
              <a:t> </a:t>
            </a:r>
            <a:r>
              <a:rPr lang="en-ID" sz="1800" dirty="0" err="1"/>
              <a:t>risiko</a:t>
            </a:r>
            <a:r>
              <a:rPr lang="en-ID" sz="1800" dirty="0"/>
              <a:t>.</a:t>
            </a:r>
          </a:p>
          <a:p>
            <a:pPr marL="0" indent="0">
              <a:buNone/>
            </a:pPr>
            <a:r>
              <a:rPr lang="en-ID" sz="1800" dirty="0"/>
              <a:t>• </a:t>
            </a:r>
            <a:r>
              <a:rPr lang="en-ID" sz="1800" dirty="0" err="1"/>
              <a:t>Mendukung</a:t>
            </a:r>
            <a:r>
              <a:rPr lang="en-ID" sz="1800" dirty="0"/>
              <a:t> </a:t>
            </a:r>
            <a:r>
              <a:rPr lang="en-ID" sz="1800" dirty="0" err="1"/>
              <a:t>penerapan</a:t>
            </a:r>
            <a:r>
              <a:rPr lang="en-ID" sz="1800" dirty="0"/>
              <a:t> </a:t>
            </a:r>
            <a:r>
              <a:rPr lang="en-ID" sz="1800" i="1" dirty="0"/>
              <a:t>Enterprise Risk Management</a:t>
            </a:r>
            <a:r>
              <a:rPr lang="en-ID" sz="1800" dirty="0"/>
              <a:t> (ERM).</a:t>
            </a:r>
          </a:p>
          <a:p>
            <a:pPr marL="0" indent="0">
              <a:buNone/>
            </a:pPr>
            <a:r>
              <a:rPr lang="en-ID" sz="1800" b="1" dirty="0"/>
              <a:t>Risiko Audit</a:t>
            </a:r>
          </a:p>
          <a:p>
            <a:pPr marL="0" indent="0">
              <a:buNone/>
            </a:pPr>
            <a:r>
              <a:rPr lang="en-ID" sz="1800" dirty="0"/>
              <a:t>Risiko audit </a:t>
            </a:r>
            <a:r>
              <a:rPr lang="en-ID" sz="1800" dirty="0" err="1"/>
              <a:t>adalah</a:t>
            </a:r>
            <a:r>
              <a:rPr lang="en-ID" sz="1800" dirty="0"/>
              <a:t> </a:t>
            </a:r>
            <a:r>
              <a:rPr lang="en-ID" sz="1800" dirty="0" err="1"/>
              <a:t>risiko</a:t>
            </a:r>
            <a:r>
              <a:rPr lang="en-ID" sz="1800" dirty="0"/>
              <a:t> auditor </a:t>
            </a:r>
            <a:r>
              <a:rPr lang="en-ID" sz="1800" dirty="0" err="1"/>
              <a:t>memberikan</a:t>
            </a:r>
            <a:r>
              <a:rPr lang="en-ID" sz="1800" dirty="0"/>
              <a:t> </a:t>
            </a:r>
            <a:r>
              <a:rPr lang="en-ID" sz="1800" dirty="0" err="1"/>
              <a:t>kesimpulan</a:t>
            </a:r>
            <a:r>
              <a:rPr lang="en-ID" sz="1800" dirty="0"/>
              <a:t> yang </a:t>
            </a:r>
            <a:r>
              <a:rPr lang="en-ID" sz="1800" dirty="0" err="1"/>
              <a:t>tidak</a:t>
            </a:r>
            <a:r>
              <a:rPr lang="en-ID" sz="1800" dirty="0"/>
              <a:t> </a:t>
            </a:r>
            <a:r>
              <a:rPr lang="en-ID" sz="1800" dirty="0" err="1"/>
              <a:t>tepat</a:t>
            </a:r>
            <a:r>
              <a:rPr lang="en-ID" sz="1800" dirty="0"/>
              <a:t> </a:t>
            </a:r>
            <a:r>
              <a:rPr lang="en-ID" sz="1800" dirty="0" err="1"/>
              <a:t>terhadap</a:t>
            </a:r>
            <a:r>
              <a:rPr lang="en-ID" sz="1800" dirty="0"/>
              <a:t> </a:t>
            </a:r>
            <a:r>
              <a:rPr lang="en-ID" sz="1800" dirty="0" err="1"/>
              <a:t>suatu</a:t>
            </a:r>
            <a:r>
              <a:rPr lang="en-ID" sz="1800" dirty="0"/>
              <a:t> </a:t>
            </a:r>
            <a:r>
              <a:rPr lang="en-ID" sz="1800" dirty="0" err="1"/>
              <a:t>kondisi</a:t>
            </a:r>
            <a:r>
              <a:rPr lang="en-ID" sz="1800" dirty="0"/>
              <a:t> yang </a:t>
            </a:r>
            <a:r>
              <a:rPr lang="en-ID" sz="1800" dirty="0" err="1"/>
              <a:t>mengandung</a:t>
            </a:r>
            <a:r>
              <a:rPr lang="en-ID" sz="1800" dirty="0"/>
              <a:t> salah </a:t>
            </a:r>
            <a:r>
              <a:rPr lang="en-ID" sz="1800" dirty="0" err="1"/>
              <a:t>saji</a:t>
            </a:r>
            <a:r>
              <a:rPr lang="en-ID" sz="1800" dirty="0"/>
              <a:t> material. Risiko audit </a:t>
            </a:r>
            <a:r>
              <a:rPr lang="en-ID" sz="1800" dirty="0" err="1"/>
              <a:t>terdiri</a:t>
            </a:r>
            <a:r>
              <a:rPr lang="en-ID" sz="1800" dirty="0"/>
              <a:t> </a:t>
            </a:r>
            <a:r>
              <a:rPr lang="en-ID" sz="1800" dirty="0" err="1"/>
              <a:t>dari</a:t>
            </a:r>
            <a:r>
              <a:rPr lang="en-ID" sz="1800" dirty="0"/>
              <a:t>:</a:t>
            </a:r>
          </a:p>
          <a:p>
            <a:pPr marL="0" indent="0">
              <a:buNone/>
            </a:pPr>
            <a:r>
              <a:rPr lang="en-ID" sz="1800" dirty="0"/>
              <a:t>• </a:t>
            </a:r>
            <a:r>
              <a:rPr lang="en-ID" sz="1800" b="1" dirty="0"/>
              <a:t>Risiko </a:t>
            </a:r>
            <a:r>
              <a:rPr lang="en-ID" sz="1800" b="1" dirty="0" err="1"/>
              <a:t>Bawaan</a:t>
            </a:r>
            <a:r>
              <a:rPr lang="en-ID" sz="1800" b="1" dirty="0"/>
              <a:t> (Inherent Risk)</a:t>
            </a:r>
            <a:r>
              <a:rPr lang="en-ID" sz="1800" dirty="0"/>
              <a:t>, </a:t>
            </a:r>
            <a:r>
              <a:rPr lang="en-ID" sz="1800" dirty="0" err="1"/>
              <a:t>yaitu</a:t>
            </a:r>
            <a:r>
              <a:rPr lang="en-ID" sz="1800" dirty="0"/>
              <a:t> </a:t>
            </a:r>
            <a:r>
              <a:rPr lang="en-ID" sz="1800" dirty="0" err="1"/>
              <a:t>risiko</a:t>
            </a:r>
            <a:r>
              <a:rPr lang="en-ID" sz="1800" dirty="0"/>
              <a:t> yang </a:t>
            </a:r>
            <a:r>
              <a:rPr lang="en-ID" sz="1800" dirty="0" err="1"/>
              <a:t>secara</a:t>
            </a:r>
            <a:r>
              <a:rPr lang="en-ID" sz="1800" dirty="0"/>
              <a:t> </a:t>
            </a:r>
            <a:r>
              <a:rPr lang="en-ID" sz="1800" dirty="0" err="1"/>
              <a:t>alami</a:t>
            </a:r>
            <a:r>
              <a:rPr lang="en-ID" sz="1800" dirty="0"/>
              <a:t> </a:t>
            </a:r>
            <a:r>
              <a:rPr lang="en-ID" sz="1800" dirty="0" err="1"/>
              <a:t>melekat</a:t>
            </a:r>
            <a:r>
              <a:rPr lang="en-ID" sz="1800" dirty="0"/>
              <a:t> pada </a:t>
            </a:r>
            <a:r>
              <a:rPr lang="en-ID" sz="1800" dirty="0" err="1"/>
              <a:t>suatu</a:t>
            </a:r>
            <a:r>
              <a:rPr lang="en-ID" sz="1800" dirty="0"/>
              <a:t> </a:t>
            </a:r>
            <a:r>
              <a:rPr lang="en-ID" sz="1800" dirty="0" err="1"/>
              <a:t>aktivitas</a:t>
            </a:r>
            <a:r>
              <a:rPr lang="en-ID" sz="1800" dirty="0"/>
              <a:t> </a:t>
            </a:r>
            <a:r>
              <a:rPr lang="en-ID" sz="1800" dirty="0" err="1"/>
              <a:t>atau</a:t>
            </a:r>
            <a:r>
              <a:rPr lang="en-ID" sz="1800" dirty="0"/>
              <a:t> </a:t>
            </a:r>
            <a:r>
              <a:rPr lang="en-ID" sz="1800" dirty="0" err="1"/>
              <a:t>transaksi</a:t>
            </a:r>
            <a:r>
              <a:rPr lang="en-ID" sz="1800" dirty="0"/>
              <a:t>.</a:t>
            </a:r>
          </a:p>
          <a:p>
            <a:pPr marL="0" indent="0">
              <a:buNone/>
            </a:pPr>
            <a:r>
              <a:rPr lang="en-ID" sz="1800" dirty="0"/>
              <a:t>• </a:t>
            </a:r>
            <a:r>
              <a:rPr lang="en-ID" sz="1800" b="1" dirty="0"/>
              <a:t>Risiko </a:t>
            </a:r>
            <a:r>
              <a:rPr lang="en-ID" sz="1800" b="1" dirty="0" err="1"/>
              <a:t>Pengendalian</a:t>
            </a:r>
            <a:r>
              <a:rPr lang="en-ID" sz="1800" b="1" dirty="0"/>
              <a:t> (Control Risk)</a:t>
            </a:r>
            <a:r>
              <a:rPr lang="en-ID" sz="1800" dirty="0"/>
              <a:t>, </a:t>
            </a:r>
            <a:r>
              <a:rPr lang="en-ID" sz="1800" dirty="0" err="1"/>
              <a:t>yaitu</a:t>
            </a:r>
            <a:r>
              <a:rPr lang="en-ID" sz="1800" dirty="0"/>
              <a:t> </a:t>
            </a:r>
            <a:r>
              <a:rPr lang="en-ID" sz="1800" dirty="0" err="1"/>
              <a:t>risiko</a:t>
            </a:r>
            <a:r>
              <a:rPr lang="en-ID" sz="1800" dirty="0"/>
              <a:t> </a:t>
            </a:r>
            <a:r>
              <a:rPr lang="en-ID" sz="1800" dirty="0" err="1"/>
              <a:t>akibat</a:t>
            </a:r>
            <a:r>
              <a:rPr lang="en-ID" sz="1800" dirty="0"/>
              <a:t> </a:t>
            </a:r>
            <a:r>
              <a:rPr lang="en-ID" sz="1800" dirty="0" err="1"/>
              <a:t>kegagalan</a:t>
            </a:r>
            <a:r>
              <a:rPr lang="en-ID" sz="1800" dirty="0"/>
              <a:t> </a:t>
            </a:r>
            <a:r>
              <a:rPr lang="en-ID" sz="1800" dirty="0" err="1"/>
              <a:t>pengendalian</a:t>
            </a:r>
            <a:r>
              <a:rPr lang="en-ID" sz="1800" dirty="0"/>
              <a:t> internal </a:t>
            </a:r>
            <a:r>
              <a:rPr lang="en-ID" sz="1800" dirty="0" err="1"/>
              <a:t>dalam</a:t>
            </a:r>
            <a:r>
              <a:rPr lang="en-ID" sz="1800" dirty="0"/>
              <a:t> </a:t>
            </a:r>
            <a:r>
              <a:rPr lang="en-ID" sz="1800" dirty="0" err="1"/>
              <a:t>mencegah</a:t>
            </a:r>
            <a:r>
              <a:rPr lang="en-ID" sz="1800" dirty="0"/>
              <a:t> </a:t>
            </a:r>
            <a:r>
              <a:rPr lang="en-ID" sz="1800" dirty="0" err="1"/>
              <a:t>atau</a:t>
            </a:r>
            <a:r>
              <a:rPr lang="en-ID" sz="1800" dirty="0"/>
              <a:t> </a:t>
            </a:r>
            <a:r>
              <a:rPr lang="en-ID" sz="1800" dirty="0" err="1"/>
              <a:t>mendeteksi</a:t>
            </a:r>
            <a:r>
              <a:rPr lang="en-ID" sz="1800" dirty="0"/>
              <a:t> </a:t>
            </a:r>
            <a:r>
              <a:rPr lang="en-ID" sz="1800" dirty="0" err="1"/>
              <a:t>kesalahan</a:t>
            </a:r>
            <a:r>
              <a:rPr lang="en-ID" sz="1800" dirty="0"/>
              <a:t>.</a:t>
            </a:r>
          </a:p>
          <a:p>
            <a:pPr marL="0" indent="0">
              <a:buNone/>
            </a:pPr>
            <a:r>
              <a:rPr lang="en-ID" sz="1800" dirty="0"/>
              <a:t>• </a:t>
            </a:r>
            <a:r>
              <a:rPr lang="en-ID" sz="1800" b="1" dirty="0"/>
              <a:t>Risiko </a:t>
            </a:r>
            <a:r>
              <a:rPr lang="en-ID" sz="1800" b="1" dirty="0" err="1"/>
              <a:t>Deteksi</a:t>
            </a:r>
            <a:r>
              <a:rPr lang="en-ID" sz="1800" b="1" dirty="0"/>
              <a:t> (Detection Risk)</a:t>
            </a:r>
            <a:r>
              <a:rPr lang="en-ID" sz="1800" dirty="0"/>
              <a:t>, </a:t>
            </a:r>
            <a:r>
              <a:rPr lang="en-ID" sz="1800" dirty="0" err="1"/>
              <a:t>yaitu</a:t>
            </a:r>
            <a:r>
              <a:rPr lang="en-ID" sz="1800" dirty="0"/>
              <a:t> </a:t>
            </a:r>
            <a:r>
              <a:rPr lang="en-ID" sz="1800" dirty="0" err="1"/>
              <a:t>risiko</a:t>
            </a:r>
            <a:r>
              <a:rPr lang="en-ID" sz="1800" dirty="0"/>
              <a:t> </a:t>
            </a:r>
            <a:r>
              <a:rPr lang="en-ID" sz="1800" dirty="0" err="1"/>
              <a:t>bahwa</a:t>
            </a:r>
            <a:r>
              <a:rPr lang="en-ID" sz="1800" dirty="0"/>
              <a:t> auditor </a:t>
            </a:r>
            <a:r>
              <a:rPr lang="en-ID" sz="1800" dirty="0" err="1"/>
              <a:t>gagal</a:t>
            </a:r>
            <a:r>
              <a:rPr lang="en-ID" sz="1800" dirty="0"/>
              <a:t> </a:t>
            </a:r>
            <a:r>
              <a:rPr lang="en-ID" sz="1800" dirty="0" err="1"/>
              <a:t>menemukan</a:t>
            </a:r>
            <a:r>
              <a:rPr lang="en-ID" sz="1800" dirty="0"/>
              <a:t> </a:t>
            </a:r>
            <a:r>
              <a:rPr lang="en-ID" sz="1800" dirty="0" err="1"/>
              <a:t>kesalahan</a:t>
            </a:r>
            <a:r>
              <a:rPr lang="en-ID" sz="1800" dirty="0"/>
              <a:t> yang </a:t>
            </a:r>
            <a:r>
              <a:rPr lang="en-ID" sz="1800" dirty="0" err="1"/>
              <a:t>ada</a:t>
            </a:r>
            <a:r>
              <a:rPr lang="en-ID" sz="1800" dirty="0"/>
              <a:t>.</a:t>
            </a:r>
          </a:p>
          <a:p>
            <a:pPr marL="0" indent="0">
              <a:buNone/>
            </a:pPr>
            <a:endParaRPr lang="en-US" altLang="en-US" sz="1800" dirty="0"/>
          </a:p>
        </p:txBody>
      </p:sp>
    </p:spTree>
    <p:extLst>
      <p:ext uri="{BB962C8B-B14F-4D97-AF65-F5344CB8AC3E}">
        <p14:creationId xmlns:p14="http://schemas.microsoft.com/office/powerpoint/2010/main" val="650417977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1AE21E-9ECE-9FE7-BC8F-4A506ED26D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>
            <a:extLst>
              <a:ext uri="{FF2B5EF4-FFF2-40B4-BE49-F238E27FC236}">
                <a16:creationId xmlns:a16="http://schemas.microsoft.com/office/drawing/2014/main" id="{4EBE2658-E9EE-3DE1-5D41-5D0EF07943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277" y="260648"/>
            <a:ext cx="8229600" cy="1143000"/>
          </a:xfrm>
        </p:spPr>
        <p:txBody>
          <a:bodyPr/>
          <a:lstStyle/>
          <a:p>
            <a:r>
              <a:rPr lang="en-US" sz="2800" dirty="0"/>
              <a:t>8.4 </a:t>
            </a:r>
            <a:r>
              <a:rPr lang="en-ID" sz="2800" dirty="0"/>
              <a:t>Peran Audit Internal </a:t>
            </a:r>
            <a:r>
              <a:rPr lang="en-ID" sz="2800" dirty="0" err="1"/>
              <a:t>Terkait</a:t>
            </a:r>
            <a:r>
              <a:rPr lang="en-ID" sz="2800" dirty="0"/>
              <a:t> </a:t>
            </a:r>
            <a:r>
              <a:rPr lang="en-ID" sz="2800" dirty="0" err="1"/>
              <a:t>Manajemen</a:t>
            </a:r>
            <a:r>
              <a:rPr lang="en-ID" sz="2800" dirty="0"/>
              <a:t> Risiko</a:t>
            </a:r>
            <a:br>
              <a:rPr lang="en-US" sz="2800" dirty="0"/>
            </a:br>
            <a:endParaRPr lang="en-US" altLang="en-US" sz="2800" dirty="0"/>
          </a:p>
        </p:txBody>
      </p:sp>
      <p:sp>
        <p:nvSpPr>
          <p:cNvPr id="5123" name="Content Placeholder 2">
            <a:extLst>
              <a:ext uri="{FF2B5EF4-FFF2-40B4-BE49-F238E27FC236}">
                <a16:creationId xmlns:a16="http://schemas.microsoft.com/office/drawing/2014/main" id="{2EDBAFA2-F6D3-0592-314A-0905CE3FED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864" y="991269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n-ID" sz="2000" dirty="0"/>
              <a:t>Audit internal </a:t>
            </a:r>
            <a:r>
              <a:rPr lang="en-ID" sz="2000" dirty="0" err="1"/>
              <a:t>memiliki</a:t>
            </a:r>
            <a:r>
              <a:rPr lang="en-ID" sz="2000" dirty="0"/>
              <a:t> </a:t>
            </a:r>
            <a:r>
              <a:rPr lang="en-ID" sz="2000" dirty="0" err="1"/>
              <a:t>peran</a:t>
            </a:r>
            <a:r>
              <a:rPr lang="en-ID" sz="2000" dirty="0"/>
              <a:t> </a:t>
            </a:r>
            <a:r>
              <a:rPr lang="en-ID" sz="2000" dirty="0" err="1"/>
              <a:t>penting</a:t>
            </a:r>
            <a:r>
              <a:rPr lang="en-ID" sz="2000" dirty="0"/>
              <a:t> </a:t>
            </a:r>
            <a:r>
              <a:rPr lang="en-ID" sz="2000" dirty="0" err="1"/>
              <a:t>dalam</a:t>
            </a:r>
            <a:r>
              <a:rPr lang="en-ID" sz="2000" dirty="0"/>
              <a:t> </a:t>
            </a:r>
            <a:r>
              <a:rPr lang="en-ID" sz="2000" dirty="0" err="1"/>
              <a:t>membantu</a:t>
            </a:r>
            <a:r>
              <a:rPr lang="en-ID" sz="2000" dirty="0"/>
              <a:t> </a:t>
            </a:r>
            <a:r>
              <a:rPr lang="en-ID" sz="2000" dirty="0" err="1"/>
              <a:t>organisasi</a:t>
            </a:r>
            <a:r>
              <a:rPr lang="en-ID" sz="2000" dirty="0"/>
              <a:t> </a:t>
            </a:r>
            <a:r>
              <a:rPr lang="en-ID" sz="2000" dirty="0" err="1"/>
              <a:t>mengelola</a:t>
            </a:r>
            <a:r>
              <a:rPr lang="en-ID" sz="2000" dirty="0"/>
              <a:t> </a:t>
            </a:r>
            <a:r>
              <a:rPr lang="en-ID" sz="2000" dirty="0" err="1"/>
              <a:t>risiko</a:t>
            </a:r>
            <a:r>
              <a:rPr lang="en-ID" sz="2000" dirty="0"/>
              <a:t> </a:t>
            </a:r>
            <a:r>
              <a:rPr lang="en-ID" sz="2000" dirty="0" err="1"/>
              <a:t>secara</a:t>
            </a:r>
            <a:r>
              <a:rPr lang="en-ID" sz="2000" dirty="0"/>
              <a:t> </a:t>
            </a:r>
            <a:r>
              <a:rPr lang="en-ID" sz="2000" dirty="0" err="1"/>
              <a:t>efektif</a:t>
            </a:r>
            <a:r>
              <a:rPr lang="en-ID" sz="2000" dirty="0"/>
              <a:t>. </a:t>
            </a:r>
            <a:r>
              <a:rPr lang="en-ID" sz="2000" dirty="0" err="1"/>
              <a:t>Dalam</a:t>
            </a:r>
            <a:r>
              <a:rPr lang="en-ID" sz="2000" dirty="0"/>
              <a:t> </a:t>
            </a:r>
            <a:r>
              <a:rPr lang="en-ID" sz="2000" dirty="0" err="1"/>
              <a:t>pelaksanaannya</a:t>
            </a:r>
            <a:r>
              <a:rPr lang="en-ID" sz="2000" dirty="0"/>
              <a:t>, auditor internal </a:t>
            </a:r>
            <a:r>
              <a:rPr lang="en-ID" sz="2000" dirty="0" err="1"/>
              <a:t>berfungsi</a:t>
            </a:r>
            <a:r>
              <a:rPr lang="en-ID" sz="2000" dirty="0"/>
              <a:t> </a:t>
            </a:r>
            <a:r>
              <a:rPr lang="en-ID" sz="2000" dirty="0" err="1"/>
              <a:t>memberikan</a:t>
            </a:r>
            <a:r>
              <a:rPr lang="en-ID" sz="2000" dirty="0"/>
              <a:t> </a:t>
            </a:r>
            <a:r>
              <a:rPr lang="en-ID" sz="2000" dirty="0" err="1"/>
              <a:t>keyakinan</a:t>
            </a:r>
            <a:r>
              <a:rPr lang="en-ID" sz="2000" dirty="0"/>
              <a:t> (</a:t>
            </a:r>
            <a:r>
              <a:rPr lang="en-ID" sz="2000" i="1" dirty="0"/>
              <a:t>assurance</a:t>
            </a:r>
            <a:r>
              <a:rPr lang="en-ID" sz="2000" dirty="0"/>
              <a:t>) dan </a:t>
            </a:r>
            <a:r>
              <a:rPr lang="en-ID" sz="2000" dirty="0" err="1"/>
              <a:t>konsultasi</a:t>
            </a:r>
            <a:r>
              <a:rPr lang="en-ID" sz="2000" dirty="0"/>
              <a:t> (</a:t>
            </a:r>
            <a:r>
              <a:rPr lang="en-ID" sz="2000" i="1" dirty="0"/>
              <a:t>consulting</a:t>
            </a:r>
            <a:r>
              <a:rPr lang="en-ID" sz="2000" dirty="0"/>
              <a:t>) </a:t>
            </a:r>
            <a:r>
              <a:rPr lang="en-ID" sz="2000" dirty="0" err="1"/>
              <a:t>tanpa</a:t>
            </a:r>
            <a:r>
              <a:rPr lang="en-ID" sz="2000" dirty="0"/>
              <a:t> </a:t>
            </a:r>
            <a:r>
              <a:rPr lang="en-ID" sz="2000" dirty="0" err="1"/>
              <a:t>mengambil</a:t>
            </a:r>
            <a:r>
              <a:rPr lang="en-ID" sz="2000" dirty="0"/>
              <a:t> </a:t>
            </a:r>
            <a:r>
              <a:rPr lang="en-ID" sz="2000" dirty="0" err="1"/>
              <a:t>alih</a:t>
            </a:r>
            <a:r>
              <a:rPr lang="en-ID" sz="2000" dirty="0"/>
              <a:t> </a:t>
            </a:r>
            <a:r>
              <a:rPr lang="en-ID" sz="2000" dirty="0" err="1"/>
              <a:t>tanggung</a:t>
            </a:r>
            <a:r>
              <a:rPr lang="en-ID" sz="2000" dirty="0"/>
              <a:t> </a:t>
            </a:r>
            <a:r>
              <a:rPr lang="en-ID" sz="2000" dirty="0" err="1"/>
              <a:t>jawab</a:t>
            </a:r>
            <a:r>
              <a:rPr lang="en-ID" sz="2000" dirty="0"/>
              <a:t> </a:t>
            </a:r>
            <a:r>
              <a:rPr lang="en-ID" sz="2000" dirty="0" err="1"/>
              <a:t>manajemen</a:t>
            </a:r>
            <a:r>
              <a:rPr lang="en-ID" sz="2000" dirty="0"/>
              <a:t>.</a:t>
            </a:r>
          </a:p>
          <a:p>
            <a:pPr marL="0" indent="0">
              <a:buNone/>
            </a:pPr>
            <a:r>
              <a:rPr lang="en-ID" sz="2000" dirty="0"/>
              <a:t>Peran audit internal </a:t>
            </a:r>
            <a:r>
              <a:rPr lang="en-ID" sz="2000" dirty="0" err="1"/>
              <a:t>dalam</a:t>
            </a:r>
            <a:r>
              <a:rPr lang="en-ID" sz="2000" dirty="0"/>
              <a:t> </a:t>
            </a:r>
            <a:r>
              <a:rPr lang="en-ID" sz="2000" dirty="0" err="1"/>
              <a:t>manajemen</a:t>
            </a:r>
            <a:r>
              <a:rPr lang="en-ID" sz="2000" dirty="0"/>
              <a:t> </a:t>
            </a:r>
            <a:r>
              <a:rPr lang="en-ID" sz="2000" dirty="0" err="1"/>
              <a:t>risiko</a:t>
            </a:r>
            <a:r>
              <a:rPr lang="en-ID" sz="2000" dirty="0"/>
              <a:t> </a:t>
            </a:r>
            <a:r>
              <a:rPr lang="en-ID" sz="2000" dirty="0" err="1"/>
              <a:t>antara</a:t>
            </a:r>
            <a:r>
              <a:rPr lang="en-ID" sz="2000" dirty="0"/>
              <a:t> lain:</a:t>
            </a:r>
          </a:p>
          <a:p>
            <a:pPr marL="0" indent="0">
              <a:buNone/>
            </a:pPr>
            <a:r>
              <a:rPr lang="en-ID" sz="2000" dirty="0"/>
              <a:t>• </a:t>
            </a:r>
            <a:r>
              <a:rPr lang="en-ID" sz="2000" dirty="0" err="1"/>
              <a:t>Memberikan</a:t>
            </a:r>
            <a:r>
              <a:rPr lang="en-ID" sz="2000" dirty="0"/>
              <a:t> </a:t>
            </a:r>
            <a:r>
              <a:rPr lang="en-ID" sz="2000" dirty="0" err="1"/>
              <a:t>keyakinan</a:t>
            </a:r>
            <a:r>
              <a:rPr lang="en-ID" sz="2000" dirty="0"/>
              <a:t> </a:t>
            </a:r>
            <a:r>
              <a:rPr lang="en-ID" sz="2000" dirty="0" err="1"/>
              <a:t>bahwa</a:t>
            </a:r>
            <a:r>
              <a:rPr lang="en-ID" sz="2000" dirty="0"/>
              <a:t> proses </a:t>
            </a:r>
            <a:r>
              <a:rPr lang="en-ID" sz="2000" dirty="0" err="1"/>
              <a:t>manajemen</a:t>
            </a:r>
            <a:r>
              <a:rPr lang="en-ID" sz="2000" dirty="0"/>
              <a:t> </a:t>
            </a:r>
            <a:r>
              <a:rPr lang="en-ID" sz="2000" dirty="0" err="1"/>
              <a:t>risiko</a:t>
            </a:r>
            <a:r>
              <a:rPr lang="en-ID" sz="2000" dirty="0"/>
              <a:t> </a:t>
            </a:r>
            <a:r>
              <a:rPr lang="en-ID" sz="2000" dirty="0" err="1"/>
              <a:t>berjalan</a:t>
            </a:r>
            <a:r>
              <a:rPr lang="en-ID" sz="2000" dirty="0"/>
              <a:t> </a:t>
            </a:r>
            <a:r>
              <a:rPr lang="en-ID" sz="2000" dirty="0" err="1"/>
              <a:t>efektif</a:t>
            </a:r>
            <a:r>
              <a:rPr lang="en-ID" sz="2000" dirty="0"/>
              <a:t>.</a:t>
            </a:r>
          </a:p>
          <a:p>
            <a:pPr marL="0" indent="0">
              <a:buNone/>
            </a:pPr>
            <a:r>
              <a:rPr lang="en-ID" sz="2000" dirty="0"/>
              <a:t>• </a:t>
            </a:r>
            <a:r>
              <a:rPr lang="en-ID" sz="2000" dirty="0" err="1"/>
              <a:t>Memastikan</a:t>
            </a:r>
            <a:r>
              <a:rPr lang="en-ID" sz="2000" dirty="0"/>
              <a:t> </a:t>
            </a:r>
            <a:r>
              <a:rPr lang="en-ID" sz="2000" dirty="0" err="1"/>
              <a:t>risiko</a:t>
            </a:r>
            <a:r>
              <a:rPr lang="en-ID" sz="2000" dirty="0"/>
              <a:t> </a:t>
            </a:r>
            <a:r>
              <a:rPr lang="en-ID" sz="2000" dirty="0" err="1"/>
              <a:t>telah</a:t>
            </a:r>
            <a:r>
              <a:rPr lang="en-ID" sz="2000" dirty="0"/>
              <a:t> </a:t>
            </a:r>
            <a:r>
              <a:rPr lang="en-ID" sz="2000" dirty="0" err="1"/>
              <a:t>diidentifikasi</a:t>
            </a:r>
            <a:r>
              <a:rPr lang="en-ID" sz="2000" dirty="0"/>
              <a:t> dan </a:t>
            </a:r>
            <a:r>
              <a:rPr lang="en-ID" sz="2000" dirty="0" err="1"/>
              <a:t>dievaluasi</a:t>
            </a:r>
            <a:r>
              <a:rPr lang="en-ID" sz="2000" dirty="0"/>
              <a:t> </a:t>
            </a:r>
            <a:r>
              <a:rPr lang="en-ID" sz="2000" dirty="0" err="1"/>
              <a:t>dengan</a:t>
            </a:r>
            <a:r>
              <a:rPr lang="en-ID" sz="2000" dirty="0"/>
              <a:t> </a:t>
            </a:r>
            <a:r>
              <a:rPr lang="en-ID" sz="2000" dirty="0" err="1"/>
              <a:t>tepat</a:t>
            </a:r>
            <a:r>
              <a:rPr lang="en-ID" sz="2000" dirty="0"/>
              <a:t>.</a:t>
            </a:r>
          </a:p>
          <a:p>
            <a:pPr marL="0" indent="0">
              <a:buNone/>
            </a:pPr>
            <a:r>
              <a:rPr lang="en-ID" sz="2000" dirty="0"/>
              <a:t>• </a:t>
            </a:r>
            <a:r>
              <a:rPr lang="en-ID" sz="2000" dirty="0" err="1"/>
              <a:t>Mengevaluasi</a:t>
            </a:r>
            <a:r>
              <a:rPr lang="en-ID" sz="2000" dirty="0"/>
              <a:t> </a:t>
            </a:r>
            <a:r>
              <a:rPr lang="en-ID" sz="2000" dirty="0" err="1"/>
              <a:t>pelaporan</a:t>
            </a:r>
            <a:r>
              <a:rPr lang="en-ID" sz="2000" dirty="0"/>
              <a:t> </a:t>
            </a:r>
            <a:r>
              <a:rPr lang="en-ID" sz="2000" dirty="0" err="1"/>
              <a:t>risiko</a:t>
            </a:r>
            <a:r>
              <a:rPr lang="en-ID" sz="2000" dirty="0"/>
              <a:t> </a:t>
            </a:r>
            <a:r>
              <a:rPr lang="en-ID" sz="2000" dirty="0" err="1"/>
              <a:t>serta</a:t>
            </a:r>
            <a:r>
              <a:rPr lang="en-ID" sz="2000" dirty="0"/>
              <a:t> </a:t>
            </a:r>
            <a:r>
              <a:rPr lang="en-ID" sz="2000" dirty="0" err="1"/>
              <a:t>pengendalian</a:t>
            </a:r>
            <a:r>
              <a:rPr lang="en-ID" sz="2000" dirty="0"/>
              <a:t> yang </a:t>
            </a:r>
            <a:r>
              <a:rPr lang="en-ID" sz="2000" dirty="0" err="1"/>
              <a:t>diterapkan</a:t>
            </a:r>
            <a:r>
              <a:rPr lang="en-ID" sz="2000" dirty="0"/>
              <a:t> </a:t>
            </a:r>
            <a:r>
              <a:rPr lang="en-ID" sz="2000" dirty="0" err="1"/>
              <a:t>organisasi</a:t>
            </a:r>
            <a:r>
              <a:rPr lang="en-ID" sz="2000" dirty="0"/>
              <a:t>.</a:t>
            </a:r>
          </a:p>
          <a:p>
            <a:pPr marL="0" indent="0">
              <a:buNone/>
            </a:pPr>
            <a:r>
              <a:rPr lang="en-ID" sz="2000" dirty="0"/>
              <a:t>• </a:t>
            </a:r>
            <a:r>
              <a:rPr lang="en-ID" sz="2000" dirty="0" err="1"/>
              <a:t>Meninjau</a:t>
            </a:r>
            <a:r>
              <a:rPr lang="en-ID" sz="2000" dirty="0"/>
              <a:t> </a:t>
            </a:r>
            <a:r>
              <a:rPr lang="en-ID" sz="2000" dirty="0" err="1"/>
              <a:t>efektivitas</a:t>
            </a:r>
            <a:r>
              <a:rPr lang="en-ID" sz="2000" dirty="0"/>
              <a:t> </a:t>
            </a:r>
            <a:r>
              <a:rPr lang="en-ID" sz="2000" dirty="0" err="1"/>
              <a:t>pengelolaan</a:t>
            </a:r>
            <a:r>
              <a:rPr lang="en-ID" sz="2000" dirty="0"/>
              <a:t> </a:t>
            </a:r>
            <a:r>
              <a:rPr lang="en-ID" sz="2000" dirty="0" err="1"/>
              <a:t>risiko-risiko</a:t>
            </a:r>
            <a:r>
              <a:rPr lang="en-ID" sz="2000" dirty="0"/>
              <a:t> </a:t>
            </a:r>
            <a:r>
              <a:rPr lang="en-ID" sz="2000" dirty="0" err="1"/>
              <a:t>utama</a:t>
            </a:r>
            <a:r>
              <a:rPr lang="en-ID" sz="2000" dirty="0"/>
              <a:t> </a:t>
            </a:r>
            <a:r>
              <a:rPr lang="en-ID" sz="2000" dirty="0" err="1"/>
              <a:t>perusahaan</a:t>
            </a:r>
            <a:r>
              <a:rPr lang="en-ID" sz="2000" dirty="0"/>
              <a:t>.</a:t>
            </a:r>
          </a:p>
          <a:p>
            <a:pPr marL="0" indent="0">
              <a:buNone/>
            </a:pPr>
            <a:r>
              <a:rPr lang="en-ID" sz="2000" dirty="0"/>
              <a:t>• </a:t>
            </a:r>
            <a:r>
              <a:rPr lang="en-ID" sz="2000" dirty="0" err="1"/>
              <a:t>Memberikan</a:t>
            </a:r>
            <a:r>
              <a:rPr lang="en-ID" sz="2000" dirty="0"/>
              <a:t> </a:t>
            </a:r>
            <a:r>
              <a:rPr lang="en-ID" sz="2000" dirty="0" err="1"/>
              <a:t>rekomendasi</a:t>
            </a:r>
            <a:r>
              <a:rPr lang="en-ID" sz="2000" dirty="0"/>
              <a:t> </a:t>
            </a:r>
            <a:r>
              <a:rPr lang="en-ID" sz="2000" dirty="0" err="1"/>
              <a:t>untuk</a:t>
            </a:r>
            <a:r>
              <a:rPr lang="en-ID" sz="2000" dirty="0"/>
              <a:t> </a:t>
            </a:r>
            <a:r>
              <a:rPr lang="en-ID" sz="2000" dirty="0" err="1"/>
              <a:t>meningkatkan</a:t>
            </a:r>
            <a:r>
              <a:rPr lang="en-ID" sz="2000" dirty="0"/>
              <a:t> </a:t>
            </a:r>
            <a:r>
              <a:rPr lang="en-ID" sz="2000" dirty="0" err="1"/>
              <a:t>sistem</a:t>
            </a:r>
            <a:r>
              <a:rPr lang="en-ID" sz="2000" dirty="0"/>
              <a:t> </a:t>
            </a:r>
            <a:r>
              <a:rPr lang="en-ID" sz="2000" dirty="0" err="1"/>
              <a:t>manajemen</a:t>
            </a:r>
            <a:r>
              <a:rPr lang="en-ID" sz="2000" dirty="0"/>
              <a:t> </a:t>
            </a:r>
            <a:r>
              <a:rPr lang="en-ID" sz="2000" dirty="0" err="1"/>
              <a:t>risiko</a:t>
            </a:r>
            <a:r>
              <a:rPr lang="en-ID" sz="2000" dirty="0"/>
              <a:t>.</a:t>
            </a:r>
          </a:p>
          <a:p>
            <a:pPr marL="0" indent="0">
              <a:buNone/>
            </a:pPr>
            <a:r>
              <a:rPr lang="en-ID" sz="2000" dirty="0"/>
              <a:t>Selain </a:t>
            </a:r>
            <a:r>
              <a:rPr lang="en-ID" sz="2000" dirty="0" err="1"/>
              <a:t>itu</a:t>
            </a:r>
            <a:r>
              <a:rPr lang="en-ID" sz="2000" dirty="0"/>
              <a:t>, auditor internal juga </a:t>
            </a:r>
            <a:r>
              <a:rPr lang="en-ID" sz="2000" dirty="0" err="1"/>
              <a:t>dapat</a:t>
            </a:r>
            <a:r>
              <a:rPr lang="en-ID" sz="2000" dirty="0"/>
              <a:t> </a:t>
            </a:r>
            <a:r>
              <a:rPr lang="en-ID" sz="2000" dirty="0" err="1"/>
              <a:t>berperan</a:t>
            </a:r>
            <a:r>
              <a:rPr lang="en-ID" sz="2000" dirty="0"/>
              <a:t> </a:t>
            </a:r>
            <a:r>
              <a:rPr lang="en-ID" sz="2000" dirty="0" err="1"/>
              <a:t>sebagai</a:t>
            </a:r>
            <a:r>
              <a:rPr lang="en-ID" sz="2000" dirty="0"/>
              <a:t> </a:t>
            </a:r>
            <a:r>
              <a:rPr lang="en-ID" sz="2000" dirty="0" err="1"/>
              <a:t>konsultan</a:t>
            </a:r>
            <a:r>
              <a:rPr lang="en-ID" sz="2000" dirty="0"/>
              <a:t> </a:t>
            </a:r>
            <a:r>
              <a:rPr lang="en-ID" sz="2000" dirty="0" err="1"/>
              <a:t>dalam</a:t>
            </a:r>
            <a:r>
              <a:rPr lang="en-ID" sz="2000" dirty="0"/>
              <a:t> </a:t>
            </a:r>
            <a:r>
              <a:rPr lang="en-ID" sz="2000" dirty="0" err="1"/>
              <a:t>mendukung</a:t>
            </a:r>
            <a:r>
              <a:rPr lang="en-ID" sz="2000" dirty="0"/>
              <a:t> </a:t>
            </a:r>
            <a:r>
              <a:rPr lang="en-ID" sz="2000" dirty="0" err="1"/>
              <a:t>penerapan</a:t>
            </a:r>
            <a:r>
              <a:rPr lang="en-ID" sz="2000" dirty="0"/>
              <a:t> </a:t>
            </a:r>
            <a:r>
              <a:rPr lang="en-ID" sz="2000" i="1" dirty="0"/>
              <a:t>Enterprise Risk Management</a:t>
            </a:r>
            <a:r>
              <a:rPr lang="en-ID" sz="2000" dirty="0"/>
              <a:t> (ERM), </a:t>
            </a:r>
            <a:r>
              <a:rPr lang="en-ID" sz="2000" dirty="0" err="1"/>
              <a:t>selama</a:t>
            </a:r>
            <a:r>
              <a:rPr lang="en-ID" sz="2000" dirty="0"/>
              <a:t> </a:t>
            </a:r>
            <a:r>
              <a:rPr lang="en-ID" sz="2000" dirty="0" err="1"/>
              <a:t>tetap</a:t>
            </a:r>
            <a:r>
              <a:rPr lang="en-ID" sz="2000" dirty="0"/>
              <a:t> </a:t>
            </a:r>
            <a:r>
              <a:rPr lang="en-ID" sz="2000" dirty="0" err="1"/>
              <a:t>menjaga</a:t>
            </a:r>
            <a:r>
              <a:rPr lang="en-ID" sz="2000" dirty="0"/>
              <a:t> </a:t>
            </a:r>
            <a:r>
              <a:rPr lang="en-ID" sz="2000" dirty="0" err="1"/>
              <a:t>independensi</a:t>
            </a:r>
            <a:r>
              <a:rPr lang="en-ID" sz="2000" dirty="0"/>
              <a:t> dan </a:t>
            </a:r>
            <a:r>
              <a:rPr lang="en-ID" sz="2000" dirty="0" err="1"/>
              <a:t>objektivitasnya</a:t>
            </a:r>
            <a:r>
              <a:rPr lang="en-ID" sz="2000" dirty="0"/>
              <a:t>.</a:t>
            </a:r>
          </a:p>
          <a:p>
            <a:pPr marL="0" indent="0">
              <a:buNone/>
            </a:pPr>
            <a:endParaRPr lang="en-US" altLang="en-US" sz="2000" dirty="0"/>
          </a:p>
        </p:txBody>
      </p:sp>
    </p:spTree>
    <p:extLst>
      <p:ext uri="{BB962C8B-B14F-4D97-AF65-F5344CB8AC3E}">
        <p14:creationId xmlns:p14="http://schemas.microsoft.com/office/powerpoint/2010/main" val="2300048844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4789</TotalTime>
  <Words>1417</Words>
  <PresentationFormat>On-screen Show (4:3)</PresentationFormat>
  <Paragraphs>113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BAB 8 AUDIT INTERNAL RISIKO (RISK)  Disusun Oleh : Riyanda 2112120091</vt:lpstr>
      <vt:lpstr>BAB 8 AUDIT INTERNAL RISIKO (RISK)  </vt:lpstr>
      <vt:lpstr>8.1 Konsep Dasar Risiko </vt:lpstr>
      <vt:lpstr>PowerPoint Presentation</vt:lpstr>
      <vt:lpstr>8.2 Jenis Risiko </vt:lpstr>
      <vt:lpstr>PowerPoint Presentation</vt:lpstr>
      <vt:lpstr>PowerPoint Presentation</vt:lpstr>
      <vt:lpstr>8.3 Internal Audit Risiko </vt:lpstr>
      <vt:lpstr>8.4 Peran Audit Internal Terkait Manajemen Risiko </vt:lpstr>
      <vt:lpstr>8.5 Kolaborasi Fungsi Manajemen Risiko dan Audit Internal </vt:lpstr>
      <vt:lpstr>8.6 Proses Manajemen Risiko dan Audit Internal</vt:lpstr>
      <vt:lpstr>PowerPoint Presentation</vt:lpstr>
      <vt:lpstr>PowerPoint Presentation</vt:lpstr>
      <vt:lpstr>Terima Kasih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2010-04-18T12:06:30Z</dcterms:created>
  <dcterms:modified xsi:type="dcterms:W3CDTF">2026-06-18T11:38:57Z</dcterms:modified>
</cp:coreProperties>
</file>