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9" r:id="rId4"/>
    <p:sldId id="260" r:id="rId5"/>
    <p:sldId id="268" r:id="rId6"/>
    <p:sldId id="264" r:id="rId7"/>
    <p:sldId id="265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9" r:id="rId18"/>
    <p:sldId id="257" r:id="rId19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59" autoAdjust="0"/>
    <p:restoredTop sz="94660"/>
  </p:normalViewPr>
  <p:slideViewPr>
    <p:cSldViewPr>
      <p:cViewPr varScale="1">
        <p:scale>
          <a:sx n="105" d="100"/>
          <a:sy n="105" d="100"/>
        </p:scale>
        <p:origin x="19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0A86E8D-C2E8-16DB-13BE-C2E6820FAE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1BAA08-74E5-822A-696C-16AB662FB3B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7627D0C-8C84-4FBA-BDD3-7F2031BE369A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A490060-5751-E0FB-A38B-BD79BA8133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FA12AE9-220E-3980-1D53-EF9FE8834D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96CE1D-28F8-4291-7A49-7708CEF5D1D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2A1DD8-D028-5A0C-3644-9CD6F0853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3FE2E39-80FE-4DB8-9F07-548D9BDFE8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90B02E-B89B-B814-DBA8-913B2DAC0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53B5E-E778-493F-B1F1-1F30F2E83CD6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81A64D-2B78-EA27-753B-811105022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A48B13-AF1C-8074-447F-90D766762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5AF38-87A9-4401-A1BB-DB878DB930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0092941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FED14-46AD-882D-EA25-F01C5ACDF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62253-7BAD-43FB-9CEC-30E4087575FB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6E5519-7F34-AA80-97A7-D1CCFDE6C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B5FDD-978B-520D-24E2-E848DDB91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DC3FE-9B52-41C8-A114-9B35521CF7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1539620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69B638-794A-F731-07D6-2C8EC716F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8F68D-3368-4820-B76C-2F947B873CF5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64007-8662-AD92-B1B8-318CE9570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185D0-476C-D037-8324-37E91F022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3AD72-33DA-4DD4-B0AE-B6D3CC1457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016692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6C149C-487A-8884-BFE8-7632FFDAB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903A8-2795-4564-B22C-48686D9EF730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DA0DB-B038-4C1A-C200-506BC86DE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020D7-82C7-5EDA-623C-CAC9FAF32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7FC20-69C7-4133-953C-C5DBD21928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7641332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B396D3-64A7-5008-74BC-3125AEA6B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162B3-1EE4-4B47-893E-4A1CE3AD294E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864A91-ED0A-4C33-D7FB-1C1D3516D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18750-307C-523B-F21C-7ABD04E20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95EC4-C19A-4510-BD76-6B698F89EE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5648396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9F38F68-9BCC-BAEE-9FD7-880C0BC77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20DF0-936D-4350-89F4-5B4DA3C0F42A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858084C-BF1C-32B1-9FE2-3CCDC26FA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4059256-91E4-C15B-7B73-1A5F3E1C9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D5A27-4FF4-42A7-B1CB-4E18DE9F6E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8535343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54EA6BF-7607-58ED-EF68-D4A8D8A0A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34940-D2E5-4633-A55E-312EE4619E27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CCFCDE-930F-0DB8-1152-454B0B7F3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32383DA-C77B-3004-2942-29AAFF7BF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521D0-F238-44AB-9261-4979254BB7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6966899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5A9095A-6A47-0E68-C699-9B27B95D0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8BC8D-7A70-4D4E-8EFD-F27F9B69EC66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AFAA67F-6732-60FA-6BA0-7900F774C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0193CFA-892A-077D-B42F-036CA1820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1B96B-89A9-475B-AE0A-7D7A65B8C8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4841299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7A2B8E3-45C8-767C-0395-236C66F15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62834-193F-49E4-AB9B-80441B4223BC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832CA2D-E30D-7467-6BAD-39213A2B7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E1CA7E0-7883-DFB3-B320-1DE4DA8DC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A428B-7F32-45CA-9E41-1AFEA55127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4507549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A9113C-8BFD-0C6A-F6F7-B53277FFA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52AB2-0E4D-4A6A-974F-1C9340A73A34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A6D8507-C77A-CFAD-FB65-6BD20E199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A235722-2545-9CBF-0D51-8A896CBF2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DBE04-9302-4EE4-BBF7-3521E9A3B9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5746593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33F369C-2AED-5868-5554-3E361F4E4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A473E-344D-4045-B214-7CEDA240DB2F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AF9FE7E-9481-C0B0-CAAF-C050DA17A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2576A68-685F-0D50-7C0D-04CC6A501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3AE06-0EC8-4BB4-A2F3-667870D1E5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3185377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4A823D4-FE53-5588-4CB1-814C5F0E5AD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98C7027-7AD3-135E-8A8F-AD7ED16AD8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D2EC7-D9BD-3758-10AA-835AC580E0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58F938B-BC3C-4120-B53E-51B98BFEE7D3}" type="datetimeFigureOut">
              <a:rPr lang="en-US"/>
              <a:pPr>
                <a:defRPr/>
              </a:pPr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A883D-4732-06C4-A263-20083DEA2D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5B793-9213-FB6A-4D92-BEF8084ED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7512D5D-1353-46AE-B843-68DF9F1459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D23619D0-7FEE-573F-912B-FCA624A2D3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989137"/>
            <a:ext cx="7772400" cy="1900238"/>
          </a:xfrm>
        </p:spPr>
        <p:txBody>
          <a:bodyPr/>
          <a:lstStyle/>
          <a:p>
            <a:r>
              <a:rPr lang="en-US" altLang="en-US" sz="3200" b="1" dirty="0">
                <a:solidFill>
                  <a:srgbClr val="FF0000"/>
                </a:solidFill>
              </a:rPr>
              <a:t>BAB 11</a:t>
            </a:r>
            <a:br>
              <a:rPr lang="en-US" altLang="en-US" sz="3200" b="1" dirty="0">
                <a:solidFill>
                  <a:srgbClr val="FF0000"/>
                </a:solidFill>
              </a:rPr>
            </a:br>
            <a:r>
              <a:rPr lang="en-US" altLang="en-US" sz="3200" b="1" dirty="0">
                <a:solidFill>
                  <a:srgbClr val="FF0000"/>
                </a:solidFill>
              </a:rPr>
              <a:t>AUDIT LAPANGAN (FIELDWORK)</a:t>
            </a:r>
            <a:br>
              <a:rPr lang="en-US" altLang="en-US" sz="3200" b="1" dirty="0">
                <a:solidFill>
                  <a:srgbClr val="FF0000"/>
                </a:solidFill>
              </a:rPr>
            </a:br>
            <a:br>
              <a:rPr lang="en-US" altLang="en-US" sz="3200" b="1" dirty="0">
                <a:solidFill>
                  <a:srgbClr val="FF0000"/>
                </a:solidFill>
              </a:rPr>
            </a:br>
            <a:r>
              <a:rPr lang="en-US" altLang="en-US" sz="1800" b="1" dirty="0" err="1">
                <a:solidFill>
                  <a:srgbClr val="FF0000"/>
                </a:solidFill>
              </a:rPr>
              <a:t>Disusun</a:t>
            </a:r>
            <a:r>
              <a:rPr lang="en-US" altLang="en-US" sz="1800" b="1" dirty="0">
                <a:solidFill>
                  <a:srgbClr val="FF0000"/>
                </a:solidFill>
              </a:rPr>
              <a:t> Oleh : </a:t>
            </a:r>
            <a:r>
              <a:rPr lang="en-US" altLang="en-US" sz="1800" b="1" dirty="0" err="1">
                <a:solidFill>
                  <a:srgbClr val="FF0000"/>
                </a:solidFill>
              </a:rPr>
              <a:t>Erawin</a:t>
            </a:r>
            <a:r>
              <a:rPr lang="en-US" altLang="en-US" sz="1800" b="1" dirty="0">
                <a:solidFill>
                  <a:srgbClr val="FF0000"/>
                </a:solidFill>
              </a:rPr>
              <a:t> Apulina Silaban 2512120058P</a:t>
            </a:r>
          </a:p>
        </p:txBody>
      </p:sp>
      <p:sp>
        <p:nvSpPr>
          <p:cNvPr id="3075" name="Subtitle 2">
            <a:extLst>
              <a:ext uri="{FF2B5EF4-FFF2-40B4-BE49-F238E27FC236}">
                <a16:creationId xmlns:a16="http://schemas.microsoft.com/office/drawing/2014/main" id="{76E3C7F6-292A-B777-0A15-8E61D2419E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3600" y="4941168"/>
            <a:ext cx="7416800" cy="936401"/>
          </a:xfrm>
        </p:spPr>
        <p:txBody>
          <a:bodyPr/>
          <a:lstStyle/>
          <a:p>
            <a:r>
              <a:rPr lang="en-US" altLang="en-US" sz="1800" dirty="0">
                <a:solidFill>
                  <a:schemeClr val="tx1"/>
                </a:solidFill>
              </a:rPr>
              <a:t>Dosen Mata Kuliah: Jaka </a:t>
            </a:r>
            <a:r>
              <a:rPr lang="en-US" altLang="en-US" sz="1800" dirty="0" err="1">
                <a:solidFill>
                  <a:schemeClr val="tx1"/>
                </a:solidFill>
              </a:rPr>
              <a:t>Darmawan,SE.,Ak.,M.Ak.,MMT.,CA</a:t>
            </a:r>
            <a:r>
              <a:rPr lang="en-US" altLang="en-US" sz="1800" dirty="0">
                <a:solidFill>
                  <a:schemeClr val="tx1"/>
                </a:solidFill>
              </a:rPr>
              <a:t>., CPA., CMA</a:t>
            </a:r>
          </a:p>
        </p:txBody>
      </p:sp>
      <p:pic>
        <p:nvPicPr>
          <p:cNvPr id="3076" name="Picture 1">
            <a:extLst>
              <a:ext uri="{FF2B5EF4-FFF2-40B4-BE49-F238E27FC236}">
                <a16:creationId xmlns:a16="http://schemas.microsoft.com/office/drawing/2014/main" id="{98ED5A2D-87A9-6984-43B1-C72D3AD1F0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217488"/>
            <a:ext cx="441960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86725-A5F1-929A-A6E0-72AF02412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11.8 Benchmarking and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A26B1-7581-2DC9-1657-A4DC6D95B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err="1"/>
              <a:t>Penggunaan</a:t>
            </a:r>
            <a:r>
              <a:rPr lang="en-US" sz="2000" dirty="0"/>
              <a:t> benchmarking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membandingkan</a:t>
            </a:r>
            <a:r>
              <a:rPr lang="en-US" sz="2000" dirty="0"/>
              <a:t> </a:t>
            </a:r>
            <a:r>
              <a:rPr lang="en-US" sz="2000" dirty="0" err="1"/>
              <a:t>sesuatu</a:t>
            </a:r>
            <a:r>
              <a:rPr lang="en-US" sz="2000" dirty="0"/>
              <a:t> </a:t>
            </a:r>
            <a:r>
              <a:rPr lang="en-US" sz="2000" dirty="0" err="1"/>
              <a:t>ditujukan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meningkatkan</a:t>
            </a:r>
            <a:r>
              <a:rPr lang="en-US" sz="2000" dirty="0"/>
              <a:t> </a:t>
            </a:r>
            <a:r>
              <a:rPr lang="en-US" sz="2000" dirty="0" err="1"/>
              <a:t>semua</a:t>
            </a:r>
            <a:r>
              <a:rPr lang="en-US" sz="2000" dirty="0"/>
              <a:t> </a:t>
            </a:r>
            <a:r>
              <a:rPr lang="en-US" sz="2000" dirty="0" err="1"/>
              <a:t>tingkatan</a:t>
            </a:r>
            <a:r>
              <a:rPr lang="en-US" sz="2000" dirty="0"/>
              <a:t> </a:t>
            </a:r>
            <a:r>
              <a:rPr lang="en-US" sz="2000" dirty="0" err="1"/>
              <a:t>fungsi</a:t>
            </a:r>
            <a:r>
              <a:rPr lang="en-US" sz="2000" dirty="0"/>
              <a:t> auditor internal. Benchmarking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diterapkan</a:t>
            </a:r>
            <a:r>
              <a:rPr lang="en-US" sz="2000" dirty="0"/>
              <a:t> pada </a:t>
            </a:r>
            <a:r>
              <a:rPr lang="en-US" sz="2000" dirty="0" err="1"/>
              <a:t>filosofi</a:t>
            </a:r>
            <a:r>
              <a:rPr lang="en-US" sz="2000" dirty="0"/>
              <a:t> </a:t>
            </a:r>
            <a:r>
              <a:rPr lang="en-US" sz="2000" dirty="0" err="1"/>
              <a:t>dasar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 </a:t>
            </a:r>
            <a:r>
              <a:rPr lang="en-US" sz="2000" dirty="0" err="1"/>
              <a:t>antara</a:t>
            </a:r>
            <a:r>
              <a:rPr lang="en-US" sz="2000" dirty="0"/>
              <a:t> audit internal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organisasi</a:t>
            </a:r>
            <a:r>
              <a:rPr lang="en-US" sz="2000" dirty="0"/>
              <a:t>, </a:t>
            </a:r>
            <a:r>
              <a:rPr lang="en-US" sz="2000" dirty="0" err="1"/>
              <a:t>organisasi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fungsi</a:t>
            </a:r>
            <a:r>
              <a:rPr lang="en-US" sz="2000" dirty="0"/>
              <a:t> audit, proses </a:t>
            </a:r>
            <a:r>
              <a:rPr lang="en-US" sz="2000" dirty="0" err="1"/>
              <a:t>perencanaan</a:t>
            </a:r>
            <a:r>
              <a:rPr lang="en-US" sz="2000" dirty="0"/>
              <a:t>, </a:t>
            </a:r>
            <a:r>
              <a:rPr lang="en-US" sz="2000" dirty="0" err="1"/>
              <a:t>penentuan</a:t>
            </a:r>
            <a:r>
              <a:rPr lang="en-US" sz="2000" dirty="0"/>
              <a:t> </a:t>
            </a:r>
            <a:r>
              <a:rPr lang="en-US" sz="2000" dirty="0" err="1"/>
              <a:t>risiko</a:t>
            </a:r>
            <a:r>
              <a:rPr lang="en-US" sz="2000" dirty="0"/>
              <a:t>, proses </a:t>
            </a:r>
            <a:r>
              <a:rPr lang="en-US" sz="2000" dirty="0" err="1"/>
              <a:t>evaluasi</a:t>
            </a:r>
            <a:r>
              <a:rPr lang="en-US" sz="2000" dirty="0"/>
              <a:t> </a:t>
            </a:r>
            <a:r>
              <a:rPr lang="en-US" sz="2000" dirty="0" err="1"/>
              <a:t>diri</a:t>
            </a:r>
            <a:r>
              <a:rPr lang="en-US" sz="2000" dirty="0"/>
              <a:t>, fieldwork, </a:t>
            </a:r>
            <a:r>
              <a:rPr lang="en-US" sz="2000" dirty="0" err="1"/>
              <a:t>metode</a:t>
            </a:r>
            <a:r>
              <a:rPr lang="en-US" sz="2000" dirty="0"/>
              <a:t> audit dan </a:t>
            </a:r>
            <a:r>
              <a:rPr lang="en-US" sz="2000" dirty="0" err="1"/>
              <a:t>evaluasi</a:t>
            </a:r>
            <a:r>
              <a:rPr lang="en-US" sz="2000" dirty="0"/>
              <a:t>, proses </a:t>
            </a:r>
            <a:r>
              <a:rPr lang="en-US" sz="2000" dirty="0" err="1"/>
              <a:t>pelaporan</a:t>
            </a:r>
            <a:r>
              <a:rPr lang="en-US" sz="2000" dirty="0"/>
              <a:t> dan lain-lain.</a:t>
            </a:r>
          </a:p>
          <a:p>
            <a:pPr marL="0" indent="0">
              <a:buNone/>
            </a:pPr>
            <a:r>
              <a:rPr lang="en-US" sz="2000" dirty="0" err="1"/>
              <a:t>Sedangkan</a:t>
            </a:r>
            <a:r>
              <a:rPr lang="en-US" sz="2000" dirty="0"/>
              <a:t> </a:t>
            </a:r>
            <a:r>
              <a:rPr lang="en-US" sz="2000" dirty="0" err="1"/>
              <a:t>evaluasi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bentuk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yang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periodik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standar</a:t>
            </a:r>
            <a:r>
              <a:rPr lang="en-US" sz="2000" dirty="0"/>
              <a:t> yang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ditetapkan</a:t>
            </a:r>
            <a:r>
              <a:rPr lang="en-US" sz="2000" dirty="0"/>
              <a:t>,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standar</a:t>
            </a:r>
            <a:r>
              <a:rPr lang="en-US" sz="2000" dirty="0"/>
              <a:t> yang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ditetapkan</a:t>
            </a:r>
            <a:r>
              <a:rPr lang="en-US" sz="2000" dirty="0"/>
              <a:t> pada masa </a:t>
            </a:r>
            <a:r>
              <a:rPr lang="en-US" sz="2000" dirty="0" err="1"/>
              <a:t>lalu</a:t>
            </a:r>
            <a:r>
              <a:rPr lang="en-US" sz="2000" dirty="0"/>
              <a:t> </a:t>
            </a:r>
            <a:r>
              <a:rPr lang="en-US" sz="2000" dirty="0" err="1"/>
              <a:t>bisa</a:t>
            </a:r>
            <a:r>
              <a:rPr lang="en-US" sz="2000" dirty="0"/>
              <a:t> </a:t>
            </a:r>
            <a:r>
              <a:rPr lang="en-US" sz="2000" dirty="0" err="1"/>
              <a:t>jadi</a:t>
            </a:r>
            <a:r>
              <a:rPr lang="en-US" sz="2000" dirty="0"/>
              <a:t> pada </a:t>
            </a:r>
            <a:r>
              <a:rPr lang="en-US" sz="2000" dirty="0" err="1"/>
              <a:t>saat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sudah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relevan</a:t>
            </a:r>
            <a:r>
              <a:rPr lang="en-US" sz="2000" dirty="0"/>
              <a:t> </a:t>
            </a:r>
            <a:r>
              <a:rPr lang="en-US" sz="2000" dirty="0" err="1"/>
              <a:t>lagi</a:t>
            </a:r>
            <a:r>
              <a:rPr lang="en-US" sz="2000" dirty="0"/>
              <a:t>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terjadi</a:t>
            </a:r>
            <a:r>
              <a:rPr lang="en-US" sz="2000" dirty="0"/>
              <a:t> </a:t>
            </a:r>
            <a:r>
              <a:rPr lang="en-US" sz="2000" dirty="0" err="1"/>
              <a:t>perubahan</a:t>
            </a:r>
            <a:r>
              <a:rPr lang="en-US" sz="2000" dirty="0"/>
              <a:t> </a:t>
            </a:r>
            <a:r>
              <a:rPr lang="en-US" sz="2000" dirty="0" err="1"/>
              <a:t>kondisi</a:t>
            </a:r>
            <a:r>
              <a:rPr lang="en-US" sz="2000" dirty="0"/>
              <a:t>,.</a:t>
            </a:r>
          </a:p>
        </p:txBody>
      </p:sp>
    </p:spTree>
    <p:extLst>
      <p:ext uri="{BB962C8B-B14F-4D97-AF65-F5344CB8AC3E}">
        <p14:creationId xmlns:p14="http://schemas.microsoft.com/office/powerpoint/2010/main" val="343637800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74CF8-7355-9967-C8B2-282E85ED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22114"/>
          </a:xfrm>
        </p:spPr>
        <p:txBody>
          <a:bodyPr/>
          <a:lstStyle/>
          <a:p>
            <a:r>
              <a:rPr lang="en-US" sz="4000" dirty="0"/>
              <a:t>11.9 </a:t>
            </a:r>
            <a:r>
              <a:rPr lang="en-US" sz="4000" dirty="0" err="1"/>
              <a:t>Pengujian</a:t>
            </a:r>
            <a:r>
              <a:rPr lang="en-US" sz="40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CAC51-7998-B064-AB78-121C4E20C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64294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 err="1"/>
              <a:t>Pengujian</a:t>
            </a:r>
            <a:r>
              <a:rPr lang="en-US" sz="1600" dirty="0"/>
              <a:t> audit </a:t>
            </a:r>
            <a:r>
              <a:rPr lang="en-US" sz="1600" dirty="0" err="1"/>
              <a:t>terdiri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metode</a:t>
            </a:r>
            <a:r>
              <a:rPr lang="en-US" sz="1600" dirty="0"/>
              <a:t> </a:t>
            </a:r>
            <a:r>
              <a:rPr lang="en-US" sz="1600" dirty="0" err="1"/>
              <a:t>pemeriksaan</a:t>
            </a:r>
            <a:r>
              <a:rPr lang="en-US" sz="1600" dirty="0"/>
              <a:t>, </a:t>
            </a:r>
            <a:r>
              <a:rPr lang="en-US" sz="1600" dirty="0" err="1"/>
              <a:t>perbandingan</a:t>
            </a:r>
            <a:r>
              <a:rPr lang="en-US" sz="1600" dirty="0"/>
              <a:t>, </a:t>
            </a:r>
            <a:r>
              <a:rPr lang="en-US" sz="1600" dirty="0" err="1"/>
              <a:t>analisis</a:t>
            </a:r>
            <a:r>
              <a:rPr lang="en-US" sz="1600" dirty="0"/>
              <a:t> dan </a:t>
            </a:r>
            <a:r>
              <a:rPr lang="en-US" sz="1600" dirty="0" err="1"/>
              <a:t>evaluasi</a:t>
            </a:r>
            <a:r>
              <a:rPr lang="en-US" sz="1600" dirty="0"/>
              <a:t> data, </a:t>
            </a:r>
            <a:r>
              <a:rPr lang="en-US" sz="1600" dirty="0" err="1"/>
              <a:t>materi</a:t>
            </a:r>
            <a:r>
              <a:rPr lang="en-US" sz="1600" dirty="0"/>
              <a:t> dan </a:t>
            </a:r>
            <a:r>
              <a:rPr lang="en-US" sz="1600" dirty="0" err="1"/>
              <a:t>transaksi</a:t>
            </a:r>
            <a:r>
              <a:rPr lang="en-US" sz="1600" dirty="0"/>
              <a:t> </a:t>
            </a:r>
            <a:r>
              <a:rPr lang="en-US" sz="1600" dirty="0" err="1"/>
              <a:t>berdasarkan</a:t>
            </a:r>
            <a:r>
              <a:rPr lang="en-US" sz="1600" dirty="0"/>
              <a:t> </a:t>
            </a:r>
            <a:r>
              <a:rPr lang="en-US" sz="1600" dirty="0" err="1"/>
              <a:t>beberapa</a:t>
            </a:r>
            <a:r>
              <a:rPr lang="en-US" sz="1600" dirty="0"/>
              <a:t> </a:t>
            </a:r>
            <a:r>
              <a:rPr lang="en-US" sz="1600" dirty="0" err="1"/>
              <a:t>jenis</a:t>
            </a:r>
            <a:r>
              <a:rPr lang="en-US" sz="1600" dirty="0"/>
              <a:t> </a:t>
            </a:r>
            <a:r>
              <a:rPr lang="en-US" sz="1600" dirty="0" err="1"/>
              <a:t>standar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kriteria</a:t>
            </a:r>
            <a:r>
              <a:rPr lang="en-US" sz="1600" dirty="0"/>
              <a:t>. Tujuan </a:t>
            </a:r>
            <a:r>
              <a:rPr lang="en-US" sz="1600" dirty="0" err="1"/>
              <a:t>khusus</a:t>
            </a:r>
            <a:r>
              <a:rPr lang="en-US" sz="1600" dirty="0"/>
              <a:t> proses </a:t>
            </a:r>
            <a:r>
              <a:rPr lang="en-US" sz="1600" dirty="0" err="1"/>
              <a:t>pengujian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menentukan</a:t>
            </a:r>
            <a:r>
              <a:rPr lang="en-US" sz="1600" dirty="0"/>
              <a:t>:</a:t>
            </a:r>
          </a:p>
          <a:p>
            <a:pPr marL="0" indent="0">
              <a:buNone/>
            </a:pPr>
            <a:r>
              <a:rPr lang="en-US" sz="1600" dirty="0"/>
              <a:t>1. </a:t>
            </a:r>
            <a:r>
              <a:rPr lang="en-US" sz="1600" dirty="0" err="1"/>
              <a:t>Validitas</a:t>
            </a:r>
            <a:r>
              <a:rPr lang="en-US" sz="1600" dirty="0"/>
              <a:t> </a:t>
            </a:r>
            <a:r>
              <a:rPr lang="en-US" sz="1600" dirty="0" err="1"/>
              <a:t>yaitu</a:t>
            </a:r>
            <a:r>
              <a:rPr lang="en-US" sz="1600" dirty="0"/>
              <a:t> </a:t>
            </a:r>
            <a:r>
              <a:rPr lang="en-US" sz="1600" dirty="0" err="1"/>
              <a:t>kelayakan</a:t>
            </a:r>
            <a:r>
              <a:rPr lang="en-US" sz="1600" dirty="0"/>
              <a:t>, </a:t>
            </a:r>
            <a:r>
              <a:rPr lang="en-US" sz="1600" dirty="0" err="1"/>
              <a:t>keaslian</a:t>
            </a:r>
            <a:r>
              <a:rPr lang="en-US" sz="1600" dirty="0"/>
              <a:t>, dan </a:t>
            </a:r>
            <a:r>
              <a:rPr lang="en-US" sz="1600" dirty="0" err="1"/>
              <a:t>kewajaran</a:t>
            </a:r>
            <a:r>
              <a:rPr lang="en-US" sz="1600" dirty="0"/>
              <a:t> </a:t>
            </a:r>
          </a:p>
          <a:p>
            <a:pPr marL="0" indent="0">
              <a:buNone/>
            </a:pPr>
            <a:r>
              <a:rPr lang="en-US" sz="1600" dirty="0"/>
              <a:t>2. </a:t>
            </a:r>
            <a:r>
              <a:rPr lang="en-US" sz="1600" dirty="0" err="1"/>
              <a:t>Akurasi</a:t>
            </a:r>
            <a:r>
              <a:rPr lang="en-US" sz="1600" dirty="0"/>
              <a:t> </a:t>
            </a:r>
            <a:r>
              <a:rPr lang="en-US" sz="1600" dirty="0" err="1"/>
              <a:t>yaitu</a:t>
            </a:r>
            <a:r>
              <a:rPr lang="en-US" sz="1600" dirty="0"/>
              <a:t> </a:t>
            </a:r>
            <a:r>
              <a:rPr lang="en-US" sz="1600" dirty="0" err="1"/>
              <a:t>kuantitas</a:t>
            </a:r>
            <a:r>
              <a:rPr lang="en-US" sz="1600" dirty="0"/>
              <a:t>, </a:t>
            </a:r>
            <a:r>
              <a:rPr lang="en-US" sz="1600" dirty="0" err="1"/>
              <a:t>kualitas</a:t>
            </a:r>
            <a:r>
              <a:rPr lang="en-US" sz="1600" dirty="0"/>
              <a:t>, dan </a:t>
            </a:r>
            <a:r>
              <a:rPr lang="en-US" sz="1600" dirty="0" err="1"/>
              <a:t>klasifikasi</a:t>
            </a:r>
            <a:endParaRPr lang="en-US" sz="1600" dirty="0"/>
          </a:p>
          <a:p>
            <a:pPr marL="0" indent="0">
              <a:buNone/>
            </a:pPr>
            <a:r>
              <a:rPr lang="en-US" sz="1600" dirty="0"/>
              <a:t>3. Ketaatan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prosedur</a:t>
            </a:r>
            <a:r>
              <a:rPr lang="en-US" sz="1600" dirty="0"/>
              <a:t>, </a:t>
            </a:r>
            <a:r>
              <a:rPr lang="en-US" sz="1600" dirty="0" err="1"/>
              <a:t>regulasi</a:t>
            </a:r>
            <a:r>
              <a:rPr lang="en-US" sz="1600" dirty="0"/>
              <a:t>, </a:t>
            </a:r>
            <a:r>
              <a:rPr lang="en-US" sz="1600" dirty="0" err="1"/>
              <a:t>hukum</a:t>
            </a:r>
            <a:r>
              <a:rPr lang="en-US" sz="1600" dirty="0"/>
              <a:t> yang </a:t>
            </a:r>
            <a:r>
              <a:rPr lang="en-US" sz="1600" dirty="0" err="1"/>
              <a:t>berlaku</a:t>
            </a:r>
            <a:r>
              <a:rPr lang="en-US" sz="1600" dirty="0"/>
              <a:t> dan lain-lain.</a:t>
            </a:r>
          </a:p>
          <a:p>
            <a:pPr marL="0" indent="0">
              <a:buNone/>
            </a:pPr>
            <a:r>
              <a:rPr lang="en-US" sz="1600" dirty="0"/>
              <a:t>4.Kompetensi </a:t>
            </a:r>
            <a:r>
              <a:rPr lang="en-US" sz="1600" dirty="0" err="1"/>
              <a:t>kontrol</a:t>
            </a:r>
            <a:r>
              <a:rPr lang="en-US" sz="1600" dirty="0"/>
              <a:t> </a:t>
            </a:r>
            <a:r>
              <a:rPr lang="en-US" sz="1600" dirty="0" err="1"/>
              <a:t>yaitu</a:t>
            </a:r>
            <a:r>
              <a:rPr lang="en-US" sz="1600" dirty="0"/>
              <a:t> </a:t>
            </a:r>
            <a:r>
              <a:rPr lang="en-US" sz="1600" dirty="0" err="1"/>
              <a:t>tingkat</a:t>
            </a:r>
            <a:r>
              <a:rPr lang="en-US" sz="1600" dirty="0"/>
              <a:t> </a:t>
            </a:r>
            <a:r>
              <a:rPr lang="en-US" sz="1600" dirty="0" err="1"/>
              <a:t>kenetralan</a:t>
            </a:r>
            <a:r>
              <a:rPr lang="en-US" sz="1600" dirty="0"/>
              <a:t> </a:t>
            </a:r>
            <a:r>
              <a:rPr lang="en-US" sz="1600" dirty="0" err="1"/>
              <a:t>risiko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r>
              <a:rPr lang="en-US" sz="1600" dirty="0"/>
              <a:t>Proses </a:t>
            </a:r>
            <a:r>
              <a:rPr lang="en-US" sz="1600" dirty="0" err="1"/>
              <a:t>pengujian</a:t>
            </a:r>
            <a:r>
              <a:rPr lang="en-US" sz="1600" dirty="0"/>
              <a:t> </a:t>
            </a:r>
            <a:r>
              <a:rPr lang="en-US" sz="1600" dirty="0" err="1"/>
              <a:t>dilakukan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memeriksa</a:t>
            </a:r>
            <a:r>
              <a:rPr lang="en-US" sz="1600" dirty="0"/>
              <a:t> </a:t>
            </a:r>
            <a:r>
              <a:rPr lang="en-US" sz="1600" dirty="0" err="1"/>
              <a:t>dokumen</a:t>
            </a:r>
            <a:r>
              <a:rPr lang="en-US" sz="1600" dirty="0"/>
              <a:t>, </a:t>
            </a:r>
            <a:r>
              <a:rPr lang="en-US" sz="1600" dirty="0" err="1"/>
              <a:t>transaksi</a:t>
            </a:r>
            <a:r>
              <a:rPr lang="en-US" sz="1600" dirty="0"/>
              <a:t>, </a:t>
            </a:r>
            <a:r>
              <a:rPr lang="en-US" sz="1600" dirty="0" err="1"/>
              <a:t>kondisi</a:t>
            </a:r>
            <a:r>
              <a:rPr lang="en-US" sz="1600" dirty="0"/>
              <a:t> dan proses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mendapatkan</a:t>
            </a:r>
            <a:r>
              <a:rPr lang="en-US" sz="1600" dirty="0"/>
              <a:t> </a:t>
            </a:r>
            <a:r>
              <a:rPr lang="en-US" sz="1600" dirty="0" err="1"/>
              <a:t>fakta-fakta</a:t>
            </a:r>
            <a:r>
              <a:rPr lang="en-US" sz="1600" dirty="0"/>
              <a:t> dan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mencapai</a:t>
            </a:r>
            <a:r>
              <a:rPr lang="en-US" sz="1600" dirty="0"/>
              <a:t> </a:t>
            </a:r>
            <a:r>
              <a:rPr lang="en-US" sz="1600" dirty="0" err="1"/>
              <a:t>kesimpulan</a:t>
            </a:r>
            <a:r>
              <a:rPr lang="en-US" sz="1600" dirty="0"/>
              <a:t>. </a:t>
            </a:r>
            <a:r>
              <a:rPr lang="en-US" sz="1600" dirty="0" err="1"/>
              <a:t>Pemeriksaan</a:t>
            </a:r>
            <a:r>
              <a:rPr lang="en-US" sz="1600" dirty="0"/>
              <a:t> </a:t>
            </a:r>
            <a:r>
              <a:rPr lang="en-US" sz="1600" dirty="0" err="1"/>
              <a:t>mencakup</a:t>
            </a:r>
            <a:r>
              <a:rPr lang="en-US" sz="1600" dirty="0"/>
              <a:t> </a:t>
            </a:r>
            <a:r>
              <a:rPr lang="en-US" sz="1600" dirty="0" err="1"/>
              <a:t>baik</a:t>
            </a:r>
            <a:r>
              <a:rPr lang="en-US" sz="1600" dirty="0"/>
              <a:t> </a:t>
            </a:r>
            <a:r>
              <a:rPr lang="en-US" sz="1600" dirty="0" err="1"/>
              <a:t>pengukuran</a:t>
            </a:r>
            <a:r>
              <a:rPr lang="en-US" sz="1600" dirty="0"/>
              <a:t> </a:t>
            </a:r>
            <a:r>
              <a:rPr lang="en-US" sz="1600" dirty="0" err="1"/>
              <a:t>maupun</a:t>
            </a:r>
            <a:r>
              <a:rPr lang="en-US" sz="1600" dirty="0"/>
              <a:t> </a:t>
            </a:r>
            <a:r>
              <a:rPr lang="en-US" sz="1600" dirty="0" err="1"/>
              <a:t>evaluasi</a:t>
            </a:r>
            <a:r>
              <a:rPr lang="en-US" sz="1600" dirty="0"/>
              <a:t>. Teknik-</a:t>
            </a:r>
            <a:r>
              <a:rPr lang="en-US" sz="1600" dirty="0" err="1"/>
              <a:t>teknik</a:t>
            </a:r>
            <a:r>
              <a:rPr lang="en-US" sz="1600" dirty="0"/>
              <a:t> </a:t>
            </a:r>
            <a:r>
              <a:rPr lang="en-US" sz="1600" dirty="0" err="1"/>
              <a:t>pemeriksaan</a:t>
            </a:r>
            <a:r>
              <a:rPr lang="en-US" sz="1600" dirty="0"/>
              <a:t> yang </a:t>
            </a:r>
            <a:r>
              <a:rPr lang="en-US" sz="1600" dirty="0" err="1"/>
              <a:t>umum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:</a:t>
            </a:r>
          </a:p>
          <a:p>
            <a:pPr>
              <a:buAutoNum type="arabicPeriod"/>
            </a:pPr>
            <a:r>
              <a:rPr lang="en-US" sz="1600" dirty="0" err="1"/>
              <a:t>Mengamati</a:t>
            </a:r>
            <a:r>
              <a:rPr lang="en-US" sz="1600" dirty="0"/>
              <a:t> </a:t>
            </a:r>
          </a:p>
          <a:p>
            <a:pPr>
              <a:buAutoNum type="arabicPeriod"/>
            </a:pPr>
            <a:r>
              <a:rPr lang="en-US" sz="1600" dirty="0" err="1"/>
              <a:t>Mengajukan</a:t>
            </a:r>
            <a:r>
              <a:rPr lang="en-US" sz="1600" dirty="0"/>
              <a:t> </a:t>
            </a:r>
            <a:r>
              <a:rPr lang="en-US" sz="1600" dirty="0" err="1"/>
              <a:t>pernyataan</a:t>
            </a:r>
            <a:r>
              <a:rPr lang="en-US" sz="1600" dirty="0"/>
              <a:t> </a:t>
            </a:r>
          </a:p>
          <a:p>
            <a:pPr>
              <a:buAutoNum type="arabicPeriod"/>
            </a:pPr>
            <a:r>
              <a:rPr lang="en-US" sz="1600" dirty="0" err="1"/>
              <a:t>Menganalisis</a:t>
            </a:r>
            <a:endParaRPr lang="en-US" sz="1600" dirty="0"/>
          </a:p>
          <a:p>
            <a:pPr>
              <a:buAutoNum type="arabicPeriod"/>
            </a:pPr>
            <a:r>
              <a:rPr lang="en-US" sz="1600" dirty="0" err="1"/>
              <a:t>Memverifikasi</a:t>
            </a:r>
            <a:endParaRPr lang="en-US" sz="1600" dirty="0"/>
          </a:p>
          <a:p>
            <a:pPr>
              <a:buAutoNum type="arabicPeriod"/>
            </a:pPr>
            <a:r>
              <a:rPr lang="en-US" sz="1600" dirty="0"/>
              <a:t>5 </a:t>
            </a:r>
            <a:r>
              <a:rPr lang="en-US" sz="1600" dirty="0" err="1"/>
              <a:t>Menginvestigasi</a:t>
            </a:r>
            <a:endParaRPr lang="en-US" sz="1600" dirty="0"/>
          </a:p>
          <a:p>
            <a:pPr>
              <a:buAutoNum type="arabicPeriod"/>
            </a:pPr>
            <a:r>
              <a:rPr lang="en-US" sz="1600" dirty="0" err="1"/>
              <a:t>Mengevaluasi</a:t>
            </a:r>
            <a:endParaRPr lang="en-US" sz="1600" dirty="0"/>
          </a:p>
          <a:p>
            <a:pPr marL="0" indent="0">
              <a:buNone/>
            </a:pPr>
            <a:r>
              <a:rPr lang="en-US" sz="1600" dirty="0"/>
              <a:t>Teknik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digunakan</a:t>
            </a:r>
            <a:r>
              <a:rPr lang="en-US" sz="1600" dirty="0"/>
              <a:t> </a:t>
            </a:r>
            <a:r>
              <a:rPr lang="en-US" sz="1600" dirty="0" err="1"/>
              <a:t>baik</a:t>
            </a:r>
            <a:r>
              <a:rPr lang="en-US" sz="1600" dirty="0"/>
              <a:t> </a:t>
            </a:r>
            <a:r>
              <a:rPr lang="en-US" sz="1600" dirty="0" err="1"/>
              <a:t>sendiri</a:t>
            </a:r>
            <a:r>
              <a:rPr lang="en-US" sz="1600" dirty="0"/>
              <a:t> </a:t>
            </a:r>
            <a:r>
              <a:rPr lang="en-US" sz="1600" dirty="0" err="1"/>
              <a:t>maupun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gabungan</a:t>
            </a:r>
            <a:r>
              <a:rPr lang="en-US" sz="1600" dirty="0"/>
              <a:t>. </a:t>
            </a:r>
            <a:r>
              <a:rPr lang="en-US" sz="1600" dirty="0" err="1"/>
              <a:t>Namun</a:t>
            </a:r>
            <a:r>
              <a:rPr lang="en-US" sz="1600" dirty="0"/>
              <a:t> </a:t>
            </a:r>
            <a:r>
              <a:rPr lang="en-US" sz="1600" dirty="0" err="1"/>
              <a:t>teknik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diterapkan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kerangka</a:t>
            </a:r>
            <a:r>
              <a:rPr lang="en-US" sz="1600" dirty="0"/>
              <a:t> </a:t>
            </a:r>
            <a:r>
              <a:rPr lang="en-US" sz="1600" dirty="0" err="1"/>
              <a:t>tertentu</a:t>
            </a:r>
            <a:r>
              <a:rPr lang="en-US" sz="1600" dirty="0"/>
              <a:t> </a:t>
            </a:r>
            <a:r>
              <a:rPr lang="en-US" sz="1600" dirty="0" err="1"/>
              <a:t>tergantung</a:t>
            </a:r>
            <a:r>
              <a:rPr lang="en-US" sz="1600" dirty="0"/>
              <a:t> </a:t>
            </a:r>
            <a:r>
              <a:rPr lang="en-US" sz="1600" dirty="0" err="1"/>
              <a:t>masalah</a:t>
            </a:r>
            <a:r>
              <a:rPr lang="en-US" sz="1600" dirty="0"/>
              <a:t> yang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subjek</a:t>
            </a:r>
            <a:r>
              <a:rPr lang="en-US" sz="1600" dirty="0"/>
              <a:t> audit.</a:t>
            </a:r>
          </a:p>
        </p:txBody>
      </p:sp>
    </p:spTree>
    <p:extLst>
      <p:ext uri="{BB962C8B-B14F-4D97-AF65-F5344CB8AC3E}">
        <p14:creationId xmlns:p14="http://schemas.microsoft.com/office/powerpoint/2010/main" val="98838261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26D9F-DFF2-D3BF-E26C-4C65354BC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11.10 </a:t>
            </a:r>
            <a:r>
              <a:rPr lang="en-US" sz="3600" dirty="0" err="1"/>
              <a:t>Penerapan</a:t>
            </a:r>
            <a:r>
              <a:rPr lang="en-US" sz="3600" dirty="0"/>
              <a:t> Teknik Audit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4DE8E-4D05-08C7-1003-8152EA649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/>
              <a:t>Kebanyakan </a:t>
            </a:r>
            <a:r>
              <a:rPr lang="en-US" sz="1800" dirty="0" err="1"/>
              <a:t>penugasan</a:t>
            </a:r>
            <a:r>
              <a:rPr lang="en-US" sz="1800" dirty="0"/>
              <a:t> audit </a:t>
            </a:r>
            <a:r>
              <a:rPr lang="en-US" sz="1800" dirty="0" err="1"/>
              <a:t>akan</a:t>
            </a:r>
            <a:r>
              <a:rPr lang="en-US" sz="1800" dirty="0"/>
              <a:t> </a:t>
            </a:r>
            <a:r>
              <a:rPr lang="en-US" sz="1800" dirty="0" err="1"/>
              <a:t>dilakukan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satu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empat</a:t>
            </a:r>
            <a:r>
              <a:rPr lang="en-US" sz="1800" dirty="0"/>
              <a:t> </a:t>
            </a:r>
            <a:r>
              <a:rPr lang="en-US" sz="1800" dirty="0" err="1"/>
              <a:t>bentuk</a:t>
            </a:r>
            <a:r>
              <a:rPr lang="en-US" sz="1800" dirty="0"/>
              <a:t> </a:t>
            </a:r>
            <a:r>
              <a:rPr lang="en-US" sz="1800" dirty="0" err="1"/>
              <a:t>yaitu</a:t>
            </a:r>
            <a:r>
              <a:rPr lang="en-US" sz="1800" dirty="0"/>
              <a:t> audit </a:t>
            </a:r>
            <a:r>
              <a:rPr lang="en-US" sz="1800" dirty="0" err="1"/>
              <a:t>fungsional</a:t>
            </a:r>
            <a:r>
              <a:rPr lang="en-US" sz="1800" dirty="0"/>
              <a:t>, audit </a:t>
            </a:r>
            <a:r>
              <a:rPr lang="en-US" sz="1800" dirty="0" err="1"/>
              <a:t>organisasional</a:t>
            </a:r>
            <a:r>
              <a:rPr lang="en-US" sz="1800" dirty="0"/>
              <a:t>, </a:t>
            </a:r>
            <a:r>
              <a:rPr lang="en-US" sz="1800" dirty="0" err="1"/>
              <a:t>studi</a:t>
            </a:r>
            <a:r>
              <a:rPr lang="en-US" sz="1800" dirty="0"/>
              <a:t> </a:t>
            </a:r>
            <a:r>
              <a:rPr lang="en-US" sz="1800" dirty="0" err="1"/>
              <a:t>manajemen</a:t>
            </a:r>
            <a:r>
              <a:rPr lang="en-US" sz="1800" dirty="0"/>
              <a:t>, dan audit </a:t>
            </a:r>
            <a:r>
              <a:rPr lang="en-US" sz="1800" dirty="0" err="1"/>
              <a:t>atas</a:t>
            </a:r>
            <a:r>
              <a:rPr lang="en-US" sz="1800" dirty="0"/>
              <a:t> program.</a:t>
            </a:r>
          </a:p>
          <a:p>
            <a:pPr marL="457200" indent="-457200">
              <a:buAutoNum type="arabicPeriod"/>
            </a:pPr>
            <a:r>
              <a:rPr lang="en-US" sz="1800" dirty="0"/>
              <a:t>Audit </a:t>
            </a:r>
            <a:r>
              <a:rPr lang="en-US" sz="1800" dirty="0" err="1"/>
              <a:t>Fungsional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Audit </a:t>
            </a:r>
            <a:r>
              <a:rPr lang="en-US" sz="1800" dirty="0" err="1"/>
              <a:t>Fungsional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audit yang </a:t>
            </a:r>
            <a:r>
              <a:rPr lang="en-US" sz="1800" dirty="0" err="1"/>
              <a:t>mengikuti</a:t>
            </a:r>
            <a:r>
              <a:rPr lang="en-US" sz="1800" dirty="0"/>
              <a:t> proses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awal</a:t>
            </a:r>
            <a:r>
              <a:rPr lang="en-US" sz="1800" dirty="0"/>
              <a:t> </a:t>
            </a:r>
            <a:r>
              <a:rPr lang="en-US" sz="1800" dirty="0" err="1"/>
              <a:t>hingga</a:t>
            </a:r>
            <a:r>
              <a:rPr lang="en-US" sz="1800" dirty="0"/>
              <a:t> </a:t>
            </a:r>
            <a:r>
              <a:rPr lang="en-US" sz="1800" dirty="0" err="1"/>
              <a:t>akhir</a:t>
            </a:r>
            <a:r>
              <a:rPr lang="en-US" sz="1800" dirty="0"/>
              <a:t> </a:t>
            </a:r>
            <a:r>
              <a:rPr lang="en-US" sz="1800" dirty="0" err="1"/>
              <a:t>melintasi</a:t>
            </a:r>
            <a:r>
              <a:rPr lang="en-US" sz="1800" dirty="0"/>
              <a:t> </a:t>
            </a:r>
            <a:r>
              <a:rPr lang="en-US" sz="1800" dirty="0" err="1"/>
              <a:t>lini</a:t>
            </a:r>
            <a:r>
              <a:rPr lang="en-US" sz="1800" dirty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,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cenderung</a:t>
            </a:r>
            <a:r>
              <a:rPr lang="en-US" sz="1800" dirty="0"/>
              <a:t> </a:t>
            </a:r>
            <a:r>
              <a:rPr lang="en-US" sz="1800" dirty="0" err="1"/>
              <a:t>berkonsentrasi</a:t>
            </a:r>
            <a:r>
              <a:rPr lang="en-US" sz="1800" dirty="0"/>
              <a:t> pada </a:t>
            </a:r>
            <a:r>
              <a:rPr lang="en-US" sz="1800" dirty="0" err="1"/>
              <a:t>operasi</a:t>
            </a:r>
            <a:r>
              <a:rPr lang="en-US" sz="1800" dirty="0"/>
              <a:t> dan proses </a:t>
            </a:r>
            <a:r>
              <a:rPr lang="en-US" sz="1800" dirty="0" err="1"/>
              <a:t>dibandingkan</a:t>
            </a:r>
            <a:r>
              <a:rPr lang="en-US" sz="1800" dirty="0"/>
              <a:t> pada </a:t>
            </a:r>
            <a:r>
              <a:rPr lang="en-US" sz="1800" dirty="0" err="1"/>
              <a:t>administrasi</a:t>
            </a:r>
            <a:r>
              <a:rPr lang="en-US" sz="1800" dirty="0"/>
              <a:t> dan orang-orang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. Audit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bertujuan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menentukan</a:t>
            </a:r>
            <a:r>
              <a:rPr lang="en-US" sz="1800" dirty="0"/>
              <a:t> </a:t>
            </a:r>
            <a:r>
              <a:rPr lang="en-US" sz="1800" dirty="0" err="1"/>
              <a:t>seberapa</a:t>
            </a:r>
            <a:r>
              <a:rPr lang="en-US" sz="1800" dirty="0"/>
              <a:t> </a:t>
            </a:r>
            <a:r>
              <a:rPr lang="en-US" sz="1800" dirty="0" err="1"/>
              <a:t>baik</a:t>
            </a:r>
            <a:r>
              <a:rPr lang="en-US" sz="1800" dirty="0"/>
              <a:t> </a:t>
            </a:r>
            <a:r>
              <a:rPr lang="en-US" sz="1800" dirty="0" err="1"/>
              <a:t>fungsi-fungsi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 </a:t>
            </a:r>
            <a:r>
              <a:rPr lang="en-US" sz="1800" dirty="0" err="1"/>
              <a:t>akan</a:t>
            </a:r>
            <a:r>
              <a:rPr lang="en-US" sz="1800" dirty="0"/>
              <a:t> </a:t>
            </a:r>
            <a:r>
              <a:rPr lang="en-US" sz="1800" dirty="0" err="1"/>
              <a:t>saling</a:t>
            </a:r>
            <a:r>
              <a:rPr lang="en-US" sz="1800" dirty="0"/>
              <a:t> </a:t>
            </a:r>
            <a:r>
              <a:rPr lang="en-US" sz="1800" dirty="0" err="1"/>
              <a:t>berinteraksi</a:t>
            </a:r>
            <a:r>
              <a:rPr lang="en-US" sz="1800" dirty="0"/>
              <a:t> dan </a:t>
            </a:r>
            <a:r>
              <a:rPr lang="en-US" sz="1800" dirty="0" err="1"/>
              <a:t>bekerjasama</a:t>
            </a:r>
            <a:r>
              <a:rPr lang="en-US" sz="1800" dirty="0"/>
              <a:t>, </a:t>
            </a:r>
            <a:r>
              <a:rPr lang="en-US" sz="1800" dirty="0" err="1"/>
              <a:t>apakah</a:t>
            </a:r>
            <a:r>
              <a:rPr lang="en-US" sz="1800" dirty="0"/>
              <a:t> </a:t>
            </a:r>
            <a:r>
              <a:rPr lang="en-US" sz="1800" dirty="0" err="1"/>
              <a:t>efektif</a:t>
            </a:r>
            <a:r>
              <a:rPr lang="en-US" sz="1800" dirty="0"/>
              <a:t> dan </a:t>
            </a:r>
            <a:r>
              <a:rPr lang="en-US" sz="1800" dirty="0" err="1"/>
              <a:t>efisien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r>
              <a:rPr lang="en-US" sz="1800" dirty="0"/>
              <a:t>2. Audit </a:t>
            </a:r>
            <a:r>
              <a:rPr lang="en-US" sz="1800" dirty="0" err="1"/>
              <a:t>Organisasional</a:t>
            </a:r>
            <a:r>
              <a:rPr lang="en-US" sz="1800" dirty="0"/>
              <a:t> </a:t>
            </a:r>
          </a:p>
          <a:p>
            <a:pPr marL="0" indent="0">
              <a:buNone/>
            </a:pPr>
            <a:r>
              <a:rPr lang="en-US" sz="1800" dirty="0"/>
              <a:t>Audit </a:t>
            </a:r>
            <a:r>
              <a:rPr lang="en-US" sz="1800" dirty="0" err="1"/>
              <a:t>Organisasional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hanya</a:t>
            </a:r>
            <a:r>
              <a:rPr lang="en-US" sz="1800" dirty="0"/>
              <a:t> </a:t>
            </a:r>
            <a:r>
              <a:rPr lang="en-US" sz="1800" dirty="0" err="1"/>
              <a:t>memperhatikan</a:t>
            </a:r>
            <a:r>
              <a:rPr lang="en-US" sz="1800" dirty="0"/>
              <a:t> </a:t>
            </a:r>
            <a:r>
              <a:rPr lang="en-US" sz="1800" dirty="0" err="1"/>
              <a:t>entitas</a:t>
            </a:r>
            <a:r>
              <a:rPr lang="en-US" sz="1800" dirty="0"/>
              <a:t> yang </a:t>
            </a:r>
            <a:r>
              <a:rPr lang="en-US" sz="1800" dirty="0" err="1"/>
              <a:t>dilakukan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 </a:t>
            </a:r>
            <a:r>
              <a:rPr lang="en-US" sz="1800" dirty="0" err="1"/>
              <a:t>tetapi</a:t>
            </a:r>
            <a:r>
              <a:rPr lang="en-US" sz="1800" dirty="0"/>
              <a:t> juga </a:t>
            </a:r>
            <a:r>
              <a:rPr lang="en-US" sz="1800" dirty="0" err="1"/>
              <a:t>dengan</a:t>
            </a:r>
            <a:r>
              <a:rPr lang="en-US" sz="1800" dirty="0"/>
              <a:t> control </a:t>
            </a:r>
            <a:r>
              <a:rPr lang="en-US" sz="1800" dirty="0" err="1"/>
              <a:t>administratif</a:t>
            </a:r>
            <a:r>
              <a:rPr lang="en-US" sz="1800" dirty="0"/>
              <a:t> yang </a:t>
            </a:r>
            <a:r>
              <a:rPr lang="en-US" sz="1800" dirty="0" err="1"/>
              <a:t>digunakan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memastikan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</a:t>
            </a:r>
            <a:r>
              <a:rPr lang="en-US" sz="1800" dirty="0" err="1"/>
              <a:t>aktivitas-aktivitas</a:t>
            </a:r>
            <a:r>
              <a:rPr lang="en-US" sz="1800" dirty="0"/>
              <a:t> </a:t>
            </a:r>
            <a:r>
              <a:rPr lang="en-US" sz="1800" dirty="0" err="1"/>
              <a:t>tersebut</a:t>
            </a:r>
            <a:r>
              <a:rPr lang="en-US" sz="1800" dirty="0"/>
              <a:t> </a:t>
            </a:r>
            <a:r>
              <a:rPr lang="en-US" sz="1800" dirty="0" err="1"/>
              <a:t>dilaksanakan</a:t>
            </a:r>
            <a:r>
              <a:rPr lang="en-US" sz="1800" dirty="0"/>
              <a:t>. Auditor </a:t>
            </a:r>
            <a:r>
              <a:rPr lang="en-US" sz="1800" dirty="0" err="1"/>
              <a:t>tertarik</a:t>
            </a:r>
            <a:r>
              <a:rPr lang="en-US" sz="1800" dirty="0"/>
              <a:t> pada </a:t>
            </a:r>
            <a:r>
              <a:rPr lang="en-US" sz="1800" dirty="0" err="1"/>
              <a:t>seberapa</a:t>
            </a:r>
            <a:r>
              <a:rPr lang="en-US" sz="1800" dirty="0"/>
              <a:t> </a:t>
            </a:r>
            <a:r>
              <a:rPr lang="en-US" sz="1800" dirty="0" err="1"/>
              <a:t>baik</a:t>
            </a:r>
            <a:r>
              <a:rPr lang="en-US" sz="1800" dirty="0"/>
              <a:t> </a:t>
            </a:r>
            <a:r>
              <a:rPr lang="en-US" sz="1800" dirty="0" err="1"/>
              <a:t>manajer</a:t>
            </a:r>
            <a:r>
              <a:rPr lang="en-US" sz="1800" dirty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 </a:t>
            </a:r>
            <a:r>
              <a:rPr lang="en-US" sz="1800" dirty="0" err="1"/>
              <a:t>memenuhi</a:t>
            </a:r>
            <a:r>
              <a:rPr lang="en-US" sz="1800" dirty="0"/>
              <a:t> </a:t>
            </a:r>
            <a:r>
              <a:rPr lang="en-US" sz="1800" dirty="0" err="1"/>
              <a:t>tujuan</a:t>
            </a:r>
            <a:r>
              <a:rPr lang="en-US" sz="1800" dirty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sumber</a:t>
            </a:r>
            <a:r>
              <a:rPr lang="en-US" sz="1800" dirty="0"/>
              <a:t> </a:t>
            </a:r>
            <a:r>
              <a:rPr lang="en-US" sz="1800" dirty="0" err="1"/>
              <a:t>daya</a:t>
            </a:r>
            <a:r>
              <a:rPr lang="en-US" sz="1800" dirty="0"/>
              <a:t> yang </a:t>
            </a:r>
            <a:r>
              <a:rPr lang="en-US" sz="1800" dirty="0" err="1"/>
              <a:t>ada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364889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A12D4-F7F6-9C7B-C69B-2F21B1396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4855269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3. Studi </a:t>
            </a:r>
            <a:r>
              <a:rPr lang="en-US" sz="1800" dirty="0" err="1"/>
              <a:t>Manajemen</a:t>
            </a:r>
            <a:endParaRPr lang="en-US" sz="1800" dirty="0"/>
          </a:p>
          <a:p>
            <a:pPr marL="0" indent="0">
              <a:buNone/>
            </a:pPr>
            <a:r>
              <a:rPr lang="en-US" sz="1800" dirty="0" err="1"/>
              <a:t>Setiap</a:t>
            </a:r>
            <a:r>
              <a:rPr lang="en-US" sz="1800" dirty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 </a:t>
            </a:r>
            <a:r>
              <a:rPr lang="en-US" sz="1800" dirty="0" err="1"/>
              <a:t>membutuhkan</a:t>
            </a:r>
            <a:r>
              <a:rPr lang="en-US" sz="1800" dirty="0"/>
              <a:t> </a:t>
            </a:r>
            <a:r>
              <a:rPr lang="en-US" sz="1800" dirty="0" err="1"/>
              <a:t>konsultan</a:t>
            </a:r>
            <a:r>
              <a:rPr lang="en-US" sz="1800" dirty="0"/>
              <a:t> </a:t>
            </a:r>
            <a:r>
              <a:rPr lang="en-US" sz="1800" dirty="0" err="1"/>
              <a:t>luar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melakukan</a:t>
            </a:r>
            <a:r>
              <a:rPr lang="en-US" sz="1800" dirty="0"/>
              <a:t> </a:t>
            </a:r>
            <a:r>
              <a:rPr lang="en-US" sz="1800" dirty="0" err="1"/>
              <a:t>studi</a:t>
            </a:r>
            <a:r>
              <a:rPr lang="en-US" sz="1800" dirty="0"/>
              <a:t> </a:t>
            </a:r>
            <a:r>
              <a:rPr lang="en-US" sz="1800" dirty="0" err="1"/>
              <a:t>manajemen</a:t>
            </a:r>
            <a:r>
              <a:rPr lang="en-US" sz="1800" dirty="0"/>
              <a:t>, </a:t>
            </a:r>
            <a:r>
              <a:rPr lang="en-US" sz="1800" dirty="0" err="1"/>
              <a:t>membuat</a:t>
            </a:r>
            <a:r>
              <a:rPr lang="en-US" sz="1800" dirty="0"/>
              <a:t> </a:t>
            </a:r>
            <a:r>
              <a:rPr lang="en-US" sz="1800" dirty="0" err="1"/>
              <a:t>evaluasi</a:t>
            </a:r>
            <a:r>
              <a:rPr lang="en-US" sz="1800" dirty="0"/>
              <a:t>, dan </a:t>
            </a:r>
            <a:r>
              <a:rPr lang="en-US" sz="1800" dirty="0" err="1"/>
              <a:t>menawarkan</a:t>
            </a:r>
            <a:r>
              <a:rPr lang="en-US" sz="1800" dirty="0"/>
              <a:t> </a:t>
            </a:r>
            <a:r>
              <a:rPr lang="en-US" sz="1800" dirty="0" err="1"/>
              <a:t>rekomendasi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memperbaiki</a:t>
            </a:r>
            <a:r>
              <a:rPr lang="en-US" sz="1800" dirty="0"/>
              <a:t> </a:t>
            </a:r>
            <a:r>
              <a:rPr lang="en-US" sz="1800" dirty="0" err="1"/>
              <a:t>masalah</a:t>
            </a:r>
            <a:r>
              <a:rPr lang="en-US" sz="1800" dirty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. </a:t>
            </a:r>
            <a:r>
              <a:rPr lang="en-US" sz="1800" dirty="0" err="1"/>
              <a:t>Biasanya</a:t>
            </a:r>
            <a:r>
              <a:rPr lang="en-US" sz="1800" dirty="0"/>
              <a:t> </a:t>
            </a:r>
            <a:r>
              <a:rPr lang="en-US" sz="1800" dirty="0" err="1"/>
              <a:t>tarif</a:t>
            </a:r>
            <a:r>
              <a:rPr lang="en-US" sz="1800" dirty="0"/>
              <a:t> yang </a:t>
            </a:r>
            <a:r>
              <a:rPr lang="en-US" sz="1800" dirty="0" err="1"/>
              <a:t>dikenakan</a:t>
            </a:r>
            <a:r>
              <a:rPr lang="en-US" sz="1800" dirty="0"/>
              <a:t> oleh </a:t>
            </a:r>
            <a:r>
              <a:rPr lang="en-US" sz="1800" dirty="0" err="1"/>
              <a:t>konsultan</a:t>
            </a:r>
            <a:r>
              <a:rPr lang="en-US" sz="1800" dirty="0"/>
              <a:t> mahal. </a:t>
            </a:r>
            <a:r>
              <a:rPr lang="en-US" sz="1800" dirty="0" err="1"/>
              <a:t>Namun</a:t>
            </a:r>
            <a:r>
              <a:rPr lang="en-US" sz="1800" dirty="0"/>
              <a:t> auditor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ingat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</a:t>
            </a:r>
            <a:r>
              <a:rPr lang="en-US" sz="1800" dirty="0" err="1"/>
              <a:t>konsultan</a:t>
            </a:r>
            <a:r>
              <a:rPr lang="en-US" sz="1800" dirty="0"/>
              <a:t> </a:t>
            </a:r>
            <a:r>
              <a:rPr lang="en-US" sz="1800" dirty="0" err="1"/>
              <a:t>hanya</a:t>
            </a:r>
            <a:r>
              <a:rPr lang="en-US" sz="1800" dirty="0"/>
              <a:t> </a:t>
            </a:r>
            <a:r>
              <a:rPr lang="en-US" sz="1800" dirty="0" err="1"/>
              <a:t>membantu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mengambil</a:t>
            </a:r>
            <a:r>
              <a:rPr lang="en-US" sz="1800" dirty="0"/>
              <a:t> </a:t>
            </a:r>
            <a:r>
              <a:rPr lang="en-US" sz="1800" dirty="0" err="1"/>
              <a:t>alih</a:t>
            </a:r>
            <a:r>
              <a:rPr lang="en-US" sz="1800" dirty="0"/>
              <a:t> </a:t>
            </a:r>
            <a:r>
              <a:rPr lang="en-US" sz="1800" dirty="0" err="1"/>
              <a:t>evaluasi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melindungi</a:t>
            </a:r>
            <a:r>
              <a:rPr lang="en-US" sz="1800" dirty="0"/>
              <a:t> </a:t>
            </a:r>
            <a:r>
              <a:rPr lang="en-US" sz="1800" dirty="0" err="1"/>
              <a:t>tanggungjawab</a:t>
            </a:r>
            <a:r>
              <a:rPr lang="en-US" sz="1800" dirty="0"/>
              <a:t> auditor.</a:t>
            </a:r>
          </a:p>
          <a:p>
            <a:pPr marL="0" indent="0">
              <a:buNone/>
            </a:pPr>
            <a:r>
              <a:rPr lang="en-US" sz="1800" dirty="0"/>
              <a:t>4. Audit Atas Program</a:t>
            </a:r>
          </a:p>
          <a:p>
            <a:pPr marL="0" indent="0">
              <a:buNone/>
            </a:pPr>
            <a:r>
              <a:rPr lang="en-US" sz="1800" dirty="0"/>
              <a:t>Audit </a:t>
            </a:r>
            <a:r>
              <a:rPr lang="en-US" sz="1800" dirty="0" err="1"/>
              <a:t>atas</a:t>
            </a:r>
            <a:r>
              <a:rPr lang="en-US" sz="1800" dirty="0"/>
              <a:t> Program </a:t>
            </a:r>
            <a:r>
              <a:rPr lang="en-US" sz="1800" dirty="0" err="1"/>
              <a:t>baik</a:t>
            </a:r>
            <a:r>
              <a:rPr lang="en-US" sz="1800" dirty="0"/>
              <a:t>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kemauan</a:t>
            </a:r>
            <a:r>
              <a:rPr lang="en-US" sz="1800" dirty="0"/>
              <a:t> auditor internal </a:t>
            </a:r>
            <a:r>
              <a:rPr lang="en-US" sz="1800" dirty="0" err="1"/>
              <a:t>sendiri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permintaan</a:t>
            </a:r>
            <a:r>
              <a:rPr lang="en-US" sz="1800" dirty="0"/>
              <a:t> </a:t>
            </a:r>
            <a:r>
              <a:rPr lang="en-US" sz="1800" dirty="0" err="1"/>
              <a:t>manaiemen</a:t>
            </a:r>
            <a:r>
              <a:rPr lang="en-US" sz="1800" dirty="0"/>
              <a:t> </a:t>
            </a:r>
            <a:r>
              <a:rPr lang="en-US" sz="1800" dirty="0" err="1"/>
              <a:t>eksekutif</a:t>
            </a:r>
            <a:r>
              <a:rPr lang="en-US" sz="1800" dirty="0"/>
              <a:t>, auditor internal </a:t>
            </a:r>
            <a:r>
              <a:rPr lang="en-US" sz="1800" dirty="0" err="1"/>
              <a:t>bisa</a:t>
            </a:r>
            <a:r>
              <a:rPr lang="en-US" sz="1800" dirty="0"/>
              <a:t> </a:t>
            </a:r>
            <a:r>
              <a:rPr lang="en-US" sz="1800" dirty="0" err="1"/>
              <a:t>melakukan</a:t>
            </a:r>
            <a:r>
              <a:rPr lang="en-US" sz="1800" dirty="0"/>
              <a:t> </a:t>
            </a:r>
            <a:r>
              <a:rPr lang="en-US" sz="1800" dirty="0" err="1"/>
              <a:t>penelaahan</a:t>
            </a:r>
            <a:r>
              <a:rPr lang="en-US" sz="1800" dirty="0"/>
              <a:t> </a:t>
            </a:r>
            <a:r>
              <a:rPr lang="en-US" sz="1800" dirty="0" err="1"/>
              <a:t>khusus</a:t>
            </a:r>
            <a:r>
              <a:rPr lang="en-US" sz="1800" dirty="0"/>
              <a:t> </a:t>
            </a:r>
            <a:r>
              <a:rPr lang="en-US" sz="1800" dirty="0" err="1"/>
              <a:t>atas</a:t>
            </a:r>
            <a:r>
              <a:rPr lang="en-US" sz="1800" dirty="0"/>
              <a:t> program yang </a:t>
            </a:r>
            <a:r>
              <a:rPr lang="en-US" sz="1800" dirty="0" err="1"/>
              <a:t>sedang</a:t>
            </a:r>
            <a:r>
              <a:rPr lang="en-US" sz="1800" dirty="0"/>
              <a:t> </a:t>
            </a:r>
            <a:r>
              <a:rPr lang="en-US" sz="1800" dirty="0" err="1"/>
              <a:t>berjalan</a:t>
            </a:r>
            <a:r>
              <a:rPr lang="en-US" sz="1800" dirty="0"/>
              <a:t>. "Program"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istilah</a:t>
            </a:r>
            <a:r>
              <a:rPr lang="en-US" sz="1800" dirty="0"/>
              <a:t> </a:t>
            </a:r>
            <a:r>
              <a:rPr lang="en-US" sz="1800" dirty="0" err="1"/>
              <a:t>umum</a:t>
            </a:r>
            <a:r>
              <a:rPr lang="en-US" sz="1800" dirty="0"/>
              <a:t> yang </a:t>
            </a:r>
            <a:r>
              <a:rPr lang="en-US" sz="1800" dirty="0" err="1"/>
              <a:t>mencakup</a:t>
            </a:r>
            <a:r>
              <a:rPr lang="en-US" sz="1800" dirty="0"/>
              <a:t> </a:t>
            </a:r>
            <a:r>
              <a:rPr lang="en-US" sz="1800" dirty="0" err="1"/>
              <a:t>setiap</a:t>
            </a:r>
            <a:r>
              <a:rPr lang="en-US" sz="1800" dirty="0"/>
              <a:t> </a:t>
            </a:r>
            <a:r>
              <a:rPr lang="en-US" sz="1800" dirty="0" err="1"/>
              <a:t>upaya</a:t>
            </a:r>
            <a:r>
              <a:rPr lang="en-US" sz="1800" dirty="0"/>
              <a:t> yang </a:t>
            </a:r>
            <a:r>
              <a:rPr lang="en-US" sz="1800" dirty="0" err="1"/>
              <a:t>didanai</a:t>
            </a:r>
            <a:r>
              <a:rPr lang="en-US" sz="1800" dirty="0"/>
              <a:t> yang </a:t>
            </a:r>
            <a:r>
              <a:rPr lang="en-US" sz="1800" dirty="0" err="1"/>
              <a:t>seiring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aktivitas</a:t>
            </a:r>
            <a:r>
              <a:rPr lang="en-US" sz="1800" dirty="0"/>
              <a:t> normal </a:t>
            </a:r>
            <a:r>
              <a:rPr lang="en-US" sz="1800" dirty="0" err="1"/>
              <a:t>organisasi</a:t>
            </a:r>
            <a:r>
              <a:rPr lang="en-US" sz="1800" dirty="0"/>
              <a:t> yang </a:t>
            </a:r>
            <a:r>
              <a:rPr lang="en-US" sz="1800" dirty="0" err="1"/>
              <a:t>sedang</a:t>
            </a:r>
            <a:r>
              <a:rPr lang="en-US" sz="1800" dirty="0"/>
              <a:t> </a:t>
            </a:r>
            <a:r>
              <a:rPr lang="en-US" sz="1800" dirty="0" err="1"/>
              <a:t>berlangsung</a:t>
            </a:r>
            <a:r>
              <a:rPr lang="en-US" sz="1800" dirty="0"/>
              <a:t> program </a:t>
            </a:r>
            <a:r>
              <a:rPr lang="en-US" sz="1800" dirty="0" err="1"/>
              <a:t>ekspansi</a:t>
            </a:r>
            <a:r>
              <a:rPr lang="en-US" sz="1800" dirty="0"/>
              <a:t>, program </a:t>
            </a:r>
            <a:r>
              <a:rPr lang="en-US" sz="1800" dirty="0" err="1"/>
              <a:t>baru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manfaat</a:t>
            </a:r>
            <a:r>
              <a:rPr lang="en-US" sz="1800" dirty="0"/>
              <a:t> </a:t>
            </a:r>
            <a:r>
              <a:rPr lang="en-US" sz="1800" dirty="0" err="1"/>
              <a:t>karyawan</a:t>
            </a:r>
            <a:r>
              <a:rPr lang="en-US" sz="1800" dirty="0"/>
              <a:t>, </a:t>
            </a:r>
            <a:r>
              <a:rPr lang="en-US" sz="1800" dirty="0" err="1"/>
              <a:t>kontrak</a:t>
            </a:r>
            <a:r>
              <a:rPr lang="en-US" sz="1800" dirty="0"/>
              <a:t> </a:t>
            </a:r>
            <a:r>
              <a:rPr lang="en-US" sz="1800" dirty="0" err="1"/>
              <a:t>baru</a:t>
            </a:r>
            <a:r>
              <a:rPr lang="en-US" sz="1800" dirty="0"/>
              <a:t>, </a:t>
            </a:r>
            <a:r>
              <a:rPr lang="en-US" sz="1800" dirty="0" err="1"/>
              <a:t>aplikasi</a:t>
            </a:r>
            <a:r>
              <a:rPr lang="en-US" sz="1800" dirty="0"/>
              <a:t> computer </a:t>
            </a:r>
            <a:r>
              <a:rPr lang="en-US" sz="1800" dirty="0" err="1"/>
              <a:t>baru</a:t>
            </a:r>
            <a:r>
              <a:rPr lang="en-US" sz="1800" dirty="0"/>
              <a:t> dan lain-lain.</a:t>
            </a:r>
          </a:p>
          <a:p>
            <a:pPr marL="0" indent="0">
              <a:buNone/>
            </a:pPr>
            <a:r>
              <a:rPr lang="en-US" sz="1800" dirty="0"/>
              <a:t>Tujuan </a:t>
            </a:r>
            <a:r>
              <a:rPr lang="en-US" sz="1800" dirty="0" err="1"/>
              <a:t>auditnya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memberikan</a:t>
            </a:r>
            <a:r>
              <a:rPr lang="en-US" sz="1800" dirty="0"/>
              <a:t> </a:t>
            </a:r>
            <a:r>
              <a:rPr lang="en-US" sz="1800" dirty="0" err="1"/>
              <a:t>manajemen</a:t>
            </a:r>
            <a:r>
              <a:rPr lang="en-US" sz="1800" dirty="0"/>
              <a:t> </a:t>
            </a:r>
            <a:r>
              <a:rPr lang="en-US" sz="1800" dirty="0" err="1"/>
              <a:t>informasi</a:t>
            </a:r>
            <a:r>
              <a:rPr lang="en-US" sz="1800" dirty="0"/>
              <a:t> </a:t>
            </a:r>
            <a:r>
              <a:rPr lang="en-US" sz="1800" dirty="0" err="1"/>
              <a:t>mengenai</a:t>
            </a:r>
            <a:r>
              <a:rPr lang="en-US" sz="1800" dirty="0"/>
              <a:t> </a:t>
            </a:r>
            <a:r>
              <a:rPr lang="en-US" sz="1800" dirty="0" err="1"/>
              <a:t>biaya</a:t>
            </a:r>
            <a:r>
              <a:rPr lang="en-US" sz="1800" dirty="0"/>
              <a:t>, </a:t>
            </a:r>
            <a:r>
              <a:rPr lang="en-US" sz="1800" dirty="0" err="1"/>
              <a:t>pelaksanaan</a:t>
            </a:r>
            <a:r>
              <a:rPr lang="en-US" sz="1800" dirty="0"/>
              <a:t> dan </a:t>
            </a:r>
            <a:r>
              <a:rPr lang="en-US" sz="1800" dirty="0" err="1"/>
              <a:t>hasil-hasil</a:t>
            </a:r>
            <a:r>
              <a:rPr lang="en-US" sz="1800" dirty="0"/>
              <a:t> program dan </a:t>
            </a:r>
            <a:r>
              <a:rPr lang="en-US" sz="1800" dirty="0" err="1"/>
              <a:t>membuat</a:t>
            </a:r>
            <a:r>
              <a:rPr lang="en-US" sz="1800" dirty="0"/>
              <a:t> </a:t>
            </a:r>
            <a:r>
              <a:rPr lang="en-US" sz="1800" dirty="0" err="1"/>
              <a:t>evaluasi</a:t>
            </a:r>
            <a:r>
              <a:rPr lang="en-US" sz="1800" dirty="0"/>
              <a:t> yang </a:t>
            </a:r>
            <a:r>
              <a:rPr lang="en-US" sz="1800" dirty="0" err="1"/>
              <a:t>informatif</a:t>
            </a:r>
            <a:r>
              <a:rPr lang="en-US" sz="1800" dirty="0"/>
              <a:t> </a:t>
            </a:r>
            <a:r>
              <a:rPr lang="en-US" sz="1800" dirty="0" err="1"/>
              <a:t>bermanfaat</a:t>
            </a:r>
            <a:r>
              <a:rPr lang="en-US" sz="1800" dirty="0"/>
              <a:t> dan </a:t>
            </a:r>
            <a:r>
              <a:rPr lang="en-US" sz="1800" dirty="0" err="1"/>
              <a:t>obiektif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8083128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5D02F-2232-7E45-74F7-8ECE12E08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11.11 Outsourcing and </a:t>
            </a:r>
            <a:r>
              <a:rPr lang="en-US" sz="4000" dirty="0" err="1"/>
              <a:t>Cosourcing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1CF32-28C5-E3A8-1133-9DC1D9121D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Auditor Internal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meminta</a:t>
            </a:r>
            <a:r>
              <a:rPr lang="en-US" sz="2000" dirty="0"/>
              <a:t> </a:t>
            </a:r>
            <a:r>
              <a:rPr lang="en-US" sz="2000" dirty="0" err="1"/>
              <a:t>bantuan</a:t>
            </a:r>
            <a:r>
              <a:rPr lang="en-US" sz="2000" dirty="0"/>
              <a:t> </a:t>
            </a:r>
            <a:r>
              <a:rPr lang="en-US" sz="2000" dirty="0" err="1"/>
              <a:t>iasa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tenaga</a:t>
            </a:r>
            <a:r>
              <a:rPr lang="en-US" sz="2000" dirty="0"/>
              <a:t> </a:t>
            </a:r>
            <a:r>
              <a:rPr lang="en-US" sz="2000" dirty="0" err="1"/>
              <a:t>ahli</a:t>
            </a:r>
            <a:r>
              <a:rPr lang="en-US" sz="2000" dirty="0"/>
              <a:t> (outsourcing)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mitra</a:t>
            </a:r>
            <a:r>
              <a:rPr lang="en-US" sz="2000" dirty="0"/>
              <a:t> (</a:t>
            </a:r>
            <a:r>
              <a:rPr lang="en-US" sz="2000" dirty="0" err="1"/>
              <a:t>cosourcing</a:t>
            </a:r>
            <a:r>
              <a:rPr lang="en-US" sz="2000" dirty="0"/>
              <a:t>) </a:t>
            </a:r>
            <a:r>
              <a:rPr lang="en-US" sz="2000" dirty="0" err="1"/>
              <a:t>misalnya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produksi</a:t>
            </a:r>
            <a:r>
              <a:rPr lang="en-US" sz="2000" dirty="0"/>
              <a:t>, </a:t>
            </a:r>
            <a:r>
              <a:rPr lang="en-US" sz="2000" dirty="0" err="1"/>
              <a:t>aktuaria</a:t>
            </a:r>
            <a:r>
              <a:rPr lang="en-US" sz="2000" dirty="0"/>
              <a:t> dan lain-lain. </a:t>
            </a:r>
            <a:r>
              <a:rPr lang="en-US" sz="2000" dirty="0" err="1"/>
              <a:t>Pimpinan</a:t>
            </a:r>
            <a:r>
              <a:rPr lang="en-US" sz="2000" dirty="0"/>
              <a:t> Auditor Internal </a:t>
            </a:r>
            <a:r>
              <a:rPr lang="en-US" sz="2000" dirty="0" err="1"/>
              <a:t>bertanggungjawab</a:t>
            </a:r>
            <a:r>
              <a:rPr lang="en-US" sz="2000" dirty="0"/>
              <a:t> </a:t>
            </a:r>
            <a:r>
              <a:rPr lang="en-US" sz="2000" dirty="0" err="1"/>
              <a:t>atas</a:t>
            </a:r>
            <a:r>
              <a:rPr lang="en-US" sz="2000" dirty="0"/>
              <a:t> </a:t>
            </a:r>
            <a:r>
              <a:rPr lang="en-US" sz="2000" dirty="0" err="1"/>
              <a:t>kualitas</a:t>
            </a:r>
            <a:r>
              <a:rPr lang="en-US" sz="2000" dirty="0"/>
              <a:t> yang </a:t>
            </a:r>
            <a:r>
              <a:rPr lang="en-US" sz="2000" dirty="0" err="1"/>
              <a:t>diberikan</a:t>
            </a:r>
            <a:r>
              <a:rPr lang="en-US" sz="2000" dirty="0"/>
              <a:t> oleh </a:t>
            </a:r>
            <a:r>
              <a:rPr lang="en-US" sz="2000" dirty="0" err="1"/>
              <a:t>pihak</a:t>
            </a:r>
            <a:r>
              <a:rPr lang="en-US" sz="2000" dirty="0"/>
              <a:t> </a:t>
            </a:r>
            <a:r>
              <a:rPr lang="en-US" sz="2000" dirty="0" err="1"/>
              <a:t>luar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 (</a:t>
            </a:r>
            <a:r>
              <a:rPr lang="en-US" sz="2000" dirty="0" err="1"/>
              <a:t>tenaga</a:t>
            </a:r>
            <a:r>
              <a:rPr lang="en-US" sz="2000" dirty="0"/>
              <a:t> outsourcing).</a:t>
            </a:r>
          </a:p>
          <a:p>
            <a:pPr marL="0" indent="0">
              <a:buNone/>
            </a:pPr>
            <a:r>
              <a:rPr lang="en-US" sz="2000" dirty="0" err="1"/>
              <a:t>Penggunaan</a:t>
            </a:r>
            <a:r>
              <a:rPr lang="en-US" sz="2000" dirty="0"/>
              <a:t> </a:t>
            </a:r>
            <a:r>
              <a:rPr lang="en-US" sz="2000" dirty="0" err="1"/>
              <a:t>tenaga</a:t>
            </a:r>
            <a:r>
              <a:rPr lang="en-US" sz="2000" dirty="0"/>
              <a:t> outsourcing dan </a:t>
            </a:r>
            <a:r>
              <a:rPr lang="en-US" sz="2000" dirty="0" err="1"/>
              <a:t>cosourcing</a:t>
            </a:r>
            <a:r>
              <a:rPr lang="en-US" sz="2000" dirty="0"/>
              <a:t> yang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keahlian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kompetensi</a:t>
            </a:r>
            <a:r>
              <a:rPr lang="en-US" sz="2000" dirty="0"/>
              <a:t> yang </a:t>
            </a:r>
            <a:r>
              <a:rPr lang="en-US" sz="2000" dirty="0" err="1"/>
              <a:t>tinggi</a:t>
            </a:r>
            <a:r>
              <a:rPr lang="en-US" sz="2000" dirty="0"/>
              <a:t> </a:t>
            </a:r>
            <a:r>
              <a:rPr lang="en-US" sz="2000" dirty="0" err="1"/>
              <a:t>dikarenakan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tersedianya</a:t>
            </a:r>
            <a:r>
              <a:rPr lang="en-US" sz="2000" dirty="0"/>
              <a:t> </a:t>
            </a:r>
            <a:r>
              <a:rPr lang="en-US" sz="2000" dirty="0" err="1"/>
              <a:t>tenaga</a:t>
            </a:r>
            <a:r>
              <a:rPr lang="en-US" sz="2000" dirty="0"/>
              <a:t> </a:t>
            </a:r>
            <a:r>
              <a:rPr lang="en-US" sz="2000" dirty="0" err="1"/>
              <a:t>ahli</a:t>
            </a:r>
            <a:r>
              <a:rPr lang="en-US" sz="2000" dirty="0"/>
              <a:t> yang </a:t>
            </a:r>
            <a:r>
              <a:rPr lang="en-US" sz="2000" dirty="0" err="1"/>
              <a:t>berkompeten</a:t>
            </a:r>
            <a:r>
              <a:rPr lang="en-US" sz="2000" dirty="0"/>
              <a:t> </a:t>
            </a:r>
            <a:r>
              <a:rPr lang="en-US" sz="2000" dirty="0" err="1"/>
              <a:t>terkait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permasalahan</a:t>
            </a:r>
            <a:r>
              <a:rPr lang="en-US" sz="2000" dirty="0"/>
              <a:t> yang </a:t>
            </a:r>
            <a:r>
              <a:rPr lang="en-US" sz="2000" dirty="0" err="1"/>
              <a:t>timbul</a:t>
            </a:r>
            <a:r>
              <a:rPr lang="en-US" sz="2000" dirty="0"/>
              <a:t> pada </a:t>
            </a:r>
            <a:r>
              <a:rPr lang="en-US" sz="2000" dirty="0" err="1"/>
              <a:t>saat</a:t>
            </a:r>
            <a:r>
              <a:rPr lang="en-US" sz="2000" dirty="0"/>
              <a:t> audit yang </a:t>
            </a:r>
            <a:r>
              <a:rPr lang="en-US" sz="2000" dirty="0" err="1"/>
              <a:t>memerlukan</a:t>
            </a:r>
            <a:r>
              <a:rPr lang="en-US" sz="2000" dirty="0"/>
              <a:t> </a:t>
            </a:r>
            <a:r>
              <a:rPr lang="en-US" sz="2000" dirty="0" err="1"/>
              <a:t>pandangan</a:t>
            </a:r>
            <a:r>
              <a:rPr lang="en-US" sz="2000" dirty="0"/>
              <a:t> para </a:t>
            </a:r>
            <a:r>
              <a:rPr lang="en-US" sz="2000" dirty="0" err="1"/>
              <a:t>ahli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proses </a:t>
            </a:r>
            <a:r>
              <a:rPr lang="en-US" sz="2000" dirty="0" err="1"/>
              <a:t>penyelesaian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Penggunaan</a:t>
            </a:r>
            <a:r>
              <a:rPr lang="en-US" sz="2000" dirty="0"/>
              <a:t> </a:t>
            </a:r>
            <a:r>
              <a:rPr lang="en-US" sz="2000" dirty="0" err="1"/>
              <a:t>tenaga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meningkatkan</a:t>
            </a:r>
            <a:r>
              <a:rPr lang="en-US" sz="2000" dirty="0"/>
              <a:t> </a:t>
            </a:r>
            <a:r>
              <a:rPr lang="en-US" sz="2000" dirty="0" err="1"/>
              <a:t>kredibilitas</a:t>
            </a:r>
            <a:r>
              <a:rPr lang="en-US" sz="2000" dirty="0"/>
              <a:t> auditor internal.</a:t>
            </a:r>
          </a:p>
        </p:txBody>
      </p:sp>
    </p:spTree>
    <p:extLst>
      <p:ext uri="{BB962C8B-B14F-4D97-AF65-F5344CB8AC3E}">
        <p14:creationId xmlns:p14="http://schemas.microsoft.com/office/powerpoint/2010/main" val="1152329215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DE1E0-B003-61EE-59D1-1B2BDE6F9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11.12 </a:t>
            </a:r>
            <a:r>
              <a:rPr lang="en-US" dirty="0" err="1"/>
              <a:t>Telaah</a:t>
            </a:r>
            <a:r>
              <a:rPr lang="en-US" dirty="0"/>
              <a:t> </a:t>
            </a:r>
            <a:r>
              <a:rPr lang="en-US" dirty="0" err="1"/>
              <a:t>Analisis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868C7-5D0E-94B8-718B-5612C75227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err="1"/>
              <a:t>Telaah</a:t>
            </a:r>
            <a:r>
              <a:rPr lang="en-US" sz="2000" dirty="0"/>
              <a:t> </a:t>
            </a:r>
            <a:r>
              <a:rPr lang="en-US" sz="2000" dirty="0" err="1"/>
              <a:t>analisis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bagian</a:t>
            </a:r>
            <a:r>
              <a:rPr lang="en-US" sz="2000" dirty="0"/>
              <a:t> </a:t>
            </a:r>
            <a:r>
              <a:rPr lang="en-US" sz="2000" dirty="0" err="1"/>
              <a:t>penting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proses audit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membantunauditor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luasnya</a:t>
            </a:r>
            <a:r>
              <a:rPr lang="en-US" sz="2000" dirty="0"/>
              <a:t> </a:t>
            </a:r>
            <a:r>
              <a:rPr lang="en-US" sz="2000" dirty="0" err="1"/>
              <a:t>tes</a:t>
            </a:r>
            <a:r>
              <a:rPr lang="en-US" sz="2000" dirty="0"/>
              <a:t> audit lain yang </a:t>
            </a:r>
            <a:r>
              <a:rPr lang="en-US" sz="2000" dirty="0" err="1"/>
              <a:t>diperlukan</a:t>
            </a:r>
            <a:r>
              <a:rPr lang="en-US" sz="2000" dirty="0"/>
              <a:t>. </a:t>
            </a:r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telaah</a:t>
            </a:r>
            <a:r>
              <a:rPr lang="en-US" sz="2000" dirty="0"/>
              <a:t> </a:t>
            </a:r>
            <a:r>
              <a:rPr lang="en-US" sz="2000" dirty="0" err="1"/>
              <a:t>nalisis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lanjut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antara</a:t>
            </a:r>
            <a:r>
              <a:rPr lang="en-US" sz="2000" dirty="0"/>
              <a:t> lain :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Analisis</a:t>
            </a:r>
            <a:r>
              <a:rPr lang="en-US" sz="2000" dirty="0"/>
              <a:t> Trend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Analisis</a:t>
            </a:r>
            <a:r>
              <a:rPr lang="en-US" sz="2000" dirty="0"/>
              <a:t> </a:t>
            </a:r>
            <a:r>
              <a:rPr lang="en-US" sz="2000" dirty="0" err="1"/>
              <a:t>Rasio</a:t>
            </a:r>
            <a:endParaRPr lang="en-US" sz="2000" dirty="0"/>
          </a:p>
          <a:p>
            <a:pPr marL="457200" indent="-457200">
              <a:buAutoNum type="arabicPeriod"/>
            </a:pPr>
            <a:r>
              <a:rPr lang="en-US" sz="2000" dirty="0" err="1"/>
              <a:t>Aanalisis</a:t>
            </a:r>
            <a:r>
              <a:rPr lang="en-US" sz="2000" dirty="0"/>
              <a:t> </a:t>
            </a:r>
            <a:r>
              <a:rPr lang="en-US" sz="2000" dirty="0" err="1"/>
              <a:t>Regresi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74427580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37AA6-BC2A-9598-AA61-94F29275D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11.13 Bukti Hukum dan Bukti Audit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79F39-BEEB-3116-512D-1EA556D78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/>
              <a:t>Bukti </a:t>
            </a:r>
            <a:r>
              <a:rPr lang="en-US" sz="1800" dirty="0" err="1"/>
              <a:t>hukum_sangat</a:t>
            </a:r>
            <a:r>
              <a:rPr lang="en-US" sz="1800" dirty="0"/>
              <a:t> </a:t>
            </a:r>
            <a:r>
              <a:rPr lang="en-US" sz="1800" dirty="0" err="1"/>
              <a:t>mengandalkan</a:t>
            </a:r>
            <a:r>
              <a:rPr lang="en-US" sz="1800" dirty="0"/>
              <a:t> </a:t>
            </a:r>
            <a:r>
              <a:rPr lang="en-US" sz="1800" dirty="0" err="1"/>
              <a:t>pengakuan</a:t>
            </a:r>
            <a:r>
              <a:rPr lang="en-US" sz="1800" dirty="0"/>
              <a:t> </a:t>
            </a:r>
            <a:r>
              <a:rPr lang="en-US" sz="1800" dirty="0" err="1"/>
              <a:t>lisan</a:t>
            </a:r>
            <a:r>
              <a:rPr lang="en-US" sz="1800" dirty="0"/>
              <a:t> </a:t>
            </a:r>
            <a:r>
              <a:rPr lang="en-US" sz="1800" dirty="0" err="1"/>
              <a:t>sedangkan</a:t>
            </a:r>
            <a:r>
              <a:rPr lang="en-US" sz="1800" dirty="0"/>
              <a:t> </a:t>
            </a:r>
            <a:r>
              <a:rPr lang="en-US" sz="1800" dirty="0" err="1"/>
              <a:t>bukti_audit</a:t>
            </a:r>
            <a:r>
              <a:rPr lang="en-US" sz="1800" dirty="0"/>
              <a:t> sangat </a:t>
            </a:r>
            <a:r>
              <a:rPr lang="en-US" sz="1800" dirty="0" err="1"/>
              <a:t>mengandalkan</a:t>
            </a:r>
            <a:r>
              <a:rPr lang="en-US" sz="1800" dirty="0"/>
              <a:t> </a:t>
            </a:r>
            <a:r>
              <a:rPr lang="en-US" sz="1800" dirty="0" err="1"/>
              <a:t>bukti</a:t>
            </a:r>
            <a:r>
              <a:rPr lang="en-US" sz="1800" dirty="0"/>
              <a:t> </a:t>
            </a:r>
            <a:r>
              <a:rPr lang="en-US" sz="1800" dirty="0" err="1"/>
              <a:t>dokumen</a:t>
            </a:r>
            <a:r>
              <a:rPr lang="en-US" sz="1800" dirty="0"/>
              <a:t> </a:t>
            </a:r>
            <a:r>
              <a:rPr lang="en-US" sz="1800" dirty="0" err="1"/>
              <a:t>Sebaiknya</a:t>
            </a:r>
            <a:r>
              <a:rPr lang="en-US" sz="1800" dirty="0"/>
              <a:t> </a:t>
            </a:r>
            <a:r>
              <a:rPr lang="en-US" sz="1800" dirty="0" err="1"/>
              <a:t>pengakuan</a:t>
            </a:r>
            <a:r>
              <a:rPr lang="en-US" sz="1800" dirty="0"/>
              <a:t> </a:t>
            </a:r>
            <a:r>
              <a:rPr lang="en-US" sz="1800" dirty="0" err="1"/>
              <a:t>lisan</a:t>
            </a:r>
            <a:r>
              <a:rPr lang="en-US" sz="1800" dirty="0"/>
              <a:t> </a:t>
            </a:r>
            <a:r>
              <a:rPr lang="en-US" sz="1800" dirty="0" err="1"/>
              <a:t>didokumentasikan</a:t>
            </a:r>
            <a:r>
              <a:rPr lang="en-US" sz="1800" dirty="0"/>
              <a:t> </a:t>
            </a:r>
            <a:r>
              <a:rPr lang="en-US" sz="1800" dirty="0" err="1"/>
              <a:t>menjadi</a:t>
            </a:r>
            <a:r>
              <a:rPr lang="en-US" sz="1800" dirty="0"/>
              <a:t>; </a:t>
            </a:r>
            <a:r>
              <a:rPr lang="en-US" sz="1800" dirty="0" err="1"/>
              <a:t>hasil</a:t>
            </a:r>
            <a:r>
              <a:rPr lang="en-US" sz="1800" dirty="0"/>
              <a:t> interview, </a:t>
            </a:r>
            <a:r>
              <a:rPr lang="en-US" sz="1800" dirty="0" err="1"/>
              <a:t>hasil</a:t>
            </a:r>
            <a:r>
              <a:rPr lang="en-US" sz="1800" dirty="0"/>
              <a:t> </a:t>
            </a:r>
            <a:r>
              <a:rPr lang="en-US" sz="1800" dirty="0" err="1"/>
              <a:t>kuisioner</a:t>
            </a:r>
            <a:r>
              <a:rPr lang="en-US" sz="1800" dirty="0"/>
              <a:t>, </a:t>
            </a:r>
            <a:r>
              <a:rPr lang="en-US" sz="1800" dirty="0" err="1"/>
              <a:t>surat</a:t>
            </a:r>
            <a:r>
              <a:rPr lang="en-US" sz="1800" dirty="0"/>
              <a:t> </a:t>
            </a:r>
            <a:r>
              <a:rPr lang="en-US" sz="1800" dirty="0" err="1"/>
              <a:t>pernyataan</a:t>
            </a:r>
            <a:r>
              <a:rPr lang="en-US" sz="1800" dirty="0"/>
              <a:t> yang </a:t>
            </a:r>
            <a:r>
              <a:rPr lang="en-US" sz="1800" dirty="0" err="1"/>
              <a:t>ditandatangani</a:t>
            </a:r>
            <a:r>
              <a:rPr lang="en-US" sz="1800" dirty="0"/>
              <a:t> oleh auditee, </a:t>
            </a:r>
            <a:r>
              <a:rPr lang="en-US" sz="1800" dirty="0" err="1"/>
              <a:t>hal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berguna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menjadi</a:t>
            </a:r>
            <a:r>
              <a:rPr lang="en-US" sz="1800" dirty="0"/>
              <a:t> </a:t>
            </a:r>
            <a:r>
              <a:rPr lang="en-US" sz="1800" dirty="0" err="1"/>
              <a:t>bukti</a:t>
            </a:r>
            <a:r>
              <a:rPr lang="en-US" sz="1800" dirty="0"/>
              <a:t> yang </a:t>
            </a:r>
            <a:r>
              <a:rPr lang="en-US" sz="1800" dirty="0" err="1"/>
              <a:t>kuat</a:t>
            </a:r>
            <a:r>
              <a:rPr lang="en-US" sz="1800" dirty="0"/>
              <a:t> </a:t>
            </a:r>
            <a:r>
              <a:rPr lang="en-US" sz="1800" dirty="0" err="1"/>
              <a:t>jika</a:t>
            </a:r>
            <a:r>
              <a:rPr lang="en-US" sz="1800" dirty="0"/>
              <a:t> </a:t>
            </a:r>
            <a:r>
              <a:rPr lang="en-US" sz="1800" dirty="0" err="1"/>
              <a:t>dibutuhkan</a:t>
            </a:r>
            <a:r>
              <a:rPr lang="en-US" sz="1800" dirty="0"/>
              <a:t>.</a:t>
            </a:r>
          </a:p>
          <a:p>
            <a:pPr marL="457200" indent="-457200">
              <a:buAutoNum type="arabicPeriod"/>
            </a:pPr>
            <a:r>
              <a:rPr lang="en-US" sz="1800" dirty="0"/>
              <a:t>Jenis Bukti</a:t>
            </a:r>
          </a:p>
          <a:p>
            <a:pPr marL="457200" indent="-457200">
              <a:buAutoNum type="arabicPeriod"/>
            </a:pPr>
            <a:r>
              <a:rPr lang="en-US" sz="1800" dirty="0"/>
              <a:t>Sifat Bukti Audit</a:t>
            </a:r>
          </a:p>
          <a:p>
            <a:pPr marL="457200" indent="-457200">
              <a:buAutoNum type="arabicPeriod"/>
            </a:pPr>
            <a:r>
              <a:rPr lang="en-US" sz="1800" dirty="0" err="1"/>
              <a:t>Standar</a:t>
            </a:r>
            <a:r>
              <a:rPr lang="en-US" sz="1800" dirty="0"/>
              <a:t> Bukti Audit</a:t>
            </a:r>
          </a:p>
          <a:p>
            <a:pPr marL="457200" indent="-457200">
              <a:buAutoNum type="arabicPeriod"/>
            </a:pPr>
            <a:r>
              <a:rPr lang="en-US" sz="1800" dirty="0" err="1"/>
              <a:t>Perbandingan</a:t>
            </a:r>
            <a:r>
              <a:rPr lang="en-US" sz="1800" dirty="0"/>
              <a:t> Bukti</a:t>
            </a:r>
          </a:p>
        </p:txBody>
      </p:sp>
    </p:spTree>
    <p:extLst>
      <p:ext uri="{BB962C8B-B14F-4D97-AF65-F5344CB8AC3E}">
        <p14:creationId xmlns:p14="http://schemas.microsoft.com/office/powerpoint/2010/main" val="3835019120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3870E-9AF8-4B20-BE95-8D66FB5F1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KESIMPULAN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3628D-4524-1185-F150-7D246D018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Audit </a:t>
            </a:r>
            <a:r>
              <a:rPr lang="en-US" sz="2400" dirty="0" err="1"/>
              <a:t>lapangan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tahapan</a:t>
            </a:r>
            <a:r>
              <a:rPr lang="en-US" sz="2400" dirty="0"/>
              <a:t> </a:t>
            </a:r>
            <a:r>
              <a:rPr lang="en-US" sz="2400" dirty="0" err="1"/>
              <a:t>pemeriksaan</a:t>
            </a:r>
            <a:r>
              <a:rPr lang="en-US" sz="2400" dirty="0"/>
              <a:t> </a:t>
            </a:r>
            <a:r>
              <a:rPr lang="en-US" sz="2400" dirty="0" err="1"/>
              <a:t>langsung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lokasi</a:t>
            </a:r>
            <a:r>
              <a:rPr lang="en-US" sz="2400" dirty="0"/>
              <a:t> audit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mengumpulkan</a:t>
            </a:r>
            <a:r>
              <a:rPr lang="en-US" sz="2400" dirty="0"/>
              <a:t> </a:t>
            </a:r>
            <a:r>
              <a:rPr lang="en-US" sz="2400" dirty="0" err="1"/>
              <a:t>bukti</a:t>
            </a:r>
            <a:r>
              <a:rPr lang="en-US" sz="2400" dirty="0"/>
              <a:t> </a:t>
            </a:r>
            <a:r>
              <a:rPr lang="en-US" sz="2400" dirty="0" err="1"/>
              <a:t>fisik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bahan</a:t>
            </a:r>
            <a:r>
              <a:rPr lang="en-US" sz="2400" dirty="0"/>
              <a:t> </a:t>
            </a:r>
            <a:r>
              <a:rPr lang="en-US" sz="2400" dirty="0" err="1"/>
              <a:t>bukti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objektif</a:t>
            </a:r>
            <a:r>
              <a:rPr lang="en-US" sz="2400" dirty="0"/>
              <a:t>,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wawancara</a:t>
            </a:r>
            <a:r>
              <a:rPr lang="en-US" sz="2400" dirty="0"/>
              <a:t>, dan </a:t>
            </a:r>
            <a:r>
              <a:rPr lang="en-US" sz="2400" dirty="0" err="1"/>
              <a:t>memverifikasi</a:t>
            </a:r>
            <a:r>
              <a:rPr lang="en-US" sz="2400" dirty="0"/>
              <a:t> </a:t>
            </a:r>
            <a:r>
              <a:rPr lang="en-US" sz="2400" dirty="0" err="1"/>
              <a:t>kesesuaian</a:t>
            </a:r>
            <a:r>
              <a:rPr lang="en-US" sz="2400" dirty="0"/>
              <a:t> </a:t>
            </a:r>
            <a:r>
              <a:rPr lang="en-US" sz="2400" dirty="0" err="1"/>
              <a:t>operasional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standar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dokumen</a:t>
            </a:r>
            <a:r>
              <a:rPr lang="en-US" sz="2400" dirty="0"/>
              <a:t> yang </a:t>
            </a:r>
            <a:r>
              <a:rPr lang="en-US" sz="2400" dirty="0" err="1"/>
              <a:t>berlaku</a:t>
            </a:r>
            <a:r>
              <a:rPr lang="en-US" sz="2400" dirty="0"/>
              <a:t>. Ini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tahap</a:t>
            </a:r>
            <a:r>
              <a:rPr lang="en-US" sz="2400" dirty="0"/>
              <a:t> inti </a:t>
            </a:r>
            <a:r>
              <a:rPr lang="en-US" sz="2400" dirty="0" err="1"/>
              <a:t>dimana</a:t>
            </a:r>
            <a:r>
              <a:rPr lang="en-US" sz="2400" dirty="0"/>
              <a:t> para auditor </a:t>
            </a:r>
            <a:r>
              <a:rPr lang="en-US" sz="2400" dirty="0" err="1"/>
              <a:t>memastikan</a:t>
            </a:r>
            <a:r>
              <a:rPr lang="en-US" sz="2400" dirty="0"/>
              <a:t> </a:t>
            </a:r>
            <a:r>
              <a:rPr lang="en-US" sz="2400" dirty="0" err="1"/>
              <a:t>kepatuhan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prosedur</a:t>
            </a:r>
            <a:r>
              <a:rPr lang="en-US" sz="2400" dirty="0"/>
              <a:t> dan </a:t>
            </a:r>
            <a:r>
              <a:rPr lang="en-US" sz="2400" dirty="0" err="1"/>
              <a:t>mengidentifikasi</a:t>
            </a:r>
            <a:r>
              <a:rPr lang="en-US" sz="2400" dirty="0"/>
              <a:t> </a:t>
            </a:r>
            <a:r>
              <a:rPr lang="en-US" sz="2400" dirty="0" err="1"/>
              <a:t>temuan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05032943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62834F3B-0EB0-3D1D-B2F5-F867D5CE9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TERIMA KASIH</a:t>
            </a:r>
          </a:p>
        </p:txBody>
      </p:sp>
      <p:pic>
        <p:nvPicPr>
          <p:cNvPr id="17411" name="Content Placeholder 3">
            <a:extLst>
              <a:ext uri="{FF2B5EF4-FFF2-40B4-BE49-F238E27FC236}">
                <a16:creationId xmlns:a16="http://schemas.microsoft.com/office/drawing/2014/main" id="{2E2C8BB7-14CE-758C-C7FD-3A497D8375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2813" y="1411288"/>
            <a:ext cx="4751387" cy="4754562"/>
          </a:xfrm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C2B22935-105D-ED4E-C03B-7F4E255E4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620713"/>
            <a:ext cx="8147248" cy="979487"/>
          </a:xfrm>
        </p:spPr>
        <p:txBody>
          <a:bodyPr/>
          <a:lstStyle/>
          <a:p>
            <a:r>
              <a:rPr lang="en-US" altLang="en-US" sz="3200" dirty="0"/>
              <a:t>BAB 11 AUDIT LAPANGAN (FIELD WORK)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92954-1ACC-129C-1761-BB720D7B5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dirty="0"/>
              <a:t>11.1 </a:t>
            </a:r>
            <a:r>
              <a:rPr lang="en-US" sz="1800" dirty="0" err="1"/>
              <a:t>Pengertian</a:t>
            </a:r>
            <a:r>
              <a:rPr lang="en-US" sz="1800" dirty="0"/>
              <a:t> Fieldwork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dirty="0"/>
              <a:t>11.2 </a:t>
            </a:r>
            <a:r>
              <a:rPr lang="en-US" sz="1800" dirty="0" err="1"/>
              <a:t>Pembuatan</a:t>
            </a:r>
            <a:r>
              <a:rPr lang="en-US" sz="1800" dirty="0"/>
              <a:t> Strategi Fieldwork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dirty="0"/>
              <a:t>11.3 Model Fieldwork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dirty="0"/>
              <a:t>11.4 Bagian-</a:t>
            </a:r>
            <a:r>
              <a:rPr lang="en-US" sz="1800" dirty="0" err="1"/>
              <a:t>bagian</a:t>
            </a:r>
            <a:r>
              <a:rPr lang="en-US" sz="1800" dirty="0"/>
              <a:t> Fieldwork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dirty="0"/>
              <a:t>11.5 Audit Smart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dirty="0"/>
              <a:t>11.6 </a:t>
            </a:r>
            <a:r>
              <a:rPr lang="en-US" sz="1800" dirty="0" err="1"/>
              <a:t>Pengukuran</a:t>
            </a:r>
            <a:r>
              <a:rPr lang="en-US" sz="1800" dirty="0"/>
              <a:t> Kinerja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dirty="0"/>
              <a:t>11.7 </a:t>
            </a:r>
            <a:r>
              <a:rPr lang="en-US" sz="1800" dirty="0" err="1"/>
              <a:t>Pengembangan</a:t>
            </a:r>
            <a:r>
              <a:rPr lang="en-US" sz="1800" dirty="0"/>
              <a:t> </a:t>
            </a:r>
            <a:r>
              <a:rPr lang="en-US" sz="1800" dirty="0" err="1"/>
              <a:t>Standar</a:t>
            </a:r>
            <a:endParaRPr lang="en-US" sz="1800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dirty="0"/>
              <a:t>11.8 </a:t>
            </a:r>
            <a:r>
              <a:rPr lang="en-US" sz="1800" dirty="0" err="1"/>
              <a:t>Bechmarking</a:t>
            </a:r>
            <a:r>
              <a:rPr lang="en-US" sz="1800" dirty="0"/>
              <a:t> and Evaluation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dirty="0"/>
              <a:t>11.9 </a:t>
            </a:r>
            <a:r>
              <a:rPr lang="en-US" sz="1800" dirty="0" err="1"/>
              <a:t>Pengujian</a:t>
            </a:r>
            <a:endParaRPr lang="en-US" sz="1800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dirty="0"/>
              <a:t>11.10 </a:t>
            </a:r>
            <a:r>
              <a:rPr lang="en-US" sz="1800" dirty="0" err="1"/>
              <a:t>Penerapan</a:t>
            </a:r>
            <a:r>
              <a:rPr lang="en-US" sz="1800" dirty="0"/>
              <a:t> Teknik Audit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dirty="0"/>
              <a:t>11.11 Outsourcing and </a:t>
            </a:r>
            <a:r>
              <a:rPr lang="en-US" sz="1800" dirty="0" err="1"/>
              <a:t>Cosourcing</a:t>
            </a:r>
            <a:endParaRPr lang="en-US" sz="1800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dirty="0"/>
              <a:t>11.12 </a:t>
            </a:r>
            <a:r>
              <a:rPr lang="en-US" sz="1800" dirty="0" err="1"/>
              <a:t>Telaah</a:t>
            </a:r>
            <a:r>
              <a:rPr lang="en-US" sz="1800" dirty="0"/>
              <a:t> </a:t>
            </a:r>
            <a:r>
              <a:rPr lang="en-US" sz="1800" dirty="0" err="1"/>
              <a:t>Analisis</a:t>
            </a:r>
            <a:endParaRPr lang="en-US" sz="1800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dirty="0"/>
              <a:t>11.13 Bukti Hukum dan Bukti Audit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8CDCD87F-A572-C15D-46E7-2187F6F0F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77" y="491777"/>
            <a:ext cx="8229600" cy="1065015"/>
          </a:xfrm>
        </p:spPr>
        <p:txBody>
          <a:bodyPr/>
          <a:lstStyle/>
          <a:p>
            <a:r>
              <a:rPr lang="en-US" sz="3200" dirty="0"/>
              <a:t>11.1 </a:t>
            </a:r>
            <a:r>
              <a:rPr lang="en-US" sz="3200" dirty="0" err="1"/>
              <a:t>Pengertian</a:t>
            </a:r>
            <a:r>
              <a:rPr lang="en-US" sz="3200" dirty="0"/>
              <a:t> Fieldwork</a:t>
            </a:r>
            <a:br>
              <a:rPr lang="en-US" sz="3200" dirty="0"/>
            </a:br>
            <a:endParaRPr lang="en-US" altLang="en-US" sz="3200" dirty="0"/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6DA32EA4-6E57-2D1F-4F6A-33F776A02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471" y="1124744"/>
            <a:ext cx="8229600" cy="4896544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1600" dirty="0" err="1"/>
              <a:t>Pekeriaan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lapangan</a:t>
            </a:r>
            <a:r>
              <a:rPr lang="en-US" altLang="en-US" sz="1600" dirty="0"/>
              <a:t> (Field work) </a:t>
            </a:r>
            <a:r>
              <a:rPr lang="en-US" altLang="en-US" sz="1600" dirty="0" err="1"/>
              <a:t>merupakan</a:t>
            </a:r>
            <a:r>
              <a:rPr lang="en-US" altLang="en-US" sz="1600" dirty="0"/>
              <a:t> proses </a:t>
            </a:r>
            <a:r>
              <a:rPr lang="en-US" altLang="en-US" sz="1600" dirty="0" err="1"/>
              <a:t>untuk</a:t>
            </a:r>
            <a:r>
              <a:rPr lang="en-US" altLang="en-US" sz="1600" dirty="0"/>
              <a:t> </a:t>
            </a:r>
            <a:r>
              <a:rPr lang="en-US" altLang="en-US" sz="1600" dirty="0" err="1"/>
              <a:t>memperoleh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kevakinan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secara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sistematis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dengan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mengumpulkan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bahan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bukti</a:t>
            </a:r>
            <a:r>
              <a:rPr lang="en-US" altLang="en-US" sz="1600" dirty="0"/>
              <a:t> (evidence) </a:t>
            </a:r>
            <a:r>
              <a:rPr lang="en-US" altLang="en-US" sz="1600" dirty="0" err="1"/>
              <a:t>secara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obiektif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tentang</a:t>
            </a:r>
            <a:r>
              <a:rPr lang="en-US" altLang="en-US" sz="1600" dirty="0"/>
              <a:t>:</a:t>
            </a:r>
          </a:p>
          <a:p>
            <a:pPr>
              <a:buAutoNum type="arabicPeriod"/>
            </a:pPr>
            <a:r>
              <a:rPr lang="en-US" altLang="en-US" sz="1600" dirty="0" err="1"/>
              <a:t>Operasi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entitas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atau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kegiatan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serta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evaluasinya</a:t>
            </a:r>
            <a:r>
              <a:rPr lang="en-US" altLang="en-US" sz="1600" dirty="0"/>
              <a:t>.</a:t>
            </a:r>
          </a:p>
          <a:p>
            <a:pPr>
              <a:buAutoNum type="arabicPeriod"/>
            </a:pPr>
            <a:r>
              <a:rPr lang="en-US" altLang="en-US" sz="1600" dirty="0" err="1"/>
              <a:t>Melihat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apakah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operasi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tersebut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memenuhi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standar</a:t>
            </a:r>
            <a:r>
              <a:rPr lang="en-US" altLang="en-US" sz="1600" dirty="0"/>
              <a:t> yang </a:t>
            </a:r>
            <a:r>
              <a:rPr lang="en-US" altLang="en-US" sz="1600" dirty="0" err="1"/>
              <a:t>dapat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diterima</a:t>
            </a:r>
            <a:r>
              <a:rPr lang="en-US" altLang="en-US" sz="1600" dirty="0"/>
              <a:t> dan </a:t>
            </a:r>
            <a:r>
              <a:rPr lang="en-US" altLang="en-US" sz="1600" dirty="0" err="1"/>
              <a:t>mencapai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tujuan-tujuan</a:t>
            </a:r>
            <a:r>
              <a:rPr lang="en-US" altLang="en-US" sz="1600" dirty="0"/>
              <a:t> yang </a:t>
            </a:r>
            <a:r>
              <a:rPr lang="en-US" altLang="en-US" sz="1600" dirty="0" err="1"/>
              <a:t>telah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ditetapkan</a:t>
            </a:r>
            <a:r>
              <a:rPr lang="en-US" altLang="en-US" sz="1600" dirty="0"/>
              <a:t>.</a:t>
            </a:r>
          </a:p>
          <a:p>
            <a:pPr>
              <a:buAutoNum type="arabicPeriod"/>
            </a:pPr>
            <a:r>
              <a:rPr lang="en-US" altLang="en-US" sz="1600" dirty="0" err="1"/>
              <a:t>Menyediakan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informasi</a:t>
            </a:r>
            <a:r>
              <a:rPr lang="en-US" altLang="en-US" sz="1600" dirty="0"/>
              <a:t> </a:t>
            </a:r>
            <a:r>
              <a:rPr lang="en-US" altLang="en-US" sz="1600" dirty="0" err="1"/>
              <a:t>untukpengambilan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keputusan</a:t>
            </a:r>
            <a:r>
              <a:rPr lang="en-US" altLang="en-US" sz="1600" dirty="0"/>
              <a:t> oleh </a:t>
            </a:r>
            <a:r>
              <a:rPr lang="en-US" altLang="en-US" sz="1600" dirty="0" err="1"/>
              <a:t>manajemen</a:t>
            </a:r>
            <a:r>
              <a:rPr lang="en-US" altLang="en-US" sz="1600" dirty="0"/>
              <a:t>.</a:t>
            </a:r>
          </a:p>
          <a:p>
            <a:pPr marL="0" indent="0">
              <a:buNone/>
            </a:pPr>
            <a:r>
              <a:rPr lang="en-US" altLang="en-US" sz="1600" dirty="0"/>
              <a:t>Selama </a:t>
            </a:r>
            <a:r>
              <a:rPr lang="en-US" altLang="en-US" sz="1600" dirty="0" err="1"/>
              <a:t>fase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ini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tim</a:t>
            </a:r>
            <a:r>
              <a:rPr lang="en-US" altLang="en-US" sz="1600" dirty="0"/>
              <a:t> audit </a:t>
            </a:r>
            <a:r>
              <a:rPr lang="en-US" altLang="en-US" sz="1600" dirty="0" err="1"/>
              <a:t>secara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fisik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akan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berada</a:t>
            </a:r>
            <a:r>
              <a:rPr lang="en-US" altLang="en-US" sz="1600" dirty="0"/>
              <a:t> di wilayah </a:t>
            </a:r>
            <a:r>
              <a:rPr lang="en-US" altLang="en-US" sz="1600" dirty="0" err="1"/>
              <a:t>lokasi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klien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atau</a:t>
            </a:r>
            <a:r>
              <a:rPr lang="en-US" altLang="en-US" sz="1600" dirty="0"/>
              <a:t> auditee </a:t>
            </a:r>
            <a:r>
              <a:rPr lang="en-US" altLang="en-US" sz="1600" dirty="0" err="1"/>
              <a:t>untuk</a:t>
            </a:r>
            <a:r>
              <a:rPr lang="en-US" altLang="en-US" sz="1600" dirty="0"/>
              <a:t> </a:t>
            </a:r>
            <a:r>
              <a:rPr lang="en-US" altLang="en-US" sz="1600" dirty="0" err="1"/>
              <a:t>melakukan</a:t>
            </a:r>
            <a:r>
              <a:rPr lang="en-US" altLang="en-US" sz="1600" dirty="0"/>
              <a:t> audit </a:t>
            </a:r>
            <a:r>
              <a:rPr lang="en-US" altLang="en-US" sz="1600" dirty="0" err="1"/>
              <a:t>Berikut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ini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adalah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beberapa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prosedur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umum</a:t>
            </a:r>
            <a:r>
              <a:rPr lang="en-US" altLang="en-US" sz="1600" dirty="0"/>
              <a:t> yang </a:t>
            </a:r>
            <a:r>
              <a:rPr lang="en-US" altLang="en-US" sz="1600" dirty="0" err="1"/>
              <a:t>dilakukan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selama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melakukan</a:t>
            </a:r>
            <a:r>
              <a:rPr lang="en-US" altLang="en-US" sz="1600" dirty="0"/>
              <a:t> fieldwork </a:t>
            </a:r>
            <a:r>
              <a:rPr lang="en-US" altLang="en-US" sz="1600" dirty="0" err="1"/>
              <a:t>adalah</a:t>
            </a:r>
            <a:r>
              <a:rPr lang="en-US" altLang="en-US" sz="1600" dirty="0"/>
              <a:t>:</a:t>
            </a:r>
          </a:p>
          <a:p>
            <a:pPr>
              <a:buAutoNum type="arabicPeriod"/>
            </a:pPr>
            <a:r>
              <a:rPr lang="en-US" altLang="en-US" sz="1600" dirty="0"/>
              <a:t>Mengulas </a:t>
            </a:r>
            <a:r>
              <a:rPr lang="en-US" altLang="en-US" sz="1600" dirty="0" err="1"/>
              <a:t>dokumen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pendukung</a:t>
            </a:r>
            <a:r>
              <a:rPr lang="en-US" altLang="en-US" sz="1600" dirty="0"/>
              <a:t> </a:t>
            </a:r>
          </a:p>
          <a:p>
            <a:pPr>
              <a:buAutoNum type="arabicPeriod"/>
            </a:pPr>
            <a:r>
              <a:rPr lang="en-US" altLang="en-US" sz="1600" dirty="0" err="1"/>
              <a:t>Melakukan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wawancara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personil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departemen</a:t>
            </a:r>
            <a:r>
              <a:rPr lang="en-US" altLang="en-US" sz="1600" dirty="0"/>
              <a:t> </a:t>
            </a:r>
          </a:p>
          <a:p>
            <a:pPr>
              <a:buAutoNum type="arabicPeriod"/>
            </a:pPr>
            <a:r>
              <a:rPr lang="en-US" altLang="en-US" sz="1600" dirty="0" err="1"/>
              <a:t>Melakukan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analisis</a:t>
            </a:r>
            <a:r>
              <a:rPr lang="en-US" altLang="en-US" sz="1600" dirty="0"/>
              <a:t> </a:t>
            </a:r>
          </a:p>
          <a:p>
            <a:pPr>
              <a:buAutoNum type="arabicPeriod"/>
            </a:pPr>
            <a:r>
              <a:rPr lang="en-US" altLang="en-US" sz="1600" dirty="0" err="1"/>
              <a:t>Mengidentifikasi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pengecualian</a:t>
            </a:r>
            <a:endParaRPr lang="en-US" altLang="en-US" sz="1600" dirty="0"/>
          </a:p>
          <a:p>
            <a:pPr>
              <a:buAutoNum type="arabicPeriod"/>
            </a:pPr>
            <a:r>
              <a:rPr lang="en-US" altLang="en-US" sz="1600" dirty="0"/>
              <a:t>Mengidentifikasi Rekomendasi </a:t>
            </a:r>
            <a:r>
              <a:rPr lang="en-US" altLang="en-US" sz="1600" dirty="0" err="1"/>
              <a:t>untuk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Perbaikan</a:t>
            </a:r>
            <a:r>
              <a:rPr lang="en-US" altLang="en-US" sz="1600" dirty="0"/>
              <a:t> </a:t>
            </a:r>
          </a:p>
          <a:p>
            <a:pPr>
              <a:buAutoNum type="arabicPeriod"/>
            </a:pPr>
            <a:r>
              <a:rPr lang="en-US" altLang="en-US" sz="1600" dirty="0" err="1"/>
              <a:t>Menyiapkan</a:t>
            </a:r>
            <a:r>
              <a:rPr lang="en-US" altLang="en-US" sz="1600" dirty="0"/>
              <a:t> tulisan </a:t>
            </a:r>
            <a:r>
              <a:rPr lang="en-US" altLang="en-US" sz="1600" dirty="0" err="1"/>
              <a:t>komentar</a:t>
            </a:r>
            <a:r>
              <a:rPr lang="en-US" altLang="en-US" sz="1600" dirty="0"/>
              <a:t> audit </a:t>
            </a:r>
            <a:r>
              <a:rPr lang="en-US" altLang="en-US" sz="1600" dirty="0" err="1"/>
              <a:t>terkait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temuan</a:t>
            </a:r>
            <a:r>
              <a:rPr lang="en-US" altLang="en-US" sz="1600" dirty="0"/>
              <a:t> </a:t>
            </a:r>
          </a:p>
          <a:p>
            <a:pPr>
              <a:buAutoNum type="arabicPeriod"/>
            </a:pPr>
            <a:r>
              <a:rPr lang="en-US" altLang="en-US" sz="1600" dirty="0"/>
              <a:t>Departemen </a:t>
            </a:r>
            <a:r>
              <a:rPr lang="en-US" altLang="en-US" sz="1600" dirty="0" err="1"/>
              <a:t>menyiapkan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Respon</a:t>
            </a:r>
            <a:r>
              <a:rPr lang="en-US" altLang="en-US" sz="1600" dirty="0"/>
              <a:t> dan Rencana Tindakan </a:t>
            </a:r>
            <a:r>
              <a:rPr lang="en-US" altLang="en-US" sz="1600" dirty="0" err="1"/>
              <a:t>Perbaikan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untuk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temuan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secara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tertulis</a:t>
            </a:r>
            <a:endParaRPr lang="en-US" altLang="en-US" sz="1600" dirty="0"/>
          </a:p>
          <a:p>
            <a:pPr>
              <a:buAutoNum type="arabicPeriod"/>
            </a:pPr>
            <a:endParaRPr lang="en-US" altLang="en-US" sz="1800" dirty="0"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B290CB79-9F51-6BF5-C187-74BFFC8BB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/>
          <a:lstStyle/>
          <a:p>
            <a:r>
              <a:rPr lang="en-US" altLang="en-US" sz="3600" dirty="0"/>
              <a:t>11.2 </a:t>
            </a:r>
            <a:r>
              <a:rPr lang="en-US" altLang="en-US" sz="3600" dirty="0" err="1"/>
              <a:t>Pembuatan</a:t>
            </a:r>
            <a:r>
              <a:rPr lang="en-US" altLang="en-US" sz="3600" dirty="0"/>
              <a:t> Strategi Fieldwork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E00CF98A-88E0-F2E4-773F-662463EEE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7062"/>
            <a:ext cx="8229600" cy="46085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en-US" sz="1800" dirty="0" err="1"/>
              <a:t>Pelaksanaan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prosedur</a:t>
            </a:r>
            <a:r>
              <a:rPr lang="en-US" altLang="en-US" sz="1800" dirty="0"/>
              <a:t> fieldwork </a:t>
            </a:r>
            <a:r>
              <a:rPr lang="en-US" altLang="en-US" sz="1800" dirty="0" err="1"/>
              <a:t>ini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diharapkan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akan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mampu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mencapai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tujuan</a:t>
            </a:r>
            <a:r>
              <a:rPr lang="en-US" altLang="en-US" sz="1800" dirty="0"/>
              <a:t> field work </a:t>
            </a:r>
            <a:r>
              <a:rPr lang="en-US" altLang="en-US" sz="1800" dirty="0" err="1"/>
              <a:t>itu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sendiri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yaitu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memberikan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keyakinan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tujuan</a:t>
            </a:r>
            <a:r>
              <a:rPr lang="en-US" altLang="en-US" sz="1800" dirty="0"/>
              <a:t> audit </a:t>
            </a:r>
            <a:r>
              <a:rPr lang="en-US" altLang="en-US" sz="1800" dirty="0" err="1"/>
              <a:t>dapat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dicapai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melalui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pelaksanaan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prosedur</a:t>
            </a:r>
            <a:r>
              <a:rPr lang="en-US" altLang="en-US" sz="1800" dirty="0"/>
              <a:t> audit pada Program Audit. </a:t>
            </a:r>
            <a:r>
              <a:rPr lang="en-US" altLang="en-US" sz="1800" dirty="0" err="1"/>
              <a:t>Untuk</a:t>
            </a:r>
            <a:r>
              <a:rPr lang="en-US" altLang="en-US" sz="1800" dirty="0"/>
              <a:t> </a:t>
            </a:r>
            <a:r>
              <a:rPr lang="en-US" altLang="en-US" sz="1800" dirty="0" err="1"/>
              <a:t>mencapai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tujuan</a:t>
            </a:r>
            <a:r>
              <a:rPr lang="en-US" altLang="en-US" sz="1800" dirty="0"/>
              <a:t> field work </a:t>
            </a:r>
            <a:r>
              <a:rPr lang="en-US" altLang="en-US" sz="1800" dirty="0" err="1"/>
              <a:t>dibutuhkan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rencana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strategis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beberapa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hal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perlu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menjadi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perhatian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yaitu</a:t>
            </a:r>
            <a:r>
              <a:rPr lang="en-US" altLang="en-US" sz="1800" dirty="0"/>
              <a:t>:</a:t>
            </a:r>
          </a:p>
          <a:p>
            <a:pPr marL="457200" indent="-457200">
              <a:buFont typeface="Arial" panose="020B0604020202020204" pitchFamily="34" charset="0"/>
              <a:buAutoNum type="arabicPeriod"/>
              <a:defRPr/>
            </a:pPr>
            <a:r>
              <a:rPr lang="en-US" altLang="en-US" sz="1800" dirty="0"/>
              <a:t>Kebutuhan </a:t>
            </a:r>
            <a:r>
              <a:rPr lang="en-US" altLang="en-US" sz="1800" dirty="0" err="1"/>
              <a:t>Pegawai</a:t>
            </a:r>
            <a:endParaRPr lang="en-US" altLang="en-US" sz="1800" dirty="0"/>
          </a:p>
          <a:p>
            <a:pPr marL="457200" indent="-457200">
              <a:buFont typeface="Arial" panose="020B0604020202020204" pitchFamily="34" charset="0"/>
              <a:buAutoNum type="arabicPeriod"/>
              <a:defRPr/>
            </a:pPr>
            <a:r>
              <a:rPr lang="en-US" altLang="en-US" sz="1800" dirty="0" err="1"/>
              <a:t>Kebutuhan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Sumber</a:t>
            </a:r>
            <a:r>
              <a:rPr lang="en-US" altLang="en-US" sz="1800" dirty="0"/>
              <a:t> Daya </a:t>
            </a:r>
            <a:r>
              <a:rPr lang="en-US" altLang="en-US" sz="1800" dirty="0" err="1"/>
              <a:t>dari</a:t>
            </a:r>
            <a:r>
              <a:rPr lang="en-US" altLang="en-US" sz="1800" dirty="0"/>
              <a:t> Luar</a:t>
            </a:r>
          </a:p>
          <a:p>
            <a:pPr marL="457200" indent="-457200">
              <a:buFont typeface="Arial" panose="020B0604020202020204" pitchFamily="34" charset="0"/>
              <a:buAutoNum type="arabicPeriod"/>
              <a:defRPr/>
            </a:pPr>
            <a:r>
              <a:rPr lang="en-US" altLang="en-US" sz="1800" dirty="0" err="1"/>
              <a:t>Pengorganisasian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Staf</a:t>
            </a:r>
            <a:r>
              <a:rPr lang="en-US" altLang="en-US" sz="1800" dirty="0"/>
              <a:t> Audit</a:t>
            </a:r>
          </a:p>
          <a:p>
            <a:pPr marL="457200" indent="-457200">
              <a:buFont typeface="Arial" panose="020B0604020202020204" pitchFamily="34" charset="0"/>
              <a:buAutoNum type="arabicPeriod"/>
              <a:defRPr/>
            </a:pPr>
            <a:r>
              <a:rPr lang="en-US" altLang="en-US" sz="1800" dirty="0" err="1"/>
              <a:t>Wewenang</a:t>
            </a:r>
            <a:r>
              <a:rPr lang="en-US" altLang="en-US" sz="1800" dirty="0"/>
              <a:t> dan </a:t>
            </a:r>
            <a:r>
              <a:rPr lang="en-US" altLang="en-US" sz="1800" dirty="0" err="1"/>
              <a:t>Tanggungjawab</a:t>
            </a:r>
            <a:endParaRPr lang="en-US" altLang="en-US" sz="1800" dirty="0"/>
          </a:p>
          <a:p>
            <a:pPr marL="457200" indent="-457200">
              <a:buFont typeface="Arial" panose="020B0604020202020204" pitchFamily="34" charset="0"/>
              <a:buAutoNum type="arabicPeriod"/>
              <a:defRPr/>
            </a:pPr>
            <a:r>
              <a:rPr lang="en-US" altLang="en-US" sz="1800" dirty="0" err="1"/>
              <a:t>Struktur</a:t>
            </a:r>
            <a:r>
              <a:rPr lang="en-US" altLang="en-US" sz="1800" dirty="0"/>
              <a:t> Fieldwork</a:t>
            </a:r>
          </a:p>
          <a:p>
            <a:pPr marL="457200" indent="-457200">
              <a:buFont typeface="Arial" panose="020B0604020202020204" pitchFamily="34" charset="0"/>
              <a:buAutoNum type="arabicPeriod"/>
              <a:defRPr/>
            </a:pPr>
            <a:r>
              <a:rPr lang="en-US" altLang="en-US" sz="1800" dirty="0"/>
              <a:t>Waktu </a:t>
            </a:r>
            <a:r>
              <a:rPr lang="en-US" altLang="en-US" sz="1800" dirty="0" err="1"/>
              <a:t>Pelaksanaan</a:t>
            </a:r>
            <a:r>
              <a:rPr lang="en-US" altLang="en-US" sz="1800" dirty="0"/>
              <a:t> Fieldwork</a:t>
            </a:r>
          </a:p>
          <a:p>
            <a:pPr marL="457200" indent="-457200">
              <a:buFont typeface="Arial" panose="020B0604020202020204" pitchFamily="34" charset="0"/>
              <a:buAutoNum type="arabicPeriod"/>
              <a:defRPr/>
            </a:pPr>
            <a:r>
              <a:rPr lang="en-US" altLang="en-US" sz="1800" dirty="0" err="1"/>
              <a:t>Meotode</a:t>
            </a:r>
            <a:r>
              <a:rPr lang="en-US" altLang="en-US" sz="1800" dirty="0"/>
              <a:t> Fieldwork</a:t>
            </a:r>
          </a:p>
          <a:p>
            <a:pPr marL="457200" indent="-457200">
              <a:buFont typeface="Arial" panose="020B0604020202020204" pitchFamily="34" charset="0"/>
              <a:buAutoNum type="arabicPeriod"/>
              <a:defRPr/>
            </a:pPr>
            <a:r>
              <a:rPr lang="en-US" altLang="en-US" sz="1800" dirty="0"/>
              <a:t>Metode </a:t>
            </a:r>
            <a:r>
              <a:rPr lang="en-US" altLang="en-US" sz="1800" dirty="0" err="1"/>
              <a:t>Pendokumentasian</a:t>
            </a:r>
            <a:endParaRPr lang="en-US" altLang="en-US" sz="1800" dirty="0"/>
          </a:p>
          <a:p>
            <a:pPr marL="457200" indent="-457200">
              <a:buFont typeface="Arial" panose="020B0604020202020204" pitchFamily="34" charset="0"/>
              <a:buAutoNum type="arabicPeriod"/>
              <a:defRPr/>
            </a:pPr>
            <a:r>
              <a:rPr lang="en-US" altLang="en-US" sz="1800" dirty="0" err="1"/>
              <a:t>Penyiapan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Laporan</a:t>
            </a:r>
            <a:r>
              <a:rPr lang="en-US" altLang="en-US" sz="1800" dirty="0"/>
              <a:t> </a:t>
            </a:r>
          </a:p>
          <a:p>
            <a:pPr marL="457200" indent="-457200">
              <a:buFont typeface="Arial" panose="020B0604020202020204" pitchFamily="34" charset="0"/>
              <a:buAutoNum type="arabicPeriod"/>
              <a:defRPr/>
            </a:pPr>
            <a:r>
              <a:rPr lang="en-US" altLang="en-US" sz="1800" dirty="0" err="1"/>
              <a:t>Rencana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Kontingensi</a:t>
            </a:r>
            <a:r>
              <a:rPr lang="en-US" altLang="en-US" sz="1800" dirty="0"/>
              <a:t>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1230C-DBCD-B24F-ED08-2C82D27E8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11.3 Model Fieldwork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DEA4-A00C-D8C2-CA50-C342269B61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/>
              <a:t>1. Self-Direct Audit </a:t>
            </a:r>
            <a:r>
              <a:rPr lang="en-US" sz="1800" dirty="0" err="1"/>
              <a:t>TeamIstilah</a:t>
            </a:r>
            <a:r>
              <a:rPr lang="en-US" sz="1800" dirty="0"/>
              <a:t> Self-Direct Audit Team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kemampuan</a:t>
            </a:r>
            <a:r>
              <a:rPr lang="en-US" sz="1800" dirty="0"/>
              <a:t> personal </a:t>
            </a:r>
            <a:r>
              <a:rPr lang="en-US" sz="1800" dirty="0" err="1"/>
              <a:t>tim</a:t>
            </a:r>
            <a:r>
              <a:rPr lang="en-US" sz="1800" dirty="0"/>
              <a:t> audit (SAT) </a:t>
            </a:r>
            <a:r>
              <a:rPr lang="en-US" sz="1800" dirty="0" err="1"/>
              <a:t>didasarkan</a:t>
            </a:r>
            <a:r>
              <a:rPr lang="en-US" sz="1800" dirty="0"/>
              <a:t> pada </a:t>
            </a:r>
            <a:r>
              <a:rPr lang="en-US" sz="1800" dirty="0" err="1"/>
              <a:t>keyakinan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</a:t>
            </a:r>
            <a:r>
              <a:rPr lang="en-US" sz="1800" dirty="0" err="1"/>
              <a:t>anggota</a:t>
            </a:r>
            <a:r>
              <a:rPr lang="en-US" sz="1800" dirty="0"/>
              <a:t> </a:t>
            </a:r>
            <a:r>
              <a:rPr lang="en-US" sz="1800" dirty="0" err="1"/>
              <a:t>tim</a:t>
            </a:r>
            <a:r>
              <a:rPr lang="en-US" sz="1800" dirty="0"/>
              <a:t> audit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membuat</a:t>
            </a:r>
            <a:r>
              <a:rPr lang="en-US" sz="1800" dirty="0"/>
              <a:t> </a:t>
            </a:r>
            <a:r>
              <a:rPr lang="en-US" sz="1800" dirty="0" err="1"/>
              <a:t>keputusan</a:t>
            </a:r>
            <a:r>
              <a:rPr lang="en-US" sz="1800" dirty="0"/>
              <a:t> yang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diandalkan</a:t>
            </a:r>
            <a:r>
              <a:rPr lang="en-US" sz="1800" dirty="0"/>
              <a:t>, </a:t>
            </a:r>
            <a:r>
              <a:rPr lang="en-US" sz="1800" dirty="0" err="1"/>
              <a:t>sehingga</a:t>
            </a:r>
            <a:r>
              <a:rPr lang="en-US" sz="1800" dirty="0"/>
              <a:t> </a:t>
            </a:r>
            <a:r>
              <a:rPr lang="en-US" sz="1800" dirty="0" err="1"/>
              <a:t>hasilnya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baik</a:t>
            </a:r>
            <a:r>
              <a:rPr lang="en-US" sz="1800" dirty="0"/>
              <a:t> dan </a:t>
            </a:r>
            <a:r>
              <a:rPr lang="en-US" sz="1800" dirty="0" err="1"/>
              <a:t>tepat</a:t>
            </a:r>
            <a:r>
              <a:rPr lang="en-US" sz="1800" dirty="0"/>
              <a:t> </a:t>
            </a:r>
            <a:r>
              <a:rPr lang="en-US" sz="1800" dirty="0" err="1"/>
              <a:t>waktu</a:t>
            </a:r>
            <a:r>
              <a:rPr lang="en-US" sz="1800" dirty="0"/>
              <a:t>, </a:t>
            </a:r>
            <a:r>
              <a:rPr lang="en-US" sz="1800" dirty="0" err="1"/>
              <a:t>dibandingkan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individu</a:t>
            </a:r>
            <a:r>
              <a:rPr lang="en-US" sz="1800" dirty="0"/>
              <a:t> yang </a:t>
            </a:r>
            <a:r>
              <a:rPr lang="en-US" sz="1800" dirty="0" err="1"/>
              <a:t>diarahkan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lingkungan</a:t>
            </a:r>
            <a:r>
              <a:rPr lang="en-US" sz="1800" dirty="0"/>
              <a:t> </a:t>
            </a:r>
            <a:r>
              <a:rPr lang="en-US" sz="1800" dirty="0" err="1"/>
              <a:t>pengawasan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r>
              <a:rPr lang="en-US" sz="1800" dirty="0"/>
              <a:t>2. Stop And Go </a:t>
            </a:r>
            <a:r>
              <a:rPr lang="en-US" sz="1800" dirty="0" err="1"/>
              <a:t>AuditingIstilah</a:t>
            </a:r>
            <a:r>
              <a:rPr lang="en-US" sz="1800" dirty="0"/>
              <a:t> stop and go auditing, </a:t>
            </a:r>
            <a:r>
              <a:rPr lang="en-US" sz="1800" dirty="0" err="1"/>
              <a:t>tujuan</a:t>
            </a:r>
            <a:r>
              <a:rPr lang="en-US" sz="1800" dirty="0"/>
              <a:t> </a:t>
            </a:r>
            <a:r>
              <a:rPr lang="en-US" sz="1800" dirty="0" err="1"/>
              <a:t>metode</a:t>
            </a:r>
            <a:r>
              <a:rPr lang="en-US" sz="1800" dirty="0"/>
              <a:t> </a:t>
            </a:r>
            <a:r>
              <a:rPr lang="en-US" sz="1800" dirty="0" err="1"/>
              <a:t>tersebut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memberdayakan</a:t>
            </a:r>
            <a:r>
              <a:rPr lang="en-US" sz="1800" dirty="0"/>
              <a:t> auditor </a:t>
            </a:r>
            <a:r>
              <a:rPr lang="en-US" sz="1800" dirty="0" err="1"/>
              <a:t>lapangan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menghentikan</a:t>
            </a:r>
            <a:r>
              <a:rPr lang="en-US" sz="1800" dirty="0"/>
              <a:t> audit </a:t>
            </a:r>
            <a:r>
              <a:rPr lang="en-US" sz="1800" dirty="0" err="1"/>
              <a:t>selama</a:t>
            </a:r>
            <a:r>
              <a:rPr lang="en-US" sz="1800" dirty="0"/>
              <a:t> </a:t>
            </a:r>
            <a:r>
              <a:rPr lang="en-US" sz="1800" dirty="0" err="1"/>
              <a:t>survei</a:t>
            </a:r>
            <a:r>
              <a:rPr lang="en-US" sz="1800" dirty="0"/>
              <a:t> </a:t>
            </a:r>
            <a:r>
              <a:rPr lang="en-US" sz="1800" dirty="0" err="1"/>
              <a:t>pendahuluan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waktu</a:t>
            </a:r>
            <a:r>
              <a:rPr lang="en-US" sz="1800" dirty="0"/>
              <a:t> </a:t>
            </a:r>
            <a:r>
              <a:rPr lang="en-US" sz="1800" dirty="0" err="1"/>
              <a:t>lainnya</a:t>
            </a:r>
            <a:r>
              <a:rPr lang="en-US" sz="1800" dirty="0"/>
              <a:t> </a:t>
            </a:r>
            <a:r>
              <a:rPr lang="en-US" sz="1800" dirty="0" err="1"/>
              <a:t>apabila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ditemukan</a:t>
            </a:r>
            <a:r>
              <a:rPr lang="en-US" sz="1800" dirty="0"/>
              <a:t> </a:t>
            </a:r>
            <a:r>
              <a:rPr lang="en-US" sz="1800" dirty="0" err="1"/>
              <a:t>penyimpangan</a:t>
            </a:r>
            <a:r>
              <a:rPr lang="en-US" sz="1800" dirty="0"/>
              <a:t> yang </a:t>
            </a:r>
            <a:r>
              <a:rPr lang="en-US" sz="1800" dirty="0" err="1"/>
              <a:t>potensial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ada</a:t>
            </a:r>
            <a:r>
              <a:rPr lang="en-US" sz="1800" dirty="0"/>
              <a:t> </a:t>
            </a:r>
            <a:r>
              <a:rPr lang="en-US" sz="1800" dirty="0" err="1"/>
              <a:t>indikasi</a:t>
            </a:r>
            <a:r>
              <a:rPr lang="en-US" sz="1800" dirty="0"/>
              <a:t> </a:t>
            </a:r>
            <a:r>
              <a:rPr lang="en-US" sz="1800" dirty="0" err="1"/>
              <a:t>risiko</a:t>
            </a:r>
            <a:r>
              <a:rPr lang="en-US" sz="1800" dirty="0"/>
              <a:t> yang substantial.</a:t>
            </a:r>
          </a:p>
          <a:p>
            <a:pPr marL="0" indent="0">
              <a:buNone/>
            </a:pPr>
            <a:r>
              <a:rPr lang="en-US" sz="1800" dirty="0"/>
              <a:t> 3. Control Self Assessment (CSA) Istilah Control Self Assessment (CSA)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teknik</a:t>
            </a:r>
            <a:r>
              <a:rPr lang="en-US" sz="1800" dirty="0"/>
              <a:t> yang </a:t>
            </a:r>
            <a:r>
              <a:rPr lang="en-US" sz="1800" dirty="0" err="1"/>
              <a:t>dikembangkan</a:t>
            </a:r>
            <a:r>
              <a:rPr lang="en-US" sz="1800" dirty="0"/>
              <a:t> pada </a:t>
            </a:r>
            <a:r>
              <a:rPr lang="en-US" sz="1800" dirty="0" err="1"/>
              <a:t>tahun</a:t>
            </a:r>
            <a:r>
              <a:rPr lang="en-US" sz="1800" dirty="0"/>
              <a:t> 1987 yang </a:t>
            </a:r>
            <a:r>
              <a:rPr lang="en-US" sz="1800" dirty="0" err="1"/>
              <a:t>digunakan</a:t>
            </a:r>
            <a:r>
              <a:rPr lang="en-US" sz="1800" dirty="0"/>
              <a:t> oleh </a:t>
            </a:r>
            <a:r>
              <a:rPr lang="en-US" sz="1800" dirty="0" err="1"/>
              <a:t>berbagai</a:t>
            </a:r>
            <a:r>
              <a:rPr lang="en-US" sz="1800" dirty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 </a:t>
            </a:r>
            <a:r>
              <a:rPr lang="en-US" sz="1800" dirty="0" err="1"/>
              <a:t>termasuk</a:t>
            </a:r>
            <a:r>
              <a:rPr lang="en-US" sz="1800" dirty="0"/>
              <a:t> </a:t>
            </a:r>
            <a:r>
              <a:rPr lang="en-US" sz="1800" dirty="0" err="1"/>
              <a:t>perusahaan</a:t>
            </a:r>
            <a:r>
              <a:rPr lang="en-US" sz="1800" dirty="0"/>
              <a:t>, badan </a:t>
            </a:r>
            <a:r>
              <a:rPr lang="en-US" sz="1800" dirty="0" err="1"/>
              <a:t>amal</a:t>
            </a:r>
            <a:r>
              <a:rPr lang="en-US" sz="1800" dirty="0"/>
              <a:t> dan </a:t>
            </a:r>
            <a:r>
              <a:rPr lang="en-US" sz="1800" dirty="0" err="1"/>
              <a:t>departemen</a:t>
            </a:r>
            <a:r>
              <a:rPr lang="en-US" sz="1800" dirty="0"/>
              <a:t> </a:t>
            </a:r>
            <a:r>
              <a:rPr lang="en-US" sz="1800" dirty="0" err="1"/>
              <a:t>pemerintah</a:t>
            </a:r>
            <a:r>
              <a:rPr lang="en-US" sz="1800" dirty="0"/>
              <a:t>,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menilai</a:t>
            </a:r>
            <a:r>
              <a:rPr lang="en-US" sz="1800" dirty="0"/>
              <a:t> </a:t>
            </a:r>
            <a:r>
              <a:rPr lang="en-US" sz="1800" dirty="0" err="1"/>
              <a:t>efektivitas</a:t>
            </a:r>
            <a:r>
              <a:rPr lang="en-US" sz="1800" dirty="0"/>
              <a:t> </a:t>
            </a:r>
            <a:r>
              <a:rPr lang="en-US" sz="1800" dirty="0" err="1"/>
              <a:t>manajemen</a:t>
            </a:r>
            <a:r>
              <a:rPr lang="en-US" sz="1800" dirty="0"/>
              <a:t> Risiko dan </a:t>
            </a:r>
            <a:r>
              <a:rPr lang="en-US" sz="1800" dirty="0" err="1"/>
              <a:t>pengendalian</a:t>
            </a:r>
            <a:r>
              <a:rPr lang="en-US" sz="1800" dirty="0"/>
              <a:t>  proses </a:t>
            </a:r>
            <a:r>
              <a:rPr lang="en-US" sz="1800" dirty="0" err="1"/>
              <a:t>sebuah</a:t>
            </a:r>
            <a:r>
              <a:rPr lang="en-US" sz="1800" dirty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. CSA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pemeriksaan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proses </a:t>
            </a:r>
            <a:r>
              <a:rPr lang="en-US" sz="1800" dirty="0" err="1"/>
              <a:t>menghilangkan</a:t>
            </a:r>
            <a:r>
              <a:rPr lang="en-US" sz="1800" dirty="0"/>
              <a:t> yang </a:t>
            </a:r>
            <a:r>
              <a:rPr lang="en-US" sz="1800" dirty="0" err="1"/>
              <a:t>dilakukan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mengurangi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risiko</a:t>
            </a:r>
            <a:r>
              <a:rPr lang="en-US" sz="1800" dirty="0"/>
              <a:t> </a:t>
            </a:r>
            <a:r>
              <a:rPr lang="en-US" sz="1800" dirty="0" err="1"/>
              <a:t>kesalahan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mandiri</a:t>
            </a:r>
            <a:r>
              <a:rPr lang="en-US" sz="1800" dirty="0"/>
              <a:t> (audit </a:t>
            </a:r>
            <a:r>
              <a:rPr lang="en-US" sz="1800" dirty="0" err="1"/>
              <a:t>partisipatif</a:t>
            </a:r>
            <a:r>
              <a:rPr lang="en-US" sz="1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86261652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D75A4DF7-D131-B0D2-E384-1EDD4EE59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/>
              <a:t>11.4 Bagian-</a:t>
            </a:r>
            <a:r>
              <a:rPr lang="en-US" altLang="en-US" sz="3600" dirty="0" err="1"/>
              <a:t>bagian</a:t>
            </a:r>
            <a:r>
              <a:rPr lang="en-US" altLang="en-US" sz="3600" dirty="0"/>
              <a:t> Fieldwork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D1A97B94-BB8D-9228-304F-7BC7C23E2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1800" dirty="0"/>
              <a:t>Tujuan audit </a:t>
            </a:r>
            <a:r>
              <a:rPr lang="en-US" altLang="en-US" sz="1800" dirty="0" err="1"/>
              <a:t>berbeda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dari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tujuan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operasi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sebagaimana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prosedur</a:t>
            </a:r>
            <a:r>
              <a:rPr lang="en-US" altLang="en-US" sz="1800" dirty="0"/>
              <a:t> audit juga </a:t>
            </a:r>
            <a:r>
              <a:rPr lang="en-US" altLang="en-US" sz="1800" dirty="0" err="1"/>
              <a:t>berbeda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dari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prosedur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operasi</a:t>
            </a:r>
            <a:r>
              <a:rPr lang="en-US" altLang="en-US" sz="1800" dirty="0"/>
              <a:t>. Tujuan </a:t>
            </a:r>
            <a:r>
              <a:rPr lang="en-US" altLang="en-US" sz="1800" dirty="0" err="1"/>
              <a:t>operasi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adalah</a:t>
            </a:r>
            <a:r>
              <a:rPr lang="en-US" altLang="en-US" sz="1800" dirty="0"/>
              <a:t> </a:t>
            </a:r>
            <a:r>
              <a:rPr lang="en-US" altLang="en-US" sz="1800" dirty="0" err="1"/>
              <a:t>hasil</a:t>
            </a:r>
            <a:r>
              <a:rPr lang="en-US" altLang="en-US" sz="1800" dirty="0"/>
              <a:t> yang </a:t>
            </a:r>
            <a:r>
              <a:rPr lang="en-US" altLang="en-US" sz="1800" dirty="0" err="1"/>
              <a:t>ingin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dicapai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manajer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operasi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misalnya</a:t>
            </a:r>
            <a:r>
              <a:rPr lang="en-US" altLang="en-US" sz="1800" dirty="0"/>
              <a:t>:</a:t>
            </a:r>
          </a:p>
          <a:p>
            <a:pPr marL="0" indent="0">
              <a:buNone/>
            </a:pPr>
            <a:r>
              <a:rPr lang="en-US" altLang="en-US" sz="1800" dirty="0"/>
              <a:t>1.Mendapatkan </a:t>
            </a:r>
            <a:r>
              <a:rPr lang="en-US" altLang="en-US" sz="1800" dirty="0" err="1"/>
              <a:t>barang</a:t>
            </a:r>
            <a:r>
              <a:rPr lang="en-US" altLang="en-US" sz="1800" dirty="0"/>
              <a:t> yang </a:t>
            </a:r>
            <a:r>
              <a:rPr lang="en-US" altLang="en-US" sz="1800" dirty="0" err="1"/>
              <a:t>tepat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ditempat</a:t>
            </a:r>
            <a:r>
              <a:rPr lang="en-US" altLang="en-US" sz="1800" dirty="0"/>
              <a:t> yang </a:t>
            </a:r>
            <a:r>
              <a:rPr lang="en-US" altLang="en-US" sz="1800" dirty="0" err="1"/>
              <a:t>tepat</a:t>
            </a:r>
            <a:r>
              <a:rPr lang="en-US" altLang="en-US" sz="1800" dirty="0"/>
              <a:t> pada </a:t>
            </a:r>
            <a:r>
              <a:rPr lang="en-US" altLang="en-US" sz="1800" dirty="0" err="1"/>
              <a:t>waktu</a:t>
            </a:r>
            <a:r>
              <a:rPr lang="en-US" altLang="en-US" sz="1800" dirty="0"/>
              <a:t> yang </a:t>
            </a:r>
            <a:r>
              <a:rPr lang="en-US" altLang="en-US" sz="1800" dirty="0" err="1"/>
              <a:t>tepat</a:t>
            </a:r>
            <a:r>
              <a:rPr lang="en-US" altLang="en-US" sz="1800" dirty="0"/>
              <a:t> dan </a:t>
            </a:r>
            <a:r>
              <a:rPr lang="en-US" altLang="en-US" sz="1800" dirty="0" err="1"/>
              <a:t>dengan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harga</a:t>
            </a:r>
            <a:r>
              <a:rPr lang="en-US" altLang="en-US" sz="1800" dirty="0"/>
              <a:t> yang </a:t>
            </a:r>
            <a:r>
              <a:rPr lang="en-US" altLang="en-US" sz="1800" dirty="0" err="1"/>
              <a:t>tepat</a:t>
            </a:r>
            <a:r>
              <a:rPr lang="en-US" altLang="en-US" sz="1800" dirty="0"/>
              <a:t>.</a:t>
            </a:r>
          </a:p>
          <a:p>
            <a:pPr marL="0" indent="0">
              <a:buNone/>
            </a:pPr>
            <a:r>
              <a:rPr lang="en-US" altLang="en-US" sz="1800" dirty="0"/>
              <a:t>2. Hanya </a:t>
            </a:r>
            <a:r>
              <a:rPr lang="en-US" altLang="en-US" sz="1800" dirty="0" err="1"/>
              <a:t>menerima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produk-produk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dari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pemasok</a:t>
            </a:r>
            <a:r>
              <a:rPr lang="en-US" altLang="en-US" sz="1800" dirty="0"/>
              <a:t> yang </a:t>
            </a:r>
            <a:r>
              <a:rPr lang="en-US" altLang="en-US" sz="1800" dirty="0" err="1"/>
              <a:t>memenuhi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spesifikasi</a:t>
            </a:r>
            <a:r>
              <a:rPr lang="en-US" altLang="en-US" sz="1800" dirty="0"/>
              <a:t> dan </a:t>
            </a:r>
            <a:r>
              <a:rPr lang="en-US" altLang="en-US" sz="1800" dirty="0" err="1"/>
              <a:t>tercakup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dalam</a:t>
            </a:r>
            <a:r>
              <a:rPr lang="en-US" altLang="en-US" sz="1800" dirty="0"/>
              <a:t> </a:t>
            </a:r>
            <a:r>
              <a:rPr lang="en-US" altLang="en-US" sz="1800" dirty="0" err="1"/>
              <a:t>jumlah</a:t>
            </a:r>
            <a:r>
              <a:rPr lang="en-US" altLang="en-US" sz="1800" dirty="0"/>
              <a:t> yang </a:t>
            </a:r>
            <a:r>
              <a:rPr lang="en-US" altLang="en-US" sz="1800" dirty="0" err="1"/>
              <a:t>dipesan</a:t>
            </a:r>
            <a:r>
              <a:rPr lang="en-US" altLang="en-US" sz="1800" dirty="0"/>
              <a:t>.</a:t>
            </a:r>
          </a:p>
          <a:p>
            <a:pPr marL="0" indent="0">
              <a:buNone/>
            </a:pPr>
            <a:r>
              <a:rPr lang="en-US" altLang="en-US" sz="1800" dirty="0" err="1"/>
              <a:t>Prosedur-prosedur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operasi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dirancang</a:t>
            </a:r>
            <a:r>
              <a:rPr lang="en-US" altLang="en-US" sz="1800" dirty="0"/>
              <a:t> </a:t>
            </a:r>
            <a:r>
              <a:rPr lang="en-US" altLang="en-US" sz="1800" dirty="0" err="1"/>
              <a:t>untuk</a:t>
            </a:r>
            <a:r>
              <a:rPr lang="en-US" altLang="en-US" sz="1800" dirty="0"/>
              <a:t> </a:t>
            </a:r>
            <a:r>
              <a:rPr lang="en-US" altLang="en-US" sz="1800" dirty="0" err="1"/>
              <a:t>melihat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apakah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tujuan-tujuan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operasi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akan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tercapai</a:t>
            </a:r>
            <a:r>
              <a:rPr lang="en-US" altLang="en-US" sz="1800" dirty="0"/>
              <a:t>:</a:t>
            </a:r>
          </a:p>
          <a:p>
            <a:pPr marL="0" indent="0">
              <a:buNone/>
            </a:pPr>
            <a:r>
              <a:rPr lang="en-US" altLang="en-US" sz="1800" dirty="0"/>
              <a:t>1. Adanya </a:t>
            </a:r>
            <a:r>
              <a:rPr lang="en-US" altLang="en-US" sz="1800" dirty="0" err="1"/>
              <a:t>spesifikasi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barang</a:t>
            </a:r>
            <a:r>
              <a:rPr lang="en-US" altLang="en-US" sz="1800" dirty="0"/>
              <a:t> yang </a:t>
            </a:r>
            <a:r>
              <a:rPr lang="en-US" altLang="en-US" sz="1800" dirty="0" err="1"/>
              <a:t>jelas</a:t>
            </a:r>
            <a:r>
              <a:rPr lang="en-US" altLang="en-US" sz="1800" dirty="0"/>
              <a:t> dan </a:t>
            </a:r>
            <a:r>
              <a:rPr lang="en-US" altLang="en-US" sz="1800" dirty="0" err="1"/>
              <a:t>eksplisit</a:t>
            </a:r>
            <a:r>
              <a:rPr lang="en-US" altLang="en-US" sz="1800" dirty="0"/>
              <a:t>. </a:t>
            </a:r>
          </a:p>
          <a:p>
            <a:pPr marL="0" indent="0">
              <a:buNone/>
            </a:pPr>
            <a:r>
              <a:rPr lang="en-US" altLang="en-US" sz="1800" dirty="0"/>
              <a:t>2. </a:t>
            </a:r>
            <a:r>
              <a:rPr lang="en-US" altLang="en-US" sz="1800" dirty="0" err="1"/>
              <a:t>Penggunaan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metode</a:t>
            </a:r>
            <a:r>
              <a:rPr lang="en-US" altLang="en-US" sz="1800" dirty="0"/>
              <a:t> statistic yang </a:t>
            </a:r>
            <a:r>
              <a:rPr lang="en-US" altLang="en-US" sz="1800" dirty="0" err="1"/>
              <a:t>sesuai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dalam</a:t>
            </a:r>
            <a:r>
              <a:rPr lang="en-US" altLang="en-US" sz="1800" dirty="0"/>
              <a:t> </a:t>
            </a:r>
            <a:r>
              <a:rPr lang="en-US" altLang="en-US" sz="1800" dirty="0" err="1"/>
              <a:t>menentukan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jumlah</a:t>
            </a:r>
            <a:r>
              <a:rPr lang="en-US" altLang="en-US" sz="1800" dirty="0"/>
              <a:t> yang </a:t>
            </a:r>
            <a:r>
              <a:rPr lang="en-US" altLang="en-US" sz="1800" dirty="0" err="1"/>
              <a:t>diterima</a:t>
            </a:r>
            <a:r>
              <a:rPr lang="en-US" altLang="en-US" sz="1800" dirty="0"/>
              <a:t>. 3. </a:t>
            </a:r>
            <a:r>
              <a:rPr lang="en-US" altLang="en-US" sz="1800" dirty="0" err="1"/>
              <a:t>Operasi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inspeksi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teknis</a:t>
            </a:r>
            <a:r>
              <a:rPr lang="en-US" altLang="en-US" sz="1800" dirty="0"/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D8587AF9-F04D-B058-E1F0-647FAEC5C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282" y="654256"/>
            <a:ext cx="7788275" cy="922338"/>
          </a:xfrm>
        </p:spPr>
        <p:txBody>
          <a:bodyPr/>
          <a:lstStyle/>
          <a:p>
            <a:r>
              <a:rPr lang="en-US" altLang="en-US" sz="3200" dirty="0"/>
              <a:t>11.5 Audit Smart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5067E8F2-CF59-F47A-3915-2A4BCCD4D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2" y="1776753"/>
            <a:ext cx="7788275" cy="4464496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 dirty="0"/>
              <a:t>SMART </a:t>
            </a:r>
            <a:r>
              <a:rPr lang="en-US" altLang="en-US" sz="2000" dirty="0" err="1"/>
              <a:t>singkatan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dari</a:t>
            </a:r>
            <a:r>
              <a:rPr lang="en-US" altLang="en-US" sz="2000" dirty="0"/>
              <a:t> Selective, Monitoring, Assessment of Risk and Trends. Metode Audit SMART </a:t>
            </a:r>
            <a:r>
              <a:rPr lang="en-US" altLang="en-US" sz="2000" dirty="0" err="1"/>
              <a:t>ini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menggunakan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indikator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kunci</a:t>
            </a:r>
            <a:r>
              <a:rPr lang="en-US" altLang="en-US" sz="2000" dirty="0"/>
              <a:t> (key indicator) </a:t>
            </a:r>
            <a:r>
              <a:rPr lang="en-US" altLang="en-US" sz="2000" dirty="0" err="1"/>
              <a:t>sebagai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elemen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dasar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dari</a:t>
            </a:r>
            <a:r>
              <a:rPr lang="en-US" altLang="en-US" sz="2000" dirty="0"/>
              <a:t> proses audit.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 dirty="0"/>
              <a:t>Audit SMART </a:t>
            </a:r>
            <a:r>
              <a:rPr lang="en-US" altLang="en-US" sz="2000" dirty="0" err="1"/>
              <a:t>meliputi</a:t>
            </a:r>
            <a:r>
              <a:rPr lang="en-US" altLang="en-US" sz="2000" dirty="0"/>
              <a:t> 4 (</a:t>
            </a:r>
            <a:r>
              <a:rPr lang="en-US" altLang="en-US" sz="2000" dirty="0" err="1"/>
              <a:t>empat</a:t>
            </a:r>
            <a:r>
              <a:rPr lang="en-US" altLang="en-US" sz="2000" dirty="0"/>
              <a:t>) </a:t>
            </a:r>
            <a:r>
              <a:rPr lang="en-US" altLang="en-US" sz="2000" dirty="0" err="1"/>
              <a:t>tahapan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yaitu</a:t>
            </a:r>
            <a:r>
              <a:rPr lang="en-US" altLang="en-US" sz="2000" dirty="0"/>
              <a:t>: 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altLang="en-US" sz="2000" dirty="0" err="1"/>
              <a:t>Pemilihan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bidang-bidang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kunci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untuk</a:t>
            </a:r>
            <a:r>
              <a:rPr lang="en-US" altLang="en-US" sz="2000" dirty="0"/>
              <a:t> monitoring dan assessment. 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altLang="en-US" sz="2000" dirty="0" err="1"/>
              <a:t>Pengembangan</a:t>
            </a:r>
            <a:r>
              <a:rPr lang="en-US" altLang="en-US" sz="2000" dirty="0"/>
              <a:t> key indicator </a:t>
            </a:r>
            <a:r>
              <a:rPr lang="en-US" altLang="en-US" sz="2000" dirty="0" err="1"/>
              <a:t>untuk</a:t>
            </a:r>
            <a:r>
              <a:rPr lang="en-US" altLang="en-US" sz="2000" dirty="0"/>
              <a:t> monitoring dan assessment.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altLang="en-US" sz="2000" dirty="0" err="1"/>
              <a:t>Imeplementasi</a:t>
            </a:r>
            <a:r>
              <a:rPr lang="en-US" altLang="en-US" sz="2000" dirty="0"/>
              <a:t>.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altLang="en-US" sz="2000" dirty="0" err="1"/>
              <a:t>Pemeliharaan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teknik-teknik</a:t>
            </a:r>
            <a:r>
              <a:rPr lang="en-US" altLang="en-US" sz="2000" dirty="0"/>
              <a:t> audit SMART.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E1117-CA12-67C7-6CF2-741253D8E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11.6 </a:t>
            </a:r>
            <a:r>
              <a:rPr lang="en-US" sz="4000" dirty="0" err="1"/>
              <a:t>Pengukuran</a:t>
            </a:r>
            <a:r>
              <a:rPr lang="en-US" sz="4000" dirty="0"/>
              <a:t> Kinerja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5F9CF8-E5B6-06DD-9E93-B3335E22C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err="1"/>
              <a:t>Sebuah</a:t>
            </a:r>
            <a:r>
              <a:rPr lang="en-US" sz="2000" dirty="0"/>
              <a:t> </a:t>
            </a:r>
            <a:r>
              <a:rPr lang="en-US" sz="2000" dirty="0" err="1"/>
              <a:t>contoh</a:t>
            </a:r>
            <a:r>
              <a:rPr lang="en-US" sz="2000" dirty="0"/>
              <a:t> </a:t>
            </a:r>
            <a:r>
              <a:rPr lang="en-US" sz="2000" dirty="0" err="1"/>
              <a:t>pemeriksaan</a:t>
            </a:r>
            <a:r>
              <a:rPr lang="en-US" sz="2000" dirty="0"/>
              <a:t> rutin </a:t>
            </a:r>
            <a:r>
              <a:rPr lang="en-US" sz="2000" dirty="0" err="1"/>
              <a:t>berikut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mengilustrasikan</a:t>
            </a:r>
            <a:r>
              <a:rPr lang="en-US" sz="2000" dirty="0"/>
              <a:t> </a:t>
            </a:r>
            <a:r>
              <a:rPr lang="en-US" sz="2000" dirty="0" err="1"/>
              <a:t>konsep</a:t>
            </a:r>
            <a:r>
              <a:rPr lang="en-US" sz="2000" dirty="0"/>
              <a:t> </a:t>
            </a:r>
            <a:r>
              <a:rPr lang="en-US" sz="2000" dirty="0" err="1"/>
              <a:t>pengukuran</a:t>
            </a:r>
            <a:r>
              <a:rPr lang="en-US" sz="2000" dirty="0"/>
              <a:t> audit. Auditor </a:t>
            </a:r>
            <a:r>
              <a:rPr lang="en-US" sz="2000" dirty="0" err="1"/>
              <a:t>ingin</a:t>
            </a:r>
            <a:r>
              <a:rPr lang="en-US" sz="2000" dirty="0"/>
              <a:t> </a:t>
            </a:r>
            <a:r>
              <a:rPr lang="en-US" sz="2000" dirty="0" err="1"/>
              <a:t>mengevaluasi</a:t>
            </a:r>
            <a:r>
              <a:rPr lang="en-US" sz="2000" dirty="0"/>
              <a:t> </a:t>
            </a:r>
            <a:r>
              <a:rPr lang="en-US" sz="2000" dirty="0" err="1"/>
              <a:t>kecepatan</a:t>
            </a:r>
            <a:r>
              <a:rPr lang="en-US" sz="2000" dirty="0"/>
              <a:t> </a:t>
            </a:r>
            <a:r>
              <a:rPr lang="en-US" sz="2000" dirty="0" err="1"/>
              <a:t>penerimaan</a:t>
            </a:r>
            <a:r>
              <a:rPr lang="en-US" sz="2000" dirty="0"/>
              <a:t> dan </a:t>
            </a:r>
            <a:r>
              <a:rPr lang="en-US" sz="2000" dirty="0" err="1"/>
              <a:t>inspeksi</a:t>
            </a:r>
            <a:r>
              <a:rPr lang="en-US" sz="2000" dirty="0"/>
              <a:t> </a:t>
            </a:r>
            <a:r>
              <a:rPr lang="en-US" sz="2000" dirty="0" err="1"/>
              <a:t>bahan</a:t>
            </a:r>
            <a:r>
              <a:rPr lang="en-US" sz="2000" dirty="0"/>
              <a:t> </a:t>
            </a:r>
            <a:r>
              <a:rPr lang="en-US" sz="2000" dirty="0" err="1"/>
              <a:t>baku</a:t>
            </a:r>
            <a:r>
              <a:rPr lang="en-US" sz="2000" dirty="0"/>
              <a:t> yang </a:t>
            </a:r>
            <a:r>
              <a:rPr lang="en-US" sz="2000" dirty="0" err="1"/>
              <a:t>dibeli</a:t>
            </a:r>
            <a:r>
              <a:rPr lang="en-US" sz="2000" dirty="0"/>
              <a:t>. </a:t>
            </a:r>
            <a:r>
              <a:rPr lang="en-US" sz="2000" dirty="0" err="1"/>
              <a:t>Kecepatan</a:t>
            </a:r>
            <a:r>
              <a:rPr lang="en-US" sz="2000" dirty="0"/>
              <a:t> </a:t>
            </a:r>
            <a:r>
              <a:rPr lang="en-US" sz="2000" dirty="0" err="1"/>
              <a:t>berarti</a:t>
            </a:r>
            <a:r>
              <a:rPr lang="en-US" sz="2000" dirty="0"/>
              <a:t> </a:t>
            </a:r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pengukuran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berupa</a:t>
            </a:r>
            <a:r>
              <a:rPr lang="en-US" sz="2000" dirty="0"/>
              <a:t> Jam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hari</a:t>
            </a:r>
            <a:r>
              <a:rPr lang="en-US" sz="2000" dirty="0"/>
              <a:t>. Tingkat </a:t>
            </a:r>
            <a:r>
              <a:rPr lang="en-US" sz="2000" dirty="0" err="1"/>
              <a:t>standar</a:t>
            </a:r>
            <a:r>
              <a:rPr lang="en-US" sz="2000" dirty="0"/>
              <a:t> per unit </a:t>
            </a:r>
            <a:r>
              <a:rPr lang="en-US" sz="2000" dirty="0" err="1"/>
              <a:t>waktu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berupa</a:t>
            </a:r>
            <a:r>
              <a:rPr lang="en-US" sz="2000" dirty="0"/>
              <a:t> :</a:t>
            </a:r>
          </a:p>
          <a:p>
            <a:pPr marL="0" indent="0">
              <a:buNone/>
            </a:pPr>
            <a:r>
              <a:rPr lang="en-US" sz="2000" dirty="0"/>
              <a:t>1. Apa yang </a:t>
            </a:r>
            <a:r>
              <a:rPr lang="en-US" sz="2000" dirty="0" err="1"/>
              <a:t>dipandang</a:t>
            </a:r>
            <a:r>
              <a:rPr lang="en-US" sz="2000" dirty="0"/>
              <a:t> </a:t>
            </a:r>
            <a:r>
              <a:rPr lang="en-US" sz="2000" dirty="0" err="1"/>
              <a:t>layak</a:t>
            </a:r>
            <a:r>
              <a:rPr lang="en-US" sz="2000" dirty="0"/>
              <a:t> </a:t>
            </a:r>
            <a:r>
              <a:rPr lang="en-US" sz="2000" dirty="0" err="1"/>
              <a:t>diterima</a:t>
            </a:r>
            <a:r>
              <a:rPr lang="en-US" sz="2000" dirty="0"/>
              <a:t> oleh </a:t>
            </a:r>
            <a:r>
              <a:rPr lang="en-US" sz="2000" dirty="0" err="1"/>
              <a:t>manajemen</a:t>
            </a:r>
            <a:r>
              <a:rPr lang="en-US" sz="2000" dirty="0"/>
              <a:t>,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instruksi-instruksi</a:t>
            </a:r>
            <a:r>
              <a:rPr lang="en-US" sz="2000" dirty="0"/>
              <a:t> </a:t>
            </a:r>
            <a:r>
              <a:rPr lang="en-US" sz="2000" dirty="0" err="1"/>
              <a:t>operasi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/>
              <a:t>2. </a:t>
            </a:r>
            <a:r>
              <a:rPr lang="en-US" sz="2000" dirty="0" err="1"/>
              <a:t>Kebutuhan</a:t>
            </a:r>
            <a:r>
              <a:rPr lang="en-US" sz="2000" dirty="0"/>
              <a:t> </a:t>
            </a:r>
            <a:r>
              <a:rPr lang="en-US" sz="2000" dirty="0" err="1"/>
              <a:t>departemen</a:t>
            </a:r>
            <a:r>
              <a:rPr lang="en-US" sz="2000" dirty="0"/>
              <a:t> </a:t>
            </a:r>
            <a:r>
              <a:rPr lang="en-US" sz="2000" dirty="0" err="1"/>
              <a:t>produksi</a:t>
            </a:r>
            <a:r>
              <a:rPr lang="en-US" sz="2000" dirty="0"/>
              <a:t>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jadwal</a:t>
            </a:r>
            <a:r>
              <a:rPr lang="en-US" sz="2000" dirty="0"/>
              <a:t> </a:t>
            </a:r>
            <a:r>
              <a:rPr lang="en-US" sz="2000" dirty="0" err="1"/>
              <a:t>produksi</a:t>
            </a:r>
            <a:r>
              <a:rPr lang="en-US" sz="2000" dirty="0"/>
              <a:t> dan lain-lain. Auditor </a:t>
            </a:r>
            <a:r>
              <a:rPr lang="en-US" sz="2000" dirty="0" err="1"/>
              <a:t>ingin</a:t>
            </a:r>
            <a:r>
              <a:rPr lang="en-US" sz="2000" dirty="0"/>
              <a:t> </a:t>
            </a:r>
            <a:r>
              <a:rPr lang="en-US" sz="2000" dirty="0" err="1"/>
              <a:t>mengukur</a:t>
            </a:r>
            <a:r>
              <a:rPr lang="en-US" sz="2000" dirty="0"/>
              <a:t> </a:t>
            </a:r>
            <a:r>
              <a:rPr lang="en-US" sz="2000" dirty="0" err="1"/>
              <a:t>waktu</a:t>
            </a:r>
            <a:r>
              <a:rPr lang="en-US" sz="2000" dirty="0"/>
              <a:t> yang </a:t>
            </a:r>
            <a:r>
              <a:rPr lang="en-US" sz="2000" dirty="0" err="1"/>
              <a:t>dibutuhkan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memproses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transaksi-setiap</a:t>
            </a:r>
            <a:r>
              <a:rPr lang="en-US" sz="2000" dirty="0"/>
              <a:t> </a:t>
            </a:r>
            <a:r>
              <a:rPr lang="en-US" sz="2000" dirty="0" err="1"/>
              <a:t>pengiriman</a:t>
            </a:r>
            <a:r>
              <a:rPr lang="en-US" sz="2000" dirty="0"/>
              <a:t> </a:t>
            </a:r>
            <a:r>
              <a:rPr lang="en-US" sz="2000" dirty="0" err="1"/>
              <a:t>alam</a:t>
            </a:r>
            <a:r>
              <a:rPr lang="en-US" sz="2000" dirty="0"/>
              <a:t> sample audit. </a:t>
            </a:r>
          </a:p>
          <a:p>
            <a:pPr marL="0" indent="0">
              <a:buNone/>
            </a:pPr>
            <a:r>
              <a:rPr lang="en-US" sz="2000" dirty="0"/>
              <a:t>Auditor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membandingkan</a:t>
            </a:r>
            <a:r>
              <a:rPr lang="en-US" sz="2000" dirty="0"/>
              <a:t> </a:t>
            </a:r>
            <a:r>
              <a:rPr lang="en-US" sz="2000" dirty="0" err="1"/>
              <a:t>hasilnya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standar</a:t>
            </a:r>
            <a:r>
              <a:rPr lang="en-US" sz="2000" dirty="0"/>
              <a:t>. </a:t>
            </a:r>
            <a:r>
              <a:rPr lang="en-US" sz="2000" dirty="0" err="1"/>
              <a:t>Kemudian</a:t>
            </a:r>
            <a:r>
              <a:rPr lang="en-US" sz="2000" dirty="0"/>
              <a:t> </a:t>
            </a:r>
            <a:r>
              <a:rPr lang="en-US" sz="2000" dirty="0" err="1"/>
              <a:t>hasilnya</a:t>
            </a:r>
            <a:r>
              <a:rPr lang="en-US" sz="2000" dirty="0"/>
              <a:t> </a:t>
            </a:r>
            <a:r>
              <a:rPr lang="en-US" sz="2000" dirty="0" err="1"/>
              <a:t>dievaluasi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apakah</a:t>
            </a:r>
            <a:r>
              <a:rPr lang="en-US" sz="2000" dirty="0"/>
              <a:t> </a:t>
            </a:r>
            <a:r>
              <a:rPr lang="en-US" sz="2000" dirty="0" err="1"/>
              <a:t>temuan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 </a:t>
            </a:r>
            <a:r>
              <a:rPr lang="en-US" sz="2000" dirty="0" err="1"/>
              <a:t>mencerminkan</a:t>
            </a:r>
            <a:r>
              <a:rPr lang="en-US" sz="2000" dirty="0"/>
              <a:t> </a:t>
            </a:r>
            <a:r>
              <a:rPr lang="en-US" sz="2000" dirty="0" err="1"/>
              <a:t>kondisi</a:t>
            </a:r>
            <a:r>
              <a:rPr lang="en-US" sz="2000" dirty="0"/>
              <a:t> </a:t>
            </a:r>
            <a:r>
              <a:rPr lang="en-US" sz="2000" dirty="0" err="1"/>
              <a:t>bagus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buruk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490007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807B5-671B-8B5E-EDFC-878D0882D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11.7 </a:t>
            </a:r>
            <a:r>
              <a:rPr lang="en-US" sz="4000" dirty="0" err="1"/>
              <a:t>Pengembangan</a:t>
            </a:r>
            <a:r>
              <a:rPr lang="en-US" sz="4000" dirty="0"/>
              <a:t> </a:t>
            </a:r>
            <a:r>
              <a:rPr lang="en-US" sz="4000" dirty="0" err="1"/>
              <a:t>Standar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7F060-A4F6-0638-5C8C-B7E9D9AF9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err="1"/>
              <a:t>Standar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arti </a:t>
            </a:r>
            <a:r>
              <a:rPr lang="en-US" sz="2000" dirty="0" err="1"/>
              <a:t>bagi</a:t>
            </a:r>
            <a:r>
              <a:rPr lang="en-US" sz="2000" dirty="0"/>
              <a:t> </a:t>
            </a:r>
            <a:r>
              <a:rPr lang="en-US" sz="2000" dirty="0" err="1"/>
              <a:t>pengukuran</a:t>
            </a:r>
            <a:r>
              <a:rPr lang="en-US" sz="2000" dirty="0"/>
              <a:t>.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melakukan</a:t>
            </a:r>
            <a:r>
              <a:rPr lang="en-US" sz="2000" dirty="0"/>
              <a:t> audit, </a:t>
            </a:r>
            <a:r>
              <a:rPr lang="en-US" sz="2000" dirty="0" err="1"/>
              <a:t>maka</a:t>
            </a:r>
            <a:r>
              <a:rPr lang="en-US" sz="2000" dirty="0"/>
              <a:t> auditor </a:t>
            </a:r>
            <a:r>
              <a:rPr lang="en-US" sz="2000" dirty="0" err="1"/>
              <a:t>perlu</a:t>
            </a:r>
            <a:r>
              <a:rPr lang="en-US" sz="2000" dirty="0"/>
              <a:t> </a:t>
            </a:r>
            <a:r>
              <a:rPr lang="en-US" sz="2000" dirty="0" err="1"/>
              <a:t>mencari</a:t>
            </a:r>
            <a:r>
              <a:rPr lang="en-US" sz="2000" dirty="0"/>
              <a:t> unit </a:t>
            </a:r>
            <a:r>
              <a:rPr lang="en-US" sz="2000" dirty="0" err="1"/>
              <a:t>pengukuran</a:t>
            </a:r>
            <a:r>
              <a:rPr lang="en-US" sz="2000" dirty="0"/>
              <a:t> yang </a:t>
            </a:r>
            <a:r>
              <a:rPr lang="en-US" sz="2000" dirty="0" err="1"/>
              <a:t>sesuai</a:t>
            </a:r>
            <a:r>
              <a:rPr lang="en-US" sz="2000" dirty="0"/>
              <a:t>. </a:t>
            </a:r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hal</a:t>
            </a:r>
            <a:r>
              <a:rPr lang="en-US" sz="2000" dirty="0"/>
              <a:t> yang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dijadikan</a:t>
            </a:r>
            <a:r>
              <a:rPr lang="en-US" sz="2000" dirty="0"/>
              <a:t> </a:t>
            </a:r>
            <a:r>
              <a:rPr lang="en-US" sz="2000" dirty="0" err="1"/>
              <a:t>standar</a:t>
            </a:r>
            <a:r>
              <a:rPr lang="en-US" sz="2000" dirty="0"/>
              <a:t> : </a:t>
            </a:r>
          </a:p>
          <a:p>
            <a:pPr>
              <a:buAutoNum type="arabicPeriod"/>
            </a:pPr>
            <a:r>
              <a:rPr lang="en-US" sz="2000" dirty="0" err="1"/>
              <a:t>Instruksi</a:t>
            </a:r>
            <a:r>
              <a:rPr lang="en-US" sz="2000" dirty="0"/>
              <a:t> </a:t>
            </a:r>
            <a:r>
              <a:rPr lang="en-US" sz="2000" dirty="0" err="1"/>
              <a:t>kerja</a:t>
            </a:r>
            <a:r>
              <a:rPr lang="en-US" sz="2000" dirty="0"/>
              <a:t> (Working instruction.</a:t>
            </a:r>
          </a:p>
          <a:p>
            <a:pPr>
              <a:buAutoNum type="arabicPeriod"/>
            </a:pPr>
            <a:r>
              <a:rPr lang="en-US" sz="2000" dirty="0" err="1"/>
              <a:t>Anggaran</a:t>
            </a:r>
            <a:r>
              <a:rPr lang="en-US" sz="2000" dirty="0"/>
              <a:t> (budget).</a:t>
            </a:r>
          </a:p>
          <a:p>
            <a:pPr>
              <a:buAutoNum type="arabicPeriod"/>
            </a:pPr>
            <a:r>
              <a:rPr lang="en-US" sz="2000" dirty="0" err="1"/>
              <a:t>Spesifikasi</a:t>
            </a:r>
            <a:r>
              <a:rPr lang="en-US" sz="2000" dirty="0"/>
              <a:t> </a:t>
            </a:r>
            <a:r>
              <a:rPr lang="en-US" sz="2000" dirty="0" err="1"/>
              <a:t>produk</a:t>
            </a:r>
            <a:r>
              <a:rPr lang="en-US" sz="2000" dirty="0"/>
              <a:t>.</a:t>
            </a:r>
          </a:p>
          <a:p>
            <a:pPr>
              <a:buAutoNum type="arabicPeriod"/>
            </a:pPr>
            <a:r>
              <a:rPr lang="en-US" sz="2000" dirty="0" err="1"/>
              <a:t>Praktik</a:t>
            </a:r>
            <a:r>
              <a:rPr lang="en-US" sz="2000" dirty="0"/>
              <a:t> </a:t>
            </a:r>
            <a:r>
              <a:rPr lang="en-US" sz="2000" dirty="0" err="1"/>
              <a:t>bisnis</a:t>
            </a:r>
            <a:r>
              <a:rPr lang="en-US" sz="2000" dirty="0"/>
              <a:t> yang </a:t>
            </a:r>
            <a:r>
              <a:rPr lang="en-US" sz="2000" dirty="0" err="1"/>
              <a:t>wajar</a:t>
            </a:r>
            <a:r>
              <a:rPr lang="en-US" sz="2000" dirty="0"/>
              <a:t> dan lain-lain. </a:t>
            </a:r>
          </a:p>
          <a:p>
            <a:pPr marL="0" indent="0">
              <a:buNone/>
            </a:pPr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standar</a:t>
            </a:r>
            <a:r>
              <a:rPr lang="en-US" sz="2000" dirty="0"/>
              <a:t>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ditelaah</a:t>
            </a:r>
            <a:r>
              <a:rPr lang="en-US" sz="2000" dirty="0"/>
              <a:t> oleh Dewan </a:t>
            </a:r>
            <a:r>
              <a:rPr lang="en-US" sz="2000" dirty="0" err="1"/>
              <a:t>Keselamatan</a:t>
            </a:r>
            <a:r>
              <a:rPr lang="en-US" sz="2000" dirty="0"/>
              <a:t> Nasional (National Safety Council) dan </a:t>
            </a:r>
            <a:r>
              <a:rPr lang="en-US" sz="2000" dirty="0" err="1"/>
              <a:t>apabila</a:t>
            </a:r>
            <a:r>
              <a:rPr lang="en-US" sz="2000" dirty="0"/>
              <a:t>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divalidasi</a:t>
            </a:r>
            <a:r>
              <a:rPr lang="en-US" sz="2000" dirty="0"/>
              <a:t> </a:t>
            </a:r>
            <a:r>
              <a:rPr lang="en-US" sz="2000" dirty="0" err="1"/>
              <a:t>dibahas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manajemen</a:t>
            </a:r>
            <a:r>
              <a:rPr lang="en-US" sz="2000" dirty="0"/>
              <a:t> </a:t>
            </a:r>
            <a:r>
              <a:rPr lang="en-US" sz="2000" dirty="0" err="1"/>
              <a:t>klien</a:t>
            </a:r>
            <a:r>
              <a:rPr lang="en-US" sz="2000" dirty="0"/>
              <a:t> dan </a:t>
            </a:r>
            <a:r>
              <a:rPr lang="en-US" sz="2000" dirty="0" err="1"/>
              <a:t>diterima</a:t>
            </a:r>
            <a:r>
              <a:rPr lang="en-US" sz="2000" dirty="0"/>
              <a:t>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digunakan</a:t>
            </a:r>
            <a:r>
              <a:rPr lang="en-US" sz="2000" dirty="0"/>
              <a:t> auditor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dibandingkan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pengukuran</a:t>
            </a:r>
            <a:r>
              <a:rPr lang="en-US" sz="2000" dirty="0"/>
              <a:t>. Selain </a:t>
            </a:r>
            <a:r>
              <a:rPr lang="en-US" sz="2000" dirty="0" err="1"/>
              <a:t>itu</a:t>
            </a:r>
            <a:r>
              <a:rPr lang="en-US" sz="2000" dirty="0"/>
              <a:t> auditor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bekerja</a:t>
            </a:r>
            <a:r>
              <a:rPr lang="en-US" sz="2000" dirty="0"/>
              <a:t> </a:t>
            </a:r>
            <a:r>
              <a:rPr lang="en-US" sz="2000" dirty="0" err="1"/>
              <a:t>sama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klien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mengembangkan</a:t>
            </a:r>
            <a:r>
              <a:rPr lang="en-US" sz="2000" dirty="0"/>
              <a:t> </a:t>
            </a:r>
            <a:r>
              <a:rPr lang="en-US" sz="2000" dirty="0" err="1"/>
              <a:t>standar</a:t>
            </a:r>
            <a:r>
              <a:rPr lang="en-US" sz="2000" dirty="0"/>
              <a:t> control </a:t>
            </a:r>
            <a:r>
              <a:rPr lang="en-US" sz="2000" dirty="0" err="1"/>
              <a:t>keselamatan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7815866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4908</TotalTime>
  <Words>1571</Words>
  <Application>Microsoft Office PowerPoint</Application>
  <PresentationFormat>On-screen Show (4:3)</PresentationFormat>
  <Paragraphs>116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BAB 11 AUDIT LAPANGAN (FIELDWORK)  Disusun Oleh : Erawin Apulina Silaban 2512120058P</vt:lpstr>
      <vt:lpstr>BAB 11 AUDIT LAPANGAN (FIELD WORK)</vt:lpstr>
      <vt:lpstr>11.1 Pengertian Fieldwork </vt:lpstr>
      <vt:lpstr>11.2 Pembuatan Strategi Fieldwork</vt:lpstr>
      <vt:lpstr>11.3 Model Fieldwork</vt:lpstr>
      <vt:lpstr>11.4 Bagian-bagian Fieldwork</vt:lpstr>
      <vt:lpstr>11.5 Audit Smart</vt:lpstr>
      <vt:lpstr>11.6 Pengukuran Kinerja </vt:lpstr>
      <vt:lpstr>11.7 Pengembangan Standar</vt:lpstr>
      <vt:lpstr>11.8 Benchmarking and Evaluation</vt:lpstr>
      <vt:lpstr>11.9 Pengujian </vt:lpstr>
      <vt:lpstr>11.10 Penerapan Teknik Audit</vt:lpstr>
      <vt:lpstr>PowerPoint Presentation</vt:lpstr>
      <vt:lpstr>11.11 Outsourcing and Cosourcing</vt:lpstr>
      <vt:lpstr>11.12 Telaah Analisis</vt:lpstr>
      <vt:lpstr>11.13 Bukti Hukum dan Bukti Audit</vt:lpstr>
      <vt:lpstr>KESIMPULAN</vt:lpstr>
      <vt:lpstr>TERIMA KASIH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andreassipahutarr@gmail.com</cp:lastModifiedBy>
  <cp:revision>150</cp:revision>
  <dcterms:created xsi:type="dcterms:W3CDTF">2010-04-18T12:06:30Z</dcterms:created>
  <dcterms:modified xsi:type="dcterms:W3CDTF">2026-05-13T00:22:22Z</dcterms:modified>
</cp:coreProperties>
</file>