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60" r:id="rId4"/>
    <p:sldId id="268" r:id="rId5"/>
    <p:sldId id="264" r:id="rId6"/>
    <p:sldId id="269" r:id="rId7"/>
    <p:sldId id="270" r:id="rId8"/>
    <p:sldId id="271" r:id="rId9"/>
    <p:sldId id="280" r:id="rId10"/>
    <p:sldId id="272" r:id="rId11"/>
    <p:sldId id="281" r:id="rId12"/>
    <p:sldId id="282" r:id="rId13"/>
    <p:sldId id="279" r:id="rId14"/>
    <p:sldId id="257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9" autoAdjust="0"/>
    <p:restoredTop sz="94660"/>
  </p:normalViewPr>
  <p:slideViewPr>
    <p:cSldViewPr>
      <p:cViewPr varScale="1">
        <p:scale>
          <a:sx n="68" d="100"/>
          <a:sy n="68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A86E8D-C2E8-16DB-13BE-C2E6820FAE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1BAA08-74E5-822A-696C-16AB662FB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627D0C-8C84-4FBA-BDD3-7F2031BE369A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A490060-5751-E0FB-A38B-BD79BA8133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A12AE9-220E-3980-1D53-EF9FE8834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6CE1D-28F8-4291-7A49-7708CEF5D1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A1DD8-D028-5A0C-3644-9CD6F085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FE2E39-80FE-4DB8-9F07-548D9BDFE8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0B02E-B89B-B814-DBA8-913B2DAC0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53B5E-E778-493F-B1F1-1F30F2E83CD6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1A64D-2B78-EA27-753B-81110502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48B13-AF1C-8074-447F-90D76676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5AF38-87A9-4401-A1BB-DB878DB930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09294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FED14-46AD-882D-EA25-F01C5ACD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62253-7BAD-43FB-9CEC-30E4087575FB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E5519-7F34-AA80-97A7-D1CCFDE6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B5FDD-978B-520D-24E2-E848DDB9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C3FE-9B52-41C8-A114-9B35521CF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53962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9B638-794A-F731-07D6-2C8EC716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F68D-3368-4820-B76C-2F947B873CF5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64007-8662-AD92-B1B8-318CE9570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185D0-476C-D037-8324-37E91F02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3AD72-33DA-4DD4-B0AE-B6D3CC1457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166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C149C-487A-8884-BFE8-7632FFDAB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03A8-2795-4564-B22C-48686D9EF730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DA0DB-B038-4C1A-C200-506BC86D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020D7-82C7-5EDA-623C-CAC9FAF3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FC20-69C7-4133-953C-C5DBD21928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641332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396D3-64A7-5008-74BC-3125AEA6B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62B3-1EE4-4B47-893E-4A1CE3AD294E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64A91-ED0A-4C33-D7FB-1C1D3516D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18750-307C-523B-F21C-7ABD04E2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95EC4-C19A-4510-BD76-6B698F89EE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64839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F38F68-9BCC-BAEE-9FD7-880C0BC7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0DF0-936D-4350-89F4-5B4DA3C0F42A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58084C-BF1C-32B1-9FE2-3CCDC26FA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059256-91E4-C15B-7B73-1A5F3E1C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5A27-4FF4-42A7-B1CB-4E18DE9F6E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535343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54EA6BF-7607-58ED-EF68-D4A8D8A0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34940-D2E5-4633-A55E-312EE4619E27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CCFCDE-930F-0DB8-1152-454B0B7F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2383DA-C77B-3004-2942-29AAFF7B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21D0-F238-44AB-9261-4979254BB7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96689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5A9095A-6A47-0E68-C699-9B27B95D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8BC8D-7A70-4D4E-8EFD-F27F9B69EC66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FAA67F-6732-60FA-6BA0-7900F774C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193CFA-892A-077D-B42F-036CA182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1B96B-89A9-475B-AE0A-7D7A65B8C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84129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A2B8E3-45C8-767C-0395-236C66F1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2834-193F-49E4-AB9B-80441B4223BC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832CA2D-E30D-7467-6BAD-39213A2B7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E1CA7E0-7883-DFB3-B320-1DE4DA8DC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A428B-7F32-45CA-9E41-1AFEA55127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507549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A9113C-8BFD-0C6A-F6F7-B53277FFA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52AB2-0E4D-4A6A-974F-1C9340A73A34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6D8507-C77A-CFAD-FB65-6BD20E199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235722-2545-9CBF-0D51-8A896CBF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BE04-9302-4EE4-BBF7-3521E9A3B9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74659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3F369C-2AED-5868-5554-3E361F4E4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473E-344D-4045-B214-7CEDA240DB2F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F9FE7E-9481-C0B0-CAAF-C050DA17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576A68-685F-0D50-7C0D-04CC6A501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3AE06-0EC8-4BB4-A2F3-667870D1E5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185377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4A823D4-FE53-5588-4CB1-814C5F0E5AD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98C7027-7AD3-135E-8A8F-AD7ED16AD8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D2EC7-D9BD-3758-10AA-835AC580E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8F938B-BC3C-4120-B53E-51B98BFEE7D3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A883D-4732-06C4-A263-20083DEA2D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5B793-9213-FB6A-4D92-BEF8084ED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7512D5D-1353-46AE-B843-68DF9F1459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D23619D0-7FEE-573F-912B-FCA624A2D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193" y="2348880"/>
            <a:ext cx="7772400" cy="1900238"/>
          </a:xfrm>
        </p:spPr>
        <p:txBody>
          <a:bodyPr/>
          <a:lstStyle/>
          <a:p>
            <a:r>
              <a:rPr lang="en-US" altLang="en-US" sz="4000" b="1" dirty="0">
                <a:solidFill>
                  <a:srgbClr val="FF0000"/>
                </a:solidFill>
              </a:rPr>
              <a:t>BAB 12</a:t>
            </a:r>
            <a:br>
              <a:rPr lang="en-US" altLang="en-US" sz="4000" b="1" dirty="0">
                <a:solidFill>
                  <a:srgbClr val="FF0000"/>
                </a:solidFill>
              </a:rPr>
            </a:br>
            <a:r>
              <a:rPr lang="en-US" altLang="en-US" sz="4000" b="1" dirty="0">
                <a:solidFill>
                  <a:srgbClr val="FF0000"/>
                </a:solidFill>
              </a:rPr>
              <a:t>TEMUAN AUDIT (AUDIT FINDINGS)</a:t>
            </a:r>
            <a:br>
              <a:rPr lang="en-US" altLang="en-US" sz="3200" b="1" dirty="0">
                <a:solidFill>
                  <a:srgbClr val="FF0000"/>
                </a:solidFill>
              </a:rPr>
            </a:br>
            <a:br>
              <a:rPr lang="en-US" altLang="en-US" sz="3200" b="1" dirty="0">
                <a:solidFill>
                  <a:srgbClr val="FF0000"/>
                </a:solidFill>
              </a:rPr>
            </a:br>
            <a:r>
              <a:rPr lang="en-US" altLang="en-US" sz="32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CORNELIA DWI SETIYANINGRUM</a:t>
            </a:r>
            <a:br>
              <a:rPr lang="en-US" altLang="en-US" sz="32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2512120061P</a:t>
            </a:r>
            <a:br>
              <a:rPr lang="en-US" altLang="en-US" sz="32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3200" b="1" dirty="0">
              <a:solidFill>
                <a:srgbClr val="FF0000"/>
              </a:solidFill>
            </a:endParaRP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76E3C7F6-292A-B777-0A15-8E61D2419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600" y="4941168"/>
            <a:ext cx="7416800" cy="936401"/>
          </a:xfrm>
        </p:spPr>
        <p:txBody>
          <a:bodyPr/>
          <a:lstStyle/>
          <a:p>
            <a:r>
              <a:rPr lang="en-US" altLang="en-US" sz="2400" b="1" dirty="0" err="1">
                <a:solidFill>
                  <a:schemeClr val="tx1"/>
                </a:solidFill>
              </a:rPr>
              <a:t>Dosen</a:t>
            </a:r>
            <a:r>
              <a:rPr lang="en-US" altLang="en-US" sz="2400" b="1" dirty="0">
                <a:solidFill>
                  <a:schemeClr val="tx1"/>
                </a:solidFill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</a:rPr>
              <a:t>Pengampu</a:t>
            </a:r>
            <a:r>
              <a:rPr lang="en-US" altLang="en-US" sz="2400" b="1" dirty="0">
                <a:solidFill>
                  <a:schemeClr val="tx1"/>
                </a:solidFill>
              </a:rPr>
              <a:t>: </a:t>
            </a:r>
          </a:p>
          <a:p>
            <a:r>
              <a:rPr lang="en-US" altLang="en-US" sz="2400" b="1" dirty="0" err="1">
                <a:solidFill>
                  <a:schemeClr val="tx1"/>
                </a:solidFill>
              </a:rPr>
              <a:t>Jaka</a:t>
            </a:r>
            <a:r>
              <a:rPr lang="en-US" altLang="en-US" sz="2400" b="1" dirty="0">
                <a:solidFill>
                  <a:schemeClr val="tx1"/>
                </a:solidFill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</a:rPr>
              <a:t>Darmawan,SE.,Ak.,M.Ak.,MMT.,CA</a:t>
            </a:r>
            <a:r>
              <a:rPr lang="en-US" altLang="en-US" sz="2400" b="1" dirty="0">
                <a:solidFill>
                  <a:schemeClr val="tx1"/>
                </a:solidFill>
              </a:rPr>
              <a:t>., CPA., CMA</a:t>
            </a:r>
          </a:p>
        </p:txBody>
      </p:sp>
      <p:pic>
        <p:nvPicPr>
          <p:cNvPr id="3076" name="Picture 1">
            <a:extLst>
              <a:ext uri="{FF2B5EF4-FFF2-40B4-BE49-F238E27FC236}">
                <a16:creationId xmlns:a16="http://schemas.microsoft.com/office/drawing/2014/main" id="{98ED5A2D-87A9-6984-43B1-C72D3AD1F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217488"/>
            <a:ext cx="44196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4CF8-7355-9967-C8B2-282E85ED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r>
              <a:rPr lang="en-ID" sz="4000" dirty="0"/>
              <a:t>SIGNIFIKANSI TEMUAN AUDIT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AC51-7998-B064-AB78-121C4E20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294"/>
            <a:ext cx="8229600" cy="4929411"/>
          </a:xfrm>
        </p:spPr>
        <p:txBody>
          <a:bodyPr/>
          <a:lstStyle/>
          <a:p>
            <a:r>
              <a:rPr lang="en-ID" sz="2200" dirty="0" err="1"/>
              <a:t>Temuan</a:t>
            </a:r>
            <a:r>
              <a:rPr lang="en-ID" sz="2200" dirty="0"/>
              <a:t> audit </a:t>
            </a:r>
            <a:r>
              <a:rPr lang="en-ID" sz="2200" dirty="0" err="1"/>
              <a:t>umumnya</a:t>
            </a:r>
            <a:r>
              <a:rPr lang="en-ID" sz="2200" dirty="0"/>
              <a:t> </a:t>
            </a:r>
            <a:r>
              <a:rPr lang="en-ID" sz="2200" dirty="0" err="1"/>
              <a:t>tidak</a:t>
            </a:r>
            <a:r>
              <a:rPr lang="en-ID" sz="2200" dirty="0"/>
              <a:t> </a:t>
            </a:r>
            <a:r>
              <a:rPr lang="en-ID" sz="2200" dirty="0" err="1"/>
              <a:t>memiliki</a:t>
            </a:r>
            <a:r>
              <a:rPr lang="en-ID" sz="2200" dirty="0"/>
              <a:t> </a:t>
            </a:r>
            <a:r>
              <a:rPr lang="en-ID" sz="2200" dirty="0" err="1"/>
              <a:t>kesamaan</a:t>
            </a:r>
            <a:r>
              <a:rPr lang="en-ID" sz="2200" dirty="0"/>
              <a:t> </a:t>
            </a:r>
            <a:r>
              <a:rPr lang="en-ID" sz="2200" dirty="0" err="1"/>
              <a:t>satu</a:t>
            </a:r>
            <a:r>
              <a:rPr lang="en-ID" sz="2200" dirty="0"/>
              <a:t> </a:t>
            </a:r>
            <a:r>
              <a:rPr lang="en-ID" sz="2200" dirty="0" err="1"/>
              <a:t>dengan</a:t>
            </a:r>
            <a:r>
              <a:rPr lang="en-ID" sz="2200" dirty="0"/>
              <a:t> yang </a:t>
            </a:r>
            <a:r>
              <a:rPr lang="en-ID" sz="2200" dirty="0" err="1"/>
              <a:t>lainnya</a:t>
            </a:r>
            <a:r>
              <a:rPr lang="en-ID" sz="2200" dirty="0"/>
              <a:t>. </a:t>
            </a:r>
            <a:r>
              <a:rPr lang="en-ID" sz="2200" dirty="0" err="1"/>
              <a:t>Setiap</a:t>
            </a:r>
            <a:r>
              <a:rPr lang="en-ID" sz="2200" dirty="0"/>
              <a:t> </a:t>
            </a:r>
            <a:r>
              <a:rPr lang="en-ID" sz="2200" dirty="0" err="1"/>
              <a:t>temuan</a:t>
            </a:r>
            <a:r>
              <a:rPr lang="en-ID" sz="2200" dirty="0"/>
              <a:t> audit </a:t>
            </a:r>
            <a:r>
              <a:rPr lang="en-ID" sz="2200" dirty="0" err="1"/>
              <a:t>mencerminkan</a:t>
            </a:r>
            <a:r>
              <a:rPr lang="en-ID" sz="2200" dirty="0"/>
              <a:t> </a:t>
            </a:r>
            <a:r>
              <a:rPr lang="en-ID" sz="2200" dirty="0" err="1"/>
              <a:t>tingkat</a:t>
            </a:r>
            <a:r>
              <a:rPr lang="en-ID" sz="2200" dirty="0"/>
              <a:t> </a:t>
            </a:r>
            <a:r>
              <a:rPr lang="en-ID" sz="2200" dirty="0" err="1"/>
              <a:t>kerugian</a:t>
            </a:r>
            <a:r>
              <a:rPr lang="en-ID" sz="2200" dirty="0"/>
              <a:t> </a:t>
            </a:r>
            <a:r>
              <a:rPr lang="en-ID" sz="2200" dirty="0" err="1"/>
              <a:t>atau</a:t>
            </a:r>
            <a:r>
              <a:rPr lang="en-ID" sz="2200" dirty="0"/>
              <a:t> </a:t>
            </a:r>
            <a:r>
              <a:rPr lang="en-ID" sz="2200" dirty="0" err="1"/>
              <a:t>risiko</a:t>
            </a:r>
            <a:r>
              <a:rPr lang="en-ID" sz="2200" dirty="0"/>
              <a:t> </a:t>
            </a:r>
            <a:r>
              <a:rPr lang="en-ID" sz="2200" dirty="0" err="1"/>
              <a:t>aktual</a:t>
            </a:r>
            <a:r>
              <a:rPr lang="en-ID" sz="2200" dirty="0"/>
              <a:t> </a:t>
            </a:r>
            <a:r>
              <a:rPr lang="en-ID" sz="2200" dirty="0" err="1"/>
              <a:t>atau</a:t>
            </a:r>
            <a:r>
              <a:rPr lang="en-ID" sz="2200" dirty="0"/>
              <a:t> </a:t>
            </a:r>
            <a:r>
              <a:rPr lang="en-ID" sz="2200" dirty="0" err="1"/>
              <a:t>potensial</a:t>
            </a:r>
            <a:r>
              <a:rPr lang="en-ID" sz="2200" dirty="0"/>
              <a:t> masing-masing. </a:t>
            </a:r>
            <a:r>
              <a:rPr lang="en-ID" sz="2200" dirty="0" err="1"/>
              <a:t>Kebanyakan</a:t>
            </a:r>
            <a:r>
              <a:rPr lang="en-ID" sz="2200" dirty="0"/>
              <a:t> </a:t>
            </a:r>
            <a:r>
              <a:rPr lang="en-ID" sz="2200" dirty="0" err="1"/>
              <a:t>tujuan</a:t>
            </a:r>
            <a:r>
              <a:rPr lang="en-ID" sz="2200" dirty="0"/>
              <a:t>, </a:t>
            </a:r>
            <a:r>
              <a:rPr lang="en-ID" sz="2200" dirty="0" err="1"/>
              <a:t>temuan-temuan</a:t>
            </a:r>
            <a:r>
              <a:rPr lang="en-ID" sz="2200" dirty="0"/>
              <a:t> audit oleh internal auditor </a:t>
            </a:r>
            <a:r>
              <a:rPr lang="en-ID" sz="2200" dirty="0" err="1"/>
              <a:t>diklasifikasikan</a:t>
            </a:r>
            <a:r>
              <a:rPr lang="en-ID" sz="2200" dirty="0"/>
              <a:t> </a:t>
            </a:r>
            <a:r>
              <a:rPr lang="en-ID" sz="2200" dirty="0" err="1"/>
              <a:t>menjadi</a:t>
            </a:r>
            <a:r>
              <a:rPr lang="en-ID" sz="2200" dirty="0"/>
              <a:t> </a:t>
            </a:r>
            <a:r>
              <a:rPr lang="en-ID" sz="2200" dirty="0" err="1"/>
              <a:t>tidak</a:t>
            </a:r>
            <a:r>
              <a:rPr lang="en-ID" sz="2200" dirty="0"/>
              <a:t> </a:t>
            </a:r>
            <a:r>
              <a:rPr lang="en-ID" sz="2200" dirty="0" err="1"/>
              <a:t>signifikan</a:t>
            </a:r>
            <a:r>
              <a:rPr lang="en-ID" sz="2200" dirty="0"/>
              <a:t>, </a:t>
            </a:r>
            <a:r>
              <a:rPr lang="en-ID" sz="2200" dirty="0" err="1"/>
              <a:t>kecil</a:t>
            </a:r>
            <a:r>
              <a:rPr lang="en-ID" sz="2200" dirty="0"/>
              <a:t>, </a:t>
            </a:r>
            <a:r>
              <a:rPr lang="en-ID" sz="2200" dirty="0" err="1"/>
              <a:t>atau</a:t>
            </a:r>
            <a:r>
              <a:rPr lang="en-ID" sz="2200" dirty="0"/>
              <a:t> </a:t>
            </a:r>
            <a:r>
              <a:rPr lang="en-ID" sz="2200" dirty="0" err="1"/>
              <a:t>besar</a:t>
            </a:r>
            <a:r>
              <a:rPr lang="en-ID" sz="2200" dirty="0"/>
              <a:t>.</a:t>
            </a:r>
          </a:p>
          <a:p>
            <a:r>
              <a:rPr lang="en-ID" sz="2200" dirty="0"/>
              <a:t>1. </a:t>
            </a:r>
            <a:r>
              <a:rPr lang="en-ID" sz="2200" dirty="0" err="1"/>
              <a:t>Temuan-temuan</a:t>
            </a:r>
            <a:r>
              <a:rPr lang="en-ID" sz="2200" dirty="0"/>
              <a:t> </a:t>
            </a:r>
            <a:r>
              <a:rPr lang="en-ID" sz="2200" dirty="0" err="1"/>
              <a:t>tidak</a:t>
            </a:r>
            <a:r>
              <a:rPr lang="en-ID" sz="2200" dirty="0"/>
              <a:t> </a:t>
            </a:r>
            <a:r>
              <a:rPr lang="en-ID" sz="2200" dirty="0" err="1"/>
              <a:t>signifikan</a:t>
            </a:r>
            <a:r>
              <a:rPr lang="en-ID" sz="2200" dirty="0"/>
              <a:t> (insignificant findings):</a:t>
            </a:r>
            <a:r>
              <a:rPr lang="en-ID" sz="2200" dirty="0" err="1"/>
              <a:t>sebaiknya</a:t>
            </a:r>
            <a:r>
              <a:rPr lang="en-ID" sz="2200" dirty="0"/>
              <a:t> </a:t>
            </a:r>
            <a:r>
              <a:rPr lang="en-ID" sz="2200" dirty="0" err="1"/>
              <a:t>tidak</a:t>
            </a:r>
            <a:r>
              <a:rPr lang="en-ID" sz="2200" dirty="0"/>
              <a:t> </a:t>
            </a:r>
            <a:r>
              <a:rPr lang="en-ID" sz="2200" dirty="0" err="1"/>
              <a:t>disembunyikan</a:t>
            </a:r>
            <a:r>
              <a:rPr lang="en-ID" sz="2200" dirty="0"/>
              <a:t>/</a:t>
            </a:r>
            <a:r>
              <a:rPr lang="en-ID" sz="2200" dirty="0" err="1"/>
              <a:t>dilewatkan</a:t>
            </a:r>
            <a:r>
              <a:rPr lang="en-ID" sz="2200" dirty="0"/>
              <a:t>.</a:t>
            </a:r>
          </a:p>
          <a:p>
            <a:r>
              <a:rPr lang="en-ID" sz="2200" dirty="0"/>
              <a:t>2. </a:t>
            </a:r>
            <a:r>
              <a:rPr lang="en-ID" sz="2200" dirty="0" err="1"/>
              <a:t>Temuan-temuan</a:t>
            </a:r>
            <a:r>
              <a:rPr lang="en-ID" sz="2200" dirty="0"/>
              <a:t> </a:t>
            </a:r>
            <a:r>
              <a:rPr lang="en-ID" sz="2200" dirty="0" err="1"/>
              <a:t>kecil</a:t>
            </a:r>
            <a:r>
              <a:rPr lang="en-ID" sz="2200" dirty="0"/>
              <a:t> (minor findings):</a:t>
            </a:r>
            <a:r>
              <a:rPr lang="en-ID" sz="2200" dirty="0" err="1"/>
              <a:t>temuan</a:t>
            </a:r>
            <a:r>
              <a:rPr lang="en-ID" sz="2200" dirty="0"/>
              <a:t> </a:t>
            </a:r>
            <a:r>
              <a:rPr lang="en-ID" sz="2200" dirty="0" err="1"/>
              <a:t>ini</a:t>
            </a:r>
            <a:r>
              <a:rPr lang="en-ID" sz="2200" dirty="0"/>
              <a:t> </a:t>
            </a:r>
            <a:r>
              <a:rPr lang="en-ID" sz="2200" dirty="0" err="1"/>
              <a:t>sebaiknya</a:t>
            </a:r>
            <a:r>
              <a:rPr lang="en-ID" sz="2200" dirty="0"/>
              <a:t> </a:t>
            </a:r>
            <a:r>
              <a:rPr lang="en-ID" sz="2200" dirty="0" err="1"/>
              <a:t>dilaporkan</a:t>
            </a:r>
            <a:r>
              <a:rPr lang="en-ID" sz="2200" dirty="0"/>
              <a:t> </a:t>
            </a:r>
            <a:r>
              <a:rPr lang="en-ID" sz="2200" dirty="0" err="1"/>
              <a:t>dengan</a:t>
            </a:r>
            <a:r>
              <a:rPr lang="en-ID" sz="2200" dirty="0"/>
              <a:t> </a:t>
            </a:r>
            <a:r>
              <a:rPr lang="en-ID" sz="2200" dirty="0" err="1"/>
              <a:t>memasukkannya</a:t>
            </a:r>
            <a:r>
              <a:rPr lang="en-ID" sz="2200" dirty="0"/>
              <a:t> </a:t>
            </a:r>
            <a:r>
              <a:rPr lang="en-ID" sz="2200" dirty="0" err="1"/>
              <a:t>ke</a:t>
            </a:r>
            <a:r>
              <a:rPr lang="en-ID" sz="2200" dirty="0"/>
              <a:t> </a:t>
            </a:r>
            <a:r>
              <a:rPr lang="en-ID" sz="2200" dirty="0" err="1"/>
              <a:t>dalam</a:t>
            </a:r>
            <a:r>
              <a:rPr lang="en-ID" sz="2200" dirty="0"/>
              <a:t> </a:t>
            </a:r>
            <a:r>
              <a:rPr lang="en-ID" sz="2200" dirty="0" err="1"/>
              <a:t>surat</a:t>
            </a:r>
            <a:r>
              <a:rPr lang="en-ID" sz="2200" dirty="0"/>
              <a:t> </a:t>
            </a:r>
            <a:r>
              <a:rPr lang="en-ID" sz="2200" dirty="0" err="1"/>
              <a:t>kepada</a:t>
            </a:r>
            <a:r>
              <a:rPr lang="en-ID" sz="2200" dirty="0"/>
              <a:t> </a:t>
            </a:r>
            <a:r>
              <a:rPr lang="en-ID" sz="2200" dirty="0" err="1"/>
              <a:t>manajemen</a:t>
            </a:r>
            <a:r>
              <a:rPr lang="en-ID" sz="2200" dirty="0"/>
              <a:t> (management letter).</a:t>
            </a:r>
          </a:p>
          <a:p>
            <a:r>
              <a:rPr lang="en-ID" sz="2200" dirty="0"/>
              <a:t>3. </a:t>
            </a:r>
            <a:r>
              <a:rPr lang="en-ID" sz="2200" dirty="0" err="1"/>
              <a:t>Temuan-temuan</a:t>
            </a:r>
            <a:r>
              <a:rPr lang="en-ID" sz="2200" dirty="0"/>
              <a:t> </a:t>
            </a:r>
            <a:r>
              <a:rPr lang="en-ID" sz="2200" dirty="0" err="1"/>
              <a:t>besar</a:t>
            </a:r>
            <a:r>
              <a:rPr lang="en-ID" sz="2200" dirty="0"/>
              <a:t> (major findings):</a:t>
            </a:r>
            <a:r>
              <a:rPr lang="en-ID" sz="2200" dirty="0" err="1"/>
              <a:t>temuan</a:t>
            </a:r>
            <a:r>
              <a:rPr lang="en-ID" sz="2200" dirty="0"/>
              <a:t> </a:t>
            </a:r>
            <a:r>
              <a:rPr lang="en-ID" sz="2200" dirty="0" err="1"/>
              <a:t>ini</a:t>
            </a:r>
            <a:r>
              <a:rPr lang="en-ID" sz="2200" dirty="0"/>
              <a:t> </a:t>
            </a:r>
            <a:r>
              <a:rPr lang="en-ID" sz="2200" dirty="0" err="1"/>
              <a:t>perlu</a:t>
            </a:r>
            <a:r>
              <a:rPr lang="en-ID" sz="2200" dirty="0"/>
              <a:t> </a:t>
            </a:r>
            <a:r>
              <a:rPr lang="en-ID" sz="2200" dirty="0" err="1"/>
              <a:t>segera</a:t>
            </a:r>
            <a:r>
              <a:rPr lang="en-ID" sz="2200" dirty="0"/>
              <a:t> </a:t>
            </a:r>
            <a:r>
              <a:rPr lang="en-ID" sz="2200" dirty="0" err="1"/>
              <a:t>diselesaikan</a:t>
            </a:r>
            <a:r>
              <a:rPr lang="en-ID" sz="2200" dirty="0"/>
              <a:t> </a:t>
            </a:r>
            <a:r>
              <a:rPr lang="en-ID" sz="2200" dirty="0" err="1"/>
              <a:t>karena</a:t>
            </a:r>
            <a:r>
              <a:rPr lang="en-ID" sz="2200" dirty="0"/>
              <a:t> </a:t>
            </a:r>
            <a:r>
              <a:rPr lang="en-ID" sz="2200" dirty="0" err="1"/>
              <a:t>dapat</a:t>
            </a:r>
            <a:r>
              <a:rPr lang="en-ID" sz="2200" dirty="0"/>
              <a:t> </a:t>
            </a:r>
            <a:r>
              <a:rPr lang="en-ID" sz="2200" dirty="0" err="1"/>
              <a:t>menghambat</a:t>
            </a:r>
            <a:r>
              <a:rPr lang="en-ID" sz="2200" dirty="0"/>
              <a:t> </a:t>
            </a:r>
            <a:r>
              <a:rPr lang="en-ID" sz="2200" dirty="0" err="1"/>
              <a:t>tercapainya</a:t>
            </a:r>
            <a:r>
              <a:rPr lang="en-ID" sz="2200" dirty="0"/>
              <a:t> </a:t>
            </a:r>
            <a:r>
              <a:rPr lang="en-ID" sz="2200" dirty="0" err="1"/>
              <a:t>tujuan</a:t>
            </a:r>
            <a:r>
              <a:rPr lang="en-ID" sz="2200" dirty="0"/>
              <a:t> </a:t>
            </a:r>
            <a:r>
              <a:rPr lang="en-ID" sz="2200" dirty="0" err="1"/>
              <a:t>utama</a:t>
            </a:r>
            <a:r>
              <a:rPr lang="en-ID" sz="2200" dirty="0"/>
              <a:t> </a:t>
            </a:r>
            <a:r>
              <a:rPr lang="en-ID" sz="2200" dirty="0" err="1"/>
              <a:t>organisasi</a:t>
            </a:r>
            <a:r>
              <a:rPr lang="en-ID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838261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4CF8-7355-9967-C8B2-282E85ED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r>
              <a:rPr lang="en-ID" sz="4000" dirty="0" err="1"/>
              <a:t>Elemen-elemen</a:t>
            </a:r>
            <a:r>
              <a:rPr lang="en-ID" sz="4000" dirty="0"/>
              <a:t> </a:t>
            </a:r>
            <a:r>
              <a:rPr lang="en-ID" sz="4000" dirty="0" err="1"/>
              <a:t>Temuan</a:t>
            </a:r>
            <a:r>
              <a:rPr lang="en-ID" sz="4000" dirty="0"/>
              <a:t> Audit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AC51-7998-B064-AB78-121C4E20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294"/>
            <a:ext cx="8229600" cy="4929411"/>
          </a:xfrm>
        </p:spPr>
        <p:txBody>
          <a:bodyPr/>
          <a:lstStyle/>
          <a:p>
            <a:r>
              <a:rPr lang="en-ID" sz="2000" dirty="0"/>
              <a:t>Fakta-</a:t>
            </a:r>
            <a:r>
              <a:rPr lang="en-ID" sz="2000" dirty="0" err="1"/>
              <a:t>fakta</a:t>
            </a:r>
            <a:r>
              <a:rPr lang="en-ID" sz="2000" dirty="0"/>
              <a:t> yang </a:t>
            </a:r>
            <a:r>
              <a:rPr lang="en-ID" sz="2000" dirty="0" err="1"/>
              <a:t>ditemukan</a:t>
            </a:r>
            <a:r>
              <a:rPr lang="en-ID" sz="2000" dirty="0"/>
              <a:t> auditor internal </a:t>
            </a:r>
            <a:r>
              <a:rPr lang="en-ID" sz="2000" dirty="0" err="1"/>
              <a:t>haruslah</a:t>
            </a:r>
            <a:r>
              <a:rPr lang="en-ID" sz="2000" dirty="0"/>
              <a:t> </a:t>
            </a:r>
            <a:r>
              <a:rPr lang="en-ID" sz="2000" dirty="0" err="1"/>
              <a:t>meyakinkan</a:t>
            </a:r>
            <a:r>
              <a:rPr lang="en-ID" sz="2000" dirty="0"/>
              <a:t>, </a:t>
            </a:r>
            <a:r>
              <a:rPr lang="en-ID" sz="2000" dirty="0" err="1"/>
              <a:t>kriterianya</a:t>
            </a:r>
            <a:r>
              <a:rPr lang="en-ID" sz="2000" dirty="0"/>
              <a:t>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diterima</a:t>
            </a:r>
            <a:r>
              <a:rPr lang="en-ID" sz="2000" dirty="0"/>
              <a:t>, dan </a:t>
            </a:r>
            <a:r>
              <a:rPr lang="en-ID" sz="2000" dirty="0" err="1"/>
              <a:t>logika</a:t>
            </a:r>
            <a:r>
              <a:rPr lang="en-ID" sz="2000" dirty="0"/>
              <a:t> yang </a:t>
            </a:r>
            <a:r>
              <a:rPr lang="en-ID" sz="2000" dirty="0" err="1"/>
              <a:t>digunakan</a:t>
            </a:r>
            <a:r>
              <a:rPr lang="en-ID" sz="2000" dirty="0"/>
              <a:t> juga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meyakinkan</a:t>
            </a:r>
            <a:r>
              <a:rPr lang="en-ID" sz="2000" dirty="0"/>
              <a:t>. </a:t>
            </a:r>
            <a:r>
              <a:rPr lang="en-ID" sz="2000" dirty="0" err="1"/>
              <a:t>Kebanyakan</a:t>
            </a:r>
            <a:r>
              <a:rPr lang="en-ID" sz="2000" dirty="0"/>
              <a:t> </a:t>
            </a:r>
            <a:r>
              <a:rPr lang="en-ID" sz="2000" dirty="0" err="1"/>
              <a:t>temuan</a:t>
            </a:r>
            <a:r>
              <a:rPr lang="en-ID" sz="2000" dirty="0"/>
              <a:t> audit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mencakup</a:t>
            </a:r>
            <a:r>
              <a:rPr lang="en-ID" sz="2000" dirty="0"/>
              <a:t> </a:t>
            </a:r>
            <a:r>
              <a:rPr lang="en-ID" sz="2000" dirty="0" err="1"/>
              <a:t>elemen-elemen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, </a:t>
            </a:r>
            <a:r>
              <a:rPr lang="en-ID" sz="2000" dirty="0" err="1"/>
              <a:t>yaitu</a:t>
            </a:r>
            <a:r>
              <a:rPr lang="en-ID" sz="2000" dirty="0"/>
              <a:t>:</a:t>
            </a:r>
          </a:p>
          <a:p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endParaRPr lang="en-ID" sz="2000" dirty="0"/>
          </a:p>
          <a:p>
            <a:pPr marL="0" indent="0">
              <a:buNone/>
            </a:pPr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r>
              <a:rPr lang="en-ID" sz="2000" dirty="0"/>
              <a:t> (background)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titik</a:t>
            </a:r>
            <a:r>
              <a:rPr lang="en-ID" sz="2000" dirty="0"/>
              <a:t> </a:t>
            </a:r>
            <a:r>
              <a:rPr lang="en-ID" sz="2000" dirty="0" err="1"/>
              <a:t>tolak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pemahaman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pembaca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pendengar</a:t>
            </a:r>
            <a:r>
              <a:rPr lang="en-ID" sz="2000" dirty="0"/>
              <a:t> </a:t>
            </a:r>
            <a:r>
              <a:rPr lang="en-ID" sz="2000" dirty="0" err="1"/>
              <a:t>mengenai</a:t>
            </a:r>
            <a:r>
              <a:rPr lang="en-ID" sz="2000" dirty="0"/>
              <a:t> </a:t>
            </a:r>
            <a:r>
              <a:rPr lang="en-ID" sz="2000" dirty="0" err="1"/>
              <a:t>apa</a:t>
            </a:r>
            <a:r>
              <a:rPr lang="en-ID" sz="2000" dirty="0"/>
              <a:t> yang </a:t>
            </a:r>
            <a:r>
              <a:rPr lang="en-ID" sz="2000" dirty="0" err="1"/>
              <a:t>ingin</a:t>
            </a:r>
            <a:r>
              <a:rPr lang="en-ID" sz="2000" dirty="0"/>
              <a:t> </a:t>
            </a:r>
            <a:r>
              <a:rPr lang="en-ID" sz="2000" dirty="0" err="1"/>
              <a:t>kita</a:t>
            </a:r>
            <a:r>
              <a:rPr lang="en-ID" sz="2000" dirty="0"/>
              <a:t> </a:t>
            </a:r>
            <a:r>
              <a:rPr lang="en-ID" sz="2000" dirty="0" err="1"/>
              <a:t>sampaikan</a:t>
            </a:r>
            <a:r>
              <a:rPr lang="en-ID" sz="2000" dirty="0"/>
              <a:t>. </a:t>
            </a:r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disusun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sejelas</a:t>
            </a:r>
            <a:r>
              <a:rPr lang="en-ID" sz="2000" dirty="0"/>
              <a:t> </a:t>
            </a:r>
            <a:r>
              <a:rPr lang="en-ID" sz="2000" dirty="0" err="1"/>
              <a:t>mungkin</a:t>
            </a:r>
            <a:r>
              <a:rPr lang="en-ID" sz="2000" dirty="0"/>
              <a:t> dan </a:t>
            </a:r>
            <a:r>
              <a:rPr lang="en-ID" sz="2000" dirty="0" err="1"/>
              <a:t>bila</a:t>
            </a:r>
            <a:r>
              <a:rPr lang="en-ID" sz="2000" dirty="0"/>
              <a:t> </a:t>
            </a:r>
            <a:r>
              <a:rPr lang="en-ID" sz="2000" dirty="0" err="1"/>
              <a:t>perlu</a:t>
            </a:r>
            <a:r>
              <a:rPr lang="en-ID" sz="2000" dirty="0"/>
              <a:t> </a:t>
            </a:r>
            <a:r>
              <a:rPr lang="en-ID" sz="2000" dirty="0" err="1"/>
              <a:t>disertai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data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fakta</a:t>
            </a:r>
            <a:r>
              <a:rPr lang="en-ID" sz="2000" dirty="0"/>
              <a:t> yang </a:t>
            </a:r>
            <a:r>
              <a:rPr lang="en-ID" sz="2000" dirty="0" err="1"/>
              <a:t>mendukung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Kriteria</a:t>
            </a:r>
            <a:endParaRPr lang="en-ID" sz="2000" dirty="0"/>
          </a:p>
          <a:p>
            <a:pPr marL="0" indent="0">
              <a:buNone/>
            </a:pPr>
            <a:r>
              <a:rPr lang="en-ID" sz="2000" dirty="0" err="1"/>
              <a:t>Kriteria</a:t>
            </a:r>
            <a:r>
              <a:rPr lang="en-ID" sz="2000" dirty="0"/>
              <a:t> (criteria)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ukuran</a:t>
            </a:r>
            <a:r>
              <a:rPr lang="en-ID" sz="2000" dirty="0"/>
              <a:t> yang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penetapan</a:t>
            </a:r>
            <a:r>
              <a:rPr lang="en-ID" sz="2000" dirty="0"/>
              <a:t> </a:t>
            </a:r>
            <a:r>
              <a:rPr lang="en-ID" sz="2000" dirty="0" err="1"/>
              <a:t>sesuatu</a:t>
            </a:r>
            <a:r>
              <a:rPr lang="en-ID" sz="2000" dirty="0"/>
              <a:t>, </a:t>
            </a:r>
            <a:r>
              <a:rPr lang="en-ID" sz="2000" dirty="0" err="1"/>
              <a:t>artinya</a:t>
            </a:r>
            <a:r>
              <a:rPr lang="en-ID" sz="2000" dirty="0"/>
              <a:t>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batasan</a:t>
            </a:r>
            <a:r>
              <a:rPr lang="en-ID" sz="2000" dirty="0"/>
              <a:t> </a:t>
            </a:r>
            <a:r>
              <a:rPr lang="en-ID" sz="2000" dirty="0" err="1"/>
              <a:t>mutu</a:t>
            </a:r>
            <a:r>
              <a:rPr lang="en-ID" sz="2000" dirty="0"/>
              <a:t>. </a:t>
            </a:r>
            <a:r>
              <a:rPr lang="en-ID" sz="2000" dirty="0" err="1"/>
              <a:t>Terpenuhi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terlampauinya</a:t>
            </a:r>
            <a:r>
              <a:rPr lang="en-ID" sz="2000" dirty="0"/>
              <a:t>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didalam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internal audit </a:t>
            </a:r>
            <a:r>
              <a:rPr lang="en-ID" sz="2000" dirty="0" err="1"/>
              <a:t>bermakna</a:t>
            </a:r>
            <a:r>
              <a:rPr lang="en-ID" sz="2000" dirty="0"/>
              <a:t> </a:t>
            </a:r>
            <a:r>
              <a:rPr lang="en-ID" sz="2000" dirty="0" err="1"/>
              <a:t>terpenuhi</a:t>
            </a:r>
            <a:r>
              <a:rPr lang="en-ID" sz="2000" dirty="0"/>
              <a:t> dan </a:t>
            </a:r>
            <a:r>
              <a:rPr lang="en-ID" sz="2000" dirty="0" err="1"/>
              <a:t>terlampauinya</a:t>
            </a:r>
            <a:r>
              <a:rPr lang="en-ID" sz="2000" dirty="0"/>
              <a:t>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temuan</a:t>
            </a:r>
            <a:r>
              <a:rPr lang="en-ID" sz="2000" dirty="0"/>
              <a:t> audit.</a:t>
            </a:r>
          </a:p>
        </p:txBody>
      </p:sp>
    </p:spTree>
    <p:extLst>
      <p:ext uri="{BB962C8B-B14F-4D97-AF65-F5344CB8AC3E}">
        <p14:creationId xmlns:p14="http://schemas.microsoft.com/office/powerpoint/2010/main" val="262868314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4CF8-7355-9967-C8B2-282E85ED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r>
              <a:rPr lang="en-ID" sz="4000" dirty="0"/>
              <a:t>ELEMEN-ELEMEN TEMUAN AUDIT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AC51-7998-B064-AB78-121C4E20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294"/>
            <a:ext cx="8229600" cy="4929411"/>
          </a:xfrm>
        </p:spPr>
        <p:txBody>
          <a:bodyPr/>
          <a:lstStyle/>
          <a:p>
            <a:endParaRPr lang="en-ID" sz="1600" dirty="0"/>
          </a:p>
          <a:p>
            <a:r>
              <a:rPr lang="en-ID" sz="1800" dirty="0" err="1"/>
              <a:t>Kondisi</a:t>
            </a:r>
            <a:endParaRPr lang="en-ID" sz="1800" dirty="0"/>
          </a:p>
          <a:p>
            <a:pPr marL="0" indent="0">
              <a:buNone/>
            </a:pPr>
            <a:r>
              <a:rPr lang="en-ID" sz="1800" dirty="0" err="1"/>
              <a:t>Kondisi</a:t>
            </a:r>
            <a:r>
              <a:rPr lang="en-ID" sz="1800" dirty="0"/>
              <a:t> (condition) </a:t>
            </a:r>
            <a:r>
              <a:rPr lang="en-ID" sz="1800" dirty="0" err="1"/>
              <a:t>merupakan</a:t>
            </a:r>
            <a:r>
              <a:rPr lang="en-ID" sz="1800" dirty="0"/>
              <a:t> </a:t>
            </a:r>
            <a:r>
              <a:rPr lang="en-ID" sz="1800" dirty="0" err="1"/>
              <a:t>jantungnya</a:t>
            </a:r>
            <a:r>
              <a:rPr lang="en-ID" sz="1800" dirty="0"/>
              <a:t> </a:t>
            </a:r>
            <a:r>
              <a:rPr lang="en-ID" sz="1800" dirty="0" err="1"/>
              <a:t>temuan</a:t>
            </a:r>
            <a:r>
              <a:rPr lang="en-ID" sz="1800" dirty="0"/>
              <a:t>. Kesimpulan (conclusion) </a:t>
            </a:r>
            <a:r>
              <a:rPr lang="en-ID" sz="1800" dirty="0" err="1"/>
              <a:t>hal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harus</a:t>
            </a:r>
            <a:r>
              <a:rPr lang="en-ID" sz="1800" dirty="0"/>
              <a:t> </a:t>
            </a:r>
            <a:r>
              <a:rPr lang="en-ID" sz="1800" dirty="0" err="1"/>
              <a:t>didukung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fakta</a:t>
            </a:r>
            <a:r>
              <a:rPr lang="en-ID" sz="1800" dirty="0"/>
              <a:t>.</a:t>
            </a:r>
          </a:p>
          <a:p>
            <a:r>
              <a:rPr lang="en-ID" sz="1800" dirty="0" err="1"/>
              <a:t>Penyebab</a:t>
            </a:r>
            <a:endParaRPr lang="en-ID" sz="1800" dirty="0"/>
          </a:p>
          <a:p>
            <a:pPr marL="0" indent="0">
              <a:buNone/>
            </a:pPr>
            <a:r>
              <a:rPr lang="en-ID" sz="1800" dirty="0" err="1"/>
              <a:t>Penyebab</a:t>
            </a:r>
            <a:r>
              <a:rPr lang="en-ID" sz="1800" dirty="0"/>
              <a:t> (cause) </a:t>
            </a:r>
            <a:r>
              <a:rPr lang="en-ID" sz="1800" dirty="0" err="1"/>
              <a:t>memerlukan</a:t>
            </a:r>
            <a:r>
              <a:rPr lang="en-ID" sz="1800" dirty="0"/>
              <a:t> </a:t>
            </a:r>
            <a:r>
              <a:rPr lang="en-ID" sz="1800" dirty="0" err="1"/>
              <a:t>latihan</a:t>
            </a:r>
            <a:r>
              <a:rPr lang="en-ID" sz="1800" dirty="0"/>
              <a:t> </a:t>
            </a:r>
            <a:r>
              <a:rPr lang="en-ID" sz="1800" dirty="0" err="1"/>
              <a:t>pemecahan</a:t>
            </a:r>
            <a:r>
              <a:rPr lang="en-ID" sz="1800" dirty="0"/>
              <a:t> </a:t>
            </a:r>
            <a:r>
              <a:rPr lang="en-ID" sz="1800" dirty="0" err="1"/>
              <a:t>masalah</a:t>
            </a:r>
            <a:r>
              <a:rPr lang="en-ID" sz="1800" dirty="0"/>
              <a:t> (problem solving).</a:t>
            </a:r>
          </a:p>
          <a:p>
            <a:r>
              <a:rPr lang="en-ID" sz="1800" dirty="0" err="1"/>
              <a:t>Dampak</a:t>
            </a:r>
            <a:endParaRPr lang="en-ID" sz="1800" dirty="0"/>
          </a:p>
          <a:p>
            <a:pPr marL="0" indent="0">
              <a:buNone/>
            </a:pPr>
            <a:r>
              <a:rPr lang="en-ID" sz="1800" dirty="0" err="1"/>
              <a:t>Dampak</a:t>
            </a:r>
            <a:r>
              <a:rPr lang="en-ID" sz="1800" dirty="0"/>
              <a:t> (effect) </a:t>
            </a:r>
            <a:r>
              <a:rPr lang="en-ID" sz="1800" dirty="0" err="1"/>
              <a:t>yaitu</a:t>
            </a:r>
            <a:r>
              <a:rPr lang="en-ID" sz="1800" dirty="0"/>
              <a:t>: </a:t>
            </a:r>
            <a:r>
              <a:rPr lang="en-ID" sz="1800" dirty="0" err="1"/>
              <a:t>Temuan</a:t>
            </a:r>
            <a:r>
              <a:rPr lang="en-ID" sz="1800" dirty="0"/>
              <a:t> </a:t>
            </a:r>
            <a:r>
              <a:rPr lang="en-ID" sz="1800" dirty="0" err="1"/>
              <a:t>tentang</a:t>
            </a:r>
            <a:r>
              <a:rPr lang="en-ID" sz="1800" dirty="0"/>
              <a:t> </a:t>
            </a:r>
            <a:r>
              <a:rPr lang="en-ID" sz="1800" dirty="0" err="1"/>
              <a:t>keekonomisan</a:t>
            </a:r>
            <a:r>
              <a:rPr lang="en-ID" sz="1800" dirty="0"/>
              <a:t> &amp; </a:t>
            </a:r>
            <a:r>
              <a:rPr lang="en-ID" sz="1800" dirty="0" err="1"/>
              <a:t>efisiensi</a:t>
            </a:r>
            <a:r>
              <a:rPr lang="en-ID" sz="1800" dirty="0"/>
              <a:t>: </a:t>
            </a:r>
            <a:r>
              <a:rPr lang="en-ID" sz="1800" dirty="0" err="1"/>
              <a:t>diukur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satuan</a:t>
            </a:r>
            <a:r>
              <a:rPr lang="en-ID" sz="1800" dirty="0"/>
              <a:t> </a:t>
            </a:r>
            <a:r>
              <a:rPr lang="en-ID" sz="1800" dirty="0" err="1"/>
              <a:t>mata</a:t>
            </a:r>
            <a:r>
              <a:rPr lang="en-ID" sz="1800" dirty="0"/>
              <a:t> uang (Rp) dan </a:t>
            </a:r>
            <a:r>
              <a:rPr lang="en-ID" sz="1800" dirty="0" err="1"/>
              <a:t>Temuan</a:t>
            </a:r>
            <a:r>
              <a:rPr lang="en-ID" sz="1800" dirty="0"/>
              <a:t> </a:t>
            </a:r>
            <a:r>
              <a:rPr lang="en-ID" sz="1800" dirty="0" err="1"/>
              <a:t>tentang</a:t>
            </a:r>
            <a:r>
              <a:rPr lang="en-ID" sz="1800" dirty="0"/>
              <a:t> </a:t>
            </a:r>
            <a:r>
              <a:rPr lang="en-ID" sz="1800" dirty="0" err="1"/>
              <a:t>keefektifan</a:t>
            </a:r>
            <a:r>
              <a:rPr lang="en-ID" sz="1800" dirty="0"/>
              <a:t> </a:t>
            </a:r>
            <a:r>
              <a:rPr lang="en-ID" sz="1800" dirty="0" err="1"/>
              <a:t>misalnya</a:t>
            </a:r>
            <a:r>
              <a:rPr lang="en-ID" sz="1800" dirty="0"/>
              <a:t> </a:t>
            </a:r>
            <a:r>
              <a:rPr lang="en-ID" sz="1800" dirty="0" err="1"/>
              <a:t>ketidakmampuan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menyelesaikan</a:t>
            </a:r>
            <a:r>
              <a:rPr lang="en-ID" sz="1800" dirty="0"/>
              <a:t> </a:t>
            </a:r>
            <a:r>
              <a:rPr lang="en-ID" sz="1800" dirty="0" err="1"/>
              <a:t>hasil</a:t>
            </a:r>
            <a:r>
              <a:rPr lang="en-ID" sz="1800" dirty="0"/>
              <a:t> </a:t>
            </a:r>
            <a:r>
              <a:rPr lang="en-ID" sz="1800" dirty="0" err="1"/>
              <a:t>akhir</a:t>
            </a:r>
            <a:r>
              <a:rPr lang="en-ID" sz="1800" dirty="0"/>
              <a:t>.</a:t>
            </a:r>
          </a:p>
          <a:p>
            <a:r>
              <a:rPr lang="en-ID" sz="1800" dirty="0"/>
              <a:t>Kesimpulan</a:t>
            </a:r>
          </a:p>
          <a:p>
            <a:pPr marL="0" indent="0">
              <a:buNone/>
            </a:pPr>
            <a:r>
              <a:rPr lang="en-ID" sz="1800" dirty="0"/>
              <a:t>Kesimpulan (conclusion) </a:t>
            </a:r>
            <a:r>
              <a:rPr lang="en-ID" sz="1800" dirty="0" err="1"/>
              <a:t>hal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harus</a:t>
            </a:r>
            <a:r>
              <a:rPr lang="en-ID" sz="1800" dirty="0"/>
              <a:t> </a:t>
            </a:r>
            <a:r>
              <a:rPr lang="en-ID" sz="1800" dirty="0" err="1"/>
              <a:t>didukung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fakta</a:t>
            </a:r>
            <a:r>
              <a:rPr lang="en-ID" sz="1800" dirty="0"/>
              <a:t>.</a:t>
            </a:r>
          </a:p>
          <a:p>
            <a:r>
              <a:rPr lang="en-ID" sz="1800" dirty="0" err="1"/>
              <a:t>Rekomendasi</a:t>
            </a:r>
            <a:endParaRPr lang="en-ID" sz="1800" dirty="0"/>
          </a:p>
          <a:p>
            <a:pPr marL="0" indent="0">
              <a:buNone/>
            </a:pPr>
            <a:r>
              <a:rPr lang="en-ID" sz="1800" dirty="0" err="1"/>
              <a:t>Rekomendasi</a:t>
            </a:r>
            <a:r>
              <a:rPr lang="en-ID" sz="1800" dirty="0"/>
              <a:t> (recommendation) </a:t>
            </a:r>
            <a:r>
              <a:rPr lang="en-ID" sz="1800" dirty="0" err="1"/>
              <a:t>yaitu</a:t>
            </a:r>
            <a:r>
              <a:rPr lang="en-ID" sz="1800" dirty="0"/>
              <a:t> </a:t>
            </a:r>
            <a:r>
              <a:rPr lang="en-ID" sz="1800" dirty="0" err="1"/>
              <a:t>tindakan</a:t>
            </a:r>
            <a:r>
              <a:rPr lang="en-ID" sz="1800" dirty="0"/>
              <a:t> yang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dipertimbangkan</a:t>
            </a:r>
            <a:r>
              <a:rPr lang="en-ID" sz="1800" dirty="0"/>
              <a:t> oleh </a:t>
            </a:r>
            <a:r>
              <a:rPr lang="en-ID" sz="1800" dirty="0" err="1"/>
              <a:t>manajemen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memperbaiki</a:t>
            </a:r>
            <a:r>
              <a:rPr lang="en-ID" sz="1800" dirty="0"/>
              <a:t> </a:t>
            </a:r>
            <a:r>
              <a:rPr lang="en-ID" sz="1800" dirty="0" err="1"/>
              <a:t>kondisi</a:t>
            </a:r>
            <a:r>
              <a:rPr lang="en-ID" sz="1800" dirty="0"/>
              <a:t> yang salah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memperkuat</a:t>
            </a:r>
            <a:r>
              <a:rPr lang="en-ID" sz="1800" dirty="0"/>
              <a:t> </a:t>
            </a:r>
            <a:r>
              <a:rPr lang="en-ID" sz="1800" dirty="0" err="1"/>
              <a:t>sistem</a:t>
            </a:r>
            <a:r>
              <a:rPr lang="en-ID" sz="1800" dirty="0"/>
              <a:t> </a:t>
            </a:r>
            <a:r>
              <a:rPr lang="en-ID" sz="1800" dirty="0" err="1"/>
              <a:t>pengendalian</a:t>
            </a:r>
            <a:r>
              <a:rPr lang="en-ID" sz="1800" dirty="0"/>
              <a:t> intern.</a:t>
            </a:r>
          </a:p>
        </p:txBody>
      </p:sp>
    </p:spTree>
    <p:extLst>
      <p:ext uri="{BB962C8B-B14F-4D97-AF65-F5344CB8AC3E}">
        <p14:creationId xmlns:p14="http://schemas.microsoft.com/office/powerpoint/2010/main" val="359803005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3870E-9AF8-4B20-BE95-8D66FB5F1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3628D-4524-1185-F150-7D246D018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err="1"/>
              <a:t>Temuan</a:t>
            </a:r>
            <a:r>
              <a:rPr lang="en-US" sz="2400" dirty="0"/>
              <a:t> audit yang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kumpulan</a:t>
            </a:r>
            <a:r>
              <a:rPr lang="en-US" sz="2400" dirty="0"/>
              <a:t> data dan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diolah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analitis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unsur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, </a:t>
            </a:r>
            <a:r>
              <a:rPr lang="en-US" sz="2400" dirty="0" err="1"/>
              <a:t>kriteria</a:t>
            </a:r>
            <a:r>
              <a:rPr lang="en-US" sz="2400" dirty="0"/>
              <a:t>, </a:t>
            </a:r>
            <a:r>
              <a:rPr lang="en-US" sz="2400" dirty="0" err="1"/>
              <a:t>sebab</a:t>
            </a:r>
            <a:r>
              <a:rPr lang="en-US" sz="2400" dirty="0"/>
              <a:t>, dan </a:t>
            </a:r>
            <a:r>
              <a:rPr lang="en-US" sz="2400" dirty="0" err="1"/>
              <a:t>dampak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didukung</a:t>
            </a:r>
            <a:r>
              <a:rPr lang="en-US" sz="2400" dirty="0"/>
              <a:t> </a:t>
            </a:r>
            <a:r>
              <a:rPr lang="en-US" sz="2400" dirty="0" err="1"/>
              <a:t>bukti</a:t>
            </a:r>
            <a:r>
              <a:rPr lang="en-US" sz="2400" dirty="0"/>
              <a:t> yang </a:t>
            </a:r>
            <a:r>
              <a:rPr lang="en-US" sz="2400" dirty="0" err="1"/>
              <a:t>relevan</a:t>
            </a:r>
            <a:r>
              <a:rPr lang="en-US" sz="2400" dirty="0"/>
              <a:t> dan </a:t>
            </a:r>
            <a:r>
              <a:rPr lang="en-US" sz="2400" dirty="0" err="1"/>
              <a:t>meyakinkan</a:t>
            </a:r>
            <a:r>
              <a:rPr lang="en-US" sz="2400" dirty="0"/>
              <a:t>.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temuan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r>
              <a:rPr lang="en-US" sz="2400" dirty="0"/>
              <a:t> yang </a:t>
            </a:r>
            <a:r>
              <a:rPr lang="en-US" sz="2400" dirty="0" err="1"/>
              <a:t>sama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diklasifikasikan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signifikansinya</a:t>
            </a:r>
            <a:r>
              <a:rPr lang="en-US" sz="2400" dirty="0"/>
              <a:t> agar </a:t>
            </a:r>
            <a:r>
              <a:rPr lang="en-US" sz="2400" dirty="0" err="1"/>
              <a:t>penanganan</a:t>
            </a:r>
            <a:r>
              <a:rPr lang="en-US" sz="2400" dirty="0"/>
              <a:t> dan </a:t>
            </a:r>
            <a:r>
              <a:rPr lang="en-US" sz="2400" dirty="0" err="1"/>
              <a:t>pelaporan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.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penyusunan</a:t>
            </a:r>
            <a:r>
              <a:rPr lang="en-US" sz="2400" dirty="0"/>
              <a:t> </a:t>
            </a:r>
            <a:r>
              <a:rPr lang="en-US" sz="2400" dirty="0" err="1"/>
              <a:t>temuan</a:t>
            </a:r>
            <a:r>
              <a:rPr lang="en-US" sz="2400" dirty="0"/>
              <a:t> audit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tambah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rekomendasi</a:t>
            </a:r>
            <a:r>
              <a:rPr lang="en-US" sz="2400" dirty="0"/>
              <a:t> yang </a:t>
            </a:r>
            <a:r>
              <a:rPr lang="en-US" sz="2400" dirty="0" err="1"/>
              <a:t>konstruktif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memperbaiki</a:t>
            </a:r>
            <a:r>
              <a:rPr lang="en-US" sz="2400" dirty="0"/>
              <a:t> </a:t>
            </a:r>
            <a:r>
              <a:rPr lang="en-US" sz="2400" dirty="0" err="1"/>
              <a:t>kelemahan</a:t>
            </a:r>
            <a:r>
              <a:rPr lang="en-US" sz="2400" dirty="0"/>
              <a:t> dan </a:t>
            </a:r>
            <a:r>
              <a:rPr lang="en-US" sz="2400" dirty="0" err="1"/>
              <a:t>memperkuat</a:t>
            </a:r>
            <a:r>
              <a:rPr lang="en-US" sz="2400" dirty="0"/>
              <a:t> </a:t>
            </a:r>
            <a:r>
              <a:rPr lang="en-US" sz="2400" dirty="0" err="1"/>
              <a:t>pengendalian</a:t>
            </a:r>
            <a:r>
              <a:rPr lang="en-US" sz="2400" dirty="0"/>
              <a:t> intern demi </a:t>
            </a:r>
            <a:r>
              <a:rPr lang="en-US" sz="2400" dirty="0" err="1"/>
              <a:t>tercapainya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503294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62834F3B-0EB0-3D1D-B2F5-F867D5CE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TERIMA KASIH</a:t>
            </a:r>
          </a:p>
        </p:txBody>
      </p:sp>
      <p:pic>
        <p:nvPicPr>
          <p:cNvPr id="17411" name="Content Placeholder 3">
            <a:extLst>
              <a:ext uri="{FF2B5EF4-FFF2-40B4-BE49-F238E27FC236}">
                <a16:creationId xmlns:a16="http://schemas.microsoft.com/office/drawing/2014/main" id="{2E2C8BB7-14CE-758C-C7FD-3A497D8375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813" y="1411288"/>
            <a:ext cx="4751387" cy="4754562"/>
          </a:xfrm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CDCD87F-A572-C15D-46E7-2187F6F0F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491777"/>
            <a:ext cx="8229600" cy="1065015"/>
          </a:xfrm>
        </p:spPr>
        <p:txBody>
          <a:bodyPr/>
          <a:lstStyle/>
          <a:p>
            <a:r>
              <a:rPr lang="en-US" sz="3200" dirty="0"/>
              <a:t>DEFINISI TEMUAN AUDIT</a:t>
            </a:r>
            <a:br>
              <a:rPr lang="en-US" sz="3200" dirty="0"/>
            </a:br>
            <a:endParaRPr lang="en-US" altLang="en-US" sz="32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6DA32EA4-6E57-2D1F-4F6A-33F776A0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71" y="1124744"/>
            <a:ext cx="8229600" cy="4896544"/>
          </a:xfrm>
        </p:spPr>
        <p:txBody>
          <a:bodyPr/>
          <a:lstStyle/>
          <a:p>
            <a:r>
              <a:rPr lang="en-ID" sz="2800" dirty="0" err="1"/>
              <a:t>Temuan</a:t>
            </a:r>
            <a:r>
              <a:rPr lang="en-ID" sz="2800" dirty="0"/>
              <a:t> audit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dirty="0" err="1"/>
              <a:t>kumpulan</a:t>
            </a:r>
            <a:r>
              <a:rPr lang="en-ID" sz="2800" dirty="0"/>
              <a:t>/</a:t>
            </a:r>
            <a:r>
              <a:rPr lang="en-ID" sz="2800" dirty="0" err="1"/>
              <a:t>himpunan</a:t>
            </a:r>
            <a:r>
              <a:rPr lang="en-ID" sz="2800" dirty="0"/>
              <a:t> data dan </a:t>
            </a:r>
            <a:r>
              <a:rPr lang="en-ID" sz="2800" dirty="0" err="1"/>
              <a:t>informasi</a:t>
            </a:r>
            <a:r>
              <a:rPr lang="en-ID" sz="2800" dirty="0"/>
              <a:t> yang </a:t>
            </a:r>
            <a:r>
              <a:rPr lang="en-ID" sz="2800" dirty="0" err="1"/>
              <a:t>dikumpulkan</a:t>
            </a:r>
            <a:r>
              <a:rPr lang="en-ID" sz="2800" dirty="0"/>
              <a:t>, </a:t>
            </a:r>
            <a:r>
              <a:rPr lang="en-ID" sz="2800" dirty="0" err="1"/>
              <a:t>diolah</a:t>
            </a:r>
            <a:r>
              <a:rPr lang="en-ID" sz="2800" dirty="0"/>
              <a:t> dan </a:t>
            </a:r>
            <a:r>
              <a:rPr lang="en-ID" sz="2800" dirty="0" err="1"/>
              <a:t>diuji</a:t>
            </a:r>
            <a:r>
              <a:rPr lang="en-ID" sz="2800" dirty="0"/>
              <a:t> </a:t>
            </a:r>
            <a:r>
              <a:rPr lang="en-ID" sz="2800" dirty="0" err="1"/>
              <a:t>selama</a:t>
            </a:r>
            <a:r>
              <a:rPr lang="en-ID" sz="2800" dirty="0"/>
              <a:t> </a:t>
            </a:r>
            <a:r>
              <a:rPr lang="en-ID" sz="2800" dirty="0" err="1"/>
              <a:t>melaksanakan</a:t>
            </a:r>
            <a:r>
              <a:rPr lang="en-ID" sz="2800" dirty="0"/>
              <a:t> </a:t>
            </a:r>
            <a:r>
              <a:rPr lang="en-ID" sz="2800" dirty="0" err="1"/>
              <a:t>tugas</a:t>
            </a:r>
            <a:r>
              <a:rPr lang="en-ID" sz="2800" dirty="0"/>
              <a:t> audit </a:t>
            </a:r>
            <a:r>
              <a:rPr lang="en-ID" sz="2800" dirty="0" err="1"/>
              <a:t>atas</a:t>
            </a:r>
            <a:r>
              <a:rPr lang="en-ID" sz="2800" dirty="0"/>
              <a:t> </a:t>
            </a:r>
            <a:r>
              <a:rPr lang="en-ID" sz="2800" dirty="0" err="1"/>
              <a:t>kegiatan</a:t>
            </a:r>
            <a:r>
              <a:rPr lang="en-ID" sz="2800" dirty="0"/>
              <a:t> </a:t>
            </a:r>
            <a:r>
              <a:rPr lang="en-ID" sz="2800" dirty="0" err="1"/>
              <a:t>instansi</a:t>
            </a:r>
            <a:r>
              <a:rPr lang="en-ID" sz="2800" dirty="0"/>
              <a:t> </a:t>
            </a:r>
            <a:r>
              <a:rPr lang="en-ID" sz="2800" dirty="0" err="1"/>
              <a:t>tertentu</a:t>
            </a:r>
            <a:r>
              <a:rPr lang="en-ID" sz="2800" dirty="0"/>
              <a:t> yang </a:t>
            </a:r>
            <a:r>
              <a:rPr lang="en-ID" sz="2800" dirty="0" err="1"/>
              <a:t>disajikan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dirty="0" err="1"/>
              <a:t>analitis</a:t>
            </a:r>
            <a:r>
              <a:rPr lang="en-ID" sz="2800" dirty="0"/>
              <a:t> </a:t>
            </a:r>
            <a:r>
              <a:rPr lang="en-ID" sz="2800" dirty="0" err="1"/>
              <a:t>menurut</a:t>
            </a:r>
            <a:r>
              <a:rPr lang="en-ID" sz="2800" dirty="0"/>
              <a:t> </a:t>
            </a:r>
            <a:r>
              <a:rPr lang="en-ID" sz="2800" dirty="0" err="1"/>
              <a:t>unsur-unsurnya</a:t>
            </a:r>
            <a:r>
              <a:rPr lang="en-ID" sz="2800" dirty="0"/>
              <a:t> yang </a:t>
            </a:r>
            <a:r>
              <a:rPr lang="en-ID" sz="2800" dirty="0" err="1"/>
              <a:t>dianggap</a:t>
            </a:r>
            <a:r>
              <a:rPr lang="en-ID" sz="2800" dirty="0"/>
              <a:t> </a:t>
            </a:r>
            <a:r>
              <a:rPr lang="en-ID" sz="2800" dirty="0" err="1"/>
              <a:t>bermanfaat</a:t>
            </a:r>
            <a:r>
              <a:rPr lang="en-ID" sz="2800" dirty="0"/>
              <a:t> </a:t>
            </a:r>
            <a:r>
              <a:rPr lang="en-ID" sz="2800" dirty="0" err="1"/>
              <a:t>bagi</a:t>
            </a:r>
            <a:r>
              <a:rPr lang="en-ID" sz="2800" dirty="0"/>
              <a:t> </a:t>
            </a:r>
            <a:r>
              <a:rPr lang="en-ID" sz="2800" dirty="0" err="1"/>
              <a:t>pihak-pihak</a:t>
            </a:r>
            <a:r>
              <a:rPr lang="en-ID" sz="2800" dirty="0"/>
              <a:t> yang </a:t>
            </a:r>
            <a:r>
              <a:rPr lang="en-ID" sz="2800" dirty="0" err="1"/>
              <a:t>berkepentingan</a:t>
            </a:r>
            <a:r>
              <a:rPr lang="en-ID" sz="2800" dirty="0"/>
              <a:t>. </a:t>
            </a:r>
          </a:p>
          <a:p>
            <a:r>
              <a:rPr lang="en-ID" sz="2800" dirty="0" err="1"/>
              <a:t>Menurut</a:t>
            </a:r>
            <a:r>
              <a:rPr lang="en-ID" sz="2800" dirty="0"/>
              <a:t> ISO 9000, </a:t>
            </a:r>
            <a:r>
              <a:rPr lang="en-ID" sz="2800" dirty="0" err="1"/>
              <a:t>temuan</a:t>
            </a:r>
            <a:r>
              <a:rPr lang="en-ID" sz="2800" dirty="0"/>
              <a:t> audit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hasil</a:t>
            </a:r>
            <a:r>
              <a:rPr lang="en-ID" sz="2800" dirty="0"/>
              <a:t> </a:t>
            </a:r>
            <a:r>
              <a:rPr lang="en-ID" sz="2800" dirty="0" err="1"/>
              <a:t>evaluasi</a:t>
            </a:r>
            <a:r>
              <a:rPr lang="en-ID" sz="2800" dirty="0"/>
              <a:t> </a:t>
            </a:r>
            <a:r>
              <a:rPr lang="en-ID" sz="2800" dirty="0" err="1"/>
              <a:t>bukti</a:t>
            </a:r>
            <a:r>
              <a:rPr lang="en-ID" sz="2800" dirty="0"/>
              <a:t> audit </a:t>
            </a:r>
            <a:r>
              <a:rPr lang="en-ID" sz="2800" dirty="0" err="1"/>
              <a:t>terhadap</a:t>
            </a:r>
            <a:r>
              <a:rPr lang="en-ID" sz="2800" dirty="0"/>
              <a:t> </a:t>
            </a:r>
            <a:r>
              <a:rPr lang="en-ID" sz="2800" dirty="0" err="1"/>
              <a:t>kriteria</a:t>
            </a:r>
            <a:r>
              <a:rPr lang="en-ID" sz="2800" dirty="0"/>
              <a:t> audit.</a:t>
            </a:r>
          </a:p>
          <a:p>
            <a:r>
              <a:rPr lang="en-ID" sz="2800" dirty="0" err="1"/>
              <a:t>Temuan</a:t>
            </a:r>
            <a:r>
              <a:rPr lang="en-ID" sz="2800" dirty="0"/>
              <a:t> audit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menunjukkan</a:t>
            </a:r>
            <a:r>
              <a:rPr lang="en-ID" sz="2800" dirty="0"/>
              <a:t> </a:t>
            </a:r>
            <a:r>
              <a:rPr lang="en-ID" sz="2800" dirty="0" err="1"/>
              <a:t>kesesuaian</a:t>
            </a:r>
            <a:r>
              <a:rPr lang="en-ID" sz="2800" dirty="0"/>
              <a:t>, </a:t>
            </a:r>
            <a:r>
              <a:rPr lang="en-ID" sz="2800" dirty="0" err="1"/>
              <a:t>ketidaksesuaian</a:t>
            </a:r>
            <a:r>
              <a:rPr lang="en-ID" sz="2800" dirty="0"/>
              <a:t>,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peluang</a:t>
            </a:r>
            <a:r>
              <a:rPr lang="en-ID" sz="2800" dirty="0"/>
              <a:t> </a:t>
            </a:r>
            <a:r>
              <a:rPr lang="en-ID" sz="2800" dirty="0" err="1"/>
              <a:t>perbaikan</a:t>
            </a:r>
            <a:r>
              <a:rPr lang="en-ID" sz="2800" dirty="0"/>
              <a:t>.</a:t>
            </a:r>
          </a:p>
          <a:p>
            <a:pPr>
              <a:buAutoNum type="arabicPeriod"/>
            </a:pPr>
            <a:endParaRPr lang="en-US" altLang="en-US" sz="1800" dirty="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290CB79-9F51-6BF5-C187-74BFFC8BB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r>
              <a:rPr lang="en-US" altLang="en-US" sz="3600" dirty="0"/>
              <a:t>B</a:t>
            </a:r>
            <a:r>
              <a:rPr lang="en-ID" altLang="en-US" sz="3600" dirty="0"/>
              <a:t>ENTUK TEMUAN AUDIT</a:t>
            </a:r>
            <a:endParaRPr lang="en-US" altLang="en-US" sz="3600" dirty="0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E00CF98A-88E0-F2E4-773F-662463EEE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412776"/>
            <a:ext cx="8229600" cy="4608512"/>
          </a:xfrm>
        </p:spPr>
        <p:txBody>
          <a:bodyPr/>
          <a:lstStyle/>
          <a:p>
            <a:r>
              <a:rPr lang="en-ID" sz="2400" dirty="0"/>
              <a:t>Tindakan yang </a:t>
            </a:r>
            <a:r>
              <a:rPr lang="en-ID" sz="2400" dirty="0" err="1"/>
              <a:t>seharusnya</a:t>
            </a:r>
            <a:r>
              <a:rPr lang="en-ID" sz="2400" dirty="0"/>
              <a:t> </a:t>
            </a:r>
            <a:r>
              <a:rPr lang="en-ID" sz="2400" dirty="0" err="1"/>
              <a:t>diambil</a:t>
            </a:r>
            <a:r>
              <a:rPr lang="en-ID" sz="2400" dirty="0"/>
              <a:t> </a:t>
            </a:r>
            <a:r>
              <a:rPr lang="en-ID" sz="2400" dirty="0" err="1"/>
              <a:t>tetapi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.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pengiriman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tetapi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ditagih</a:t>
            </a:r>
            <a:r>
              <a:rPr lang="en-ID" sz="2400" dirty="0"/>
              <a:t>.</a:t>
            </a:r>
          </a:p>
          <a:p>
            <a:r>
              <a:rPr lang="en-ID" sz="2400" dirty="0"/>
              <a:t>Tindakan yang </a:t>
            </a:r>
            <a:r>
              <a:rPr lang="en-ID" sz="2400" dirty="0" err="1"/>
              <a:t>dilarang</a:t>
            </a:r>
            <a:r>
              <a:rPr lang="en-ID" sz="2400" dirty="0"/>
              <a:t> </a:t>
            </a:r>
            <a:r>
              <a:rPr lang="en-ID" sz="2400" dirty="0" err="1"/>
              <a:t>namun</a:t>
            </a:r>
            <a:r>
              <a:rPr lang="en-ID" sz="2400" dirty="0"/>
              <a:t>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.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pegawai</a:t>
            </a:r>
            <a:r>
              <a:rPr lang="en-ID" sz="2400" dirty="0"/>
              <a:t> yang </a:t>
            </a:r>
            <a:r>
              <a:rPr lang="en-ID" sz="2400" dirty="0" err="1"/>
              <a:t>mengalihkan</a:t>
            </a:r>
            <a:r>
              <a:rPr lang="en-ID" sz="2400" dirty="0"/>
              <a:t> </a:t>
            </a:r>
            <a:r>
              <a:rPr lang="en-ID" sz="2400" dirty="0" err="1"/>
              <a:t>sewa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perlengkapan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ke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kontrak</a:t>
            </a:r>
            <a:r>
              <a:rPr lang="en-ID" sz="2400" dirty="0"/>
              <a:t> </a:t>
            </a:r>
            <a:r>
              <a:rPr lang="en-ID" sz="2400" dirty="0" err="1"/>
              <a:t>pribadi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pribadi</a:t>
            </a:r>
            <a:r>
              <a:rPr lang="en-ID" sz="2400" dirty="0"/>
              <a:t>.</a:t>
            </a:r>
          </a:p>
          <a:p>
            <a:r>
              <a:rPr lang="en-ID" sz="2400" dirty="0" err="1"/>
              <a:t>Sistem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prosedur</a:t>
            </a:r>
            <a:r>
              <a:rPr lang="en-ID" sz="2400" dirty="0"/>
              <a:t> yang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memuaskan</a:t>
            </a:r>
            <a:r>
              <a:rPr lang="en-ID" sz="2400" dirty="0"/>
              <a:t>.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diterimanya</a:t>
            </a:r>
            <a:r>
              <a:rPr lang="en-ID" sz="2400" dirty="0"/>
              <a:t> </a:t>
            </a:r>
            <a:r>
              <a:rPr lang="en-ID" sz="2400" dirty="0" err="1"/>
              <a:t>tindak</a:t>
            </a:r>
            <a:r>
              <a:rPr lang="en-ID" sz="2400" dirty="0"/>
              <a:t> </a:t>
            </a:r>
            <a:r>
              <a:rPr lang="en-ID" sz="2400" dirty="0" err="1"/>
              <a:t>lanjut</a:t>
            </a:r>
            <a:r>
              <a:rPr lang="en-ID" sz="2400" dirty="0"/>
              <a:t> yang </a:t>
            </a:r>
            <a:r>
              <a:rPr lang="en-ID" sz="2400" dirty="0" err="1"/>
              <a:t>seragam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klaim</a:t>
            </a:r>
            <a:r>
              <a:rPr lang="en-ID" sz="2400" dirty="0"/>
              <a:t> </a:t>
            </a:r>
            <a:r>
              <a:rPr lang="en-ID" sz="2400" dirty="0" err="1"/>
              <a:t>asuransi</a:t>
            </a:r>
            <a:r>
              <a:rPr lang="en-ID" sz="2400" dirty="0"/>
              <a:t> yang </a:t>
            </a:r>
            <a:r>
              <a:rPr lang="en-ID" sz="2400" dirty="0" err="1"/>
              <a:t>belum</a:t>
            </a:r>
            <a:r>
              <a:rPr lang="en-ID" sz="2400" dirty="0"/>
              <a:t> </a:t>
            </a:r>
            <a:r>
              <a:rPr lang="en-ID" sz="2400" dirty="0" err="1"/>
              <a:t>diterima</a:t>
            </a:r>
            <a:r>
              <a:rPr lang="en-ID" sz="2400" dirty="0"/>
              <a:t> </a:t>
            </a:r>
            <a:r>
              <a:rPr lang="en-ID" sz="2400" dirty="0" err="1"/>
              <a:t>padahal</a:t>
            </a:r>
            <a:r>
              <a:rPr lang="en-ID" sz="2400" dirty="0"/>
              <a:t> </a:t>
            </a:r>
            <a:r>
              <a:rPr lang="en-ID" sz="2400" dirty="0" err="1"/>
              <a:t>klaim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bervariasi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jumlah</a:t>
            </a:r>
            <a:r>
              <a:rPr lang="en-ID" sz="2400" dirty="0"/>
              <a:t> dan </a:t>
            </a:r>
            <a:r>
              <a:rPr lang="en-ID" sz="2400" dirty="0" err="1"/>
              <a:t>signifikansinya</a:t>
            </a:r>
            <a:r>
              <a:rPr lang="en-ID" sz="2400" dirty="0"/>
              <a:t>.</a:t>
            </a:r>
          </a:p>
          <a:p>
            <a:r>
              <a:rPr lang="en-ID" sz="2400" dirty="0" err="1"/>
              <a:t>Pengungkapan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yang </a:t>
            </a:r>
            <a:r>
              <a:rPr lang="en-ID" sz="2400" dirty="0" err="1"/>
              <a:t>mungkin</a:t>
            </a:r>
            <a:r>
              <a:rPr lang="en-ID" sz="2400" dirty="0"/>
              <a:t> </a:t>
            </a:r>
            <a:r>
              <a:rPr lang="en-ID" sz="2400" dirty="0" err="1"/>
              <a:t>terjadi</a:t>
            </a:r>
            <a:r>
              <a:rPr lang="en-ID" sz="2400" dirty="0"/>
              <a:t> di masa </a:t>
            </a:r>
            <a:r>
              <a:rPr lang="en-ID" sz="2400" dirty="0" err="1"/>
              <a:t>depan</a:t>
            </a:r>
            <a:r>
              <a:rPr lang="en-ID" sz="2400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230C-DBCD-B24F-ED08-2C82D27E8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515"/>
            <a:ext cx="8229600" cy="1143000"/>
          </a:xfrm>
        </p:spPr>
        <p:txBody>
          <a:bodyPr/>
          <a:lstStyle/>
          <a:p>
            <a:r>
              <a:rPr lang="en-US" sz="4000" dirty="0"/>
              <a:t>C</a:t>
            </a:r>
            <a:r>
              <a:rPr lang="en-ID" sz="4000" dirty="0"/>
              <a:t>IRI TEMUAN AUDIT YANG BAIK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DEA4-A00C-D8C2-CA50-C342269B6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r>
              <a:rPr lang="en-ID" sz="2400" b="1" dirty="0" err="1"/>
              <a:t>Memiliki</a:t>
            </a:r>
            <a:r>
              <a:rPr lang="en-ID" sz="2400" b="1" dirty="0"/>
              <a:t> </a:t>
            </a:r>
            <a:r>
              <a:rPr lang="en-ID" sz="2400" b="1" dirty="0" err="1"/>
              <a:t>bukti</a:t>
            </a:r>
            <a:r>
              <a:rPr lang="en-ID" sz="2400" b="1" dirty="0"/>
              <a:t> yang </a:t>
            </a:r>
            <a:r>
              <a:rPr lang="en-ID" sz="2400" b="1" dirty="0" err="1"/>
              <a:t>memadai</a:t>
            </a:r>
            <a:endParaRPr lang="en-ID" sz="2400" b="1" dirty="0"/>
          </a:p>
          <a:p>
            <a:pPr marL="0" indent="0">
              <a:buNone/>
            </a:pPr>
            <a:r>
              <a:rPr lang="en-ID" sz="2400" dirty="0"/>
              <a:t> </a:t>
            </a:r>
            <a:r>
              <a:rPr lang="en-ID" sz="2400" dirty="0" err="1"/>
              <a:t>Pengembangan</a:t>
            </a:r>
            <a:r>
              <a:rPr lang="en-ID" sz="2400" dirty="0"/>
              <a:t> </a:t>
            </a:r>
            <a:r>
              <a:rPr lang="en-ID" sz="2400" dirty="0" err="1"/>
              <a:t>temuan</a:t>
            </a:r>
            <a:r>
              <a:rPr lang="en-ID" sz="2400" dirty="0"/>
              <a:t> audit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dukungan</a:t>
            </a:r>
            <a:r>
              <a:rPr lang="en-ID" sz="2400" dirty="0"/>
              <a:t> </a:t>
            </a:r>
            <a:r>
              <a:rPr lang="en-ID" sz="2400" dirty="0" err="1"/>
              <a:t>bukti</a:t>
            </a:r>
            <a:r>
              <a:rPr lang="en-ID" sz="2400" dirty="0"/>
              <a:t> yang </a:t>
            </a:r>
            <a:r>
              <a:rPr lang="en-ID" sz="2400" dirty="0" err="1"/>
              <a:t>kuat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mempermudah</a:t>
            </a:r>
            <a:r>
              <a:rPr lang="en-ID" sz="2400" dirty="0"/>
              <a:t> </a:t>
            </a:r>
            <a:r>
              <a:rPr lang="en-ID" sz="2400" dirty="0" err="1"/>
              <a:t>penyusunan</a:t>
            </a:r>
            <a:r>
              <a:rPr lang="en-ID" sz="2400" dirty="0"/>
              <a:t> </a:t>
            </a:r>
            <a:r>
              <a:rPr lang="en-ID" sz="2400" dirty="0" err="1"/>
              <a:t>laporan</a:t>
            </a:r>
            <a:r>
              <a:rPr lang="en-ID" sz="2400" dirty="0"/>
              <a:t> </a:t>
            </a:r>
            <a:r>
              <a:rPr lang="en-ID" sz="2400" dirty="0" err="1"/>
              <a:t>sekaligus</a:t>
            </a:r>
            <a:r>
              <a:rPr lang="en-ID" sz="2400" dirty="0"/>
              <a:t> </a:t>
            </a:r>
            <a:r>
              <a:rPr lang="en-ID" sz="2400" dirty="0" err="1"/>
              <a:t>mempermudah</a:t>
            </a:r>
            <a:r>
              <a:rPr lang="en-ID" sz="2400" dirty="0"/>
              <a:t> </a:t>
            </a:r>
            <a:r>
              <a:rPr lang="en-ID" sz="2400" dirty="0" err="1"/>
              <a:t>penyiapan</a:t>
            </a:r>
            <a:r>
              <a:rPr lang="en-ID" sz="2400" dirty="0"/>
              <a:t> </a:t>
            </a:r>
            <a:r>
              <a:rPr lang="en-ID" sz="2400" dirty="0" err="1"/>
              <a:t>rekomendasi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mengatasi</a:t>
            </a:r>
            <a:r>
              <a:rPr lang="en-ID" sz="2400" dirty="0"/>
              <a:t> </a:t>
            </a:r>
            <a:r>
              <a:rPr lang="en-ID" sz="2400" dirty="0" err="1"/>
              <a:t>permasalahan</a:t>
            </a:r>
            <a:r>
              <a:rPr lang="en-ID" sz="2400" dirty="0"/>
              <a:t> auditee.</a:t>
            </a:r>
          </a:p>
          <a:p>
            <a:r>
              <a:rPr lang="en-ID" sz="2400" b="1" dirty="0" err="1"/>
              <a:t>Bersifat</a:t>
            </a:r>
            <a:r>
              <a:rPr lang="en-ID" sz="2400" b="1" dirty="0"/>
              <a:t> material </a:t>
            </a:r>
            <a:r>
              <a:rPr lang="en-ID" sz="2400" b="1" dirty="0" err="1"/>
              <a:t>atau</a:t>
            </a:r>
            <a:r>
              <a:rPr lang="en-ID" sz="2400" b="1" dirty="0"/>
              <a:t> </a:t>
            </a:r>
            <a:r>
              <a:rPr lang="en-ID" sz="2400" b="1" dirty="0" err="1"/>
              <a:t>penting</a:t>
            </a:r>
            <a:endParaRPr lang="en-ID" sz="2400" b="1" dirty="0"/>
          </a:p>
          <a:p>
            <a:pPr marL="0" indent="0">
              <a:buNone/>
            </a:pPr>
            <a:r>
              <a:rPr lang="en-ID" sz="2400" dirty="0" err="1"/>
              <a:t>Indikasi</a:t>
            </a:r>
            <a:r>
              <a:rPr lang="en-ID" sz="2400" dirty="0"/>
              <a:t> </a:t>
            </a:r>
            <a:r>
              <a:rPr lang="en-ID" sz="2400" dirty="0" err="1"/>
              <a:t>temuan</a:t>
            </a:r>
            <a:r>
              <a:rPr lang="en-ID" sz="2400" dirty="0"/>
              <a:t> audit </a:t>
            </a:r>
            <a:r>
              <a:rPr lang="en-ID" sz="2400" dirty="0" err="1"/>
              <a:t>bernilai</a:t>
            </a:r>
            <a:r>
              <a:rPr lang="en-ID" sz="2400" dirty="0"/>
              <a:t> </a:t>
            </a:r>
            <a:r>
              <a:rPr lang="en-ID" sz="2400" dirty="0" err="1"/>
              <a:t>materialistis</a:t>
            </a:r>
            <a:r>
              <a:rPr lang="en-ID" sz="2400" dirty="0"/>
              <a:t> </a:t>
            </a:r>
            <a:r>
              <a:rPr lang="en-ID" sz="2400" dirty="0" err="1"/>
              <a:t>apabila</a:t>
            </a:r>
            <a:r>
              <a:rPr lang="en-ID" sz="2400" dirty="0"/>
              <a:t> </a:t>
            </a:r>
            <a:r>
              <a:rPr lang="en-ID" sz="2400" dirty="0" err="1"/>
              <a:t>pengguna</a:t>
            </a:r>
            <a:r>
              <a:rPr lang="en-ID" sz="2400" dirty="0"/>
              <a:t> </a:t>
            </a:r>
            <a:r>
              <a:rPr lang="en-ID" sz="2400" dirty="0" err="1"/>
              <a:t>laporan</a:t>
            </a:r>
            <a:r>
              <a:rPr lang="en-ID" sz="2400" dirty="0"/>
              <a:t> </a:t>
            </a:r>
            <a:r>
              <a:rPr lang="en-ID" sz="2400" dirty="0" err="1"/>
              <a:t>keuangan</a:t>
            </a:r>
            <a:r>
              <a:rPr lang="en-ID" sz="2400" dirty="0"/>
              <a:t> </a:t>
            </a:r>
            <a:r>
              <a:rPr lang="en-ID" sz="2400" dirty="0" err="1"/>
              <a:t>mengambil</a:t>
            </a:r>
            <a:r>
              <a:rPr lang="en-ID" sz="2400" dirty="0"/>
              <a:t> </a:t>
            </a:r>
            <a:r>
              <a:rPr lang="en-ID" sz="2400" dirty="0" err="1"/>
              <a:t>tindakan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kebijakan</a:t>
            </a:r>
            <a:r>
              <a:rPr lang="en-ID" sz="2400" dirty="0"/>
              <a:t> </a:t>
            </a:r>
            <a:r>
              <a:rPr lang="en-ID" sz="2400" dirty="0" err="1"/>
              <a:t>berdasarkan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yang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laporan</a:t>
            </a:r>
            <a:r>
              <a:rPr lang="en-ID" sz="2400" dirty="0"/>
              <a:t> </a:t>
            </a:r>
            <a:r>
              <a:rPr lang="en-ID" sz="2400" dirty="0" err="1"/>
              <a:t>temuan</a:t>
            </a:r>
            <a:r>
              <a:rPr lang="en-ID" sz="2400" dirty="0"/>
              <a:t>.</a:t>
            </a:r>
          </a:p>
          <a:p>
            <a:r>
              <a:rPr lang="en-ID" sz="2400" b="1" dirty="0" err="1"/>
              <a:t>Mengandung</a:t>
            </a:r>
            <a:r>
              <a:rPr lang="en-ID" sz="2400" b="1" dirty="0"/>
              <a:t> </a:t>
            </a:r>
            <a:r>
              <a:rPr lang="en-ID" sz="2400" b="1" dirty="0" err="1"/>
              <a:t>unsur</a:t>
            </a:r>
            <a:r>
              <a:rPr lang="en-ID" sz="2400" b="1" dirty="0"/>
              <a:t> </a:t>
            </a:r>
            <a:r>
              <a:rPr lang="en-ID" sz="2400" b="1" dirty="0" err="1"/>
              <a:t>kondisi</a:t>
            </a:r>
            <a:r>
              <a:rPr lang="en-ID" sz="2400" b="1" dirty="0"/>
              <a:t>, </a:t>
            </a:r>
            <a:r>
              <a:rPr lang="en-ID" sz="2400" b="1" dirty="0" err="1"/>
              <a:t>kriteria</a:t>
            </a:r>
            <a:r>
              <a:rPr lang="en-ID" sz="2400" b="1" dirty="0"/>
              <a:t>, </a:t>
            </a:r>
            <a:r>
              <a:rPr lang="en-ID" sz="2400" b="1" dirty="0" err="1"/>
              <a:t>sebab</a:t>
            </a:r>
            <a:r>
              <a:rPr lang="en-ID" sz="2400" b="1" dirty="0"/>
              <a:t>, dan </a:t>
            </a:r>
            <a:r>
              <a:rPr lang="en-ID" sz="2400" b="1" dirty="0" err="1"/>
              <a:t>akibat</a:t>
            </a:r>
            <a:endParaRPr lang="en-ID" sz="2400" b="1" dirty="0"/>
          </a:p>
          <a:p>
            <a:pPr marL="0" indent="0">
              <a:buNone/>
            </a:pPr>
            <a:r>
              <a:rPr lang="en-ID" sz="2400" dirty="0"/>
              <a:t>Auditor </a:t>
            </a:r>
            <a:r>
              <a:rPr lang="en-ID" sz="2400" dirty="0" err="1"/>
              <a:t>dituntut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cermat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menentukan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sebab-akibat</a:t>
            </a:r>
            <a:r>
              <a:rPr lang="en-ID" sz="2400" dirty="0"/>
              <a:t> </a:t>
            </a:r>
            <a:r>
              <a:rPr lang="en-ID" sz="2400" dirty="0" err="1"/>
              <a:t>dala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temuan</a:t>
            </a:r>
            <a:r>
              <a:rPr lang="en-ID" sz="2400" dirty="0"/>
              <a:t> audit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menentukan</a:t>
            </a:r>
            <a:r>
              <a:rPr lang="en-ID" sz="2400" dirty="0"/>
              <a:t> </a:t>
            </a:r>
            <a:r>
              <a:rPr lang="en-ID" sz="2400" dirty="0" err="1"/>
              <a:t>penyebab</a:t>
            </a:r>
            <a:r>
              <a:rPr lang="en-ID" sz="2400" dirty="0"/>
              <a:t> yang paling </a:t>
            </a:r>
            <a:r>
              <a:rPr lang="en-ID" sz="2400" dirty="0" err="1"/>
              <a:t>dominan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261652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75A4DF7-D131-B0D2-E384-1EDD4EE59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S</a:t>
            </a:r>
            <a:r>
              <a:rPr lang="en-ID" altLang="en-US" sz="3600" dirty="0"/>
              <a:t>TANDAR TEMUAN AUDIT</a:t>
            </a:r>
            <a:endParaRPr lang="en-US" altLang="en-US" sz="3600" dirty="0"/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D1A97B94-BB8D-9228-304F-7BC7C23E2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200" dirty="0" err="1"/>
              <a:t>Dalam</a:t>
            </a:r>
            <a:r>
              <a:rPr lang="en-ID" sz="2200" dirty="0"/>
              <a:t> </a:t>
            </a:r>
            <a:r>
              <a:rPr lang="en-ID" sz="2200" dirty="0" err="1"/>
              <a:t>standar</a:t>
            </a:r>
            <a:r>
              <a:rPr lang="en-ID" sz="2200" dirty="0"/>
              <a:t> 2310 SPPAI (</a:t>
            </a:r>
            <a:r>
              <a:rPr lang="en-ID" sz="2200" dirty="0" err="1"/>
              <a:t>standar</a:t>
            </a:r>
            <a:r>
              <a:rPr lang="en-ID" sz="2200" dirty="0"/>
              <a:t> for the professional </a:t>
            </a:r>
            <a:r>
              <a:rPr lang="en-ID" sz="2200" dirty="0" err="1"/>
              <a:t>practie</a:t>
            </a:r>
            <a:r>
              <a:rPr lang="en-ID" sz="2200" dirty="0"/>
              <a:t> of internal auditing) </a:t>
            </a:r>
            <a:r>
              <a:rPr lang="en-ID" sz="2200" dirty="0" err="1"/>
              <a:t>dikemukan</a:t>
            </a:r>
            <a:r>
              <a:rPr lang="en-ID" sz="2200" dirty="0"/>
              <a:t> </a:t>
            </a:r>
            <a:r>
              <a:rPr lang="en-ID" sz="2200" dirty="0" err="1"/>
              <a:t>bahwa</a:t>
            </a:r>
            <a:r>
              <a:rPr lang="en-ID" sz="2200" dirty="0"/>
              <a:t>: </a:t>
            </a:r>
            <a:r>
              <a:rPr lang="en-ID" sz="2200" dirty="0" err="1"/>
              <a:t>Informasi</a:t>
            </a:r>
            <a:r>
              <a:rPr lang="en-ID" sz="2200" dirty="0"/>
              <a:t> </a:t>
            </a:r>
            <a:r>
              <a:rPr lang="en-ID" sz="2200" dirty="0" err="1"/>
              <a:t>harus</a:t>
            </a:r>
            <a:r>
              <a:rPr lang="en-ID" sz="2200" dirty="0"/>
              <a:t> </a:t>
            </a:r>
            <a:r>
              <a:rPr lang="en-ID" sz="2200" dirty="0" err="1"/>
              <a:t>cukup</a:t>
            </a:r>
            <a:r>
              <a:rPr lang="en-ID" sz="2200" dirty="0"/>
              <a:t>, </a:t>
            </a:r>
            <a:r>
              <a:rPr lang="en-ID" sz="2200" dirty="0" err="1"/>
              <a:t>andal</a:t>
            </a:r>
            <a:r>
              <a:rPr lang="en-ID" sz="2200" dirty="0"/>
              <a:t>, </a:t>
            </a:r>
            <a:r>
              <a:rPr lang="en-ID" sz="2200" dirty="0" err="1"/>
              <a:t>relevan</a:t>
            </a:r>
            <a:r>
              <a:rPr lang="en-ID" sz="2200" dirty="0"/>
              <a:t>, dan </a:t>
            </a:r>
            <a:r>
              <a:rPr lang="en-ID" sz="2200" dirty="0" err="1"/>
              <a:t>berguna</a:t>
            </a:r>
            <a:r>
              <a:rPr lang="en-ID" sz="2200" dirty="0"/>
              <a:t> </a:t>
            </a:r>
            <a:r>
              <a:rPr lang="en-ID" sz="2200" dirty="0" err="1"/>
              <a:t>untuk</a:t>
            </a:r>
            <a:r>
              <a:rPr lang="en-ID" sz="2200" dirty="0"/>
              <a:t> </a:t>
            </a:r>
            <a:r>
              <a:rPr lang="en-ID" sz="2200" dirty="0" err="1"/>
              <a:t>mencapai</a:t>
            </a:r>
            <a:r>
              <a:rPr lang="en-ID" sz="2200" dirty="0"/>
              <a:t> </a:t>
            </a:r>
            <a:r>
              <a:rPr lang="en-ID" sz="2200" dirty="0" err="1"/>
              <a:t>tujuan</a:t>
            </a:r>
            <a:r>
              <a:rPr lang="en-ID" sz="2200" dirty="0"/>
              <a:t> </a:t>
            </a:r>
            <a:r>
              <a:rPr lang="en-ID" sz="2200" dirty="0" err="1"/>
              <a:t>keterlibatan</a:t>
            </a:r>
            <a:r>
              <a:rPr lang="en-ID" sz="2200" dirty="0"/>
              <a:t>.</a:t>
            </a:r>
          </a:p>
          <a:p>
            <a:r>
              <a:rPr lang="en-ID" sz="2200" dirty="0"/>
              <a:t>SPPAI  No. 2410 </a:t>
            </a:r>
            <a:r>
              <a:rPr lang="en-ID" sz="2200" dirty="0" err="1"/>
              <a:t>menyatakan</a:t>
            </a:r>
            <a:r>
              <a:rPr lang="en-ID" sz="2200" dirty="0"/>
              <a:t> </a:t>
            </a:r>
            <a:r>
              <a:rPr lang="en-ID" sz="2200" dirty="0" err="1"/>
              <a:t>bahwa</a:t>
            </a:r>
            <a:r>
              <a:rPr lang="en-ID" sz="2200" dirty="0"/>
              <a:t>: </a:t>
            </a:r>
            <a:r>
              <a:rPr lang="en-ID" sz="2200" dirty="0" err="1"/>
              <a:t>Komunikasi</a:t>
            </a:r>
            <a:r>
              <a:rPr lang="en-ID" sz="2200" dirty="0"/>
              <a:t> audit </a:t>
            </a:r>
            <a:r>
              <a:rPr lang="en-ID" sz="2200" dirty="0" err="1"/>
              <a:t>harus</a:t>
            </a:r>
            <a:r>
              <a:rPr lang="en-ID" sz="2200" dirty="0"/>
              <a:t> </a:t>
            </a:r>
            <a:r>
              <a:rPr lang="en-ID" sz="2200" dirty="0" err="1"/>
              <a:t>memuat</a:t>
            </a:r>
            <a:r>
              <a:rPr lang="en-ID" sz="2200" dirty="0"/>
              <a:t> </a:t>
            </a:r>
            <a:r>
              <a:rPr lang="en-ID" sz="2200" dirty="0" err="1"/>
              <a:t>tujuan</a:t>
            </a:r>
            <a:r>
              <a:rPr lang="en-ID" sz="2200" dirty="0"/>
              <a:t>, </a:t>
            </a:r>
            <a:r>
              <a:rPr lang="en-ID" sz="2200" dirty="0" err="1"/>
              <a:t>ruang</a:t>
            </a:r>
            <a:r>
              <a:rPr lang="en-ID" sz="2200" dirty="0"/>
              <a:t> </a:t>
            </a:r>
            <a:r>
              <a:rPr lang="en-ID" sz="2200" dirty="0" err="1"/>
              <a:t>lingkup</a:t>
            </a:r>
            <a:r>
              <a:rPr lang="en-ID" sz="2200" dirty="0"/>
              <a:t>, dan </a:t>
            </a:r>
            <a:r>
              <a:rPr lang="en-ID" sz="2200" dirty="0" err="1"/>
              <a:t>hasil</a:t>
            </a:r>
            <a:r>
              <a:rPr lang="en-ID" sz="2200" dirty="0"/>
              <a:t> </a:t>
            </a:r>
            <a:r>
              <a:rPr lang="en-ID" sz="2200" dirty="0" err="1"/>
              <a:t>penugasan</a:t>
            </a:r>
            <a:r>
              <a:rPr lang="en-ID" sz="2200" dirty="0"/>
              <a:t>.</a:t>
            </a:r>
          </a:p>
          <a:p>
            <a:r>
              <a:rPr lang="en-ID" sz="2200" dirty="0"/>
              <a:t>Hasil audit </a:t>
            </a:r>
            <a:r>
              <a:rPr lang="en-ID" sz="2200" dirty="0" err="1"/>
              <a:t>harus</a:t>
            </a:r>
            <a:r>
              <a:rPr lang="en-ID" sz="2200" dirty="0"/>
              <a:t> </a:t>
            </a:r>
            <a:r>
              <a:rPr lang="en-ID" sz="2200" dirty="0" err="1"/>
              <a:t>mencakup</a:t>
            </a:r>
            <a:r>
              <a:rPr lang="en-ID" sz="2200" dirty="0"/>
              <a:t> </a:t>
            </a:r>
            <a:r>
              <a:rPr lang="en-ID" sz="2200" dirty="0" err="1"/>
              <a:t>observasi</a:t>
            </a:r>
            <a:r>
              <a:rPr lang="en-ID" sz="2200" dirty="0"/>
              <a:t>, </a:t>
            </a:r>
            <a:r>
              <a:rPr lang="en-ID" sz="2200" dirty="0" err="1"/>
              <a:t>kesimpulan</a:t>
            </a:r>
            <a:r>
              <a:rPr lang="en-ID" sz="2200" dirty="0"/>
              <a:t> (</a:t>
            </a:r>
            <a:r>
              <a:rPr lang="en-ID" sz="2200" dirty="0" err="1"/>
              <a:t>opini</a:t>
            </a:r>
            <a:r>
              <a:rPr lang="en-ID" sz="2200" dirty="0"/>
              <a:t>), </a:t>
            </a:r>
            <a:r>
              <a:rPr lang="en-ID" sz="2200" dirty="0" err="1"/>
              <a:t>rekomendasi</a:t>
            </a:r>
            <a:r>
              <a:rPr lang="en-ID" sz="2200" dirty="0"/>
              <a:t>, dan </a:t>
            </a:r>
            <a:r>
              <a:rPr lang="en-ID" sz="2200" dirty="0" err="1"/>
              <a:t>rencana-rencana</a:t>
            </a:r>
            <a:r>
              <a:rPr lang="en-ID" sz="2200" dirty="0"/>
              <a:t> </a:t>
            </a:r>
            <a:r>
              <a:rPr lang="en-ID" sz="2200" dirty="0" err="1"/>
              <a:t>tindakan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Observasi</a:t>
            </a:r>
            <a:r>
              <a:rPr lang="en-ID" sz="2200" dirty="0"/>
              <a:t> dan </a:t>
            </a:r>
            <a:r>
              <a:rPr lang="en-ID" sz="2200" dirty="0" err="1"/>
              <a:t>rekomendasi</a:t>
            </a:r>
            <a:r>
              <a:rPr lang="en-ID" sz="2200" dirty="0"/>
              <a:t> </a:t>
            </a:r>
            <a:r>
              <a:rPr lang="en-ID" sz="2200" dirty="0" err="1"/>
              <a:t>harus</a:t>
            </a:r>
            <a:r>
              <a:rPr lang="en-ID" sz="2200" dirty="0"/>
              <a:t> </a:t>
            </a:r>
            <a:r>
              <a:rPr lang="en-ID" sz="2200" dirty="0" err="1"/>
              <a:t>didasarkan</a:t>
            </a:r>
            <a:r>
              <a:rPr lang="en-ID" sz="2200" dirty="0"/>
              <a:t> pada </a:t>
            </a:r>
            <a:r>
              <a:rPr lang="en-ID" sz="2200" dirty="0" err="1"/>
              <a:t>atribut</a:t>
            </a:r>
            <a:r>
              <a:rPr lang="en-ID" sz="2200" dirty="0"/>
              <a:t> </a:t>
            </a:r>
            <a:r>
              <a:rPr lang="en-ID" sz="2200" dirty="0" err="1"/>
              <a:t>yaitu</a:t>
            </a:r>
            <a:r>
              <a:rPr lang="en-ID" sz="2200" dirty="0"/>
              <a:t>: </a:t>
            </a:r>
            <a:r>
              <a:rPr lang="en-ID" sz="2200" dirty="0" err="1"/>
              <a:t>kriteria</a:t>
            </a:r>
            <a:r>
              <a:rPr lang="en-ID" sz="2200" dirty="0"/>
              <a:t>, </a:t>
            </a:r>
            <a:r>
              <a:rPr lang="en-ID" sz="2200" dirty="0" err="1"/>
              <a:t>penyebab</a:t>
            </a:r>
            <a:r>
              <a:rPr lang="en-ID" sz="2200" dirty="0"/>
              <a:t> dan </a:t>
            </a:r>
            <a:r>
              <a:rPr lang="en-ID" sz="2200" dirty="0" err="1"/>
              <a:t>dampak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Practie</a:t>
            </a:r>
            <a:r>
              <a:rPr lang="en-ID" sz="2200" dirty="0"/>
              <a:t> advisory 2420-1 </a:t>
            </a:r>
            <a:r>
              <a:rPr lang="en-ID" sz="2200" dirty="0" err="1"/>
              <a:t>dari</a:t>
            </a:r>
            <a:r>
              <a:rPr lang="en-ID" sz="2200" dirty="0"/>
              <a:t> </a:t>
            </a:r>
            <a:r>
              <a:rPr lang="en-ID" sz="2200" dirty="0" err="1"/>
              <a:t>standar</a:t>
            </a:r>
            <a:r>
              <a:rPr lang="en-ID" sz="2200" dirty="0"/>
              <a:t>: “</a:t>
            </a:r>
            <a:r>
              <a:rPr lang="en-ID" sz="2200" dirty="0" err="1"/>
              <a:t>kualitas</a:t>
            </a:r>
            <a:r>
              <a:rPr lang="en-ID" sz="2200" dirty="0"/>
              <a:t> </a:t>
            </a:r>
            <a:r>
              <a:rPr lang="en-ID" sz="2200" dirty="0" err="1"/>
              <a:t>kriteria</a:t>
            </a:r>
            <a:r>
              <a:rPr lang="en-ID" sz="2200" dirty="0"/>
              <a:t> </a:t>
            </a:r>
            <a:r>
              <a:rPr lang="en-ID" sz="2200" dirty="0" err="1"/>
              <a:t>komunikasi</a:t>
            </a:r>
            <a:r>
              <a:rPr lang="en-ID" sz="2200" dirty="0"/>
              <a:t>” </a:t>
            </a:r>
            <a:r>
              <a:rPr lang="en-ID" sz="2200" dirty="0" err="1"/>
              <a:t>terdiri</a:t>
            </a:r>
            <a:r>
              <a:rPr lang="en-ID" sz="2200" dirty="0"/>
              <a:t> </a:t>
            </a:r>
            <a:r>
              <a:rPr lang="en-ID" sz="2200" dirty="0" err="1"/>
              <a:t>dari</a:t>
            </a:r>
            <a:r>
              <a:rPr lang="en-ID" sz="2200" dirty="0"/>
              <a:t>: </a:t>
            </a:r>
            <a:r>
              <a:rPr lang="en-ID" sz="2200" dirty="0" err="1"/>
              <a:t>obyektif</a:t>
            </a:r>
            <a:r>
              <a:rPr lang="en-ID" sz="2200" dirty="0"/>
              <a:t>, </a:t>
            </a:r>
            <a:r>
              <a:rPr lang="en-ID" sz="2200" dirty="0" err="1"/>
              <a:t>jelas</a:t>
            </a:r>
            <a:r>
              <a:rPr lang="en-ID" sz="2200" dirty="0"/>
              <a:t>, </a:t>
            </a:r>
            <a:r>
              <a:rPr lang="en-ID" sz="2200" dirty="0" err="1"/>
              <a:t>ringkas</a:t>
            </a:r>
            <a:r>
              <a:rPr lang="en-ID" sz="2200" dirty="0"/>
              <a:t>, </a:t>
            </a:r>
            <a:r>
              <a:rPr lang="en-ID" sz="2200" dirty="0" err="1"/>
              <a:t>kontruktif</a:t>
            </a:r>
            <a:r>
              <a:rPr lang="en-ID" sz="2200" dirty="0"/>
              <a:t> dan </a:t>
            </a:r>
            <a:r>
              <a:rPr lang="en-ID" sz="2200" dirty="0" err="1"/>
              <a:t>tepat</a:t>
            </a:r>
            <a:r>
              <a:rPr lang="en-ID" sz="2200" dirty="0"/>
              <a:t> </a:t>
            </a:r>
            <a:r>
              <a:rPr lang="en-ID" sz="2200" dirty="0" err="1"/>
              <a:t>waktu</a:t>
            </a:r>
            <a:r>
              <a:rPr lang="en-ID" sz="2200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1117-CA12-67C7-6CF2-741253D8E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/>
              <a:t>SARAN PERBAIKAN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F9CF8-E5B6-06DD-9E93-B3335E22C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800" dirty="0" err="1"/>
              <a:t>Meningkatkan</a:t>
            </a:r>
            <a:r>
              <a:rPr lang="en-ID" sz="2800" dirty="0"/>
              <a:t> </a:t>
            </a:r>
            <a:r>
              <a:rPr lang="en-ID" sz="2800" dirty="0" err="1"/>
              <a:t>efisiensi</a:t>
            </a:r>
            <a:r>
              <a:rPr lang="en-ID" sz="2800" dirty="0"/>
              <a:t> dan </a:t>
            </a:r>
            <a:r>
              <a:rPr lang="en-ID" sz="2800" dirty="0" err="1"/>
              <a:t>efektivitas</a:t>
            </a:r>
            <a:r>
              <a:rPr lang="en-ID" sz="2800" dirty="0"/>
              <a:t> </a:t>
            </a:r>
            <a:r>
              <a:rPr lang="en-ID" sz="2800" dirty="0" err="1"/>
              <a:t>perusahaan</a:t>
            </a:r>
            <a:r>
              <a:rPr lang="en-ID" sz="2800" dirty="0"/>
              <a:t>.</a:t>
            </a:r>
          </a:p>
          <a:p>
            <a:endParaRPr lang="en-ID" sz="2800" dirty="0"/>
          </a:p>
          <a:p>
            <a:r>
              <a:rPr lang="en-ID" sz="2800" dirty="0" err="1"/>
              <a:t>Mencegah</a:t>
            </a:r>
            <a:r>
              <a:rPr lang="en-ID" sz="2800" dirty="0"/>
              <a:t> </a:t>
            </a:r>
            <a:r>
              <a:rPr lang="en-ID" sz="2800" dirty="0" err="1"/>
              <a:t>terjadinya</a:t>
            </a:r>
            <a:r>
              <a:rPr lang="en-ID" sz="2800" dirty="0"/>
              <a:t> fraud.</a:t>
            </a:r>
          </a:p>
          <a:p>
            <a:endParaRPr lang="en-ID" sz="2800" dirty="0"/>
          </a:p>
          <a:p>
            <a:r>
              <a:rPr lang="en-ID" sz="2800" dirty="0" err="1"/>
              <a:t>Membantu</a:t>
            </a:r>
            <a:r>
              <a:rPr lang="en-ID" sz="2800" dirty="0"/>
              <a:t> </a:t>
            </a:r>
            <a:r>
              <a:rPr lang="en-ID" sz="2800" dirty="0" err="1"/>
              <a:t>manajemen</a:t>
            </a:r>
            <a:r>
              <a:rPr lang="en-ID" sz="2800" dirty="0"/>
              <a:t> </a:t>
            </a:r>
            <a:r>
              <a:rPr lang="en-ID" sz="2800" dirty="0" err="1"/>
              <a:t>memperbaiki</a:t>
            </a:r>
            <a:r>
              <a:rPr lang="en-ID" sz="2800" dirty="0"/>
              <a:t> </a:t>
            </a:r>
            <a:r>
              <a:rPr lang="en-ID" sz="2800" dirty="0" err="1"/>
              <a:t>sistem</a:t>
            </a:r>
            <a:r>
              <a:rPr lang="en-ID" sz="2800" dirty="0"/>
              <a:t> </a:t>
            </a:r>
            <a:r>
              <a:rPr lang="en-ID" sz="2800" dirty="0" err="1"/>
              <a:t>pengendalian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490007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807B5-671B-8B5E-EDFC-878D0882D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/>
              <a:t>TEMUAN AUDIT YANG DAPAT DILAPORKAN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F060-A4F6-0638-5C8C-B7E9D9AF9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800" b="1" dirty="0"/>
              <a:t>Harus </a:t>
            </a:r>
            <a:r>
              <a:rPr lang="en-ID" sz="2800" b="1" dirty="0" err="1"/>
              <a:t>signifikan</a:t>
            </a:r>
            <a:r>
              <a:rPr lang="en-ID" sz="2800" b="1" dirty="0"/>
              <a:t> dan </a:t>
            </a:r>
            <a:r>
              <a:rPr lang="en-ID" sz="2800" b="1" dirty="0" err="1"/>
              <a:t>objektif</a:t>
            </a:r>
            <a:r>
              <a:rPr lang="en-ID" sz="2800" b="1" dirty="0"/>
              <a:t>.</a:t>
            </a:r>
          </a:p>
          <a:p>
            <a:pPr marL="0" indent="0">
              <a:buNone/>
            </a:pPr>
            <a:r>
              <a:rPr lang="en-ID" sz="2000" dirty="0" err="1"/>
              <a:t>Signifikan</a:t>
            </a:r>
            <a:r>
              <a:rPr lang="en-ID" sz="2000" dirty="0"/>
              <a:t> →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dampak</a:t>
            </a:r>
            <a:r>
              <a:rPr lang="en-ID" sz="2000" dirty="0"/>
              <a:t> </a:t>
            </a:r>
            <a:r>
              <a:rPr lang="en-ID" sz="2000" dirty="0" err="1"/>
              <a:t>penting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r>
              <a:rPr lang="en-ID" sz="2000" dirty="0" err="1"/>
              <a:t>Objektif</a:t>
            </a:r>
            <a:r>
              <a:rPr lang="en-ID" sz="2000" dirty="0"/>
              <a:t> → </a:t>
            </a:r>
            <a:r>
              <a:rPr lang="en-ID" sz="2000" dirty="0" err="1"/>
              <a:t>didukung</a:t>
            </a:r>
            <a:r>
              <a:rPr lang="en-ID" sz="2000" dirty="0"/>
              <a:t> </a:t>
            </a:r>
            <a:r>
              <a:rPr lang="en-ID" sz="2000" dirty="0" err="1"/>
              <a:t>bukti</a:t>
            </a:r>
            <a:r>
              <a:rPr lang="en-ID" sz="2000" dirty="0"/>
              <a:t> yang </a:t>
            </a:r>
            <a:r>
              <a:rPr lang="en-ID" sz="2000" dirty="0" err="1"/>
              <a:t>nyata</a:t>
            </a:r>
            <a:r>
              <a:rPr lang="en-ID" sz="2000" dirty="0"/>
              <a:t> dan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dipertanggungjawabkan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ID" sz="2000" dirty="0"/>
          </a:p>
          <a:p>
            <a:r>
              <a:rPr lang="en-ID" sz="2800" b="1" dirty="0" err="1"/>
              <a:t>Didukung</a:t>
            </a:r>
            <a:r>
              <a:rPr lang="en-ID" sz="2800" b="1" dirty="0"/>
              <a:t> </a:t>
            </a:r>
            <a:r>
              <a:rPr lang="en-ID" sz="2800" b="1" dirty="0" err="1"/>
              <a:t>fakta</a:t>
            </a:r>
            <a:r>
              <a:rPr lang="en-ID" sz="2800" b="1" dirty="0"/>
              <a:t> yang </a:t>
            </a:r>
            <a:r>
              <a:rPr lang="en-ID" sz="2800" b="1" dirty="0" err="1"/>
              <a:t>relevan</a:t>
            </a:r>
            <a:r>
              <a:rPr lang="en-ID" sz="2800" b="1" dirty="0"/>
              <a:t> dan </a:t>
            </a:r>
            <a:r>
              <a:rPr lang="en-ID" sz="2800" b="1" dirty="0" err="1"/>
              <a:t>meyakinkan</a:t>
            </a:r>
            <a:r>
              <a:rPr lang="en-ID" sz="2800" b="1" dirty="0"/>
              <a:t>.</a:t>
            </a:r>
          </a:p>
          <a:p>
            <a:pPr marL="0" indent="0">
              <a:buNone/>
            </a:pPr>
            <a:r>
              <a:rPr lang="en-US" sz="2000" dirty="0"/>
              <a:t>Fakta yang </a:t>
            </a:r>
            <a:r>
              <a:rPr lang="en-US" sz="2000" dirty="0" err="1"/>
              <a:t>relevan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bukti</a:t>
            </a:r>
            <a:r>
              <a:rPr lang="en-US" sz="2000" dirty="0"/>
              <a:t> yang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berhubungan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yang </a:t>
            </a:r>
            <a:r>
              <a:rPr lang="en-US" sz="2000" dirty="0" err="1"/>
              <a:t>diaudit</a:t>
            </a:r>
            <a:r>
              <a:rPr lang="en-US" sz="2000" dirty="0"/>
              <a:t>. Bukti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pemeriksaan</a:t>
            </a:r>
            <a:r>
              <a:rPr lang="en-US" sz="2000" dirty="0"/>
              <a:t> dan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kondisi</a:t>
            </a:r>
            <a:r>
              <a:rPr lang="en-US" sz="2000" dirty="0"/>
              <a:t> yang </a:t>
            </a:r>
            <a:r>
              <a:rPr lang="en-US" sz="2000" dirty="0" err="1"/>
              <a:t>terjadi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Fakta yang </a:t>
            </a:r>
            <a:r>
              <a:rPr lang="en-US" sz="2000" dirty="0" err="1"/>
              <a:t>meyakinkan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bukti</a:t>
            </a:r>
            <a:r>
              <a:rPr lang="en-US" sz="2000" dirty="0"/>
              <a:t> audit </a:t>
            </a:r>
            <a:r>
              <a:rPr lang="en-US" sz="2000" dirty="0" err="1"/>
              <a:t>cukup</a:t>
            </a:r>
            <a:r>
              <a:rPr lang="en-US" sz="2000" dirty="0"/>
              <a:t> </a:t>
            </a:r>
            <a:r>
              <a:rPr lang="en-US" sz="2000" dirty="0" err="1"/>
              <a:t>kuat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mendukung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 auditor. Bukti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</a:t>
            </a:r>
            <a:r>
              <a:rPr lang="en-US" sz="2000" dirty="0" err="1"/>
              <a:t>dokumen</a:t>
            </a:r>
            <a:r>
              <a:rPr lang="en-US" sz="2000" dirty="0"/>
              <a:t>, </a:t>
            </a:r>
            <a:r>
              <a:rPr lang="en-US" sz="2000" dirty="0" err="1"/>
              <a:t>catatan</a:t>
            </a:r>
            <a:r>
              <a:rPr lang="en-US" sz="2000" dirty="0"/>
              <a:t> </a:t>
            </a:r>
            <a:r>
              <a:rPr lang="en-US" sz="2000" dirty="0" err="1"/>
              <a:t>transaksi</a:t>
            </a:r>
            <a:r>
              <a:rPr lang="en-US" sz="2000" dirty="0"/>
              <a:t>,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wawancara</a:t>
            </a:r>
            <a:r>
              <a:rPr lang="en-US" sz="2000" dirty="0"/>
              <a:t>, </a:t>
            </a:r>
            <a:r>
              <a:rPr lang="en-US" sz="2000" dirty="0" err="1"/>
              <a:t>observasi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konfirmasi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pihak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815866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86725-A5F1-929A-A6E0-72AF0241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/>
              <a:t>KONTRUKSI TEMUAN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A26B1-7581-2DC9-1657-A4DC6D95B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sz="2800" b="1" dirty="0"/>
              <a:t>1. </a:t>
            </a:r>
            <a:r>
              <a:rPr lang="en-ID" sz="2800" b="1" dirty="0" err="1"/>
              <a:t>Kemampuan</a:t>
            </a:r>
            <a:r>
              <a:rPr lang="en-ID" sz="2800" b="1" dirty="0"/>
              <a:t> internal auditor</a:t>
            </a:r>
          </a:p>
          <a:p>
            <a:pPr marL="0" indent="0">
              <a:buNone/>
            </a:pPr>
            <a:r>
              <a:rPr lang="en-ID" sz="2000" dirty="0" err="1"/>
              <a:t>Sangat</a:t>
            </a:r>
            <a:r>
              <a:rPr lang="en-ID" sz="2000" dirty="0"/>
              <a:t> </a:t>
            </a:r>
            <a:r>
              <a:rPr lang="en-ID" sz="2000" dirty="0" err="1"/>
              <a:t>dipengaruhi</a:t>
            </a:r>
            <a:r>
              <a:rPr lang="en-ID" sz="2000" dirty="0"/>
              <a:t> oleh </a:t>
            </a:r>
            <a:r>
              <a:rPr lang="en-ID" sz="2000" dirty="0" err="1"/>
              <a:t>pengalaman</a:t>
            </a:r>
            <a:r>
              <a:rPr lang="en-ID" sz="2000" dirty="0"/>
              <a:t> dan </a:t>
            </a:r>
            <a:r>
              <a:rPr lang="en-ID" sz="2000" dirty="0" err="1"/>
              <a:t>memerlukan</a:t>
            </a:r>
            <a:r>
              <a:rPr lang="en-ID" sz="2000" dirty="0"/>
              <a:t> </a:t>
            </a:r>
            <a:r>
              <a:rPr lang="en-ID" sz="2000" dirty="0" err="1"/>
              <a:t>naluri</a:t>
            </a:r>
            <a:r>
              <a:rPr lang="en-ID" sz="2000" dirty="0"/>
              <a:t> </a:t>
            </a:r>
            <a:r>
              <a:rPr lang="en-ID" sz="2000" dirty="0" err="1"/>
              <a:t>bisnis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mengembangkan</a:t>
            </a:r>
            <a:r>
              <a:rPr lang="en-ID" sz="2000" dirty="0"/>
              <a:t> </a:t>
            </a:r>
            <a:r>
              <a:rPr lang="en-ID" sz="2000" dirty="0" err="1"/>
              <a:t>temuan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r>
              <a:rPr lang="en-US" sz="2800" b="1" dirty="0"/>
              <a:t>2. </a:t>
            </a:r>
            <a:r>
              <a:rPr lang="en-US" sz="2800" b="1" dirty="0" err="1"/>
              <a:t>Faktor-faktor</a:t>
            </a:r>
            <a:r>
              <a:rPr lang="en-US" sz="2800" b="1" dirty="0"/>
              <a:t> yang </a:t>
            </a:r>
            <a:r>
              <a:rPr lang="en-US" sz="2800" b="1" dirty="0" err="1"/>
              <a:t>perlu</a:t>
            </a:r>
            <a:r>
              <a:rPr lang="en-US" sz="2800" b="1" dirty="0"/>
              <a:t> </a:t>
            </a:r>
            <a:r>
              <a:rPr lang="en-US" sz="2800" b="1" dirty="0" err="1"/>
              <a:t>dipertimbangkan</a:t>
            </a:r>
            <a:r>
              <a:rPr lang="en-US" sz="2800" b="1" dirty="0"/>
              <a:t> internal auditor</a:t>
            </a:r>
          </a:p>
          <a:p>
            <a:pPr marL="0" indent="0">
              <a:buNone/>
            </a:pP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mengganti</a:t>
            </a:r>
            <a:r>
              <a:rPr lang="en-US" sz="2000" dirty="0"/>
              <a:t> </a:t>
            </a:r>
            <a:r>
              <a:rPr lang="en-US" sz="2000" dirty="0" err="1"/>
              <a:t>pertimbangan</a:t>
            </a:r>
            <a:r>
              <a:rPr lang="en-US" sz="2000" dirty="0"/>
              <a:t> audit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pertimbangan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, </a:t>
            </a:r>
            <a:r>
              <a:rPr lang="en-US" sz="2000" dirty="0" err="1"/>
              <a:t>bertanggungjawaban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bukti</a:t>
            </a:r>
            <a:r>
              <a:rPr lang="en-US" sz="2000" dirty="0"/>
              <a:t>, </a:t>
            </a:r>
            <a:r>
              <a:rPr lang="en-US" sz="2000" dirty="0" err="1"/>
              <a:t>tertarik</a:t>
            </a:r>
            <a:r>
              <a:rPr lang="en-US" sz="2000" dirty="0"/>
              <a:t> pada </a:t>
            </a:r>
            <a:r>
              <a:rPr lang="en-US" sz="2000" dirty="0" err="1"/>
              <a:t>perbaikan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, dan </a:t>
            </a:r>
            <a:r>
              <a:rPr lang="en-US" sz="2000" dirty="0" err="1"/>
              <a:t>meninjau</a:t>
            </a:r>
            <a:r>
              <a:rPr lang="en-US" sz="2000" dirty="0"/>
              <a:t> </a:t>
            </a:r>
            <a:r>
              <a:rPr lang="en-US" sz="2000" dirty="0" err="1"/>
              <a:t>temuan</a:t>
            </a:r>
            <a:r>
              <a:rPr lang="en-US" sz="2000" dirty="0"/>
              <a:t> audit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kontinyu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637800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86725-A5F1-929A-A6E0-72AF0241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/>
              <a:t>MENAMBAH NILAI AUDITOR INTERNAL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A26B1-7581-2DC9-1657-A4DC6D95B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800" dirty="0"/>
              <a:t>1.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menambah</a:t>
            </a:r>
            <a:r>
              <a:rPr lang="en-ID" sz="2800" dirty="0"/>
              <a:t> </a:t>
            </a:r>
            <a:r>
              <a:rPr lang="en-ID" sz="2800" dirty="0" err="1"/>
              <a:t>nilai</a:t>
            </a:r>
            <a:r>
              <a:rPr lang="en-ID" sz="2800" dirty="0"/>
              <a:t> Auditor Internal:</a:t>
            </a:r>
          </a:p>
          <a:p>
            <a:r>
              <a:rPr lang="en-ID" sz="2800" dirty="0"/>
              <a:t>   a. </a:t>
            </a:r>
            <a:r>
              <a:rPr lang="en-ID" sz="2800" dirty="0" err="1"/>
              <a:t>Meyakinkan</a:t>
            </a:r>
            <a:r>
              <a:rPr lang="en-ID" sz="2800" dirty="0"/>
              <a:t> </a:t>
            </a:r>
            <a:r>
              <a:rPr lang="en-ID" sz="2800" dirty="0" err="1"/>
              <a:t>bahwa</a:t>
            </a:r>
            <a:r>
              <a:rPr lang="en-ID" sz="2800" dirty="0"/>
              <a:t> </a:t>
            </a:r>
            <a:r>
              <a:rPr lang="en-ID" sz="2800" dirty="0" err="1"/>
              <a:t>temuan</a:t>
            </a:r>
            <a:r>
              <a:rPr lang="en-ID" sz="2800" dirty="0"/>
              <a:t> dan </a:t>
            </a:r>
            <a:r>
              <a:rPr lang="en-ID" sz="2800" dirty="0" err="1"/>
              <a:t>rekomendasi</a:t>
            </a:r>
            <a:r>
              <a:rPr lang="en-ID" sz="2800" dirty="0"/>
              <a:t> yang </a:t>
            </a:r>
            <a:r>
              <a:rPr lang="en-ID" sz="2800" dirty="0" err="1"/>
              <a:t>diberikan</a:t>
            </a:r>
            <a:r>
              <a:rPr lang="en-ID" sz="2800" dirty="0"/>
              <a:t> </a:t>
            </a:r>
            <a:r>
              <a:rPr lang="en-ID" sz="2800" dirty="0" err="1"/>
              <a:t>memiliki</a:t>
            </a:r>
            <a:r>
              <a:rPr lang="en-ID" sz="2800" dirty="0"/>
              <a:t> </a:t>
            </a:r>
            <a:r>
              <a:rPr lang="en-ID" sz="2800" dirty="0" err="1"/>
              <a:t>dampak</a:t>
            </a:r>
            <a:r>
              <a:rPr lang="en-ID" sz="2800" dirty="0"/>
              <a:t> </a:t>
            </a:r>
            <a:r>
              <a:rPr lang="en-ID" sz="2800" dirty="0" err="1"/>
              <a:t>positif</a:t>
            </a:r>
            <a:r>
              <a:rPr lang="en-ID" sz="2800" dirty="0"/>
              <a:t> </a:t>
            </a:r>
            <a:r>
              <a:rPr lang="en-ID" sz="2800" dirty="0" err="1"/>
              <a:t>bagi</a:t>
            </a:r>
            <a:r>
              <a:rPr lang="en-ID" sz="2800" dirty="0"/>
              <a:t> </a:t>
            </a:r>
            <a:r>
              <a:rPr lang="en-ID" sz="2800" dirty="0" err="1"/>
              <a:t>organisasi</a:t>
            </a:r>
            <a:r>
              <a:rPr lang="en-ID" sz="2800" dirty="0"/>
              <a:t>.</a:t>
            </a:r>
          </a:p>
          <a:p>
            <a:r>
              <a:rPr lang="en-ID" sz="2800" dirty="0"/>
              <a:t>   b. </a:t>
            </a:r>
            <a:r>
              <a:rPr lang="en-ID" sz="2800" dirty="0" err="1"/>
              <a:t>Memberikan</a:t>
            </a:r>
            <a:r>
              <a:rPr lang="en-ID" sz="2800" dirty="0"/>
              <a:t> </a:t>
            </a:r>
            <a:r>
              <a:rPr lang="en-ID" sz="2800" dirty="0" err="1"/>
              <a:t>kontribusi</a:t>
            </a:r>
            <a:r>
              <a:rPr lang="en-ID" sz="2800" dirty="0"/>
              <a:t> yang </a:t>
            </a:r>
            <a:r>
              <a:rPr lang="en-ID" sz="2800" dirty="0" err="1"/>
              <a:t>berarti</a:t>
            </a:r>
            <a:r>
              <a:rPr lang="en-ID" sz="2800" dirty="0"/>
              <a:t> </a:t>
            </a:r>
            <a:r>
              <a:rPr lang="en-ID" sz="2800" dirty="0" err="1"/>
              <a:t>bagi</a:t>
            </a:r>
            <a:r>
              <a:rPr lang="en-ID" sz="2800" dirty="0"/>
              <a:t> </a:t>
            </a:r>
            <a:r>
              <a:rPr lang="en-ID" sz="2800" dirty="0" err="1"/>
              <a:t>tujuan</a:t>
            </a:r>
            <a:r>
              <a:rPr lang="en-ID" sz="2800" dirty="0"/>
              <a:t> dan </a:t>
            </a:r>
            <a:r>
              <a:rPr lang="en-ID" sz="2800" dirty="0" err="1"/>
              <a:t>kesuksesan</a:t>
            </a:r>
            <a:r>
              <a:rPr lang="en-ID" sz="2800" dirty="0"/>
              <a:t> </a:t>
            </a:r>
            <a:r>
              <a:rPr lang="en-ID" sz="2800" dirty="0" err="1"/>
              <a:t>organisasi</a:t>
            </a:r>
            <a:r>
              <a:rPr lang="en-ID" sz="2800" dirty="0"/>
              <a:t>.</a:t>
            </a:r>
          </a:p>
          <a:p>
            <a:r>
              <a:rPr lang="en-ID" sz="2800" dirty="0"/>
              <a:t>2. Auditor Internal </a:t>
            </a:r>
            <a:r>
              <a:rPr lang="en-ID" sz="2800" dirty="0" err="1"/>
              <a:t>seharusnya</a:t>
            </a:r>
            <a:r>
              <a:rPr lang="en-ID" sz="2800" dirty="0"/>
              <a:t>:</a:t>
            </a:r>
          </a:p>
          <a:p>
            <a:r>
              <a:rPr lang="en-ID" sz="2800" dirty="0"/>
              <a:t>   a. </a:t>
            </a:r>
            <a:r>
              <a:rPr lang="en-ID" sz="2800" dirty="0" err="1"/>
              <a:t>Meningkatkan</a:t>
            </a:r>
            <a:r>
              <a:rPr lang="en-ID" sz="2800" dirty="0"/>
              <a:t> </a:t>
            </a:r>
            <a:r>
              <a:rPr lang="en-ID" sz="2800" dirty="0" err="1"/>
              <a:t>citranya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penambah</a:t>
            </a:r>
            <a:r>
              <a:rPr lang="en-ID" sz="2800" dirty="0"/>
              <a:t> </a:t>
            </a:r>
            <a:r>
              <a:rPr lang="en-ID" sz="2800" dirty="0" err="1"/>
              <a:t>nilai</a:t>
            </a:r>
            <a:r>
              <a:rPr lang="en-ID" sz="2800" dirty="0"/>
              <a:t>.</a:t>
            </a:r>
          </a:p>
          <a:p>
            <a:r>
              <a:rPr lang="en-ID" sz="2800" dirty="0"/>
              <a:t>   b. </a:t>
            </a:r>
            <a:r>
              <a:rPr lang="en-ID" sz="2800" dirty="0" err="1"/>
              <a:t>Fokus</a:t>
            </a:r>
            <a:r>
              <a:rPr lang="en-ID" sz="2800" dirty="0"/>
              <a:t> pada </a:t>
            </a:r>
            <a:r>
              <a:rPr lang="en-ID" sz="2800" dirty="0" err="1"/>
              <a:t>aktivitas</a:t>
            </a:r>
            <a:r>
              <a:rPr lang="en-ID" sz="2800" dirty="0"/>
              <a:t> dan </a:t>
            </a:r>
            <a:r>
              <a:rPr lang="en-ID" sz="2800" dirty="0" err="1"/>
              <a:t>jasa</a:t>
            </a:r>
            <a:r>
              <a:rPr lang="en-ID" sz="2800" dirty="0"/>
              <a:t> yang </a:t>
            </a:r>
            <a:r>
              <a:rPr lang="en-ID" sz="2800" dirty="0" err="1"/>
              <a:t>bernilai</a:t>
            </a:r>
            <a:r>
              <a:rPr lang="en-ID" sz="2800" dirty="0"/>
              <a:t> </a:t>
            </a:r>
            <a:r>
              <a:rPr lang="en-ID" sz="2800" dirty="0" err="1"/>
              <a:t>tinggi</a:t>
            </a:r>
            <a:r>
              <a:rPr lang="en-ID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737262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20005</TotalTime>
  <Words>1032</Words>
  <Application>Microsoft Office PowerPoint</Application>
  <PresentationFormat>On-screen Show (4:3)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BAB 12 TEMUAN AUDIT (AUDIT FINDINGS)  CORNELIA DWI SETIYANINGRUM 2512120061P </vt:lpstr>
      <vt:lpstr>DEFINISI TEMUAN AUDIT </vt:lpstr>
      <vt:lpstr>BENTUK TEMUAN AUDIT</vt:lpstr>
      <vt:lpstr>CIRI TEMUAN AUDIT YANG BAIK</vt:lpstr>
      <vt:lpstr>STANDAR TEMUAN AUDIT</vt:lpstr>
      <vt:lpstr>SARAN PERBAIKAN</vt:lpstr>
      <vt:lpstr>TEMUAN AUDIT YANG DAPAT DILAPORKAN</vt:lpstr>
      <vt:lpstr>KONTRUKSI TEMUAN</vt:lpstr>
      <vt:lpstr>MENAMBAH NILAI AUDITOR INTERNAL</vt:lpstr>
      <vt:lpstr>SIGNIFIKANSI TEMUAN AUDIT</vt:lpstr>
      <vt:lpstr>Elemen-elemen Temuan Audit</vt:lpstr>
      <vt:lpstr>ELEMEN-ELEMEN TEMUAN AUDIT</vt:lpstr>
      <vt:lpstr>KESIMPULAN</vt:lpstr>
      <vt:lpstr>TERIMA KASIH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156</cp:revision>
  <dcterms:created xsi:type="dcterms:W3CDTF">2010-04-18T12:06:30Z</dcterms:created>
  <dcterms:modified xsi:type="dcterms:W3CDTF">2026-05-13T17:46:45Z</dcterms:modified>
</cp:coreProperties>
</file>