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4" r:id="rId6"/>
    <p:sldId id="268" r:id="rId7"/>
    <p:sldId id="269" r:id="rId8"/>
    <p:sldId id="265" r:id="rId9"/>
    <p:sldId id="266" r:id="rId10"/>
    <p:sldId id="257" r:id="rId11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9" autoAdjust="0"/>
    <p:restoredTop sz="94660"/>
  </p:normalViewPr>
  <p:slideViewPr>
    <p:cSldViewPr showGuides="1">
      <p:cViewPr varScale="1">
        <p:scale>
          <a:sx n="107" d="100"/>
          <a:sy n="107" d="100"/>
        </p:scale>
        <p:origin x="193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627D0C-8C84-4FBA-BDD3-7F2031BE369A}" type="datetimeFigureOut">
              <a:rPr lang="en-US"/>
              <a:t>5/29/2026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3FE2E39-80FE-4DB8-9F07-548D9BDFE876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en-US" altLang="en-US"/>
          </a:p>
        </p:txBody>
      </p:sp>
      <p:sp>
        <p:nvSpPr>
          <p:cNvPr id="13316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BEC629F-A31A-4EC2-987D-AF0CBA1CB42E}" type="slidenum">
              <a:rPr lang="en-US" altLang="en-US" smtClean="0">
                <a:latin typeface="Calibri" panose="020F0502020204030204" pitchFamily="34" charset="0"/>
              </a:rPr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53B5E-E778-493F-B1F1-1F30F2E83CD6}" type="datetimeFigureOut">
              <a:rPr lang="en-US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5AF38-87A9-4401-A1BB-DB878DB930AB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62253-7BAD-43FB-9CEC-30E4087575FB}" type="datetimeFigureOut">
              <a:rPr lang="en-US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DC3FE-9B52-41C8-A114-9B35521CF7BD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8F68D-3368-4820-B76C-2F947B873CF5}" type="datetimeFigureOut">
              <a:rPr lang="en-US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3AD72-33DA-4DD4-B0AE-B6D3CC14577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903A8-2795-4564-B22C-48686D9EF730}" type="datetimeFigureOut">
              <a:rPr lang="en-US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FC20-69C7-4133-953C-C5DBD219281B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162B3-1EE4-4B47-893E-4A1CE3AD294E}" type="datetimeFigureOut">
              <a:rPr lang="en-US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95EC4-C19A-4510-BD76-6B698F89EEB2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20DF0-936D-4350-89F4-5B4DA3C0F42A}" type="datetimeFigureOut">
              <a:rPr lang="en-US"/>
              <a:t>5/29/2026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D5A27-4FF4-42A7-B1CB-4E18DE9F6EF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34940-D2E5-4633-A55E-312EE4619E27}" type="datetimeFigureOut">
              <a:rPr lang="en-US"/>
              <a:t>5/29/2026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521D0-F238-44AB-9261-4979254BB75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8BC8D-7A70-4D4E-8EFD-F27F9B69EC66}" type="datetimeFigureOut">
              <a:rPr lang="en-US"/>
              <a:t>5/29/2026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1B96B-89A9-475B-AE0A-7D7A65B8C84B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62834-193F-49E4-AB9B-80441B4223BC}" type="datetimeFigureOut">
              <a:rPr lang="en-US"/>
              <a:t>5/29/2026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A428B-7F32-45CA-9E41-1AFEA55127F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52AB2-0E4D-4A6A-974F-1C9340A73A34}" type="datetimeFigureOut">
              <a:rPr lang="en-US"/>
              <a:t>5/29/2026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DBE04-9302-4EE4-BBF7-3521E9A3B9B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A473E-344D-4045-B214-7CEDA240DB2F}" type="datetimeFigureOut">
              <a:rPr lang="en-US"/>
              <a:t>5/29/2026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3AE06-0EC8-4BB4-A2F3-667870D1E5E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8F938B-BC3C-4120-B53E-51B98BFEE7D3}" type="datetimeFigureOut">
              <a:rPr lang="en-US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7512D5D-1353-46AE-B843-68DF9F14599D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988820"/>
            <a:ext cx="7772400" cy="2160260"/>
          </a:xfrm>
        </p:spPr>
        <p:txBody>
          <a:bodyPr/>
          <a:lstStyle/>
          <a:p>
            <a:pPr algn="ctr"/>
            <a:r>
              <a:rPr lang="en-US" altLang="en-US" sz="3200" b="1" dirty="0">
                <a:solidFill>
                  <a:srgbClr val="FFFF00"/>
                </a:solidFill>
              </a:rPr>
              <a:t>BAB  13</a:t>
            </a:r>
            <a:br>
              <a:rPr lang="en-US" altLang="en-US" sz="3200" b="1" dirty="0">
                <a:solidFill>
                  <a:srgbClr val="FFFF00"/>
                </a:solidFill>
              </a:rPr>
            </a:br>
            <a:r>
              <a:rPr lang="en-US" altLang="en-US" sz="3200" b="1" dirty="0">
                <a:solidFill>
                  <a:srgbClr val="FFFF00"/>
                </a:solidFill>
              </a:rPr>
              <a:t>KERTAS KERJA AUDIT</a:t>
            </a:r>
            <a:br>
              <a:rPr lang="en-US" altLang="en-US" sz="3200" b="1" dirty="0">
                <a:solidFill>
                  <a:srgbClr val="FF0000"/>
                </a:solidFill>
              </a:rPr>
            </a:br>
            <a:br>
              <a:rPr lang="en-US" altLang="en-US" sz="3200" b="1" dirty="0">
                <a:solidFill>
                  <a:srgbClr val="FF0000"/>
                </a:solidFill>
              </a:rPr>
            </a:br>
            <a:r>
              <a:rPr lang="en-US" altLang="en-US" sz="3200" b="1" dirty="0">
                <a:solidFill>
                  <a:srgbClr val="FFFF00"/>
                </a:solidFill>
              </a:rPr>
              <a:t>                                  </a:t>
            </a:r>
            <a:r>
              <a:rPr lang="en-US" altLang="en-US" sz="1800" b="1" dirty="0" err="1">
                <a:solidFill>
                  <a:srgbClr val="FFFF00"/>
                </a:solidFill>
              </a:rPr>
              <a:t>Disusun</a:t>
            </a:r>
            <a:r>
              <a:rPr lang="en-US" altLang="en-US" sz="1800" b="1" dirty="0">
                <a:solidFill>
                  <a:srgbClr val="FFFF00"/>
                </a:solidFill>
              </a:rPr>
              <a:t> Oleh :  Ely </a:t>
            </a:r>
            <a:r>
              <a:rPr lang="en-US" altLang="en-US" sz="1800" b="1" dirty="0" err="1">
                <a:solidFill>
                  <a:srgbClr val="FFFF00"/>
                </a:solidFill>
              </a:rPr>
              <a:t>Nasiatin</a:t>
            </a:r>
            <a:r>
              <a:rPr lang="en-US" altLang="en-US" sz="1800" b="1" dirty="0">
                <a:solidFill>
                  <a:srgbClr val="FFFF00"/>
                </a:solidFill>
              </a:rPr>
              <a:t> </a:t>
            </a:r>
            <a:br>
              <a:rPr lang="en-US" altLang="en-US" sz="1800" b="1" dirty="0">
                <a:solidFill>
                  <a:srgbClr val="FFFF00"/>
                </a:solidFill>
              </a:rPr>
            </a:br>
            <a:r>
              <a:rPr lang="en-US" altLang="en-US" sz="1800" b="1" dirty="0">
                <a:solidFill>
                  <a:srgbClr val="FFFF00"/>
                </a:solidFill>
              </a:rPr>
              <a:t>                                                                                                      NPM. 2512120062P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863600" y="4941168"/>
            <a:ext cx="7416800" cy="936401"/>
          </a:xfrm>
        </p:spPr>
        <p:txBody>
          <a:bodyPr/>
          <a:lstStyle/>
          <a:p>
            <a:r>
              <a:rPr lang="en-US" altLang="en-US" sz="1800" dirty="0">
                <a:solidFill>
                  <a:schemeClr val="tx1"/>
                </a:solidFill>
              </a:rPr>
              <a:t>Dosen Mata Kuliah: Jaka </a:t>
            </a:r>
            <a:r>
              <a:rPr lang="en-US" altLang="en-US" sz="1800" dirty="0" err="1">
                <a:solidFill>
                  <a:schemeClr val="tx1"/>
                </a:solidFill>
              </a:rPr>
              <a:t>Darmawan,SE.,Ak.,M.Ak.,MMT.,CA</a:t>
            </a:r>
            <a:r>
              <a:rPr lang="en-US" altLang="en-US" sz="1800" dirty="0">
                <a:solidFill>
                  <a:schemeClr val="tx1"/>
                </a:solidFill>
              </a:rPr>
              <a:t>., CPA., CMA</a:t>
            </a:r>
          </a:p>
        </p:txBody>
      </p:sp>
      <p:pic>
        <p:nvPicPr>
          <p:cNvPr id="307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217488"/>
            <a:ext cx="44196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Terima Kasih</a:t>
            </a:r>
          </a:p>
        </p:txBody>
      </p:sp>
      <p:pic>
        <p:nvPicPr>
          <p:cNvPr id="17411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2813" y="1411288"/>
            <a:ext cx="4751387" cy="4754562"/>
          </a:xfrm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143000"/>
          </a:xfrm>
        </p:spPr>
        <p:txBody>
          <a:bodyPr/>
          <a:lstStyle/>
          <a:p>
            <a:r>
              <a:rPr lang="en-US" altLang="en-US" sz="3200" dirty="0"/>
              <a:t>BAB 13   KERTAS KERJA AUDIT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US" sz="1800" dirty="0"/>
          </a:p>
          <a:p>
            <a:pPr>
              <a:lnSpc>
                <a:spcPct val="150000"/>
              </a:lnSpc>
              <a:defRPr/>
            </a:pPr>
            <a:r>
              <a:rPr lang="en-US" sz="2400" dirty="0"/>
              <a:t>13.1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Kertas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Audit 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/>
              <a:t>13.2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Penyusunan</a:t>
            </a:r>
            <a:r>
              <a:rPr lang="en-US" sz="2400" dirty="0"/>
              <a:t> </a:t>
            </a:r>
            <a:r>
              <a:rPr lang="en-US" sz="2400" dirty="0" err="1"/>
              <a:t>Kertas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Audit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/>
              <a:t>13.3 </a:t>
            </a:r>
            <a:r>
              <a:rPr lang="en-US" sz="2400" dirty="0" err="1"/>
              <a:t>Manfaat</a:t>
            </a:r>
            <a:r>
              <a:rPr lang="en-US" sz="2400" dirty="0"/>
              <a:t> </a:t>
            </a:r>
            <a:r>
              <a:rPr lang="en-US" sz="2400" dirty="0" err="1"/>
              <a:t>Kertas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Audit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/>
              <a:t>13.4 </a:t>
            </a:r>
            <a:r>
              <a:rPr lang="en-US" sz="2400" dirty="0" err="1"/>
              <a:t>Karakteristik</a:t>
            </a:r>
            <a:r>
              <a:rPr lang="en-US" sz="2400" dirty="0"/>
              <a:t> </a:t>
            </a:r>
            <a:r>
              <a:rPr lang="en-US" sz="2400" dirty="0" err="1"/>
              <a:t>Kertas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Audit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/>
              <a:t>13.5 </a:t>
            </a:r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Kertas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Audit 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511175" y="491490"/>
            <a:ext cx="8229600" cy="783590"/>
          </a:xfrm>
        </p:spPr>
        <p:txBody>
          <a:bodyPr/>
          <a:lstStyle/>
          <a:p>
            <a:r>
              <a:rPr lang="en-US" sz="3200" dirty="0"/>
              <a:t>13.1   </a:t>
            </a:r>
            <a:r>
              <a:rPr lang="en-US" sz="3200" dirty="0" err="1"/>
              <a:t>Pengertian</a:t>
            </a:r>
            <a:r>
              <a:rPr lang="en-US" sz="3200" dirty="0"/>
              <a:t> </a:t>
            </a:r>
            <a:r>
              <a:rPr lang="en-US" sz="3200" dirty="0" err="1"/>
              <a:t>Kertas</a:t>
            </a:r>
            <a:r>
              <a:rPr lang="en-US" sz="3200" dirty="0"/>
              <a:t> </a:t>
            </a:r>
            <a:r>
              <a:rPr lang="en-US" sz="3200" dirty="0" err="1"/>
              <a:t>Kerja</a:t>
            </a:r>
            <a:r>
              <a:rPr lang="en-US" sz="3200" dirty="0"/>
              <a:t> Audit </a:t>
            </a:r>
            <a:endParaRPr lang="en-US" altLang="en-US" sz="3200"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75005" y="1820545"/>
            <a:ext cx="7753985" cy="3696687"/>
          </a:xfrm>
        </p:spPr>
        <p:txBody>
          <a:bodyPr/>
          <a:lstStyle/>
          <a:p>
            <a:pPr marL="0" indent="0" algn="just">
              <a:buNone/>
            </a:pP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Moeller (2009:335)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menyatakan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bahwa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kertas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kerja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adalah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catatan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tertulis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yang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dibuat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untuk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mengumpulkan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dokumentasi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,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laporan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,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surat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menyurat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, dan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bahan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sampel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serta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bukti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material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lainnya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yang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terkumpul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ketika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pelaksanaan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audit</a:t>
            </a:r>
          </a:p>
          <a:p>
            <a:pPr marL="0" indent="0" algn="just">
              <a:buNone/>
            </a:pPr>
            <a:endParaRPr lang="en-ID" sz="1400" i="0" dirty="0">
              <a:solidFill>
                <a:srgbClr val="0A0A0A"/>
              </a:solidFill>
              <a:effectLst/>
              <a:latin typeface="Calisto MT" panose="02040603050505030304" pitchFamily="18" charset="0"/>
            </a:endParaRPr>
          </a:p>
          <a:p>
            <a:pPr marL="0" indent="0" algn="just">
              <a:buNone/>
            </a:pP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Menurut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Bayangkara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(2008:35)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merupakan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catatan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–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catatan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yang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dibuat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dan data – data yang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dikumpulkan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auditor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secara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simtematis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pada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saat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melaksanakan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</a:t>
            </a:r>
            <a:r>
              <a:rPr lang="en-ID" sz="1400" dirty="0" err="1">
                <a:solidFill>
                  <a:srgbClr val="0A0A0A"/>
                </a:solidFill>
                <a:latin typeface="Calisto MT" panose="02040603050505030304" pitchFamily="18" charset="0"/>
              </a:rPr>
              <a:t>tugas</a:t>
            </a:r>
            <a:r>
              <a:rPr lang="en-ID" sz="1400" dirty="0">
                <a:solidFill>
                  <a:srgbClr val="0A0A0A"/>
                </a:solidFill>
                <a:latin typeface="Calisto MT" panose="02040603050505030304" pitchFamily="18" charset="0"/>
              </a:rPr>
              <a:t> audit.</a:t>
            </a:r>
            <a:endParaRPr lang="en-ID" sz="1400" i="0" dirty="0">
              <a:solidFill>
                <a:srgbClr val="0A0A0A"/>
              </a:solidFill>
              <a:effectLst/>
              <a:latin typeface="Calisto MT" panose="02040603050505030304" pitchFamily="18" charset="0"/>
            </a:endParaRPr>
          </a:p>
          <a:p>
            <a:pPr marL="0" indent="0" algn="just">
              <a:buNone/>
            </a:pPr>
            <a:endParaRPr lang="en-ID" sz="1400" dirty="0">
              <a:solidFill>
                <a:srgbClr val="0A0A0A"/>
              </a:solidFill>
              <a:latin typeface="Calisto MT" panose="02040603050505030304" pitchFamily="18" charset="0"/>
            </a:endParaRPr>
          </a:p>
          <a:p>
            <a:pPr marL="0" indent="0" algn="just">
              <a:buNone/>
            </a:pP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Kertas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Kerja</a:t>
            </a:r>
            <a:r>
              <a:rPr lang="en-ID" sz="140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Audit 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merupakan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seluruh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catatan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,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dokumen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, dan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bukti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yang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dikumpulkan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,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dibuat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,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serta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disusun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oleh auditor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selama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proses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pemeriksaan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berlangsung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yang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berisikan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hal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–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hal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sebagai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</a:t>
            </a:r>
            <a:r>
              <a:rPr lang="en-ID" sz="1400" b="0" i="0" dirty="0" err="1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berikut</a:t>
            </a:r>
            <a:r>
              <a:rPr lang="en-ID" sz="1400" b="0" i="0" dirty="0">
                <a:solidFill>
                  <a:srgbClr val="0A0A0A"/>
                </a:solidFill>
                <a:effectLst/>
                <a:latin typeface="Calisto MT" panose="02040603050505030304" pitchFamily="18" charset="0"/>
              </a:rPr>
              <a:t> : </a:t>
            </a:r>
          </a:p>
          <a:p>
            <a:pPr algn="just">
              <a:buAutoNum type="arabicPeriod"/>
            </a:pPr>
            <a:r>
              <a:rPr lang="en-US" altLang="en-US" sz="1400" dirty="0">
                <a:latin typeface="Calisto MT" panose="02040603050505030304" pitchFamily="18" charset="0"/>
                <a:cs typeface="Calisto MT" panose="02040603050505030304" charset="0"/>
              </a:rPr>
              <a:t>Langkah – </a:t>
            </a:r>
            <a:r>
              <a:rPr lang="en-US" altLang="en-US" sz="1400" dirty="0" err="1">
                <a:latin typeface="Calisto MT" panose="02040603050505030304" pitchFamily="18" charset="0"/>
                <a:cs typeface="Calisto MT" panose="02040603050505030304" charset="0"/>
              </a:rPr>
              <a:t>langkah</a:t>
            </a:r>
            <a:r>
              <a:rPr lang="en-US" altLang="en-US" sz="1400" dirty="0">
                <a:latin typeface="Calisto MT" panose="02040603050505030304" pitchFamily="18" charset="0"/>
                <a:cs typeface="Calisto MT" panose="02040603050505030304" charset="0"/>
              </a:rPr>
              <a:t> dan </a:t>
            </a:r>
            <a:r>
              <a:rPr lang="en-US" altLang="en-US" sz="1400" dirty="0" err="1">
                <a:latin typeface="Calisto MT" panose="02040603050505030304" pitchFamily="18" charset="0"/>
                <a:cs typeface="Calisto MT" panose="02040603050505030304" charset="0"/>
              </a:rPr>
              <a:t>hasil</a:t>
            </a:r>
            <a:r>
              <a:rPr lang="en-US" altLang="en-US" sz="1400" dirty="0">
                <a:latin typeface="Calisto MT" panose="02040603050505030304" pitchFamily="18" charset="0"/>
                <a:cs typeface="Calisto MT" panose="02040603050505030304" charset="0"/>
              </a:rPr>
              <a:t> audit </a:t>
            </a:r>
          </a:p>
          <a:p>
            <a:pPr algn="just">
              <a:buAutoNum type="arabicPeriod"/>
            </a:pPr>
            <a:r>
              <a:rPr lang="en-US" altLang="en-US" sz="1400" dirty="0">
                <a:latin typeface="Calisto MT" panose="02040603050505030304" pitchFamily="18" charset="0"/>
                <a:cs typeface="Calisto MT" panose="02040603050505030304" charset="0"/>
              </a:rPr>
              <a:t>Analisa dan </a:t>
            </a:r>
            <a:r>
              <a:rPr lang="en-US" altLang="en-US" sz="1400" dirty="0" err="1">
                <a:latin typeface="Calisto MT" panose="02040603050505030304" pitchFamily="18" charset="0"/>
                <a:cs typeface="Calisto MT" panose="02040603050505030304" charset="0"/>
              </a:rPr>
              <a:t>temuan</a:t>
            </a:r>
            <a:r>
              <a:rPr lang="en-US" altLang="en-US" sz="1400" dirty="0">
                <a:latin typeface="Calisto MT" panose="02040603050505030304" pitchFamily="18" charset="0"/>
                <a:cs typeface="Calisto MT" panose="02040603050505030304" charset="0"/>
              </a:rPr>
              <a:t> </a:t>
            </a:r>
          </a:p>
          <a:p>
            <a:pPr algn="just">
              <a:buAutoNum type="arabicPeriod"/>
            </a:pPr>
            <a:r>
              <a:rPr lang="en-US" altLang="en-US" sz="1400" dirty="0">
                <a:latin typeface="Calisto MT" panose="02040603050505030304" pitchFamily="18" charset="0"/>
                <a:cs typeface="Calisto MT" panose="02040603050505030304" charset="0"/>
              </a:rPr>
              <a:t>Kesimpulan </a:t>
            </a:r>
          </a:p>
          <a:p>
            <a:pPr algn="just">
              <a:buAutoNum type="arabicPeriod"/>
            </a:pPr>
            <a:r>
              <a:rPr lang="en-US" altLang="en-US" sz="1400" dirty="0">
                <a:latin typeface="Calisto MT" panose="02040603050505030304" pitchFamily="18" charset="0"/>
                <a:cs typeface="Calisto MT" panose="02040603050505030304" charset="0"/>
              </a:rPr>
              <a:t>Bukti </a:t>
            </a:r>
          </a:p>
          <a:p>
            <a:pPr algn="just">
              <a:buAutoNum type="arabicPeriod"/>
            </a:pPr>
            <a:endParaRPr lang="en-US" altLang="en-US" sz="1400" dirty="0">
              <a:latin typeface="Calisto MT" panose="02040603050505030304" pitchFamily="18" charset="0"/>
              <a:cs typeface="Calisto MT" panose="02040603050505030304" charset="0"/>
            </a:endParaRPr>
          </a:p>
          <a:p>
            <a:pPr marL="0" indent="0" algn="just">
              <a:buNone/>
            </a:pPr>
            <a:endParaRPr lang="en-US" altLang="en-US" sz="1400" i="1" dirty="0">
              <a:latin typeface="Calisto MT" panose="02040603050505030304" charset="0"/>
              <a:cs typeface="Calisto MT" panose="0204060305050503030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B4A24-0172-42C5-8078-F8488BC69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13.2   </a:t>
            </a:r>
            <a:r>
              <a:rPr lang="en-US" sz="3200" dirty="0" err="1"/>
              <a:t>Tujuan</a:t>
            </a:r>
            <a:r>
              <a:rPr lang="en-US" sz="3200" dirty="0"/>
              <a:t> </a:t>
            </a:r>
            <a:r>
              <a:rPr lang="en-US" sz="3200" dirty="0" err="1"/>
              <a:t>Penyusunan</a:t>
            </a:r>
            <a:r>
              <a:rPr lang="en-US" sz="3200" dirty="0"/>
              <a:t> </a:t>
            </a:r>
            <a:r>
              <a:rPr lang="en-US" sz="3200" dirty="0" err="1"/>
              <a:t>Kertas</a:t>
            </a:r>
            <a:r>
              <a:rPr lang="en-US" sz="3200" dirty="0"/>
              <a:t> </a:t>
            </a:r>
            <a:r>
              <a:rPr lang="en-US" sz="3200" dirty="0" err="1"/>
              <a:t>Kerja</a:t>
            </a:r>
            <a:r>
              <a:rPr lang="en-US" sz="3200" dirty="0"/>
              <a:t> Audit </a:t>
            </a:r>
            <a:endParaRPr lang="en-ID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786DA-9415-4C2D-9AF8-FB184AEDB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/>
              <a:t>Kertas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Audit </a:t>
            </a:r>
            <a:r>
              <a:rPr lang="en-US" sz="2400" dirty="0" err="1"/>
              <a:t>disusun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 : 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dan </a:t>
            </a:r>
            <a:r>
              <a:rPr lang="en-US" sz="2400" dirty="0" err="1"/>
              <a:t>pendapat</a:t>
            </a:r>
            <a:r>
              <a:rPr lang="en-US" sz="2400" dirty="0"/>
              <a:t> audit 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Menguatkan</a:t>
            </a:r>
            <a:r>
              <a:rPr lang="en-US" sz="2400" dirty="0"/>
              <a:t> </a:t>
            </a:r>
            <a:r>
              <a:rPr lang="en-US" sz="2400" dirty="0" err="1"/>
              <a:t>simpulan</a:t>
            </a:r>
            <a:r>
              <a:rPr lang="en-US" sz="2400" dirty="0"/>
              <a:t> – </a:t>
            </a:r>
            <a:r>
              <a:rPr lang="en-US" sz="2400" dirty="0" err="1"/>
              <a:t>simpulan</a:t>
            </a:r>
            <a:r>
              <a:rPr lang="en-US" sz="2400" dirty="0"/>
              <a:t> auditor 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Mengkoordinasi</a:t>
            </a:r>
            <a:r>
              <a:rPr lang="en-US" sz="2400" dirty="0"/>
              <a:t> dab </a:t>
            </a:r>
            <a:r>
              <a:rPr lang="en-US" sz="2400" dirty="0" err="1"/>
              <a:t>mengorganisasi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tahapan</a:t>
            </a:r>
            <a:r>
              <a:rPr lang="en-US" sz="2400" dirty="0"/>
              <a:t> audit 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audit </a:t>
            </a:r>
            <a:r>
              <a:rPr lang="en-US" sz="2400" dirty="0" err="1"/>
              <a:t>berikutnya</a:t>
            </a:r>
            <a:r>
              <a:rPr lang="en-US" sz="2400" dirty="0"/>
              <a:t> </a:t>
            </a:r>
          </a:p>
          <a:p>
            <a:pPr marL="457200" indent="-457200">
              <a:buAutoNum type="arabicPeriod"/>
            </a:pPr>
            <a:r>
              <a:rPr lang="en-US" sz="2400" dirty="0"/>
              <a:t>Media review </a:t>
            </a:r>
            <a:r>
              <a:rPr lang="en-US" sz="2400" dirty="0" err="1"/>
              <a:t>pengawasan</a:t>
            </a:r>
            <a:r>
              <a:rPr lang="en-US" sz="2400" dirty="0"/>
              <a:t> 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Bahan</a:t>
            </a:r>
            <a:r>
              <a:rPr lang="en-US" sz="2400" dirty="0"/>
              <a:t> </a:t>
            </a:r>
            <a:r>
              <a:rPr lang="en-US" sz="2400" dirty="0" err="1"/>
              <a:t>pembuktian</a:t>
            </a:r>
            <a:r>
              <a:rPr lang="en-US" sz="2400" dirty="0"/>
              <a:t> </a:t>
            </a:r>
          </a:p>
          <a:p>
            <a:pPr marL="457200" indent="-457200">
              <a:buAutoNum type="arabicPeriod"/>
            </a:pPr>
            <a:r>
              <a:rPr lang="en-US" sz="2400" dirty="0"/>
              <a:t>Sarana </a:t>
            </a:r>
            <a:r>
              <a:rPr lang="en-US" sz="2400" dirty="0" err="1"/>
              <a:t>pengendalian</a:t>
            </a:r>
            <a:r>
              <a:rPr lang="en-US" sz="2400" dirty="0"/>
              <a:t> </a:t>
            </a:r>
            <a:r>
              <a:rPr lang="en-US" sz="2400" dirty="0" err="1"/>
              <a:t>mutu</a:t>
            </a:r>
            <a:r>
              <a:rPr lang="en-US" sz="2400" dirty="0"/>
              <a:t> </a:t>
            </a:r>
            <a:endParaRPr lang="en-ID" sz="2400" dirty="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13.3  </a:t>
            </a:r>
            <a:r>
              <a:rPr lang="en-US" altLang="en-US" sz="3600" dirty="0" err="1"/>
              <a:t>Manfaat</a:t>
            </a:r>
            <a:r>
              <a:rPr lang="en-US" altLang="en-US" sz="3600" dirty="0"/>
              <a:t> </a:t>
            </a:r>
            <a:r>
              <a:rPr lang="en-US" altLang="en-US" sz="3600" dirty="0" err="1"/>
              <a:t>Kertas</a:t>
            </a:r>
            <a:r>
              <a:rPr lang="en-US" altLang="en-US" sz="3600" dirty="0"/>
              <a:t> </a:t>
            </a:r>
            <a:r>
              <a:rPr lang="en-US" altLang="en-US" sz="3600" dirty="0" err="1"/>
              <a:t>Kerja</a:t>
            </a:r>
            <a:r>
              <a:rPr lang="en-US" altLang="en-US" sz="3600" dirty="0"/>
              <a:t> Audit 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703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dirty="0"/>
              <a:t>Salah </a:t>
            </a:r>
            <a:r>
              <a:rPr lang="en-US" altLang="en-US" sz="1800" dirty="0" err="1"/>
              <a:t>satu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fungsi</a:t>
            </a:r>
            <a:r>
              <a:rPr lang="en-US" altLang="en-US" sz="1800" dirty="0"/>
              <a:t> yang paling </a:t>
            </a:r>
            <a:r>
              <a:rPr lang="en-US" altLang="en-US" sz="1800" dirty="0" err="1"/>
              <a:t>penting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kertas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kerja</a:t>
            </a:r>
            <a:r>
              <a:rPr lang="en-US" altLang="en-US" sz="1800" dirty="0"/>
              <a:t> audit </a:t>
            </a:r>
            <a:r>
              <a:rPr lang="en-US" altLang="en-US" sz="1800" dirty="0" err="1"/>
              <a:t>menurut</a:t>
            </a:r>
            <a:r>
              <a:rPr lang="en-US" altLang="en-US" sz="1800" dirty="0"/>
              <a:t> Pickett (2009:684) </a:t>
            </a:r>
            <a:r>
              <a:rPr lang="en-US" altLang="en-US" sz="1800" dirty="0" err="1"/>
              <a:t>adalah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bahwa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Kertas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Kerja</a:t>
            </a:r>
            <a:r>
              <a:rPr lang="en-US" altLang="en-US" sz="1800" dirty="0"/>
              <a:t> Audit </a:t>
            </a:r>
            <a:r>
              <a:rPr lang="en-US" altLang="en-US" sz="1800" dirty="0" err="1"/>
              <a:t>memberikan</a:t>
            </a:r>
            <a:r>
              <a:rPr lang="en-US" altLang="en-US" sz="1800" dirty="0"/>
              <a:t> auditor </a:t>
            </a:r>
            <a:r>
              <a:rPr lang="en-US" altLang="en-US" sz="1800" dirty="0" err="1"/>
              <a:t>tempat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untuk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menaruh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informasi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selama</a:t>
            </a:r>
            <a:r>
              <a:rPr lang="en-US" altLang="en-US" sz="1800" dirty="0"/>
              <a:t> audit. </a:t>
            </a:r>
          </a:p>
          <a:p>
            <a:pPr marL="0" indent="0">
              <a:buNone/>
            </a:pPr>
            <a:endParaRPr lang="en-US" altLang="en-US" sz="1800" dirty="0"/>
          </a:p>
          <a:p>
            <a:pPr marL="0" indent="0">
              <a:buNone/>
            </a:pPr>
            <a:r>
              <a:rPr lang="en-US" altLang="en-US" sz="1800" dirty="0" err="1"/>
              <a:t>Manfaat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utama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Kertas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Kerja</a:t>
            </a:r>
            <a:r>
              <a:rPr lang="en-US" altLang="en-US" sz="1800" dirty="0"/>
              <a:t> Audit </a:t>
            </a:r>
            <a:r>
              <a:rPr lang="en-US" altLang="en-US" sz="1800" dirty="0" err="1"/>
              <a:t>antara</a:t>
            </a:r>
            <a:r>
              <a:rPr lang="en-US" altLang="en-US" sz="1800" dirty="0"/>
              <a:t> lain : </a:t>
            </a:r>
          </a:p>
          <a:p>
            <a:pPr>
              <a:buAutoNum type="arabicPeriod"/>
            </a:pPr>
            <a:r>
              <a:rPr lang="en-US" altLang="en-US" sz="1800" dirty="0" err="1"/>
              <a:t>Merupakan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dasar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penyusunan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laporan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hasil</a:t>
            </a:r>
            <a:r>
              <a:rPr lang="en-US" altLang="en-US" sz="1800" dirty="0"/>
              <a:t> audit </a:t>
            </a:r>
          </a:p>
          <a:p>
            <a:pPr>
              <a:buAutoNum type="arabicPeriod"/>
            </a:pPr>
            <a:r>
              <a:rPr lang="en-US" altLang="en-US" sz="1800" dirty="0" err="1"/>
              <a:t>Merupakan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alat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bagi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atasan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untuk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melakukan</a:t>
            </a:r>
            <a:r>
              <a:rPr lang="en-US" altLang="en-US" sz="1800" dirty="0"/>
              <a:t> review dan </a:t>
            </a:r>
            <a:r>
              <a:rPr lang="en-US" altLang="en-US" sz="1800" dirty="0" err="1"/>
              <a:t>mengawasi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pekerjaan</a:t>
            </a:r>
            <a:r>
              <a:rPr lang="en-US" altLang="en-US" sz="1800" dirty="0"/>
              <a:t> para </a:t>
            </a:r>
            <a:r>
              <a:rPr lang="en-US" altLang="en-US" sz="1800" dirty="0" err="1"/>
              <a:t>pelaksana</a:t>
            </a:r>
            <a:r>
              <a:rPr lang="en-US" altLang="en-US" sz="1800" dirty="0"/>
              <a:t> audit </a:t>
            </a:r>
          </a:p>
          <a:p>
            <a:pPr>
              <a:buAutoNum type="arabicPeriod"/>
            </a:pPr>
            <a:r>
              <a:rPr lang="en-US" altLang="en-US" sz="1800" dirty="0" err="1"/>
              <a:t>Merupakan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alat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pembuktian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laporan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hasil</a:t>
            </a:r>
            <a:r>
              <a:rPr lang="en-US" altLang="en-US" sz="1800" dirty="0"/>
              <a:t> audit </a:t>
            </a:r>
          </a:p>
          <a:p>
            <a:pPr>
              <a:buAutoNum type="arabicPeriod"/>
            </a:pPr>
            <a:r>
              <a:rPr lang="en-US" altLang="en-US" sz="1800" dirty="0" err="1"/>
              <a:t>Menyajikan</a:t>
            </a:r>
            <a:r>
              <a:rPr lang="en-US" altLang="en-US" sz="1800" dirty="0"/>
              <a:t> data </a:t>
            </a:r>
            <a:r>
              <a:rPr lang="en-US" altLang="en-US" sz="1800" dirty="0" err="1"/>
              <a:t>untuk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keperluan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referensi</a:t>
            </a:r>
            <a:r>
              <a:rPr lang="en-US" altLang="en-US" sz="1800" dirty="0"/>
              <a:t> </a:t>
            </a:r>
          </a:p>
          <a:p>
            <a:pPr>
              <a:buAutoNum type="arabicPeriod"/>
            </a:pPr>
            <a:r>
              <a:rPr lang="en-US" altLang="en-US" sz="1800" dirty="0" err="1"/>
              <a:t>Merupakan</a:t>
            </a:r>
            <a:r>
              <a:rPr lang="en-US" altLang="en-US" sz="1800" dirty="0"/>
              <a:t> salah </a:t>
            </a:r>
            <a:r>
              <a:rPr lang="en-US" altLang="en-US" sz="1800" dirty="0" err="1"/>
              <a:t>satu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pedoman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untuk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tugas</a:t>
            </a:r>
            <a:r>
              <a:rPr lang="en-US" altLang="en-US" sz="1800" dirty="0"/>
              <a:t> audit </a:t>
            </a:r>
            <a:r>
              <a:rPr lang="en-US" altLang="en-US" sz="1800" dirty="0" err="1"/>
              <a:t>berikutnya</a:t>
            </a:r>
            <a:r>
              <a:rPr lang="en-US" altLang="en-US" sz="1800" dirty="0"/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1E2C2-0FE9-4124-A924-9E80A5059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13.4  </a:t>
            </a:r>
            <a:r>
              <a:rPr lang="en-US" sz="3600" dirty="0" err="1"/>
              <a:t>Karakteristik</a:t>
            </a:r>
            <a:r>
              <a:rPr lang="en-US" sz="3600" dirty="0"/>
              <a:t> </a:t>
            </a:r>
            <a:r>
              <a:rPr lang="en-US" sz="3600" dirty="0" err="1"/>
              <a:t>Kertas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 Audit </a:t>
            </a:r>
            <a:r>
              <a:rPr lang="en-US" sz="3200" dirty="0"/>
              <a:t> </a:t>
            </a:r>
            <a:endParaRPr lang="en-ID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02B35-7E00-4560-862F-41B21CA60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err="1"/>
              <a:t>Kertas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Audit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auditor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auditan</a:t>
            </a:r>
            <a:r>
              <a:rPr lang="en-US" sz="2400" dirty="0"/>
              <a:t>,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dijaga</a:t>
            </a:r>
            <a:r>
              <a:rPr lang="en-US" sz="2400" dirty="0"/>
              <a:t> </a:t>
            </a:r>
            <a:r>
              <a:rPr lang="en-US" sz="2400" dirty="0" err="1"/>
              <a:t>kualitasnya</a:t>
            </a:r>
            <a:r>
              <a:rPr lang="en-US" sz="2400" dirty="0"/>
              <a:t>.</a:t>
            </a:r>
          </a:p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Standar</a:t>
            </a:r>
            <a:r>
              <a:rPr lang="en-US" sz="2400" dirty="0"/>
              <a:t> Kinerja </a:t>
            </a:r>
            <a:r>
              <a:rPr lang="en-US" sz="2400" dirty="0" err="1"/>
              <a:t>nomor</a:t>
            </a:r>
            <a:r>
              <a:rPr lang="en-US" sz="2400" dirty="0"/>
              <a:t> 2420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Kualitas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r>
              <a:rPr lang="en-US" sz="2400" dirty="0"/>
              <a:t> yang </a:t>
            </a:r>
            <a:r>
              <a:rPr lang="en-US" sz="2400" dirty="0" err="1"/>
              <a:t>berbunyi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 :</a:t>
            </a:r>
          </a:p>
          <a:p>
            <a:pPr marL="0" indent="0" algn="just">
              <a:buNone/>
            </a:pP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“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Komunikasi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yang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disampaikan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harus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akurat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objektif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jelas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ringkas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konstruktif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lengkap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dan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tepat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4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waktu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”</a:t>
            </a:r>
            <a:endParaRPr lang="en-ID" sz="24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052830"/>
            <a:ext cx="7848872" cy="4603115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Secara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rinci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karakteristik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atau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sifat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dari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Kertas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Kerja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Audit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adalah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sebagai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berikut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: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Akurat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dan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lengkap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Bebas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dari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kesalahan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Jelas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,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tidak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dapat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ditafsirkan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lain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Relevan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dengan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permasalahan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Rapi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penulisannya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Ringkas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,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padat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dan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jelas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Mempunyai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tujuan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yang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jelas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Didasarkan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atas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fakta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dan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argumentasi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yang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rasional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Sedapat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mungkin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menghindari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pekerjaan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menyalin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ulang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</a:p>
          <a:p>
            <a:pPr>
              <a:buAutoNum type="arabicPeriod"/>
            </a:pP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Dalam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setiap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kertas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kerja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harus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mencantumkan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kesimpulan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hasil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audit dan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komentar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atau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sz="1800" dirty="0" err="1">
                <a:latin typeface="Calisto MT" panose="02040603050505030304" charset="0"/>
                <a:cs typeface="Calisto MT" panose="02040603050505030304" charset="0"/>
              </a:rPr>
              <a:t>catatan</a:t>
            </a:r>
            <a:r>
              <a:rPr lang="en-US" sz="1800" dirty="0">
                <a:latin typeface="Calisto MT" panose="02040603050505030304" charset="0"/>
                <a:cs typeface="Calisto MT" panose="02040603050505030304" charset="0"/>
              </a:rPr>
              <a:t> reviewer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77863" y="260350"/>
            <a:ext cx="7788275" cy="922338"/>
          </a:xfrm>
        </p:spPr>
        <p:txBody>
          <a:bodyPr/>
          <a:lstStyle/>
          <a:p>
            <a:r>
              <a:rPr lang="en-US" altLang="en-US" sz="3200" dirty="0"/>
              <a:t>13.5  </a:t>
            </a:r>
            <a:r>
              <a:rPr lang="en-US" altLang="en-US" sz="3200" dirty="0" err="1"/>
              <a:t>Contoh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Kertas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Kerja</a:t>
            </a:r>
            <a:r>
              <a:rPr lang="en-US" altLang="en-US" sz="3200" dirty="0"/>
              <a:t> Audit  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D939C29-6A72-4191-B437-DD80154FB5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 t="1789" b="14079"/>
          <a:stretch/>
        </p:blipFill>
        <p:spPr>
          <a:xfrm>
            <a:off x="2699792" y="1340767"/>
            <a:ext cx="3312368" cy="4680521"/>
          </a:xfrm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Kertas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kerja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audit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tersebut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diikuti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kertas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pengujian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terutama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pada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akun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transaksi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sebagai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lampiran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. </a:t>
            </a:r>
          </a:p>
          <a:p>
            <a:pPr marL="0" indent="0" algn="just">
              <a:buNone/>
              <a:defRPr/>
            </a:pPr>
            <a:endParaRPr lang="en-US" altLang="en-US" sz="2400" dirty="0">
              <a:latin typeface="Calisto MT" panose="02040603050505030304" charset="0"/>
              <a:cs typeface="Calisto MT" panose="02040603050505030304" charset="0"/>
            </a:endParaRPr>
          </a:p>
          <a:p>
            <a:pPr marL="0" indent="0" algn="just">
              <a:buNone/>
              <a:defRPr/>
            </a:pP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Contoh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kertas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kerja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pengujian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pada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transaksi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utama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perusahaan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: </a:t>
            </a:r>
          </a:p>
          <a:p>
            <a:pPr marL="457200" indent="-457200" algn="just">
              <a:buAutoNum type="alphaLcPeriod"/>
              <a:defRPr/>
            </a:pP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Kertas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Kerja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Pengujian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SOP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Penjualan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(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lampiran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1)</a:t>
            </a:r>
          </a:p>
          <a:p>
            <a:pPr marL="457200" indent="-457200" algn="just">
              <a:buAutoNum type="alphaLcPeriod"/>
              <a:defRPr/>
            </a:pP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Kertas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Kerja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Pengujian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SOP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Pembelian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(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lampiran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1)</a:t>
            </a:r>
          </a:p>
          <a:p>
            <a:pPr marL="457200" indent="-457200" algn="just">
              <a:buAutoNum type="alphaLcPeriod"/>
              <a:defRPr/>
            </a:pP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Kertas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Kerja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Pengujian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SOP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Penerimaan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Kas (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lampiran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1)</a:t>
            </a:r>
          </a:p>
          <a:p>
            <a:pPr marL="457200" indent="-457200" algn="just">
              <a:buAutoNum type="alphaLcPeriod"/>
              <a:defRPr/>
            </a:pP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Kertas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Kerja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Pengujian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SOP 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Pengeluaran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Kas (</a:t>
            </a:r>
            <a:r>
              <a:rPr lang="en-US" altLang="en-US" sz="2400" dirty="0" err="1">
                <a:latin typeface="Calisto MT" panose="02040603050505030304" charset="0"/>
                <a:cs typeface="Calisto MT" panose="02040603050505030304" charset="0"/>
              </a:rPr>
              <a:t>lampiran</a:t>
            </a:r>
            <a:r>
              <a:rPr lang="en-US" altLang="en-US" sz="2400" dirty="0">
                <a:latin typeface="Calisto MT" panose="02040603050505030304" charset="0"/>
                <a:cs typeface="Calisto MT" panose="02040603050505030304" charset="0"/>
              </a:rPr>
              <a:t> 1)</a:t>
            </a: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496</Words>
  <Application>Microsoft Office PowerPoint</Application>
  <PresentationFormat>On-screen Show (4:3)</PresentationFormat>
  <Paragraphs>63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Calisto MT</vt:lpstr>
      <vt:lpstr>Cambria Math</vt:lpstr>
      <vt:lpstr>Office Theme</vt:lpstr>
      <vt:lpstr>BAB  13 KERTAS KERJA AUDIT                                    Disusun Oleh :  Ely Nasiatin                                                                                                        NPM. 2512120062P</vt:lpstr>
      <vt:lpstr>BAB 13   KERTAS KERJA AUDIT </vt:lpstr>
      <vt:lpstr>13.1   Pengertian Kertas Kerja Audit </vt:lpstr>
      <vt:lpstr>13.2   Tujuan Penyusunan Kertas Kerja Audit </vt:lpstr>
      <vt:lpstr>13.3  Manfaat Kertas Kerja Audit </vt:lpstr>
      <vt:lpstr>13.4  Karakteristik Kertas Kerja Audit  </vt:lpstr>
      <vt:lpstr>PowerPoint Presentation</vt:lpstr>
      <vt:lpstr>13.5  Contoh Kertas Kerja Audit  </vt:lpstr>
      <vt:lpstr>PowerPoint Presentation</vt:lpstr>
      <vt:lpstr>Terima Kasih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133</cp:revision>
  <dcterms:created xsi:type="dcterms:W3CDTF">2010-04-18T12:06:00Z</dcterms:created>
  <dcterms:modified xsi:type="dcterms:W3CDTF">2026-05-29T03:22:06Z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D430C82A79E74E82A597E037750B3286_12</vt:lpwstr>
  </property>
  <property fmtid="{D5CDD505-2E9C-101B-9397-08002B2CF9AE}" pid="3" name="KSOProductBuildVer">
    <vt:lpwstr>1033-12.1.0.25242</vt:lpwstr>
  </property>
</Properties>
</file>