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FFFFFF"/>
          </a:solidFill>
          <a:ln w="12700">
            <a:solidFill>
              <a:srgbClr val="FFFFFF"/>
            </a:solidFill>
            <a:prstDash val="solid"/>
          </a:ln>
        </p:spPr>
      </p:sp>
      <p:sp>
        <p:nvSpPr>
          <p:cNvPr id="3" name="Text 1"/>
          <p:cNvSpPr/>
          <p:nvPr/>
        </p:nvSpPr>
        <p:spPr>
          <a:xfrm>
            <a:off x="640080" y="91440"/>
            <a:ext cx="3657600" cy="777240"/>
          </a:xfrm>
          <a:prstGeom prst="rect">
            <a:avLst/>
          </a:prstGeom>
          <a:noFill/>
          <a:ln/>
        </p:spPr>
        <p:txBody>
          <a:bodyPr wrap="square" rtlCol="0" anchor="ctr"/>
          <a:lstStyle/>
          <a:p>
            <a:pPr indent="0" marL="0">
              <a:buNone/>
            </a:pPr>
            <a:r>
              <a:rPr lang="en-US" sz="900" dirty="0">
                <a:solidFill>
                  <a:srgbClr val="555555"/>
                </a:solidFill>
              </a:rPr>
              <a:t>Institut Informatika &amp; Bisnis</a:t>
            </a:r>
            <a:endParaRPr lang="en-US" sz="900" dirty="0"/>
          </a:p>
          <a:p>
            <a:pPr indent="0" marL="0">
              <a:buNone/>
            </a:pPr>
            <a:r>
              <a:rPr lang="en-US" sz="1800" b="1" dirty="0">
                <a:solidFill>
                  <a:srgbClr val="1B3A6B"/>
                </a:solidFill>
              </a:rPr>
              <a:t>DARMAJAYA</a:t>
            </a:r>
            <a:endParaRPr lang="en-US" sz="900" dirty="0"/>
          </a:p>
          <a:p>
            <a:pPr indent="0" marL="0">
              <a:buNone/>
            </a:pPr>
            <a:r>
              <a:rPr lang="en-US" sz="800" dirty="0">
                <a:solidFill>
                  <a:srgbClr val="777777"/>
                </a:solidFill>
              </a:rPr>
              <a:t>Yayasan Alfian Husin</a:t>
            </a:r>
            <a:endParaRPr lang="en-US" sz="900" dirty="0"/>
          </a:p>
        </p:txBody>
      </p:sp>
      <p:sp>
        <p:nvSpPr>
          <p:cNvPr id="4" name="Shape 2"/>
          <p:cNvSpPr/>
          <p:nvPr/>
        </p:nvSpPr>
        <p:spPr>
          <a:xfrm>
            <a:off x="0" y="960120"/>
            <a:ext cx="9144000" cy="2377440"/>
          </a:xfrm>
          <a:prstGeom prst="rect">
            <a:avLst/>
          </a:prstGeom>
          <a:solidFill>
            <a:srgbClr val="1D4E89">
              <a:alpha val="85000"/>
            </a:srgbClr>
          </a:solidFill>
          <a:ln w="12700">
            <a:solidFill>
              <a:srgbClr val="1D4E89"/>
            </a:solidFill>
            <a:prstDash val="solid"/>
          </a:ln>
        </p:spPr>
      </p:sp>
      <p:sp>
        <p:nvSpPr>
          <p:cNvPr id="5" name="Text 3"/>
          <p:cNvSpPr/>
          <p:nvPr/>
        </p:nvSpPr>
        <p:spPr>
          <a:xfrm>
            <a:off x="365760" y="1051560"/>
            <a:ext cx="8412480" cy="2103120"/>
          </a:xfrm>
          <a:prstGeom prst="rect">
            <a:avLst/>
          </a:prstGeom>
          <a:noFill/>
          <a:ln/>
        </p:spPr>
        <p:txBody>
          <a:bodyPr wrap="square" rtlCol="0" anchor="ctr"/>
          <a:lstStyle/>
          <a:p>
            <a:pPr algn="ctr" indent="0" marL="0">
              <a:buNone/>
            </a:pPr>
            <a:r>
              <a:rPr lang="en-US" sz="3000" b="1" dirty="0">
                <a:solidFill>
                  <a:srgbClr val="CC0000"/>
                </a:solidFill>
              </a:rPr>
              <a:t>BAB 14 : LAPORAN HASIL AUDIT</a:t>
            </a:r>
            <a:endParaRPr lang="en-US" sz="3000" dirty="0"/>
          </a:p>
          <a:p>
            <a:pPr algn="ctr" indent="0" marL="0">
              <a:buNone/>
            </a:pPr>
            <a:r>
              <a:rPr lang="en-US" sz="3000" b="1" dirty="0">
                <a:solidFill>
                  <a:srgbClr val="CC0000"/>
                </a:solidFill>
              </a:rPr>
              <a:t>DAN TINDAK LANJUT</a:t>
            </a:r>
            <a:endParaRPr lang="en-US" sz="3000" dirty="0"/>
          </a:p>
        </p:txBody>
      </p:sp>
      <p:sp>
        <p:nvSpPr>
          <p:cNvPr id="6" name="Text 4"/>
          <p:cNvSpPr/>
          <p:nvPr/>
        </p:nvSpPr>
        <p:spPr>
          <a:xfrm>
            <a:off x="2743200" y="3520440"/>
            <a:ext cx="3657600" cy="274320"/>
          </a:xfrm>
          <a:prstGeom prst="rect">
            <a:avLst/>
          </a:prstGeom>
          <a:noFill/>
          <a:ln/>
        </p:spPr>
        <p:txBody>
          <a:bodyPr wrap="square" rtlCol="0" anchor="ctr"/>
          <a:lstStyle/>
          <a:p>
            <a:pPr algn="ctr" indent="0" marL="0">
              <a:buNone/>
            </a:pPr>
            <a:r>
              <a:rPr lang="en-US" sz="1300" i="1" dirty="0">
                <a:solidFill>
                  <a:srgbClr val="CC0000"/>
                </a:solidFill>
              </a:rPr>
              <a:t>Penyusun :</a:t>
            </a:r>
            <a:endParaRPr lang="en-US" sz="1300" dirty="0"/>
          </a:p>
        </p:txBody>
      </p:sp>
      <p:sp>
        <p:nvSpPr>
          <p:cNvPr id="7" name="Text 5"/>
          <p:cNvSpPr/>
          <p:nvPr/>
        </p:nvSpPr>
        <p:spPr>
          <a:xfrm>
            <a:off x="2011680" y="3794760"/>
            <a:ext cx="5120640" cy="685800"/>
          </a:xfrm>
          <a:prstGeom prst="rect">
            <a:avLst/>
          </a:prstGeom>
          <a:noFill/>
          <a:ln/>
        </p:spPr>
        <p:txBody>
          <a:bodyPr wrap="square" rtlCol="0" anchor="ctr"/>
          <a:lstStyle/>
          <a:p>
            <a:pPr algn="l" indent="0" marL="0">
              <a:buNone/>
            </a:pPr>
            <a:r>
              <a:rPr lang="en-US" sz="1400" b="1" dirty="0">
                <a:solidFill>
                  <a:srgbClr val="CC0000"/>
                </a:solidFill>
              </a:rPr>
              <a:t>NAMA  : NYIAYU SABRINA HIDAYATI</a:t>
            </a:r>
            <a:endParaRPr lang="en-US" sz="1400" dirty="0"/>
          </a:p>
          <a:p>
            <a:pPr algn="l" indent="0" marL="0">
              <a:buNone/>
            </a:pPr>
            <a:r>
              <a:rPr lang="en-US" sz="1400" b="1" dirty="0">
                <a:solidFill>
                  <a:srgbClr val="CC0000"/>
                </a:solidFill>
              </a:rPr>
              <a:t>NPM    : 2512120063P</a:t>
            </a:r>
            <a:endParaRPr lang="en-US" sz="1400" dirty="0"/>
          </a:p>
        </p:txBody>
      </p:sp>
      <p:sp>
        <p:nvSpPr>
          <p:cNvPr id="8" name="Text 6"/>
          <p:cNvSpPr/>
          <p:nvPr/>
        </p:nvSpPr>
        <p:spPr>
          <a:xfrm>
            <a:off x="1371600" y="4572000"/>
            <a:ext cx="6400800" cy="502920"/>
          </a:xfrm>
          <a:prstGeom prst="rect">
            <a:avLst/>
          </a:prstGeom>
          <a:noFill/>
          <a:ln/>
        </p:spPr>
        <p:txBody>
          <a:bodyPr wrap="square" rtlCol="0" anchor="ctr"/>
          <a:lstStyle/>
          <a:p>
            <a:pPr algn="ctr" indent="0" marL="0">
              <a:buNone/>
            </a:pPr>
            <a:r>
              <a:rPr lang="en-US" sz="1000" dirty="0">
                <a:solidFill>
                  <a:srgbClr val="CCDDEE"/>
                </a:solidFill>
              </a:rPr>
              <a:t>Dosen Mata Kuliah:</a:t>
            </a:r>
            <a:endParaRPr lang="en-US" sz="1000" dirty="0"/>
          </a:p>
          <a:p>
            <a:pPr algn="ctr" indent="0" marL="0">
              <a:buNone/>
            </a:pPr>
            <a:r>
              <a:rPr lang="en-US" sz="1000" dirty="0">
                <a:solidFill>
                  <a:srgbClr val="FFFFFF"/>
                </a:solidFill>
              </a:rPr>
              <a:t>Jaka Darmawan, SE., Ak., M.Ak., MMT., CA., CPA., CMA., CAPF., CAPM.</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14.2 TINDAK LANJUT HASIL AUDIT — Pemantauan</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Standar Kinerja No. 2500:</a:t>
            </a:r>
            <a:endParaRPr lang="en-US" sz="1300" dirty="0"/>
          </a:p>
          <a:p>
            <a:pPr indent="0" marL="0">
              <a:spcAft>
                <a:spcPts val="400"/>
              </a:spcAft>
              <a:buNone/>
            </a:pPr>
            <a:r>
              <a:rPr lang="en-US" sz="1300" i="1" dirty="0">
                <a:solidFill>
                  <a:srgbClr val="1A1A1A"/>
                </a:solidFill>
              </a:rPr>
              <a:t>"Kepala Audit Internal harus menetapkan dan memelihara sistem untuk memantau disposisi atas hasil penugasan yang telah dikomunikasikan kepada manajemen."</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Standar Kinerja No. 2500.A1:</a:t>
            </a:r>
            <a:endParaRPr lang="en-US" sz="1300" dirty="0"/>
          </a:p>
          <a:p>
            <a:pPr indent="0" marL="0">
              <a:spcAft>
                <a:spcPts val="400"/>
              </a:spcAft>
              <a:buNone/>
            </a:pPr>
            <a:r>
              <a:rPr lang="en-US" sz="1300" i="1" dirty="0">
                <a:solidFill>
                  <a:srgbClr val="1A1A1A"/>
                </a:solidFill>
              </a:rPr>
              <a:t>"Kepala Audit Internal harus menetapkan proses tindak lanjut untuk memantau dan memastikan bahwa manajemen senior telah melaksanakan tindakan perbaikan secara efektif, atau menerima risiko untuk tidak melaksanakan tindakan perbaikan."</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Standar Kinerja No. 2500.C1:</a:t>
            </a:r>
            <a:endParaRPr lang="en-US" sz="1300" dirty="0"/>
          </a:p>
          <a:p>
            <a:pPr indent="0" marL="0">
              <a:spcAft>
                <a:spcPts val="400"/>
              </a:spcAft>
              <a:buNone/>
            </a:pPr>
            <a:r>
              <a:rPr lang="en-US" sz="1300" i="1" dirty="0">
                <a:solidFill>
                  <a:srgbClr val="1A1A1A"/>
                </a:solidFill>
              </a:rPr>
              <a:t>"Aktifitas audit internal harus memantau disposisi hasil penugasan konsultansi untuk memantau tindakan perbaikan yang telah dilakukan oleh klien sesuai dengan hasil kesepakatan penugasan konsultansi."</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14.2.1 Hal yang Diperhatikan dalam Pemantauan Tindak Lanjut</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1. Apakah Ada Tindak Lanjut dari Rekomendasi yang Telah Disampaikan</a:t>
            </a:r>
            <a:endParaRPr lang="en-US" sz="1300" dirty="0"/>
          </a:p>
          <a:p>
            <a:pPr indent="0" marL="0">
              <a:spcAft>
                <a:spcPts val="400"/>
              </a:spcAft>
              <a:buNone/>
            </a:pPr>
            <a:r>
              <a:rPr lang="en-US" sz="1300" dirty="0">
                <a:solidFill>
                  <a:srgbClr val="1A1A1A"/>
                </a:solidFill>
              </a:rPr>
              <a:t>Hal ini penting sebagai bukti bahwa manajemen serius dalam menindaklanjuti hasil temuan yang disampaikan.</a:t>
            </a:r>
            <a:endParaRPr lang="en-US" sz="1300" dirty="0"/>
          </a:p>
          <a:p>
            <a:pPr indent="0" marL="0">
              <a:spcAft>
                <a:spcPts val="400"/>
              </a:spcAft>
              <a:buNone/>
            </a:pPr>
            <a:r>
              <a:rPr lang="en-US" sz="1300" b="1" dirty="0">
                <a:solidFill>
                  <a:srgbClr val="CC0000"/>
                </a:solidFill>
              </a:rPr>
              <a:t>2. Apakah Ada Hambatan Dalam Melaksanakan Rekomendasi</a:t>
            </a:r>
            <a:endParaRPr lang="en-US" sz="1300" dirty="0"/>
          </a:p>
          <a:p>
            <a:pPr indent="0" marL="0">
              <a:spcAft>
                <a:spcPts val="400"/>
              </a:spcAft>
              <a:buNone/>
            </a:pPr>
            <a:r>
              <a:rPr lang="en-US" sz="1300" dirty="0">
                <a:solidFill>
                  <a:srgbClr val="1A1A1A"/>
                </a:solidFill>
              </a:rPr>
              <a:t>Sebelum rekomendasi dibuat, auditor dan auditee harus berdiskusi terkait hambatan dan kesulitan.</a:t>
            </a:r>
            <a:endParaRPr lang="en-US" sz="1300" dirty="0"/>
          </a:p>
          <a:p>
            <a:pPr indent="0" marL="0">
              <a:spcAft>
                <a:spcPts val="400"/>
              </a:spcAft>
              <a:buNone/>
            </a:pPr>
            <a:r>
              <a:rPr lang="en-US" sz="1300" b="1" dirty="0">
                <a:solidFill>
                  <a:srgbClr val="CC0000"/>
                </a:solidFill>
              </a:rPr>
              <a:t>3. Apakah Ada Kemungkinan Rekomendasi Tidak Dapat Dilaksanakan</a:t>
            </a:r>
            <a:endParaRPr lang="en-US" sz="1300" dirty="0"/>
          </a:p>
          <a:p>
            <a:pPr indent="0" marL="0">
              <a:spcAft>
                <a:spcPts val="400"/>
              </a:spcAft>
              <a:buNone/>
            </a:pPr>
            <a:r>
              <a:rPr lang="en-US" sz="1300" dirty="0">
                <a:solidFill>
                  <a:srgbClr val="1A1A1A"/>
                </a:solidFill>
              </a:rPr>
              <a:t>Ada baiknya auditor berdiskusi dengan auditee terkait rekomendasi yang akan dibuat.</a:t>
            </a:r>
            <a:endParaRPr lang="en-US" sz="1300" dirty="0"/>
          </a:p>
          <a:p>
            <a:pPr indent="0" marL="0">
              <a:spcAft>
                <a:spcPts val="400"/>
              </a:spcAft>
              <a:buNone/>
            </a:pPr>
            <a:r>
              <a:rPr lang="en-US" sz="1300" b="1" dirty="0">
                <a:solidFill>
                  <a:srgbClr val="CC0000"/>
                </a:solidFill>
              </a:rPr>
              <a:t>4. Sampaikan Feedback Pada Manajemen (Bukan "Teguran")</a:t>
            </a:r>
            <a:endParaRPr lang="en-US" sz="1300" dirty="0"/>
          </a:p>
          <a:p>
            <a:pPr indent="0" marL="0">
              <a:spcAft>
                <a:spcPts val="400"/>
              </a:spcAft>
              <a:buNone/>
            </a:pPr>
            <a:r>
              <a:rPr lang="en-US" sz="1300" dirty="0">
                <a:solidFill>
                  <a:srgbClr val="1A1A1A"/>
                </a:solidFill>
              </a:rPr>
              <a:t>Pernyataan yang diberikan terkesan sebagai masukan atau feedback.</a:t>
            </a:r>
            <a:endParaRPr lang="en-US" sz="1300" dirty="0"/>
          </a:p>
          <a:p>
            <a:pPr indent="0" marL="0">
              <a:spcAft>
                <a:spcPts val="400"/>
              </a:spcAft>
              <a:buNone/>
            </a:pPr>
            <a:r>
              <a:rPr lang="en-US" sz="1300" b="1" dirty="0">
                <a:solidFill>
                  <a:srgbClr val="CC0000"/>
                </a:solidFill>
              </a:rPr>
              <a:t>5. Sajikan Rekapitulasi Hasil Pemantauan Secara Berkala</a:t>
            </a:r>
            <a:endParaRPr lang="en-US" sz="1300" dirty="0"/>
          </a:p>
          <a:p>
            <a:pPr indent="0" marL="0">
              <a:spcAft>
                <a:spcPts val="400"/>
              </a:spcAft>
              <a:buNone/>
            </a:pPr>
            <a:r>
              <a:rPr lang="en-US" sz="1300" dirty="0">
                <a:solidFill>
                  <a:srgbClr val="1A1A1A"/>
                </a:solidFill>
              </a:rPr>
              <a:t>Agar manajemen mengetahui sampai sejauh mana rekomendasi telah dilaksanakan.</a:t>
            </a:r>
            <a:endParaRPr lang="en-US" sz="1300" dirty="0"/>
          </a:p>
          <a:p>
            <a:pPr indent="0" marL="0">
              <a:spcAft>
                <a:spcPts val="400"/>
              </a:spcAft>
              <a:buNone/>
            </a:pPr>
            <a:r>
              <a:rPr lang="en-US" sz="1300" b="1" dirty="0">
                <a:solidFill>
                  <a:srgbClr val="CC0000"/>
                </a:solidFill>
              </a:rPr>
              <a:t>6. Berikan Tembusan Feedback Kepada Auditee</a:t>
            </a:r>
            <a:endParaRPr lang="en-US" sz="1300" dirty="0"/>
          </a:p>
          <a:p>
            <a:pPr indent="0" marL="0">
              <a:spcAft>
                <a:spcPts val="400"/>
              </a:spcAft>
              <a:buNone/>
            </a:pPr>
            <a:r>
              <a:rPr lang="en-US" sz="1300" dirty="0">
                <a:solidFill>
                  <a:srgbClr val="1A1A1A"/>
                </a:solidFill>
              </a:rPr>
              <a:t>Agar auditee dapat mengetahui sampai sejauh mana mereka telah melaksanakan rekomendasi.</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14.2.2 Laporan Hasil Pemantauan dan Evaluasi Tindak Lanjut</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1A1A1A"/>
                </a:solidFill>
              </a:rPr>
              <a:t>Laporan dapat disajikan dalam dua bentuk:</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1. Laporan Dalam Bentuk Surat</a:t>
            </a:r>
            <a:endParaRPr lang="en-US" sz="1300" dirty="0"/>
          </a:p>
          <a:p>
            <a:pPr indent="0" marL="0">
              <a:spcAft>
                <a:spcPts val="400"/>
              </a:spcAft>
              <a:buNone/>
            </a:pPr>
            <a:r>
              <a:rPr lang="en-US" sz="1300" dirty="0">
                <a:solidFill>
                  <a:srgbClr val="1A1A1A"/>
                </a:solidFill>
              </a:rPr>
              <a:t>Berisi pelaksanaan pemantauan ter-update tindak lanjut hasil pemantauan (termasuk hambatan dalam pelaksanaan tindak lanjut), serta masukan atau saran mengenai langkah yang perlu diambil.</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2. Laporan Dalam Bentuk Bab</a:t>
            </a:r>
            <a:endParaRPr lang="en-US" sz="1300" dirty="0"/>
          </a:p>
          <a:p>
            <a:pPr marL="342900" indent="-342900">
              <a:spcAft>
                <a:spcPts val="400"/>
              </a:spcAft>
              <a:buSzPct val="100000"/>
              <a:buChar char="•"/>
            </a:pPr>
            <a:r>
              <a:rPr lang="en-US" sz="1300" dirty="0">
                <a:solidFill>
                  <a:srgbClr val="1A1A1A"/>
                </a:solidFill>
              </a:rPr>
              <a:t>Bab I — Kata Pengantar</a:t>
            </a:r>
            <a:endParaRPr lang="en-US" sz="1300" dirty="0"/>
          </a:p>
          <a:p>
            <a:pPr marL="342900" indent="-342900">
              <a:spcAft>
                <a:spcPts val="400"/>
              </a:spcAft>
              <a:buSzPct val="100000"/>
              <a:buChar char="•"/>
            </a:pPr>
            <a:r>
              <a:rPr lang="en-US" sz="1300" dirty="0">
                <a:solidFill>
                  <a:srgbClr val="1A1A1A"/>
                </a:solidFill>
              </a:rPr>
              <a:t>Bab II — Executive Summary (latar belakang, tujuan, tahapan kegiatan)</a:t>
            </a:r>
            <a:endParaRPr lang="en-US" sz="1300" dirty="0"/>
          </a:p>
          <a:p>
            <a:pPr marL="342900" indent="-342900">
              <a:spcAft>
                <a:spcPts val="400"/>
              </a:spcAft>
              <a:buSzPct val="100000"/>
              <a:buChar char="•"/>
            </a:pPr>
            <a:r>
              <a:rPr lang="en-US" sz="1300" dirty="0">
                <a:solidFill>
                  <a:srgbClr val="1A1A1A"/>
                </a:solidFill>
              </a:rPr>
              <a:t>Bab III — Uraian (ringkasan hasil pemantauan tindak lanjut secara detail)</a:t>
            </a:r>
            <a:endParaRPr lang="en-US" sz="1300" dirty="0"/>
          </a:p>
          <a:p>
            <a:pPr marL="342900" indent="-342900">
              <a:spcAft>
                <a:spcPts val="400"/>
              </a:spcAft>
              <a:buSzPct val="100000"/>
              <a:buChar char="•"/>
            </a:pPr>
            <a:r>
              <a:rPr lang="en-US" sz="1300" dirty="0">
                <a:solidFill>
                  <a:srgbClr val="1A1A1A"/>
                </a:solidFill>
              </a:rPr>
              <a:t>Bab IV — Kesimpulan dan saran kepada manajemen</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14.2.3 Contoh Hasil Tindak Lanjut (Executive Summary)</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LATAR BELAKANG</a:t>
            </a:r>
            <a:endParaRPr lang="en-US" sz="1300" dirty="0"/>
          </a:p>
          <a:p>
            <a:pPr indent="0" marL="0">
              <a:spcAft>
                <a:spcPts val="400"/>
              </a:spcAft>
              <a:buNone/>
            </a:pPr>
            <a:r>
              <a:rPr lang="en-US" sz="1300" dirty="0">
                <a:solidFill>
                  <a:srgbClr val="1A1A1A"/>
                </a:solidFill>
              </a:rPr>
              <a:t>Kegiatan monitoring dan evaluasi (Monev) merupakan bagian dari pelaksanaan tugas dan fungsi internal Audit yang dilakukan secara terus menerus dan secara berkala.</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TUJUAN</a:t>
            </a:r>
            <a:endParaRPr lang="en-US" sz="1300" dirty="0"/>
          </a:p>
          <a:p>
            <a:pPr marL="342900" indent="-342900">
              <a:spcAft>
                <a:spcPts val="400"/>
              </a:spcAft>
              <a:buSzPct val="100000"/>
              <a:buChar char="•"/>
            </a:pPr>
            <a:r>
              <a:rPr lang="en-US" sz="1300" dirty="0">
                <a:solidFill>
                  <a:srgbClr val="1A1A1A"/>
                </a:solidFill>
              </a:rPr>
              <a:t>1) Untuk memastikan pelaksanaan tindak lanjut temuan internal audit.</a:t>
            </a:r>
            <a:endParaRPr lang="en-US" sz="1300" dirty="0"/>
          </a:p>
          <a:p>
            <a:pPr marL="342900" indent="-342900">
              <a:spcAft>
                <a:spcPts val="400"/>
              </a:spcAft>
              <a:buSzPct val="100000"/>
              <a:buChar char="•"/>
            </a:pPr>
            <a:r>
              <a:rPr lang="en-US" sz="1300" dirty="0">
                <a:solidFill>
                  <a:srgbClr val="1A1A1A"/>
                </a:solidFill>
              </a:rPr>
              <a:t>2) Untuk mengetahui perkembangan pelaksanaan rekomendasi hasil audit yang telah dilakukan.</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TAHAPAN KEGIATAN</a:t>
            </a:r>
            <a:endParaRPr lang="en-US" sz="1300" dirty="0"/>
          </a:p>
          <a:p>
            <a:pPr marL="342900" indent="-342900">
              <a:spcAft>
                <a:spcPts val="400"/>
              </a:spcAft>
              <a:buSzPct val="100000"/>
              <a:buChar char="•"/>
            </a:pPr>
            <a:r>
              <a:rPr lang="en-US" sz="1300" dirty="0">
                <a:solidFill>
                  <a:srgbClr val="1A1A1A"/>
                </a:solidFill>
              </a:rPr>
              <a:t>1) Mengadakan pertemuan-pertemuan pembahasan pelaksanaan kegiatan monitoring.</a:t>
            </a:r>
            <a:endParaRPr lang="en-US" sz="1300" dirty="0"/>
          </a:p>
          <a:p>
            <a:pPr marL="342900" indent="-342900">
              <a:spcAft>
                <a:spcPts val="400"/>
              </a:spcAft>
              <a:buSzPct val="100000"/>
              <a:buChar char="•"/>
            </a:pPr>
            <a:r>
              <a:rPr lang="en-US" sz="1300" dirty="0">
                <a:solidFill>
                  <a:srgbClr val="1A1A1A"/>
                </a:solidFill>
              </a:rPr>
              <a:t>2) Mengolah data dan informasi hasil monitoring.</a:t>
            </a:r>
            <a:endParaRPr lang="en-US" sz="1300" dirty="0"/>
          </a:p>
          <a:p>
            <a:pPr marL="342900" indent="-342900">
              <a:spcAft>
                <a:spcPts val="400"/>
              </a:spcAft>
              <a:buSzPct val="100000"/>
              <a:buChar char="•"/>
            </a:pPr>
            <a:r>
              <a:rPr lang="en-US" sz="1300" dirty="0">
                <a:solidFill>
                  <a:srgbClr val="1A1A1A"/>
                </a:solidFill>
              </a:rPr>
              <a:t>3) Menganalisis hasil pelaksanaan monitoring sehingga dapat dijadikan bahan masukan untuk evaluasi terhadap unit-unit kerja.</a:t>
            </a:r>
            <a:endParaRPr lang="en-US" sz="1300" dirty="0"/>
          </a:p>
          <a:p>
            <a:pPr marL="342900" indent="-342900">
              <a:spcAft>
                <a:spcPts val="400"/>
              </a:spcAft>
              <a:buSzPct val="100000"/>
              <a:buChar char="•"/>
            </a:pPr>
            <a:r>
              <a:rPr lang="en-US" sz="1300" dirty="0">
                <a:solidFill>
                  <a:srgbClr val="1A1A1A"/>
                </a:solidFill>
              </a:rPr>
              <a:t>4) Melakukan evaluasi kinerja pelaksanaan dengan mempertimbangkan antara lain hasil-hasil monitoring.</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200" b="1" dirty="0">
                <a:solidFill>
                  <a:srgbClr val="CC0000"/>
                </a:solidFill>
              </a:rPr>
              <a:t>KESIMPULAN</a:t>
            </a:r>
            <a:endParaRPr lang="en-US" sz="2200" dirty="0"/>
          </a:p>
        </p:txBody>
      </p:sp>
      <p:sp>
        <p:nvSpPr>
          <p:cNvPr id="4" name="Text 2"/>
          <p:cNvSpPr/>
          <p:nvPr/>
        </p:nvSpPr>
        <p:spPr>
          <a:xfrm>
            <a:off x="457200" y="914400"/>
            <a:ext cx="8229600" cy="4114800"/>
          </a:xfrm>
          <a:prstGeom prst="rect">
            <a:avLst/>
          </a:prstGeom>
          <a:noFill/>
          <a:ln/>
        </p:spPr>
        <p:txBody>
          <a:bodyPr wrap="square" rtlCol="0" anchor="t"/>
          <a:lstStyle/>
          <a:p>
            <a:pPr indent="0" marL="0">
              <a:buNone/>
            </a:pPr>
            <a:r>
              <a:rPr lang="en-US" sz="1400" dirty="0">
                <a:solidFill>
                  <a:srgbClr val="FFFFFF"/>
                </a:solidFill>
              </a:rPr>
              <a:t>Laporan hasil audit internal bukan sekadar kumpulan data, melainkan instrumen penting yang:</a:t>
            </a:r>
            <a:endParaRPr lang="en-US" sz="1400" dirty="0"/>
          </a:p>
          <a:p>
            <a:pPr indent="0" marL="0">
              <a:buNone/>
            </a:pPr>
            <a:r>
              <a:rPr lang="en-US" sz="500" dirty="0">
                <a:solidFill>
                  <a:srgbClr val="000000"/>
                </a:solidFill>
              </a:rPr>
              <a:t> </a:t>
            </a:r>
            <a:endParaRPr lang="en-US" sz="1400" dirty="0"/>
          </a:p>
          <a:p>
            <a:pPr marL="342900" indent="-342900">
              <a:buSzPct val="100000"/>
              <a:buChar char="•"/>
            </a:pPr>
            <a:r>
              <a:rPr lang="en-US" sz="1400" dirty="0">
                <a:solidFill>
                  <a:srgbClr val="D6E4F0"/>
                </a:solidFill>
              </a:rPr>
              <a:t>Menginformasikan temuan kepada manajemen</a:t>
            </a:r>
            <a:endParaRPr lang="en-US" sz="1400" dirty="0"/>
          </a:p>
          <a:p>
            <a:pPr marL="342900" indent="-342900">
              <a:buSzPct val="100000"/>
              <a:buChar char="•"/>
            </a:pPr>
            <a:r>
              <a:rPr lang="en-US" sz="1400" dirty="0">
                <a:solidFill>
                  <a:srgbClr val="D6E4F0"/>
                </a:solidFill>
              </a:rPr>
              <a:t>Meyakinkan manajemen akan nilai dan validitas temuan audit</a:t>
            </a:r>
            <a:endParaRPr lang="en-US" sz="1400" dirty="0"/>
          </a:p>
          <a:p>
            <a:pPr marL="342900" indent="-342900">
              <a:buSzPct val="100000"/>
              <a:buChar char="•"/>
            </a:pPr>
            <a:r>
              <a:rPr lang="en-US" sz="1400" dirty="0">
                <a:solidFill>
                  <a:srgbClr val="D6E4F0"/>
                </a:solidFill>
              </a:rPr>
              <a:t>Menggerakkan manajemen kearah perbaikan dan pengembangan perusahaan</a:t>
            </a:r>
            <a:endParaRPr lang="en-US" sz="1400" dirty="0"/>
          </a:p>
          <a:p>
            <a:pPr marL="342900" indent="-342900">
              <a:buSzPct val="100000"/>
              <a:buChar char="•"/>
            </a:pPr>
            <a:r>
              <a:rPr lang="en-US" sz="1400" dirty="0">
                <a:solidFill>
                  <a:srgbClr val="D6E4F0"/>
                </a:solidFill>
              </a:rPr>
              <a:t>Harus memenuhi standar kualitas: Langsung, Ringkas, Tepat, Meyakinkan, Konstruktif, Orientasi Hasil, Menarik, dan Tepat Waktu</a:t>
            </a:r>
            <a:endParaRPr lang="en-US" sz="1400" dirty="0"/>
          </a:p>
          <a:p>
            <a:pPr marL="342900" indent="-342900">
              <a:buSzPct val="100000"/>
              <a:buChar char="•"/>
            </a:pPr>
            <a:r>
              <a:rPr lang="en-US" sz="1400" dirty="0">
                <a:solidFill>
                  <a:srgbClr val="D6E4F0"/>
                </a:solidFill>
              </a:rPr>
              <a:t>Wajib ditindaklanjuti dan dipantau secara berkala oleh Kepala Audit Internal</a:t>
            </a:r>
            <a:endParaRPr lang="en-US" sz="1400" dirty="0"/>
          </a:p>
          <a:p>
            <a:pPr indent="0" marL="0">
              <a:buNone/>
            </a:pPr>
            <a:r>
              <a:rPr lang="en-US" sz="1000" dirty="0">
                <a:solidFill>
                  <a:srgbClr val="000000"/>
                </a:solidFill>
              </a:rPr>
              <a:t> </a:t>
            </a:r>
            <a:endParaRPr lang="en-US" sz="1400" dirty="0"/>
          </a:p>
          <a:p>
            <a:pPr algn="ctr" indent="0" marL="0">
              <a:buNone/>
            </a:pPr>
            <a:r>
              <a:rPr lang="en-US" sz="1400" b="1" dirty="0">
                <a:solidFill>
                  <a:srgbClr val="CC0000"/>
                </a:solidFill>
              </a:rPr>
              <a:t>NYIAYU SABRINA HIDAYATI  |  NPM: 2512120063P</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 LAPORAN HASIL AUDIT — Pengertian</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dirty="0">
                <a:solidFill>
                  <a:srgbClr val="1A1A1A"/>
                </a:solidFill>
              </a:rPr>
              <a:t>Laporan audit internal merupakan proses akhir dari audit internal. Laporan audit bukan hanya sebuah kumpulan data audit, namun juga sebuah instrumen yang kuat dalam pengambilan keputusan terkait perubahan perusahaan ke arah yang lebih baik.</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Sesuai Standar Kinerja No. 2410.A1:</a:t>
            </a:r>
            <a:endParaRPr lang="en-US" sz="1300" dirty="0"/>
          </a:p>
          <a:p>
            <a:pPr indent="0" marL="0">
              <a:spcAft>
                <a:spcPts val="400"/>
              </a:spcAft>
              <a:buNone/>
            </a:pPr>
            <a:r>
              <a:rPr lang="en-US" sz="1300" i="1" dirty="0">
                <a:solidFill>
                  <a:srgbClr val="1A1A1A"/>
                </a:solidFill>
              </a:rPr>
              <a:t>"Auditor intern didorong untuk dapat mengungkapkan kinerja yang memuaskan dalam laporan hasil penugasannya."</a:t>
            </a:r>
            <a:endParaRPr lang="en-US" sz="1300" dirty="0"/>
          </a:p>
          <a:p>
            <a:pPr indent="0" marL="0">
              <a:spcAft>
                <a:spcPts val="400"/>
              </a:spcAft>
              <a:buNone/>
            </a:pPr>
            <a:r>
              <a:rPr lang="en-US" sz="600" dirty="0">
                <a:solidFill>
                  <a:srgbClr val="1A1A1A"/>
                </a:solidFill>
              </a:rPr>
              <a:t> </a:t>
            </a:r>
            <a:endParaRPr lang="en-US" sz="1300" dirty="0"/>
          </a:p>
          <a:p>
            <a:pPr indent="0" marL="0">
              <a:spcAft>
                <a:spcPts val="400"/>
              </a:spcAft>
              <a:buNone/>
            </a:pPr>
            <a:r>
              <a:rPr lang="en-US" sz="1300" b="1" dirty="0">
                <a:solidFill>
                  <a:srgbClr val="CC0000"/>
                </a:solidFill>
              </a:rPr>
              <a:t>Sesuai Standar Kinerja No. 2060:</a:t>
            </a:r>
            <a:endParaRPr lang="en-US" sz="1300" dirty="0"/>
          </a:p>
          <a:p>
            <a:pPr indent="0" marL="0">
              <a:spcAft>
                <a:spcPts val="400"/>
              </a:spcAft>
              <a:buNone/>
            </a:pPr>
            <a:r>
              <a:rPr lang="en-US" sz="1300" i="1" dirty="0">
                <a:solidFill>
                  <a:srgbClr val="1A1A1A"/>
                </a:solidFill>
              </a:rPr>
              <a:t>"Laporan kepada Manajemen Senior dan Dewan Kepala Audit Internal harus melaporkan secara periodik tujuan, kewenangan, tanggung jawab, dan kinerja aktivitas audit internal terhadap rencananya dan kesesuaiannya dengan Kode Etik dan Standar."</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 Isi Laporan Kepada Manajemen Senior &amp; Dewan</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1A1A1A"/>
                </a:solidFill>
              </a:rPr>
              <a:t>Laporan dan komunikasi Kepala Audit Internal harus mencakup informasi mengenai:</a:t>
            </a:r>
            <a:endParaRPr lang="en-US" sz="1300" dirty="0"/>
          </a:p>
          <a:p>
            <a:pPr marL="342900" indent="-342900">
              <a:spcAft>
                <a:spcPts val="400"/>
              </a:spcAft>
              <a:buSzPct val="100000"/>
              <a:buChar char="•"/>
            </a:pPr>
            <a:r>
              <a:rPr lang="en-US" sz="1300" dirty="0">
                <a:solidFill>
                  <a:srgbClr val="1A1A1A"/>
                </a:solidFill>
              </a:rPr>
              <a:t>Piagam audit</a:t>
            </a:r>
            <a:endParaRPr lang="en-US" sz="1300" dirty="0"/>
          </a:p>
          <a:p>
            <a:pPr marL="342900" indent="-342900">
              <a:spcAft>
                <a:spcPts val="400"/>
              </a:spcAft>
              <a:buSzPct val="100000"/>
              <a:buChar char="•"/>
            </a:pPr>
            <a:r>
              <a:rPr lang="en-US" sz="1300" dirty="0">
                <a:solidFill>
                  <a:srgbClr val="1A1A1A"/>
                </a:solidFill>
              </a:rPr>
              <a:t>Independensi aktivitas audit internal</a:t>
            </a:r>
            <a:endParaRPr lang="en-US" sz="1300" dirty="0"/>
          </a:p>
          <a:p>
            <a:pPr marL="342900" indent="-342900">
              <a:spcAft>
                <a:spcPts val="400"/>
              </a:spcAft>
              <a:buSzPct val="100000"/>
              <a:buChar char="•"/>
            </a:pPr>
            <a:r>
              <a:rPr lang="en-US" sz="1300" dirty="0">
                <a:solidFill>
                  <a:srgbClr val="1A1A1A"/>
                </a:solidFill>
              </a:rPr>
              <a:t>Rencana audit dan kemajuan dibandingkan rencana</a:t>
            </a:r>
            <a:endParaRPr lang="en-US" sz="1300" dirty="0"/>
          </a:p>
          <a:p>
            <a:pPr marL="342900" indent="-342900">
              <a:spcAft>
                <a:spcPts val="400"/>
              </a:spcAft>
              <a:buSzPct val="100000"/>
              <a:buChar char="•"/>
            </a:pPr>
            <a:r>
              <a:rPr lang="en-US" sz="1300" dirty="0">
                <a:solidFill>
                  <a:srgbClr val="1A1A1A"/>
                </a:solidFill>
              </a:rPr>
              <a:t>Kebutuhan sumber daya</a:t>
            </a:r>
            <a:endParaRPr lang="en-US" sz="1300" dirty="0"/>
          </a:p>
          <a:p>
            <a:pPr marL="342900" indent="-342900">
              <a:spcAft>
                <a:spcPts val="400"/>
              </a:spcAft>
              <a:buSzPct val="100000"/>
              <a:buChar char="•"/>
            </a:pPr>
            <a:r>
              <a:rPr lang="en-US" sz="1300" dirty="0">
                <a:solidFill>
                  <a:srgbClr val="1A1A1A"/>
                </a:solidFill>
              </a:rPr>
              <a:t>Kesesuaian dengan Kode Etik dan Standar</a:t>
            </a:r>
            <a:endParaRPr lang="en-US" sz="1300" dirty="0"/>
          </a:p>
          <a:p>
            <a:pPr marL="342900" indent="-342900">
              <a:spcAft>
                <a:spcPts val="400"/>
              </a:spcAft>
              <a:buSzPct val="100000"/>
              <a:buChar char="•"/>
            </a:pPr>
            <a:r>
              <a:rPr lang="en-US" sz="1300" dirty="0">
                <a:solidFill>
                  <a:srgbClr val="1A1A1A"/>
                </a:solidFill>
              </a:rPr>
              <a:t>Respon manajemen terhadap risiko yang mungkin tidak dapat diterima bagi organisasi</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14.1.1 Tujuan Laporan Hasil Audit</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1A1A1A"/>
                </a:solidFill>
              </a:rPr>
              <a:t>Laporan hasil audit internal disusun dengan tujuan:</a:t>
            </a:r>
            <a:endParaRPr lang="en-US" sz="1300" dirty="0"/>
          </a:p>
          <a:p>
            <a:pPr indent="0" marL="0">
              <a:spcAft>
                <a:spcPts val="400"/>
              </a:spcAft>
              <a:buNone/>
            </a:pPr>
            <a:r>
              <a:rPr lang="en-US" sz="500" dirty="0">
                <a:solidFill>
                  <a:srgbClr val="1A1A1A"/>
                </a:solidFill>
              </a:rPr>
              <a:t> </a:t>
            </a:r>
            <a:endParaRPr lang="en-US" sz="1300" dirty="0"/>
          </a:p>
          <a:p>
            <a:pPr indent="0" marL="0">
              <a:spcAft>
                <a:spcPts val="400"/>
              </a:spcAft>
              <a:buNone/>
            </a:pPr>
            <a:r>
              <a:rPr lang="en-US" sz="1300" b="1" dirty="0">
                <a:solidFill>
                  <a:srgbClr val="CC0000"/>
                </a:solidFill>
              </a:rPr>
              <a:t>1. Menginformasikan</a:t>
            </a:r>
            <a:endParaRPr lang="en-US" sz="1300" dirty="0"/>
          </a:p>
          <a:p>
            <a:pPr indent="0" marL="0">
              <a:spcAft>
                <a:spcPts val="400"/>
              </a:spcAft>
              <a:buNone/>
            </a:pPr>
            <a:r>
              <a:rPr lang="en-US" sz="1300" dirty="0">
                <a:solidFill>
                  <a:srgbClr val="1A1A1A"/>
                </a:solidFill>
              </a:rPr>
              <a:t>Menjelaskan temuan selama melakukan audit, hasil penilaian terhadap kepatuhan terhadap aturan yang ada, serta memastikan apakah aktivitas yang di audit telah memenuhi unsur efisiensi.</a:t>
            </a:r>
            <a:endParaRPr lang="en-US" sz="1300" dirty="0"/>
          </a:p>
          <a:p>
            <a:pPr indent="0" marL="0">
              <a:spcAft>
                <a:spcPts val="400"/>
              </a:spcAft>
              <a:buNone/>
            </a:pPr>
            <a:r>
              <a:rPr lang="en-US" sz="500" dirty="0">
                <a:solidFill>
                  <a:srgbClr val="1A1A1A"/>
                </a:solidFill>
              </a:rPr>
              <a:t> </a:t>
            </a:r>
            <a:endParaRPr lang="en-US" sz="1300" dirty="0"/>
          </a:p>
          <a:p>
            <a:pPr indent="0" marL="0">
              <a:spcAft>
                <a:spcPts val="400"/>
              </a:spcAft>
              <a:buNone/>
            </a:pPr>
            <a:r>
              <a:rPr lang="en-US" sz="1300" b="1" dirty="0">
                <a:solidFill>
                  <a:srgbClr val="CC0000"/>
                </a:solidFill>
              </a:rPr>
              <a:t>2. Mempengaruhi</a:t>
            </a:r>
            <a:endParaRPr lang="en-US" sz="1300" dirty="0"/>
          </a:p>
          <a:p>
            <a:pPr indent="0" marL="0">
              <a:spcAft>
                <a:spcPts val="400"/>
              </a:spcAft>
              <a:buNone/>
            </a:pPr>
            <a:r>
              <a:rPr lang="en-US" sz="1300" dirty="0">
                <a:solidFill>
                  <a:srgbClr val="1A1A1A"/>
                </a:solidFill>
              </a:rPr>
              <a:t>Meyakinkan manajemen mengenai nilai dan validitas dari temuan audit sehingga laporan audit mampu meyakinkan manajemen akan pentingnya audit internal.</a:t>
            </a:r>
            <a:endParaRPr lang="en-US" sz="1300" dirty="0"/>
          </a:p>
          <a:p>
            <a:pPr indent="0" marL="0">
              <a:spcAft>
                <a:spcPts val="400"/>
              </a:spcAft>
              <a:buNone/>
            </a:pPr>
            <a:r>
              <a:rPr lang="en-US" sz="500" dirty="0">
                <a:solidFill>
                  <a:srgbClr val="1A1A1A"/>
                </a:solidFill>
              </a:rPr>
              <a:t> </a:t>
            </a:r>
            <a:endParaRPr lang="en-US" sz="1300" dirty="0"/>
          </a:p>
          <a:p>
            <a:pPr indent="0" marL="0">
              <a:spcAft>
                <a:spcPts val="400"/>
              </a:spcAft>
              <a:buNone/>
            </a:pPr>
            <a:r>
              <a:rPr lang="en-US" sz="1300" b="1" dirty="0">
                <a:solidFill>
                  <a:srgbClr val="CC0000"/>
                </a:solidFill>
              </a:rPr>
              <a:t>3. Memberikan Hasil</a:t>
            </a:r>
            <a:endParaRPr lang="en-US" sz="1300" dirty="0"/>
          </a:p>
          <a:p>
            <a:pPr indent="0" marL="0">
              <a:spcAft>
                <a:spcPts val="400"/>
              </a:spcAft>
              <a:buNone/>
            </a:pPr>
            <a:r>
              <a:rPr lang="en-US" sz="1300" dirty="0">
                <a:solidFill>
                  <a:srgbClr val="1A1A1A"/>
                </a:solidFill>
              </a:rPr>
              <a:t>Menggerakkan manajemen kearah perbaikan dan pengembangan perusahaan.</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14.1.2 Penulisan Laporan Audit Yang Efektif (1/2)</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1. Orientasi Penulisan</a:t>
            </a:r>
            <a:endParaRPr lang="en-US" sz="1300" dirty="0"/>
          </a:p>
          <a:p>
            <a:pPr indent="0" marL="0">
              <a:spcAft>
                <a:spcPts val="400"/>
              </a:spcAft>
              <a:buNone/>
            </a:pPr>
            <a:r>
              <a:rPr lang="en-US" sz="1300" dirty="0">
                <a:solidFill>
                  <a:srgbClr val="1A1A1A"/>
                </a:solidFill>
              </a:rPr>
              <a:t>Orientasi dari penulisan harus jelas dan berorientasi kepada solusi, dituntut keahlian dan objektivitas auditor.</a:t>
            </a:r>
            <a:endParaRPr lang="en-US" sz="1300" dirty="0"/>
          </a:p>
          <a:p>
            <a:pPr indent="0" marL="0">
              <a:spcAft>
                <a:spcPts val="400"/>
              </a:spcAft>
              <a:buNone/>
            </a:pPr>
            <a:r>
              <a:rPr lang="en-US" sz="1300" b="1" dirty="0">
                <a:solidFill>
                  <a:srgbClr val="CC0000"/>
                </a:solidFill>
              </a:rPr>
              <a:t>2. Judul Temuan</a:t>
            </a:r>
            <a:endParaRPr lang="en-US" sz="1300" dirty="0"/>
          </a:p>
          <a:p>
            <a:pPr indent="0" marL="0">
              <a:spcAft>
                <a:spcPts val="400"/>
              </a:spcAft>
              <a:buNone/>
            </a:pPr>
            <a:r>
              <a:rPr lang="en-US" sz="1300" dirty="0">
                <a:solidFill>
                  <a:srgbClr val="1A1A1A"/>
                </a:solidFill>
              </a:rPr>
              <a:t>Setiap temuan hendaknya diberi judul dan disajikan berdasarkan tingkat urgensi masalah. Judul temuan harus menarik dan memancing rasa ingin tahu pembaca.</a:t>
            </a:r>
            <a:endParaRPr lang="en-US" sz="1300" dirty="0"/>
          </a:p>
          <a:p>
            <a:pPr indent="0" marL="0">
              <a:spcAft>
                <a:spcPts val="400"/>
              </a:spcAft>
              <a:buNone/>
            </a:pPr>
            <a:r>
              <a:rPr lang="en-US" sz="1300" b="1" dirty="0">
                <a:solidFill>
                  <a:srgbClr val="CC0000"/>
                </a:solidFill>
              </a:rPr>
              <a:t>3. Menekankan Akibat</a:t>
            </a:r>
            <a:endParaRPr lang="en-US" sz="1300" dirty="0"/>
          </a:p>
          <a:p>
            <a:pPr indent="0" marL="0">
              <a:spcAft>
                <a:spcPts val="400"/>
              </a:spcAft>
              <a:buNone/>
            </a:pPr>
            <a:r>
              <a:rPr lang="en-US" sz="1300" dirty="0">
                <a:solidFill>
                  <a:srgbClr val="1A1A1A"/>
                </a:solidFill>
              </a:rPr>
              <a:t>Mengemukakan akibat dalam awal penyajian laporan akan menciptakan kesan yang paling kuat, karena menunjukkan signifikasi masalah.</a:t>
            </a:r>
            <a:endParaRPr lang="en-US" sz="1300" dirty="0"/>
          </a:p>
          <a:p>
            <a:pPr indent="0" marL="0">
              <a:spcAft>
                <a:spcPts val="400"/>
              </a:spcAft>
              <a:buNone/>
            </a:pPr>
            <a:r>
              <a:rPr lang="en-US" sz="1300" b="1" dirty="0">
                <a:solidFill>
                  <a:srgbClr val="CC0000"/>
                </a:solidFill>
              </a:rPr>
              <a:t>4. Menekankan Penyebab</a:t>
            </a:r>
            <a:endParaRPr lang="en-US" sz="1300" dirty="0"/>
          </a:p>
          <a:p>
            <a:pPr indent="0" marL="0">
              <a:spcAft>
                <a:spcPts val="400"/>
              </a:spcAft>
              <a:buNone/>
            </a:pPr>
            <a:r>
              <a:rPr lang="en-US" sz="1300" dirty="0">
                <a:solidFill>
                  <a:srgbClr val="1A1A1A"/>
                </a:solidFill>
              </a:rPr>
              <a:t>Mengawali laporan dengan menyampaikan penyebab masalah dapat mengarahkan pada solusi.</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14.1.2 Penulisan Laporan Audit Yang Efektif (2/2)</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5. Menulis Rekomendasi</a:t>
            </a:r>
            <a:endParaRPr lang="en-US" sz="1300" dirty="0"/>
          </a:p>
          <a:p>
            <a:pPr indent="0" marL="0">
              <a:spcAft>
                <a:spcPts val="400"/>
              </a:spcAft>
              <a:buNone/>
            </a:pPr>
            <a:r>
              <a:rPr lang="en-US" sz="1300" dirty="0">
                <a:solidFill>
                  <a:srgbClr val="1A1A1A"/>
                </a:solidFill>
              </a:rPr>
              <a:t>Rekomendasi dikembangkan berdasarkan observasi (temuan) dan kesimpulan auditor. Rekomendasi menganjurkan tindakan untuk memperbaiki kondisi yang salah, atau untuk meningkatkan kegiatan operasional.</a:t>
            </a:r>
            <a:endParaRPr lang="en-US" sz="1300" dirty="0"/>
          </a:p>
          <a:p>
            <a:pPr indent="0" marL="0">
              <a:spcAft>
                <a:spcPts val="400"/>
              </a:spcAft>
              <a:buNone/>
            </a:pPr>
            <a:r>
              <a:rPr lang="en-US" sz="1300" b="1" dirty="0">
                <a:solidFill>
                  <a:srgbClr val="CC0000"/>
                </a:solidFill>
              </a:rPr>
              <a:t>6. Memahami Sifat dan Pribadi Auditee</a:t>
            </a:r>
            <a:endParaRPr lang="en-US" sz="1300" dirty="0"/>
          </a:p>
          <a:p>
            <a:pPr indent="0" marL="0">
              <a:spcAft>
                <a:spcPts val="400"/>
              </a:spcAft>
              <a:buNone/>
            </a:pPr>
            <a:r>
              <a:rPr lang="en-US" sz="1300" dirty="0">
                <a:solidFill>
                  <a:srgbClr val="1A1A1A"/>
                </a:solidFill>
              </a:rPr>
              <a:t>Dengan memahami sifat dan pribadi auditee dapat meningkatkan komunikasi selama audit berlangsung sehingga laporan tersebut dapat diimplementasikan oleh auditee.</a:t>
            </a:r>
            <a:endParaRPr lang="en-US" sz="1300" dirty="0"/>
          </a:p>
          <a:p>
            <a:pPr indent="0" marL="0">
              <a:spcAft>
                <a:spcPts val="400"/>
              </a:spcAft>
              <a:buNone/>
            </a:pPr>
            <a:r>
              <a:rPr lang="en-US" sz="1300" b="1" dirty="0">
                <a:solidFill>
                  <a:srgbClr val="CC0000"/>
                </a:solidFill>
              </a:rPr>
              <a:t>7. Memotivasi Untuk Mengambil Tindakan</a:t>
            </a:r>
            <a:endParaRPr lang="en-US" sz="1300" dirty="0"/>
          </a:p>
          <a:p>
            <a:pPr indent="0" marL="0">
              <a:spcAft>
                <a:spcPts val="400"/>
              </a:spcAft>
              <a:buNone/>
            </a:pPr>
            <a:r>
              <a:rPr lang="en-US" sz="1300" dirty="0">
                <a:solidFill>
                  <a:srgbClr val="1A1A1A"/>
                </a:solidFill>
              </a:rPr>
              <a:t>Kaitkan tulisan dengan risiko yang ada sehingga jika tidak segera diambil tindakan akan mempengaruhi kinerja perusahaan.</a:t>
            </a:r>
            <a:endParaRPr lang="en-US" sz="1300" dirty="0"/>
          </a:p>
          <a:p>
            <a:pPr indent="0" marL="0">
              <a:spcAft>
                <a:spcPts val="400"/>
              </a:spcAft>
              <a:buNone/>
            </a:pPr>
            <a:r>
              <a:rPr lang="en-US" sz="1300" b="1" dirty="0">
                <a:solidFill>
                  <a:srgbClr val="CC0000"/>
                </a:solidFill>
              </a:rPr>
              <a:t>8. Kesimpulan</a:t>
            </a:r>
            <a:endParaRPr lang="en-US" sz="1300" dirty="0"/>
          </a:p>
          <a:p>
            <a:pPr indent="0" marL="0">
              <a:spcAft>
                <a:spcPts val="400"/>
              </a:spcAft>
              <a:buNone/>
            </a:pPr>
            <a:r>
              <a:rPr lang="en-US" sz="1300" dirty="0">
                <a:solidFill>
                  <a:srgbClr val="1A1A1A"/>
                </a:solidFill>
              </a:rPr>
              <a:t>Kesimpulan dituliskan berdasarkan hasil evaluasi auditor mengenai pengaruh temuan terhadap kegiatan yang di review.</a:t>
            </a:r>
            <a:endParaRPr lang="en-US" sz="1300" dirty="0"/>
          </a:p>
          <a:p>
            <a:pPr indent="0" marL="0">
              <a:spcAft>
                <a:spcPts val="400"/>
              </a:spcAft>
              <a:buNone/>
            </a:pPr>
            <a:r>
              <a:rPr lang="en-US" sz="1300" b="1" dirty="0">
                <a:solidFill>
                  <a:srgbClr val="CC0000"/>
                </a:solidFill>
              </a:rPr>
              <a:t>9. Bukan Resume, Tetapi Konklusi  |  10. Lampiran  |  11. Bukti</a:t>
            </a:r>
            <a:endParaRPr lang="en-US" sz="1300" dirty="0"/>
          </a:p>
          <a:p>
            <a:pPr indent="0" marL="0">
              <a:spcAft>
                <a:spcPts val="400"/>
              </a:spcAft>
              <a:buNone/>
            </a:pPr>
            <a:r>
              <a:rPr lang="en-US" sz="1300" dirty="0">
                <a:solidFill>
                  <a:srgbClr val="1A1A1A"/>
                </a:solidFill>
              </a:rPr>
              <a:t>Laporan harus memuat konklusi yang jelas, dilengkapi lampiran pendukung, dan bukti yang masuk akal serta mencerminkan kebenaran.</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14.1.3 Standar Kualitas Laporan</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Laporan yang berkualitas harus memenuhi 8 karakteristik:</a:t>
            </a:r>
            <a:endParaRPr lang="en-US" sz="1300" dirty="0"/>
          </a:p>
          <a:p>
            <a:pPr indent="0" marL="0">
              <a:spcAft>
                <a:spcPts val="400"/>
              </a:spcAft>
              <a:buNone/>
            </a:pPr>
            <a:r>
              <a:rPr lang="en-US" sz="1300" b="1" dirty="0">
                <a:solidFill>
                  <a:srgbClr val="1A1A1A"/>
                </a:solidFill>
              </a:rPr>
              <a:t>1. Langsung</a:t>
            </a:r>
            <a:endParaRPr lang="en-US" sz="1300" dirty="0"/>
          </a:p>
          <a:p>
            <a:pPr indent="0" marL="0">
              <a:spcAft>
                <a:spcPts val="400"/>
              </a:spcAft>
              <a:buNone/>
            </a:pPr>
            <a:r>
              <a:rPr lang="en-US" sz="1300" dirty="0">
                <a:solidFill>
                  <a:srgbClr val="1A1A1A"/>
                </a:solidFill>
              </a:rPr>
              <a:t>Pengungkapan informasi terang/jelas dan factual serta tidak bertele-tele.</a:t>
            </a:r>
            <a:endParaRPr lang="en-US" sz="1300" dirty="0"/>
          </a:p>
          <a:p>
            <a:pPr indent="0" marL="0">
              <a:spcAft>
                <a:spcPts val="400"/>
              </a:spcAft>
              <a:buNone/>
            </a:pPr>
            <a:r>
              <a:rPr lang="en-US" sz="1300" b="1" dirty="0">
                <a:solidFill>
                  <a:srgbClr val="1A1A1A"/>
                </a:solidFill>
              </a:rPr>
              <a:t>2. Ringkas</a:t>
            </a:r>
            <a:endParaRPr lang="en-US" sz="1300" dirty="0"/>
          </a:p>
          <a:p>
            <a:pPr indent="0" marL="0">
              <a:spcAft>
                <a:spcPts val="400"/>
              </a:spcAft>
              <a:buNone/>
            </a:pPr>
            <a:r>
              <a:rPr lang="en-US" sz="1300" dirty="0">
                <a:solidFill>
                  <a:srgbClr val="1A1A1A"/>
                </a:solidFill>
              </a:rPr>
              <a:t>Singkat namun padat akan informasi.</a:t>
            </a:r>
            <a:endParaRPr lang="en-US" sz="1300" dirty="0"/>
          </a:p>
          <a:p>
            <a:pPr indent="0" marL="0">
              <a:spcAft>
                <a:spcPts val="400"/>
              </a:spcAft>
              <a:buNone/>
            </a:pPr>
            <a:r>
              <a:rPr lang="en-US" sz="1300" b="1" dirty="0">
                <a:solidFill>
                  <a:srgbClr val="1A1A1A"/>
                </a:solidFill>
              </a:rPr>
              <a:t>3. Tepat</a:t>
            </a:r>
            <a:endParaRPr lang="en-US" sz="1300" dirty="0"/>
          </a:p>
          <a:p>
            <a:pPr indent="0" marL="0">
              <a:spcAft>
                <a:spcPts val="400"/>
              </a:spcAft>
              <a:buNone/>
            </a:pPr>
            <a:r>
              <a:rPr lang="en-US" sz="1300" dirty="0">
                <a:solidFill>
                  <a:srgbClr val="1A1A1A"/>
                </a:solidFill>
              </a:rPr>
              <a:t>Menyajikan informasi yang relevan dan valid.</a:t>
            </a:r>
            <a:endParaRPr lang="en-US" sz="1300" dirty="0"/>
          </a:p>
          <a:p>
            <a:pPr indent="0" marL="0">
              <a:spcAft>
                <a:spcPts val="400"/>
              </a:spcAft>
              <a:buNone/>
            </a:pPr>
            <a:r>
              <a:rPr lang="en-US" sz="1300" b="1" dirty="0">
                <a:solidFill>
                  <a:srgbClr val="1A1A1A"/>
                </a:solidFill>
              </a:rPr>
              <a:t>4. Meyakinkan</a:t>
            </a:r>
            <a:endParaRPr lang="en-US" sz="1300" dirty="0"/>
          </a:p>
          <a:p>
            <a:pPr indent="0" marL="0">
              <a:spcAft>
                <a:spcPts val="400"/>
              </a:spcAft>
              <a:buNone/>
            </a:pPr>
            <a:r>
              <a:rPr lang="en-US" sz="1300" dirty="0">
                <a:solidFill>
                  <a:srgbClr val="1A1A1A"/>
                </a:solidFill>
              </a:rPr>
              <a:t>Memiliki argumentasi pendukung simpulan yang terpercaya.</a:t>
            </a:r>
            <a:endParaRPr lang="en-US" sz="1300" dirty="0"/>
          </a:p>
          <a:p>
            <a:pPr indent="0" marL="0">
              <a:spcAft>
                <a:spcPts val="400"/>
              </a:spcAft>
              <a:buNone/>
            </a:pPr>
            <a:r>
              <a:rPr lang="en-US" sz="1300" b="1" dirty="0">
                <a:solidFill>
                  <a:srgbClr val="CC0000"/>
                </a:solidFill>
              </a:rPr>
              <a:t>5. Konstruktif — 6. Orientasi Hasil — 7. Menarik — 8. Tepat Waktu</a:t>
            </a:r>
            <a:endParaRPr lang="en-US" sz="1300" dirty="0"/>
          </a:p>
          <a:p>
            <a:pPr indent="0" marL="0">
              <a:spcAft>
                <a:spcPts val="400"/>
              </a:spcAft>
              <a:buNone/>
            </a:pPr>
            <a:r>
              <a:rPr lang="en-US" sz="1300" dirty="0">
                <a:solidFill>
                  <a:srgbClr val="1A1A1A"/>
                </a:solidFill>
              </a:rPr>
              <a:t>Tertuju pada perbaikan, rekomendasi spesifik dan terukur, format profesional, serta disampaikan tepat waktu agar manajemen segera menindaklanjuti.</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14.1.4 Hasil Audit — Observasi (Temuan)</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i="1" dirty="0">
                <a:solidFill>
                  <a:srgbClr val="1A1A1A"/>
                </a:solidFill>
              </a:rPr>
              <a:t>Hasil audit mencakup: observasi (temuan), kesimpulan, opini, rekomendasi dan rencana tindak lanjut.</a:t>
            </a:r>
            <a:endParaRPr lang="en-US" sz="1300" dirty="0"/>
          </a:p>
          <a:p>
            <a:pPr indent="0" marL="0">
              <a:spcAft>
                <a:spcPts val="400"/>
              </a:spcAft>
              <a:buNone/>
            </a:pPr>
            <a:r>
              <a:rPr lang="en-US" sz="500" dirty="0">
                <a:solidFill>
                  <a:srgbClr val="1A1A1A"/>
                </a:solidFill>
              </a:rPr>
              <a:t> </a:t>
            </a:r>
            <a:endParaRPr lang="en-US" sz="1300" dirty="0"/>
          </a:p>
          <a:p>
            <a:pPr indent="0" marL="0">
              <a:spcAft>
                <a:spcPts val="400"/>
              </a:spcAft>
              <a:buNone/>
            </a:pPr>
            <a:r>
              <a:rPr lang="en-US" sz="1300" b="1" dirty="0">
                <a:solidFill>
                  <a:srgbClr val="CC0000"/>
                </a:solidFill>
              </a:rPr>
              <a:t>Observasi atau Temuan Audit</a:t>
            </a:r>
            <a:endParaRPr lang="en-US" sz="1300" dirty="0"/>
          </a:p>
          <a:p>
            <a:pPr indent="0" marL="0">
              <a:spcAft>
                <a:spcPts val="400"/>
              </a:spcAft>
              <a:buNone/>
            </a:pPr>
            <a:r>
              <a:rPr lang="en-US" sz="1300" dirty="0">
                <a:solidFill>
                  <a:srgbClr val="1A1A1A"/>
                </a:solidFill>
              </a:rPr>
              <a:t>Himpunan data dan informasi yang dikumpulkan, diolah dan diuji selama melaksanakan tugas audit.</a:t>
            </a:r>
            <a:endParaRPr lang="en-US" sz="1300" dirty="0"/>
          </a:p>
          <a:p>
            <a:pPr indent="0" marL="0">
              <a:spcAft>
                <a:spcPts val="400"/>
              </a:spcAft>
              <a:buNone/>
            </a:pPr>
            <a:r>
              <a:rPr lang="en-US" sz="500" dirty="0">
                <a:solidFill>
                  <a:srgbClr val="1A1A1A"/>
                </a:solidFill>
              </a:rPr>
              <a:t> </a:t>
            </a:r>
            <a:endParaRPr lang="en-US" sz="1300" dirty="0"/>
          </a:p>
          <a:p>
            <a:pPr indent="0" marL="0">
              <a:spcAft>
                <a:spcPts val="400"/>
              </a:spcAft>
              <a:buNone/>
            </a:pPr>
            <a:r>
              <a:rPr lang="en-US" sz="1300" b="1" dirty="0">
                <a:solidFill>
                  <a:srgbClr val="1A1A1A"/>
                </a:solidFill>
              </a:rPr>
              <a:t>Observasi audit memiliki 5 atribut:</a:t>
            </a:r>
            <a:endParaRPr lang="en-US" sz="1300" dirty="0"/>
          </a:p>
          <a:p>
            <a:pPr marL="342900" indent="-342900">
              <a:spcAft>
                <a:spcPts val="400"/>
              </a:spcAft>
              <a:buSzPct val="100000"/>
              <a:buChar char="•"/>
            </a:pPr>
            <a:r>
              <a:rPr lang="en-US" sz="1300" dirty="0">
                <a:solidFill>
                  <a:srgbClr val="1A1A1A"/>
                </a:solidFill>
              </a:rPr>
              <a:t>a. Kondisi — fakta yang ditemukan auditor pada saat pengujian (what does exist)</a:t>
            </a:r>
            <a:endParaRPr lang="en-US" sz="1300" dirty="0"/>
          </a:p>
          <a:p>
            <a:pPr marL="342900" indent="-342900">
              <a:spcAft>
                <a:spcPts val="400"/>
              </a:spcAft>
              <a:buSzPct val="100000"/>
              <a:buChar char="•"/>
            </a:pPr>
            <a:r>
              <a:rPr lang="en-US" sz="1300" dirty="0">
                <a:solidFill>
                  <a:srgbClr val="1A1A1A"/>
                </a:solidFill>
              </a:rPr>
              <a:t>b. Kriteria — kondisi yang seharusnya ada (what should exist)</a:t>
            </a:r>
            <a:endParaRPr lang="en-US" sz="1300" dirty="0"/>
          </a:p>
          <a:p>
            <a:pPr marL="342900" indent="-342900">
              <a:spcAft>
                <a:spcPts val="400"/>
              </a:spcAft>
              <a:buSzPct val="100000"/>
              <a:buChar char="•"/>
            </a:pPr>
            <a:r>
              <a:rPr lang="en-US" sz="1300" dirty="0">
                <a:solidFill>
                  <a:srgbClr val="1A1A1A"/>
                </a:solidFill>
              </a:rPr>
              <a:t>c. Akibat — risiko atau kemungkinan kerugian akibat perbedaan kondisi dengan kriteria</a:t>
            </a:r>
            <a:endParaRPr lang="en-US" sz="1300" dirty="0"/>
          </a:p>
          <a:p>
            <a:pPr marL="342900" indent="-342900">
              <a:spcAft>
                <a:spcPts val="400"/>
              </a:spcAft>
              <a:buSzPct val="100000"/>
              <a:buChar char="•"/>
            </a:pPr>
            <a:r>
              <a:rPr lang="en-US" sz="1300" dirty="0">
                <a:solidFill>
                  <a:srgbClr val="1A1A1A"/>
                </a:solidFill>
              </a:rPr>
              <a:t>d. Sebab — alasan kenapa kondisi berbeda dengan kriteria (why the difference exists)</a:t>
            </a:r>
            <a:endParaRPr lang="en-US" sz="1300" dirty="0"/>
          </a:p>
          <a:p>
            <a:pPr marL="342900" indent="-342900">
              <a:spcAft>
                <a:spcPts val="400"/>
              </a:spcAft>
              <a:buSzPct val="100000"/>
              <a:buChar char="•"/>
            </a:pPr>
            <a:r>
              <a:rPr lang="en-US" sz="1300" dirty="0">
                <a:solidFill>
                  <a:srgbClr val="1A1A1A"/>
                </a:solidFill>
              </a:rPr>
              <a:t>e. Rekomendasi — menganjurkan tindakan untuk memperbaiki kondisi yang salah</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AF2FB"/>
        </a:solidFill>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FFFFFF"/>
          </a:solidFill>
          <a:ln w="12700">
            <a:solidFill>
              <a:srgbClr val="FFFFFF"/>
            </a:solidFill>
            <a:prstDash val="solid"/>
          </a:ln>
        </p:spPr>
      </p:sp>
      <p:sp>
        <p:nvSpPr>
          <p:cNvPr id="3" name="Text 1"/>
          <p:cNvSpPr/>
          <p:nvPr/>
        </p:nvSpPr>
        <p:spPr>
          <a:xfrm>
            <a:off x="274320" y="45720"/>
            <a:ext cx="8595360" cy="731520"/>
          </a:xfrm>
          <a:prstGeom prst="rect">
            <a:avLst/>
          </a:prstGeom>
          <a:noFill/>
          <a:ln/>
        </p:spPr>
        <p:txBody>
          <a:bodyPr wrap="square" rtlCol="0" anchor="ctr"/>
          <a:lstStyle/>
          <a:p>
            <a:pPr indent="0" marL="0">
              <a:buNone/>
            </a:pPr>
            <a:r>
              <a:rPr lang="en-US" sz="2000" b="1" dirty="0">
                <a:solidFill>
                  <a:srgbClr val="CC0000"/>
                </a:solidFill>
              </a:rPr>
              <a:t>14.1.4 Hasil Audit — Kesimpulan &amp; Rekomendasi</a:t>
            </a:r>
            <a:endParaRPr lang="en-US" sz="2000" dirty="0"/>
          </a:p>
        </p:txBody>
      </p:sp>
      <p:sp>
        <p:nvSpPr>
          <p:cNvPr id="4" name="Shape 2"/>
          <p:cNvSpPr/>
          <p:nvPr/>
        </p:nvSpPr>
        <p:spPr>
          <a:xfrm>
            <a:off x="274320" y="914400"/>
            <a:ext cx="8595360" cy="4023360"/>
          </a:xfrm>
          <a:prstGeom prst="rect">
            <a:avLst/>
          </a:prstGeom>
          <a:solidFill>
            <a:srgbClr val="FFFFFF"/>
          </a:solidFill>
          <a:ln w="12700">
            <a:solidFill>
              <a:srgbClr val="DDDDDD"/>
            </a:solidFill>
            <a:prstDash val="solid"/>
          </a:ln>
          <a:effectLst>
            <a:outerShdw sx="100000" sy="100000" kx="0" ky="0" algn="bl" rotWithShape="0" blurRad="50800" dist="25400" dir="2700000">
              <a:srgbClr val="000000">
                <a:alpha val="8000"/>
              </a:srgbClr>
            </a:outerShdw>
          </a:effectLst>
        </p:spPr>
      </p:sp>
      <p:sp>
        <p:nvSpPr>
          <p:cNvPr id="5" name="Text 3"/>
          <p:cNvSpPr/>
          <p:nvPr/>
        </p:nvSpPr>
        <p:spPr>
          <a:xfrm>
            <a:off x="411480" y="960120"/>
            <a:ext cx="8321040" cy="3977640"/>
          </a:xfrm>
          <a:prstGeom prst="rect">
            <a:avLst/>
          </a:prstGeom>
          <a:noFill/>
          <a:ln/>
        </p:spPr>
        <p:txBody>
          <a:bodyPr wrap="square" rtlCol="0" anchor="t"/>
          <a:lstStyle/>
          <a:p>
            <a:pPr indent="0" marL="0">
              <a:spcAft>
                <a:spcPts val="400"/>
              </a:spcAft>
              <a:buNone/>
            </a:pPr>
            <a:r>
              <a:rPr lang="en-US" sz="1300" b="1" dirty="0">
                <a:solidFill>
                  <a:srgbClr val="CC0000"/>
                </a:solidFill>
              </a:rPr>
              <a:t>2. Kesimpulan / Opini</a:t>
            </a:r>
            <a:endParaRPr lang="en-US" sz="1300" dirty="0"/>
          </a:p>
          <a:p>
            <a:pPr indent="0" marL="0">
              <a:spcAft>
                <a:spcPts val="400"/>
              </a:spcAft>
              <a:buNone/>
            </a:pPr>
            <a:r>
              <a:rPr lang="en-US" sz="1300" dirty="0">
                <a:solidFill>
                  <a:srgbClr val="1A1A1A"/>
                </a:solidFill>
              </a:rPr>
              <a:t>Merupakan hasil evaluasi auditor mengenai pengaruh temuan terhadap kegiatan yang di review. Opini menempatkan temuan dalam perspektif secara proporsional dan implikasinya terhadap kegiatan secara menyeluruh.</a:t>
            </a:r>
            <a:endParaRPr lang="en-US" sz="1300" dirty="0"/>
          </a:p>
          <a:p>
            <a:pPr indent="0" marL="0">
              <a:spcAft>
                <a:spcPts val="400"/>
              </a:spcAft>
              <a:buNone/>
            </a:pPr>
            <a:r>
              <a:rPr lang="en-US" sz="800" dirty="0">
                <a:solidFill>
                  <a:srgbClr val="1A1A1A"/>
                </a:solidFill>
              </a:rPr>
              <a:t> </a:t>
            </a:r>
            <a:endParaRPr lang="en-US" sz="1300" dirty="0"/>
          </a:p>
          <a:p>
            <a:pPr indent="0" marL="0">
              <a:spcAft>
                <a:spcPts val="400"/>
              </a:spcAft>
              <a:buNone/>
            </a:pPr>
            <a:r>
              <a:rPr lang="en-US" sz="1300" i="1" dirty="0">
                <a:solidFill>
                  <a:srgbClr val="1A1A1A"/>
                </a:solidFill>
              </a:rPr>
              <a:t>Opini antara lain menjawab pertanyaan:</a:t>
            </a:r>
            <a:endParaRPr lang="en-US" sz="1300" dirty="0"/>
          </a:p>
          <a:p>
            <a:pPr marL="342900" indent="-342900">
              <a:spcAft>
                <a:spcPts val="400"/>
              </a:spcAft>
              <a:buSzPct val="100000"/>
              <a:buChar char="•"/>
            </a:pPr>
            <a:r>
              <a:rPr lang="en-US" sz="1300" dirty="0">
                <a:solidFill>
                  <a:srgbClr val="1A1A1A"/>
                </a:solidFill>
              </a:rPr>
              <a:t>Apakah tujuan dan sasaran organisasi dapat tercapai?</a:t>
            </a:r>
            <a:endParaRPr lang="en-US" sz="1300" dirty="0"/>
          </a:p>
          <a:p>
            <a:pPr marL="342900" indent="-342900">
              <a:spcAft>
                <a:spcPts val="400"/>
              </a:spcAft>
              <a:buSzPct val="100000"/>
              <a:buChar char="•"/>
            </a:pPr>
            <a:r>
              <a:rPr lang="en-US" sz="1300" dirty="0">
                <a:solidFill>
                  <a:srgbClr val="1A1A1A"/>
                </a:solidFill>
              </a:rPr>
              <a:t>Apakah kegiatan yang direview berfungsi sebagaimana mestinya?</a:t>
            </a:r>
            <a:endParaRPr lang="en-US" sz="1300" dirty="0"/>
          </a:p>
          <a:p>
            <a:pPr indent="0" marL="0">
              <a:spcAft>
                <a:spcPts val="400"/>
              </a:spcAft>
              <a:buNone/>
            </a:pPr>
            <a:r>
              <a:rPr lang="en-US" sz="800" dirty="0">
                <a:solidFill>
                  <a:srgbClr val="1A1A1A"/>
                </a:solidFill>
              </a:rPr>
              <a:t> </a:t>
            </a:r>
            <a:endParaRPr lang="en-US" sz="1300" dirty="0"/>
          </a:p>
          <a:p>
            <a:pPr indent="0" marL="0">
              <a:spcAft>
                <a:spcPts val="400"/>
              </a:spcAft>
              <a:buNone/>
            </a:pPr>
            <a:r>
              <a:rPr lang="en-US" sz="1300" b="1" dirty="0">
                <a:solidFill>
                  <a:srgbClr val="CC0000"/>
                </a:solidFill>
              </a:rPr>
              <a:t>3. Rekomendasi</a:t>
            </a:r>
            <a:endParaRPr lang="en-US" sz="1300" dirty="0"/>
          </a:p>
          <a:p>
            <a:pPr indent="0" marL="0">
              <a:spcAft>
                <a:spcPts val="400"/>
              </a:spcAft>
              <a:buNone/>
            </a:pPr>
            <a:r>
              <a:rPr lang="en-US" sz="1300" dirty="0">
                <a:solidFill>
                  <a:srgbClr val="1A1A1A"/>
                </a:solidFill>
              </a:rPr>
              <a:t>Rekomendasi dikembangkan berdasarkan observasi (temuan) dan kesimpulan auditor. Rekomendasi menganjurkan tindakan untuk memperbaiki kondisi yang salah, atau untuk meningkatkan kegiatan operasional.</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2026-06-15T10:35:20Z</dcterms:created>
  <dcterms:modified xsi:type="dcterms:W3CDTF">2026-06-15T10:35:20Z</dcterms:modified>
</cp:coreProperties>
</file>