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342" r:id="rId3"/>
    <p:sldId id="345" r:id="rId4"/>
    <p:sldId id="379" r:id="rId5"/>
    <p:sldId id="380" r:id="rId6"/>
    <p:sldId id="350" r:id="rId7"/>
    <p:sldId id="351" r:id="rId8"/>
    <p:sldId id="352" r:id="rId9"/>
    <p:sldId id="353" r:id="rId10"/>
    <p:sldId id="354" r:id="rId11"/>
    <p:sldId id="356" r:id="rId12"/>
    <p:sldId id="357" r:id="rId13"/>
    <p:sldId id="358" r:id="rId14"/>
    <p:sldId id="359" r:id="rId15"/>
    <p:sldId id="360" r:id="rId16"/>
    <p:sldId id="361" r:id="rId17"/>
    <p:sldId id="362" r:id="rId18"/>
    <p:sldId id="363" r:id="rId19"/>
    <p:sldId id="364" r:id="rId20"/>
    <p:sldId id="365" r:id="rId21"/>
    <p:sldId id="347" r:id="rId22"/>
    <p:sldId id="373" r:id="rId23"/>
    <p:sldId id="374" r:id="rId24"/>
    <p:sldId id="375" r:id="rId25"/>
    <p:sldId id="313" r:id="rId26"/>
  </p:sldIdLst>
  <p:sldSz cx="9144000" cy="6858000" type="screen4x3"/>
  <p:notesSz cx="7077075" cy="9004300"/>
  <p:custDataLst>
    <p:tags r:id="rId2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37" autoAdjust="0"/>
  </p:normalViewPr>
  <p:slideViewPr>
    <p:cSldViewPr>
      <p:cViewPr varScale="1">
        <p:scale>
          <a:sx n="63" d="100"/>
          <a:sy n="63" d="100"/>
        </p:scale>
        <p:origin x="150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F0A99F1-0094-4225-AE42-47C1BA6AE6DC}" type="datetimeFigureOut">
              <a:rPr lang="en-US"/>
              <a:pPr>
                <a:defRPr/>
              </a:pPr>
              <a:t>1/9/2026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E4B479A-E263-4921-80BB-CEE661A3CA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BC49283-E4E1-4D94-A360-D6B372EA141E}" type="datetimeFigureOut">
              <a:rPr lang="en-US"/>
              <a:pPr>
                <a:defRPr/>
              </a:pPr>
              <a:t>1/9/2026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7463" y="674688"/>
            <a:ext cx="4502150" cy="3376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276725"/>
            <a:ext cx="5661025" cy="4052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C7257A90-2492-402F-9619-AF13CB77C9D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392F67-7B97-4381-A066-D64B0886886B}" type="slidenum">
              <a:rPr lang="en-US" altLang="en-US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A53E4-4413-4412-A4C3-9F25693C1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3679432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8691D7-178E-441A-A62A-AAC0357669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332474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266ED5-488C-434E-938F-7391944D85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27780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711881-7D3F-4203-9007-BF4ED1821D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606509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8DE2DE-3B3B-4EC1-9207-FBDA5166DB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8616041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1EE6B-A885-42E4-BB82-4CC2425604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1534869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44300-0DAE-4CA9-9017-F206871F10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5315075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3ABB4-6358-4CC0-A491-4843C4C850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5861411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9C0687-611C-41AC-82F0-1167ECBCD6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48493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E282CB-6444-46AC-A040-CBFEE22604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152189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7B9CBA-7B32-41B4-92A9-7808B6A45A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9694321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A3AFA84-1D73-4DB3-A878-F3EB6A80D14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3"/>
          <p:cNvSpPr>
            <a:spLocks noGrp="1"/>
          </p:cNvSpPr>
          <p:nvPr>
            <p:ph type="ctrTitle"/>
          </p:nvPr>
        </p:nvSpPr>
        <p:spPr>
          <a:xfrm>
            <a:off x="30762" y="3933056"/>
            <a:ext cx="8686800" cy="1643063"/>
          </a:xfrm>
        </p:spPr>
        <p:txBody>
          <a:bodyPr/>
          <a:lstStyle/>
          <a:p>
            <a:r>
              <a:rPr lang="en-US" altLang="en-US" sz="36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latin typeface="+mn-lt"/>
              </a:rPr>
              <a:t>Kode</a:t>
            </a:r>
            <a:r>
              <a:rPr lang="en-US" altLang="en-US" sz="3600" dirty="0">
                <a:latin typeface="+mn-lt"/>
              </a:rPr>
              <a:t> MK/SKS : /3</a:t>
            </a:r>
            <a:endParaRPr lang="en-US" altLang="en-US" sz="36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10763" y="1844824"/>
            <a:ext cx="914400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cs typeface="Arial" pitchFamily="34" charset="0"/>
              </a:rPr>
              <a:t>SISTEM PENUNJANG KEPUTUSAN</a:t>
            </a: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cs typeface="Arial" pitchFamily="34" charset="0"/>
              </a:rPr>
              <a:t>(Decision Support System/DSS)</a:t>
            </a:r>
          </a:p>
        </p:txBody>
      </p:sp>
      <p:sp>
        <p:nvSpPr>
          <p:cNvPr id="2053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BB36A8-FEBF-4E1E-A686-5A9988D9FEE1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/>
              <a:t>1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055" name="Picture 8" descr="Logo Darmajaya_Vertical 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4" t="6795" r="12306" b="27747"/>
          <a:stretch>
            <a:fillRect/>
          </a:stretch>
        </p:blipFill>
        <p:spPr bwMode="auto">
          <a:xfrm>
            <a:off x="7620000" y="115888"/>
            <a:ext cx="1344613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7884" t="27344" r="24780" b="54101"/>
          <a:stretch>
            <a:fillRect/>
          </a:stretch>
        </p:blipFill>
        <p:spPr bwMode="auto">
          <a:xfrm>
            <a:off x="2500298" y="0"/>
            <a:ext cx="428628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Connector 8"/>
          <p:cNvCxnSpPr/>
          <p:nvPr/>
        </p:nvCxnSpPr>
        <p:spPr>
          <a:xfrm>
            <a:off x="0" y="1428736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B410AE5-D49C-99BA-BB8E-09A8F2994A78}"/>
              </a:ext>
            </a:extLst>
          </p:cNvPr>
          <p:cNvSpPr txBox="1"/>
          <p:nvPr/>
        </p:nvSpPr>
        <p:spPr>
          <a:xfrm>
            <a:off x="1079612" y="2276872"/>
            <a:ext cx="69847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“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komputer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dianggap</a:t>
            </a:r>
            <a:r>
              <a:rPr lang="en-US" sz="2400" dirty="0"/>
              <a:t> </a:t>
            </a:r>
            <a:r>
              <a:rPr lang="en-US" sz="2400" dirty="0" err="1"/>
              <a:t>pintar</a:t>
            </a:r>
            <a:r>
              <a:rPr lang="en-US" sz="2400" dirty="0"/>
              <a:t> </a:t>
            </a:r>
            <a:r>
              <a:rPr lang="en-US" sz="2400" dirty="0" err="1"/>
              <a:t>hanya</a:t>
            </a:r>
            <a:r>
              <a:rPr lang="en-US" sz="2400" dirty="0"/>
              <a:t>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pewawancara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yang </a:t>
            </a:r>
            <a:r>
              <a:rPr lang="en-US" sz="2400" dirty="0" err="1"/>
              <a:t>berbicara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yang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terlihat</a:t>
            </a:r>
            <a:r>
              <a:rPr lang="en-US" sz="2400" dirty="0"/>
              <a:t> dan </a:t>
            </a:r>
            <a:r>
              <a:rPr lang="en-US" sz="2400" dirty="0" err="1"/>
              <a:t>komputer</a:t>
            </a:r>
            <a:r>
              <a:rPr lang="en-US" sz="2400" dirty="0"/>
              <a:t> yang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terlihat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menentukan</a:t>
            </a:r>
            <a:r>
              <a:rPr lang="en-US" sz="2400" dirty="0"/>
              <a:t> yang mana.”</a:t>
            </a:r>
          </a:p>
        </p:txBody>
      </p:sp>
    </p:spTree>
    <p:extLst>
      <p:ext uri="{BB962C8B-B14F-4D97-AF65-F5344CB8AC3E}">
        <p14:creationId xmlns:p14="http://schemas.microsoft.com/office/powerpoint/2010/main" val="315136533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10.3 Development of Artificial Intelligence</a:t>
            </a:r>
            <a:endParaRPr lang="en-US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2662" t="32515" r="20715" b="16976"/>
          <a:stretch>
            <a:fillRect/>
          </a:stretch>
        </p:blipFill>
        <p:spPr bwMode="auto">
          <a:xfrm>
            <a:off x="4126679" y="1571612"/>
            <a:ext cx="4774107" cy="3801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57158" y="1571612"/>
            <a:ext cx="392909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/>
              <a:t> </a:t>
            </a:r>
            <a:r>
              <a:rPr lang="en-US" dirty="0"/>
              <a:t>Primitive solutions</a:t>
            </a:r>
            <a:endParaRPr lang="id-ID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Development of general purpose methods</a:t>
            </a:r>
            <a:endParaRPr lang="id-ID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Applications targeted at specific domain</a:t>
            </a:r>
            <a:endParaRPr lang="id-ID" dirty="0"/>
          </a:p>
          <a:p>
            <a:r>
              <a:rPr lang="id-ID" dirty="0">
                <a:solidFill>
                  <a:schemeClr val="accent6">
                    <a:lumMod val="50000"/>
                  </a:schemeClr>
                </a:solidFill>
              </a:rPr>
              <a:t>   -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Expert systems</a:t>
            </a:r>
            <a:endParaRPr lang="id-ID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/>
              <a:t>Advanced problem-solving</a:t>
            </a:r>
            <a:endParaRPr lang="id-ID" dirty="0"/>
          </a:p>
          <a:p>
            <a:r>
              <a:rPr lang="id-ID" dirty="0">
                <a:solidFill>
                  <a:schemeClr val="accent6">
                    <a:lumMod val="50000"/>
                  </a:schemeClr>
                </a:solidFill>
              </a:rPr>
              <a:t>   -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Integration of multiple techniques</a:t>
            </a:r>
            <a:endParaRPr lang="id-ID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id-ID" dirty="0">
                <a:solidFill>
                  <a:schemeClr val="accent6">
                    <a:lumMod val="50000"/>
                  </a:schemeClr>
                </a:solidFill>
              </a:rPr>
              <a:t>   -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Multiple domains</a:t>
            </a:r>
            <a:endParaRPr lang="id-ID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428736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24833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>
                <a:solidFill>
                  <a:schemeClr val="accent6">
                    <a:lumMod val="50000"/>
                  </a:schemeClr>
                </a:solidFill>
              </a:rPr>
              <a:t>10.4 Artificial Intelligence Concepts</a:t>
            </a: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>
                <a:solidFill>
                  <a:schemeClr val="accent6">
                    <a:lumMod val="50000"/>
                  </a:schemeClr>
                </a:solidFill>
              </a:rPr>
              <a:t>Expert systems </a:t>
            </a:r>
          </a:p>
          <a:p>
            <a:r>
              <a:rPr lang="id-ID" dirty="0">
                <a:solidFill>
                  <a:schemeClr val="accent6">
                    <a:lumMod val="50000"/>
                  </a:schemeClr>
                </a:solidFill>
              </a:rPr>
              <a:t>Natural language processing </a:t>
            </a:r>
          </a:p>
          <a:p>
            <a:r>
              <a:rPr lang="id-ID" dirty="0">
                <a:solidFill>
                  <a:schemeClr val="accent6">
                    <a:lumMod val="50000"/>
                  </a:schemeClr>
                </a:solidFill>
              </a:rPr>
              <a:t>Speech recognition </a:t>
            </a:r>
          </a:p>
          <a:p>
            <a:r>
              <a:rPr lang="id-ID" dirty="0">
                <a:solidFill>
                  <a:schemeClr val="accent6">
                    <a:lumMod val="50000"/>
                  </a:schemeClr>
                </a:solidFill>
              </a:rPr>
              <a:t>Sensory systems </a:t>
            </a:r>
          </a:p>
          <a:p>
            <a:r>
              <a:rPr lang="id-ID" dirty="0">
                <a:solidFill>
                  <a:schemeClr val="accent6">
                    <a:lumMod val="50000"/>
                  </a:schemeClr>
                </a:solidFill>
              </a:rPr>
              <a:t>Robotics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12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428736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76287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b="1" dirty="0">
                <a:solidFill>
                  <a:schemeClr val="accent6">
                    <a:lumMod val="50000"/>
                  </a:schemeClr>
                </a:solidFill>
              </a:rPr>
              <a:t>Artificial Intelligence Concepts</a:t>
            </a:r>
            <a:endParaRPr lang="en-US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>
                <a:solidFill>
                  <a:schemeClr val="accent6">
                    <a:lumMod val="50000"/>
                  </a:schemeClr>
                </a:solidFill>
              </a:rPr>
              <a:t>Vision and scene recognition </a:t>
            </a:r>
          </a:p>
          <a:p>
            <a:r>
              <a:rPr lang="id-ID" dirty="0">
                <a:solidFill>
                  <a:schemeClr val="accent6">
                    <a:lumMod val="50000"/>
                  </a:schemeClr>
                </a:solidFill>
              </a:rPr>
              <a:t>Neural computing </a:t>
            </a:r>
          </a:p>
          <a:p>
            <a:r>
              <a:rPr lang="id-ID" dirty="0">
                <a:solidFill>
                  <a:schemeClr val="accent6">
                    <a:lumMod val="50000"/>
                  </a:schemeClr>
                </a:solidFill>
              </a:rPr>
              <a:t>inIntelligent computer-aided instruction </a:t>
            </a:r>
          </a:p>
          <a:p>
            <a:r>
              <a:rPr lang="id-ID" dirty="0">
                <a:solidFill>
                  <a:schemeClr val="accent6">
                    <a:lumMod val="50000"/>
                  </a:schemeClr>
                </a:solidFill>
              </a:rPr>
              <a:t>Game playing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13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798411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b="1" dirty="0">
                <a:solidFill>
                  <a:schemeClr val="accent6">
                    <a:lumMod val="50000"/>
                  </a:schemeClr>
                </a:solidFill>
              </a:rPr>
              <a:t>Artificial Intelligence Concepts</a:t>
            </a:r>
            <a:endParaRPr lang="en-US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Language translation</a:t>
            </a:r>
            <a:r>
              <a:rPr lang="id-ID" sz="2400" dirty="0">
                <a:solidFill>
                  <a:schemeClr val="accent6">
                    <a:lumMod val="50000"/>
                  </a:schemeClr>
                </a:solidFill>
              </a:rPr>
              <a:t>  </a:t>
            </a:r>
          </a:p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Fuzzy logic</a:t>
            </a:r>
            <a:r>
              <a:rPr lang="id-ID" sz="2400" dirty="0">
                <a:solidFill>
                  <a:schemeClr val="accent6">
                    <a:lumMod val="50000"/>
                  </a:schemeClr>
                </a:solidFill>
              </a:rPr>
              <a:t>  </a:t>
            </a:r>
          </a:p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Genetic algorithms</a:t>
            </a:r>
            <a:endParaRPr lang="id-ID" sz="2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Intelligent </a:t>
            </a:r>
            <a:r>
              <a:rPr lang="id-ID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agents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14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52168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b="1" dirty="0">
                <a:solidFill>
                  <a:schemeClr val="accent6">
                    <a:lumMod val="50000"/>
                  </a:schemeClr>
                </a:solidFill>
              </a:rPr>
              <a:t>10.5 Experts</a:t>
            </a:r>
            <a:endParaRPr lang="en-US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15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2BA8DCA-4C03-4D70-2E12-7B8FE702A156}"/>
              </a:ext>
            </a:extLst>
          </p:cNvPr>
          <p:cNvSpPr txBox="1"/>
          <p:nvPr/>
        </p:nvSpPr>
        <p:spPr>
          <a:xfrm>
            <a:off x="683568" y="1735879"/>
            <a:ext cx="770485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Para </a:t>
            </a:r>
            <a:r>
              <a:rPr lang="en-US" sz="2400" b="1" dirty="0" err="1"/>
              <a:t>ahli</a:t>
            </a:r>
            <a:r>
              <a:rPr lang="en-US" sz="2400" b="1" dirty="0"/>
              <a:t>    </a:t>
            </a:r>
          </a:p>
          <a:p>
            <a:pPr algn="just"/>
            <a:r>
              <a:rPr lang="en-US" sz="2400" dirty="0"/>
              <a:t>-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, </a:t>
            </a:r>
            <a:r>
              <a:rPr lang="en-US" sz="2400" dirty="0" err="1"/>
              <a:t>penilaian</a:t>
            </a:r>
            <a:r>
              <a:rPr lang="en-US" sz="2400" dirty="0"/>
              <a:t>, dan </a:t>
            </a:r>
            <a:r>
              <a:rPr lang="en-US" sz="2400" dirty="0" err="1"/>
              <a:t>pengalaman</a:t>
            </a:r>
            <a:r>
              <a:rPr lang="en-US" sz="2400" dirty="0"/>
              <a:t> </a:t>
            </a:r>
            <a:r>
              <a:rPr lang="en-US" sz="2400" dirty="0" err="1"/>
              <a:t>khusus</a:t>
            </a:r>
            <a:r>
              <a:rPr lang="en-US" sz="2400" dirty="0"/>
              <a:t>    </a:t>
            </a:r>
          </a:p>
          <a:p>
            <a:pPr algn="just"/>
            <a:r>
              <a:rPr lang="en-US" sz="2400" dirty="0"/>
              <a:t>-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menerapkan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memecahkan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endParaRPr lang="en-US" sz="2400" dirty="0"/>
          </a:p>
          <a:p>
            <a:pPr algn="just"/>
            <a:r>
              <a:rPr lang="en-US" sz="2400" dirty="0"/>
              <a:t>Tingkat </a:t>
            </a:r>
            <a:r>
              <a:rPr lang="en-US" sz="2400" dirty="0" err="1"/>
              <a:t>kinerja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tinggi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rata-rata orang</a:t>
            </a:r>
          </a:p>
          <a:p>
            <a:pPr algn="just"/>
            <a:r>
              <a:rPr lang="en-US" sz="2400" dirty="0" err="1"/>
              <a:t>Relatif</a:t>
            </a:r>
            <a:r>
              <a:rPr lang="en-US" sz="2400" dirty="0"/>
              <a:t> </a:t>
            </a:r>
          </a:p>
          <a:p>
            <a:pPr algn="just"/>
            <a:r>
              <a:rPr lang="en-US" sz="2400" dirty="0"/>
              <a:t>Solusi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cepat</a:t>
            </a:r>
            <a:r>
              <a:rPr lang="en-US" sz="2400" dirty="0"/>
              <a:t> </a:t>
            </a:r>
            <a:r>
              <a:rPr lang="en-US" sz="2400" dirty="0" err="1"/>
              <a:t>Kenali</a:t>
            </a:r>
            <a:r>
              <a:rPr lang="en-US" sz="2400" dirty="0"/>
              <a:t> </a:t>
            </a:r>
            <a:r>
              <a:rPr lang="en-US" sz="2400" dirty="0" err="1"/>
              <a:t>polanya</a:t>
            </a:r>
            <a:endParaRPr lang="en-US" sz="2400" dirty="0"/>
          </a:p>
          <a:p>
            <a:r>
              <a:rPr lang="en-US" sz="2400" b="1" dirty="0" err="1"/>
              <a:t>Keahlian</a:t>
            </a:r>
            <a:endParaRPr lang="en-US" sz="2400" b="1" dirty="0"/>
          </a:p>
          <a:p>
            <a:r>
              <a:rPr lang="en-US" sz="2400" dirty="0"/>
              <a:t>-Task </a:t>
            </a:r>
            <a:r>
              <a:rPr lang="en-US" sz="2400" dirty="0" err="1"/>
              <a:t>pengetahuan</a:t>
            </a:r>
            <a:r>
              <a:rPr lang="en-US" sz="2400" dirty="0"/>
              <a:t> </a:t>
            </a:r>
            <a:r>
              <a:rPr lang="en-US" sz="2400" dirty="0" err="1"/>
              <a:t>khusus</a:t>
            </a:r>
            <a:r>
              <a:rPr lang="en-US" sz="2400" dirty="0"/>
              <a:t> para </a:t>
            </a:r>
            <a:r>
              <a:rPr lang="en-US" sz="2400" dirty="0" err="1"/>
              <a:t>ahli</a:t>
            </a:r>
            <a:r>
              <a:rPr lang="en-US" sz="2400" dirty="0"/>
              <a:t>  </a:t>
            </a:r>
          </a:p>
          <a:p>
            <a:r>
              <a:rPr lang="en-US" sz="2400" dirty="0" err="1"/>
              <a:t>Diperoleh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membaca</a:t>
            </a:r>
            <a:r>
              <a:rPr lang="en-US" sz="2400" dirty="0"/>
              <a:t>, </a:t>
            </a:r>
            <a:r>
              <a:rPr lang="en-US" sz="2400" dirty="0" err="1"/>
              <a:t>berlatih</a:t>
            </a:r>
            <a:r>
              <a:rPr lang="en-US" sz="2400" dirty="0"/>
              <a:t>, </a:t>
            </a:r>
            <a:r>
              <a:rPr lang="en-US" sz="2400" dirty="0" err="1"/>
              <a:t>berlatih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20443241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b="1" dirty="0">
                <a:solidFill>
                  <a:schemeClr val="accent6">
                    <a:lumMod val="50000"/>
                  </a:schemeClr>
                </a:solidFill>
              </a:rPr>
              <a:t>Expert Systems Features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16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46FCAE6-5CDB-9E57-93B0-05E5F8F500AA}"/>
              </a:ext>
            </a:extLst>
          </p:cNvPr>
          <p:cNvSpPr txBox="1"/>
          <p:nvPr/>
        </p:nvSpPr>
        <p:spPr>
          <a:xfrm>
            <a:off x="685800" y="1402410"/>
            <a:ext cx="82296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/>
              <a:t>Keahlian</a:t>
            </a:r>
            <a:endParaRPr lang="en-US" sz="2800" b="1" dirty="0"/>
          </a:p>
          <a:p>
            <a:r>
              <a:rPr lang="en-US" sz="2800" dirty="0"/>
              <a:t>-Mampu </a:t>
            </a:r>
            <a:r>
              <a:rPr lang="en-US" sz="2800" dirty="0" err="1"/>
              <a:t>membuat</a:t>
            </a:r>
            <a:r>
              <a:rPr lang="en-US" sz="2800" dirty="0"/>
              <a:t> </a:t>
            </a:r>
            <a:r>
              <a:rPr lang="en-US" sz="2800" dirty="0" err="1"/>
              <a:t>keputusan</a:t>
            </a:r>
            <a:r>
              <a:rPr lang="en-US" sz="2800" dirty="0"/>
              <a:t> </a:t>
            </a:r>
            <a:r>
              <a:rPr lang="en-US" sz="2800" dirty="0" err="1"/>
              <a:t>tingkat</a:t>
            </a:r>
            <a:r>
              <a:rPr lang="en-US" sz="2800" dirty="0"/>
              <a:t> </a:t>
            </a:r>
            <a:r>
              <a:rPr lang="en-US" sz="2800" dirty="0" err="1"/>
              <a:t>ahli</a:t>
            </a:r>
            <a:endParaRPr lang="en-US" sz="2800" dirty="0"/>
          </a:p>
          <a:p>
            <a:r>
              <a:rPr lang="en-US" sz="2800" b="1" dirty="0" err="1"/>
              <a:t>Alasan</a:t>
            </a:r>
            <a:r>
              <a:rPr lang="en-US" sz="2800" b="1" dirty="0"/>
              <a:t> </a:t>
            </a:r>
            <a:r>
              <a:rPr lang="en-US" sz="2800" b="1" dirty="0" err="1"/>
              <a:t>simbolis</a:t>
            </a:r>
            <a:endParaRPr lang="en-US" sz="2800" b="1" dirty="0"/>
          </a:p>
          <a:p>
            <a:r>
              <a:rPr lang="en-US" sz="2800" dirty="0"/>
              <a:t>-</a:t>
            </a:r>
            <a:r>
              <a:rPr lang="en-US" sz="2800" dirty="0" err="1"/>
              <a:t>Pengetahuan</a:t>
            </a:r>
            <a:r>
              <a:rPr lang="en-US" sz="2800" dirty="0"/>
              <a:t> </a:t>
            </a:r>
            <a:r>
              <a:rPr lang="en-US" sz="2800" dirty="0" err="1"/>
              <a:t>direpresentasikan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simbolis</a:t>
            </a:r>
            <a:endParaRPr lang="en-US" sz="2800" dirty="0"/>
          </a:p>
          <a:p>
            <a:r>
              <a:rPr lang="en-US" sz="2800" dirty="0"/>
              <a:t>-</a:t>
            </a:r>
            <a:r>
              <a:rPr lang="en-US" sz="2800" dirty="0" err="1"/>
              <a:t>Mekanisme</a:t>
            </a:r>
            <a:r>
              <a:rPr lang="en-US" sz="2800" dirty="0"/>
              <a:t> </a:t>
            </a:r>
            <a:r>
              <a:rPr lang="en-US" sz="2800" dirty="0" err="1"/>
              <a:t>penalaran</a:t>
            </a:r>
            <a:r>
              <a:rPr lang="en-US" sz="2800" dirty="0"/>
              <a:t> </a:t>
            </a:r>
            <a:r>
              <a:rPr lang="en-US" sz="2800" dirty="0" err="1"/>
              <a:t>simbolis</a:t>
            </a:r>
            <a:endParaRPr lang="en-US" sz="2800" dirty="0"/>
          </a:p>
          <a:p>
            <a:r>
              <a:rPr lang="en-US" sz="2800" b="1" dirty="0" err="1"/>
              <a:t>Dalam</a:t>
            </a:r>
            <a:endParaRPr lang="en-US" sz="2800" b="1" dirty="0"/>
          </a:p>
          <a:p>
            <a:r>
              <a:rPr lang="en-US" sz="2800" dirty="0"/>
              <a:t>-</a:t>
            </a:r>
            <a:r>
              <a:rPr lang="en-US" sz="2800" dirty="0" err="1"/>
              <a:t>pengetahuan</a:t>
            </a:r>
            <a:r>
              <a:rPr lang="en-US" sz="2800" dirty="0"/>
              <a:t> Basis </a:t>
            </a:r>
            <a:r>
              <a:rPr lang="en-US" sz="2800" dirty="0" err="1"/>
              <a:t>pengetahuan</a:t>
            </a:r>
            <a:r>
              <a:rPr lang="en-US" sz="2800" dirty="0"/>
              <a:t> </a:t>
            </a:r>
            <a:r>
              <a:rPr lang="en-US" sz="2800" dirty="0" err="1"/>
              <a:t>berisi</a:t>
            </a:r>
            <a:r>
              <a:rPr lang="en-US" sz="2800" dirty="0"/>
              <a:t> </a:t>
            </a:r>
            <a:r>
              <a:rPr lang="en-US" sz="2800" dirty="0" err="1"/>
              <a:t>pengetahuan</a:t>
            </a:r>
            <a:r>
              <a:rPr lang="en-US" sz="2800" dirty="0"/>
              <a:t> yang </a:t>
            </a:r>
            <a:r>
              <a:rPr lang="en-US" sz="2800" dirty="0" err="1"/>
              <a:t>kompleks</a:t>
            </a:r>
            <a:endParaRPr lang="en-US" sz="2800" dirty="0"/>
          </a:p>
          <a:p>
            <a:r>
              <a:rPr lang="en-US" sz="2800" b="1" dirty="0" err="1"/>
              <a:t>Pengetahuan</a:t>
            </a:r>
            <a:r>
              <a:rPr lang="en-US" sz="2800" b="1" dirty="0"/>
              <a:t> </a:t>
            </a:r>
            <a:r>
              <a:rPr lang="en-US" sz="2800" b="1" dirty="0" err="1"/>
              <a:t>diri</a:t>
            </a:r>
            <a:endParaRPr lang="en-US" sz="2800" b="1" dirty="0"/>
          </a:p>
          <a:p>
            <a:r>
              <a:rPr lang="en-US" sz="2800" dirty="0"/>
              <a:t>-Mampu </a:t>
            </a:r>
            <a:r>
              <a:rPr lang="en-US" sz="2800" dirty="0" err="1"/>
              <a:t>memeriksa</a:t>
            </a:r>
            <a:r>
              <a:rPr lang="en-US" sz="2800" dirty="0"/>
              <a:t> </a:t>
            </a:r>
            <a:r>
              <a:rPr lang="en-US" sz="2800" dirty="0" err="1"/>
              <a:t>alasan</a:t>
            </a:r>
            <a:r>
              <a:rPr lang="en-US" sz="2800" dirty="0"/>
              <a:t> </a:t>
            </a:r>
            <a:r>
              <a:rPr lang="en-US" sz="2800" dirty="0" err="1"/>
              <a:t>sendiri-Jelaskan</a:t>
            </a:r>
            <a:r>
              <a:rPr lang="en-US" sz="2800" dirty="0"/>
              <a:t> </a:t>
            </a:r>
            <a:r>
              <a:rPr lang="en-US" sz="2800" dirty="0" err="1"/>
              <a:t>mengapa</a:t>
            </a:r>
            <a:r>
              <a:rPr lang="en-US" sz="2800" dirty="0"/>
              <a:t> </a:t>
            </a:r>
            <a:r>
              <a:rPr lang="en-US" sz="2800" dirty="0" err="1"/>
              <a:t>kesimpulan</a:t>
            </a:r>
            <a:r>
              <a:rPr lang="en-US" sz="2800" dirty="0"/>
              <a:t> </a:t>
            </a:r>
            <a:r>
              <a:rPr lang="en-US" sz="2800" dirty="0" err="1"/>
              <a:t>dicapai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55330788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17</a:t>
            </a:fld>
            <a:endParaRPr lang="en-US" alt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0477" t="26201" r="21603" b="9084"/>
          <a:stretch>
            <a:fillRect/>
          </a:stretch>
        </p:blipFill>
        <p:spPr bwMode="auto">
          <a:xfrm>
            <a:off x="500034" y="285728"/>
            <a:ext cx="8001056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BB6FCE-1B5F-5E5D-64D5-ECC716CB4A41}"/>
              </a:ext>
            </a:extLst>
          </p:cNvPr>
          <p:cNvSpPr txBox="1"/>
          <p:nvPr/>
        </p:nvSpPr>
        <p:spPr>
          <a:xfrm>
            <a:off x="3347864" y="2060848"/>
            <a:ext cx="620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1CD1A6-15AB-5B17-7236-4EBEF843E330}"/>
              </a:ext>
            </a:extLst>
          </p:cNvPr>
          <p:cNvSpPr txBox="1"/>
          <p:nvPr/>
        </p:nvSpPr>
        <p:spPr>
          <a:xfrm>
            <a:off x="4283968" y="4797152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Luas/</a:t>
            </a:r>
            <a:r>
              <a:rPr lang="en-US" dirty="0" err="1"/>
              <a:t>Berkembang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B2E90F-2D15-43DF-A5AD-2AA9932C225D}"/>
              </a:ext>
            </a:extLst>
          </p:cNvPr>
          <p:cNvSpPr txBox="1"/>
          <p:nvPr/>
        </p:nvSpPr>
        <p:spPr>
          <a:xfrm>
            <a:off x="7880407" y="4612486"/>
            <a:ext cx="620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Sempit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831758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10.6 Applications of Expert Systems</a:t>
            </a: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18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214422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0F167B3-3005-D1E3-0346-777F0184A48A}"/>
              </a:ext>
            </a:extLst>
          </p:cNvPr>
          <p:cNvSpPr txBox="1"/>
          <p:nvPr/>
        </p:nvSpPr>
        <p:spPr>
          <a:xfrm>
            <a:off x="539552" y="1249293"/>
            <a:ext cx="865869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/>
              <a:t>proyek</a:t>
            </a:r>
            <a:r>
              <a:rPr lang="en-US" sz="2400" b="1" dirty="0"/>
              <a:t> DENDRAL</a:t>
            </a:r>
          </a:p>
          <a:p>
            <a:r>
              <a:rPr lang="en-US" sz="2400" dirty="0"/>
              <a:t>-</a:t>
            </a:r>
            <a:r>
              <a:rPr lang="en-US" sz="2400" dirty="0" err="1"/>
              <a:t>Pengetahuan</a:t>
            </a:r>
            <a:r>
              <a:rPr lang="en-US" sz="2400" dirty="0"/>
              <a:t> </a:t>
            </a:r>
            <a:r>
              <a:rPr lang="en-US" sz="2400" dirty="0" err="1"/>
              <a:t>terapan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perintah</a:t>
            </a:r>
            <a:r>
              <a:rPr lang="en-US" sz="2400" dirty="0"/>
              <a:t> </a:t>
            </a:r>
            <a:r>
              <a:rPr lang="en-US" sz="2400" dirty="0" err="1"/>
              <a:t>penalaran</a:t>
            </a:r>
            <a:r>
              <a:rPr lang="en-US" sz="2400" dirty="0"/>
              <a:t> </a:t>
            </a:r>
            <a:r>
              <a:rPr lang="en-US" sz="2400" dirty="0" err="1"/>
              <a:t>berbasis</a:t>
            </a:r>
            <a:r>
              <a:rPr lang="en-US" sz="2400" dirty="0"/>
              <a:t> </a:t>
            </a:r>
            <a:r>
              <a:rPr lang="en-US" sz="2400" dirty="0" err="1"/>
              <a:t>aturan</a:t>
            </a:r>
            <a:endParaRPr lang="en-US" sz="2400" dirty="0"/>
          </a:p>
          <a:p>
            <a:r>
              <a:rPr lang="en-US" sz="2400" dirty="0"/>
              <a:t>-</a:t>
            </a:r>
            <a:r>
              <a:rPr lang="en-US" sz="2400" dirty="0" err="1"/>
              <a:t>Menyimpulkan</a:t>
            </a:r>
            <a:r>
              <a:rPr lang="en-US" sz="2400" dirty="0"/>
              <a:t> </a:t>
            </a:r>
            <a:r>
              <a:rPr lang="en-US" sz="2400" dirty="0" err="1"/>
              <a:t>kemungkinan</a:t>
            </a:r>
            <a:r>
              <a:rPr lang="en-US" sz="2400" dirty="0"/>
              <a:t> </a:t>
            </a:r>
            <a:r>
              <a:rPr lang="en-US" sz="2400" dirty="0" err="1"/>
              <a:t>struktur</a:t>
            </a:r>
            <a:r>
              <a:rPr lang="en-US" sz="2400" dirty="0"/>
              <a:t> </a:t>
            </a:r>
            <a:r>
              <a:rPr lang="en-US" sz="2400" dirty="0" err="1"/>
              <a:t>molekul</a:t>
            </a:r>
            <a:r>
              <a:rPr lang="en-US" sz="2400" dirty="0"/>
              <a:t> </a:t>
            </a:r>
            <a:r>
              <a:rPr lang="en-US" sz="2400" dirty="0" err="1"/>
              <a:t>senyawa</a:t>
            </a:r>
            <a:endParaRPr lang="en-US" sz="2400" dirty="0"/>
          </a:p>
          <a:p>
            <a:r>
              <a:rPr lang="en-US" sz="2400" b="1" dirty="0"/>
              <a:t>MYCIN</a:t>
            </a:r>
          </a:p>
          <a:p>
            <a:r>
              <a:rPr lang="en-US" sz="2400" dirty="0"/>
              <a:t>-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berbasis</a:t>
            </a:r>
            <a:r>
              <a:rPr lang="en-US" sz="2400" dirty="0"/>
              <a:t> </a:t>
            </a:r>
            <a:r>
              <a:rPr lang="en-US" sz="2400" dirty="0" err="1"/>
              <a:t>aturan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mendiagnosis</a:t>
            </a:r>
            <a:r>
              <a:rPr lang="en-US" sz="2400" dirty="0"/>
              <a:t> </a:t>
            </a:r>
            <a:r>
              <a:rPr lang="en-US" sz="2400" dirty="0" err="1"/>
              <a:t>infeksi</a:t>
            </a:r>
            <a:r>
              <a:rPr lang="en-US" sz="2400" dirty="0"/>
              <a:t> </a:t>
            </a:r>
            <a:r>
              <a:rPr lang="en-US" sz="2400" dirty="0" err="1"/>
              <a:t>bakteri</a:t>
            </a:r>
            <a:endParaRPr lang="en-US" sz="2400" dirty="0"/>
          </a:p>
          <a:p>
            <a:r>
              <a:rPr lang="en-US" sz="2400" b="1" dirty="0"/>
              <a:t>XCON</a:t>
            </a:r>
          </a:p>
          <a:p>
            <a:r>
              <a:rPr lang="en-US" sz="2400" dirty="0"/>
              <a:t>-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berbasis</a:t>
            </a:r>
            <a:r>
              <a:rPr lang="en-US" sz="2400" dirty="0"/>
              <a:t> </a:t>
            </a:r>
            <a:r>
              <a:rPr lang="en-US" sz="2400" dirty="0" err="1"/>
              <a:t>aturan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menentukan</a:t>
            </a:r>
            <a:r>
              <a:rPr lang="en-US" sz="2400" dirty="0"/>
              <a:t> </a:t>
            </a:r>
            <a:r>
              <a:rPr lang="en-US" sz="2400" dirty="0" err="1"/>
              <a:t>konfigurasi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yang </a:t>
            </a:r>
            <a:r>
              <a:rPr lang="en-US" sz="2400" dirty="0" err="1"/>
              <a:t>optimalAnalisis</a:t>
            </a:r>
            <a:r>
              <a:rPr lang="en-US" sz="2400" dirty="0"/>
              <a:t> </a:t>
            </a:r>
            <a:r>
              <a:rPr lang="en-US" sz="2400" dirty="0" err="1"/>
              <a:t>kredit</a:t>
            </a:r>
            <a:endParaRPr lang="en-US" sz="2400" dirty="0"/>
          </a:p>
          <a:p>
            <a:r>
              <a:rPr lang="en-US" sz="2400" dirty="0"/>
              <a:t>-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berbasis</a:t>
            </a:r>
            <a:r>
              <a:rPr lang="en-US" sz="2400" dirty="0"/>
              <a:t> </a:t>
            </a:r>
            <a:r>
              <a:rPr lang="en-US" sz="2400" dirty="0" err="1"/>
              <a:t>aturan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pemberi</a:t>
            </a:r>
            <a:r>
              <a:rPr lang="en-US" sz="2400" dirty="0"/>
              <a:t> </a:t>
            </a:r>
            <a:r>
              <a:rPr lang="en-US" sz="2400" dirty="0" err="1"/>
              <a:t>pinjaman</a:t>
            </a:r>
            <a:r>
              <a:rPr lang="en-US" sz="2400" dirty="0"/>
              <a:t> </a:t>
            </a:r>
            <a:r>
              <a:rPr lang="en-US" sz="2400" dirty="0" err="1"/>
              <a:t>komersial</a:t>
            </a:r>
            <a:endParaRPr lang="en-US" sz="2400" dirty="0"/>
          </a:p>
          <a:p>
            <a:r>
              <a:rPr lang="en-US" sz="2400" b="1" dirty="0" err="1"/>
              <a:t>Penasihat</a:t>
            </a:r>
            <a:r>
              <a:rPr lang="en-US" sz="2400" b="1" dirty="0"/>
              <a:t> dana pension</a:t>
            </a:r>
          </a:p>
          <a:p>
            <a:r>
              <a:rPr lang="en-US" sz="2400" dirty="0"/>
              <a:t>-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berbasis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 </a:t>
            </a:r>
            <a:r>
              <a:rPr lang="en-US" sz="2400" dirty="0" err="1"/>
              <a:t>menganalisis</a:t>
            </a:r>
            <a:r>
              <a:rPr lang="en-US" sz="2400" dirty="0"/>
              <a:t> </a:t>
            </a:r>
            <a:r>
              <a:rPr lang="en-US" sz="2400" dirty="0" err="1"/>
              <a:t>dampak</a:t>
            </a:r>
            <a:r>
              <a:rPr lang="en-US" sz="2400" dirty="0"/>
              <a:t> </a:t>
            </a:r>
            <a:r>
              <a:rPr lang="en-US" sz="2400" dirty="0" err="1"/>
              <a:t>regulasidan</a:t>
            </a:r>
            <a:r>
              <a:rPr lang="en-US" sz="2400" dirty="0"/>
              <a:t> </a:t>
            </a:r>
            <a:r>
              <a:rPr lang="en-US" sz="2400" dirty="0" err="1"/>
              <a:t>persyaratan</a:t>
            </a:r>
            <a:r>
              <a:rPr lang="en-US" sz="2400" dirty="0"/>
              <a:t> </a:t>
            </a:r>
            <a:r>
              <a:rPr lang="en-US" sz="2400" dirty="0" err="1"/>
              <a:t>kesesuaian</a:t>
            </a:r>
            <a:r>
              <a:rPr lang="en-US" sz="2400" dirty="0"/>
              <a:t> pada status dana</a:t>
            </a:r>
          </a:p>
        </p:txBody>
      </p:sp>
    </p:spTree>
    <p:extLst>
      <p:ext uri="{BB962C8B-B14F-4D97-AF65-F5344CB8AC3E}">
        <p14:creationId xmlns:p14="http://schemas.microsoft.com/office/powerpoint/2010/main" val="272712282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42918"/>
          </a:xfrm>
        </p:spPr>
        <p:txBody>
          <a:bodyPr/>
          <a:lstStyle/>
          <a:p>
            <a:r>
              <a:rPr lang="id-ID" sz="3600" b="1" dirty="0">
                <a:solidFill>
                  <a:schemeClr val="accent6">
                    <a:lumMod val="50000"/>
                  </a:schemeClr>
                </a:solidFill>
              </a:rPr>
              <a:t>Applications</a:t>
            </a:r>
            <a:endParaRPr lang="en-US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19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714356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1C63F1B-7008-4558-47B0-2E75AB07D3B0}"/>
              </a:ext>
            </a:extLst>
          </p:cNvPr>
          <p:cNvSpPr txBox="1"/>
          <p:nvPr/>
        </p:nvSpPr>
        <p:spPr>
          <a:xfrm>
            <a:off x="611561" y="858491"/>
            <a:ext cx="7776864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/>
              <a:t>Keuangan</a:t>
            </a:r>
            <a:endParaRPr lang="en-US" sz="2400" b="1" dirty="0"/>
          </a:p>
          <a:p>
            <a:r>
              <a:rPr lang="en-US" sz="2400" dirty="0"/>
              <a:t>-</a:t>
            </a:r>
            <a:r>
              <a:rPr lang="en-US" sz="2400" dirty="0" err="1"/>
              <a:t>Evaluasi</a:t>
            </a:r>
            <a:r>
              <a:rPr lang="en-US" sz="2400" dirty="0"/>
              <a:t> </a:t>
            </a:r>
            <a:r>
              <a:rPr lang="en-US" sz="2400" dirty="0" err="1"/>
              <a:t>asuransi</a:t>
            </a:r>
            <a:r>
              <a:rPr lang="en-US" sz="2400" dirty="0"/>
              <a:t>, </a:t>
            </a:r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kredit</a:t>
            </a:r>
            <a:r>
              <a:rPr lang="en-US" sz="2400" dirty="0"/>
              <a:t>, </a:t>
            </a:r>
            <a:r>
              <a:rPr lang="en-US" sz="2400" dirty="0" err="1"/>
              <a:t>pajakperencanaan</a:t>
            </a:r>
            <a:r>
              <a:rPr lang="en-US" sz="2400" dirty="0"/>
              <a:t>, </a:t>
            </a:r>
            <a:r>
              <a:rPr lang="en-US" sz="2400" dirty="0" err="1"/>
              <a:t>perencanaan</a:t>
            </a:r>
            <a:r>
              <a:rPr lang="en-US" sz="2400" dirty="0"/>
              <a:t> dan </a:t>
            </a:r>
            <a:r>
              <a:rPr lang="en-US" sz="2400" dirty="0" err="1"/>
              <a:t>pelaporan</a:t>
            </a:r>
            <a:r>
              <a:rPr lang="en-US" sz="2400" dirty="0"/>
              <a:t> </a:t>
            </a:r>
            <a:r>
              <a:rPr lang="en-US" sz="2400" dirty="0" err="1"/>
              <a:t>keuangan</a:t>
            </a:r>
            <a:r>
              <a:rPr lang="en-US" sz="2400" dirty="0"/>
              <a:t>, </a:t>
            </a:r>
            <a:r>
              <a:rPr lang="en-US" sz="2400" dirty="0" err="1"/>
              <a:t>evaluasi</a:t>
            </a:r>
            <a:r>
              <a:rPr lang="en-US" sz="2400" dirty="0"/>
              <a:t> </a:t>
            </a:r>
            <a:r>
              <a:rPr lang="en-US" sz="2400" dirty="0" err="1"/>
              <a:t>kinerja</a:t>
            </a:r>
            <a:endParaRPr lang="en-US" sz="2400" dirty="0"/>
          </a:p>
          <a:p>
            <a:r>
              <a:rPr lang="en-US" sz="2400" b="1" dirty="0" err="1"/>
              <a:t>Pengolahan</a:t>
            </a:r>
            <a:r>
              <a:rPr lang="en-US" sz="2400" b="1" dirty="0"/>
              <a:t> data</a:t>
            </a:r>
          </a:p>
          <a:p>
            <a:r>
              <a:rPr lang="en-US" sz="2400" dirty="0"/>
              <a:t>-</a:t>
            </a:r>
            <a:r>
              <a:rPr lang="en-US" sz="2400" dirty="0" err="1"/>
              <a:t>Perencanaan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, </a:t>
            </a:r>
            <a:r>
              <a:rPr lang="en-US" sz="2400" dirty="0" err="1"/>
              <a:t>pemeliharaan</a:t>
            </a:r>
            <a:r>
              <a:rPr lang="en-US" sz="2400" dirty="0"/>
              <a:t> </a:t>
            </a:r>
            <a:r>
              <a:rPr lang="en-US" sz="2400" dirty="0" err="1"/>
              <a:t>peralatan</a:t>
            </a:r>
            <a:r>
              <a:rPr lang="en-US" sz="2400" dirty="0"/>
              <a:t>, </a:t>
            </a:r>
            <a:r>
              <a:rPr lang="en-US" sz="2400" dirty="0" err="1"/>
              <a:t>evaluasi</a:t>
            </a:r>
            <a:r>
              <a:rPr lang="en-US" sz="2400" dirty="0"/>
              <a:t> </a:t>
            </a:r>
            <a:r>
              <a:rPr lang="en-US" sz="2400" dirty="0" err="1"/>
              <a:t>vendor,manajemen</a:t>
            </a:r>
            <a:r>
              <a:rPr lang="en-US" sz="2400" dirty="0"/>
              <a:t> </a:t>
            </a:r>
            <a:r>
              <a:rPr lang="en-US" sz="2400" dirty="0" err="1"/>
              <a:t>jaringan</a:t>
            </a:r>
            <a:endParaRPr lang="en-US" sz="2400" dirty="0"/>
          </a:p>
          <a:p>
            <a:r>
              <a:rPr lang="en-US" sz="2400" b="1" dirty="0" err="1"/>
              <a:t>Pemasaran</a:t>
            </a:r>
            <a:endParaRPr lang="en-US" sz="2400" b="1" dirty="0"/>
          </a:p>
          <a:p>
            <a:r>
              <a:rPr lang="en-US" sz="2400" dirty="0"/>
              <a:t>-</a:t>
            </a:r>
            <a:r>
              <a:rPr lang="en-US" sz="2400" dirty="0" err="1"/>
              <a:t>Manajemen</a:t>
            </a:r>
            <a:r>
              <a:rPr lang="en-US" sz="2400" dirty="0"/>
              <a:t> </a:t>
            </a:r>
            <a:r>
              <a:rPr lang="en-US" sz="2400" dirty="0" err="1"/>
              <a:t>hubungan</a:t>
            </a:r>
            <a:r>
              <a:rPr lang="en-US" sz="2400" dirty="0"/>
              <a:t> </a:t>
            </a:r>
            <a:r>
              <a:rPr lang="en-US" sz="2400" dirty="0" err="1"/>
              <a:t>pelanggan</a:t>
            </a:r>
            <a:r>
              <a:rPr lang="en-US" sz="2400" dirty="0"/>
              <a:t>, </a:t>
            </a:r>
            <a:r>
              <a:rPr lang="en-US" sz="2400" dirty="0" err="1"/>
              <a:t>analisis</a:t>
            </a:r>
            <a:r>
              <a:rPr lang="en-US" sz="2400" dirty="0"/>
              <a:t> pasar, </a:t>
            </a:r>
            <a:r>
              <a:rPr lang="en-US" sz="2400" dirty="0" err="1"/>
              <a:t>produk</a:t>
            </a:r>
            <a:r>
              <a:rPr lang="en-US" sz="2400" dirty="0"/>
              <a:t> </a:t>
            </a:r>
            <a:r>
              <a:rPr lang="en-US" sz="2400" dirty="0" err="1"/>
              <a:t>perencanaan</a:t>
            </a:r>
            <a:endParaRPr lang="en-US" sz="2400" dirty="0"/>
          </a:p>
          <a:p>
            <a:r>
              <a:rPr lang="en-US" sz="2400" b="1" dirty="0" err="1"/>
              <a:t>Sumber</a:t>
            </a:r>
            <a:r>
              <a:rPr lang="en-US" sz="2400" b="1" dirty="0"/>
              <a:t> </a:t>
            </a:r>
            <a:r>
              <a:rPr lang="en-US" sz="2400" b="1" dirty="0" err="1"/>
              <a:t>daya</a:t>
            </a:r>
            <a:r>
              <a:rPr lang="en-US" sz="2400" b="1" dirty="0"/>
              <a:t> </a:t>
            </a:r>
            <a:r>
              <a:rPr lang="en-US" sz="2400" b="1" dirty="0" err="1"/>
              <a:t>manusia</a:t>
            </a:r>
            <a:endParaRPr lang="en-US" sz="2400" b="1" dirty="0"/>
          </a:p>
          <a:p>
            <a:r>
              <a:rPr lang="en-US" sz="2400" dirty="0"/>
              <a:t>-</a:t>
            </a:r>
            <a:r>
              <a:rPr lang="en-US" sz="2400" dirty="0" err="1"/>
              <a:t>Perencanaan</a:t>
            </a:r>
            <a:r>
              <a:rPr lang="en-US" sz="2400" dirty="0"/>
              <a:t> SDM, </a:t>
            </a:r>
            <a:r>
              <a:rPr lang="en-US" sz="2400" dirty="0" err="1"/>
              <a:t>evaluasi</a:t>
            </a:r>
            <a:r>
              <a:rPr lang="en-US" sz="2400" dirty="0"/>
              <a:t> </a:t>
            </a:r>
            <a:r>
              <a:rPr lang="en-US" sz="2400" dirty="0" err="1"/>
              <a:t>kinerja</a:t>
            </a:r>
            <a:r>
              <a:rPr lang="en-US" sz="2400" dirty="0"/>
              <a:t>, </a:t>
            </a:r>
            <a:r>
              <a:rPr lang="en-US" sz="2400" dirty="0" err="1"/>
              <a:t>penjadwalan</a:t>
            </a:r>
            <a:r>
              <a:rPr lang="en-US" sz="2400" dirty="0"/>
              <a:t>, pension </a:t>
            </a:r>
            <a:r>
              <a:rPr lang="en-US" sz="2400" dirty="0" err="1"/>
              <a:t>manajemen</a:t>
            </a:r>
            <a:r>
              <a:rPr lang="en-US" sz="2400" dirty="0"/>
              <a:t>, </a:t>
            </a:r>
            <a:r>
              <a:rPr lang="en-US" sz="2400" dirty="0" err="1"/>
              <a:t>nasihat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endParaRPr lang="en-US" sz="2400" dirty="0"/>
          </a:p>
          <a:p>
            <a:r>
              <a:rPr lang="en-US" sz="2400" b="1" dirty="0" err="1"/>
              <a:t>Manufaktur</a:t>
            </a:r>
            <a:endParaRPr lang="en-US" sz="2400" b="1" dirty="0"/>
          </a:p>
          <a:p>
            <a:r>
              <a:rPr lang="en-US" sz="2400" dirty="0"/>
              <a:t>-</a:t>
            </a:r>
            <a:r>
              <a:rPr lang="en-US" sz="2400" dirty="0" err="1"/>
              <a:t>Perencanaan</a:t>
            </a:r>
            <a:r>
              <a:rPr lang="en-US" sz="2400" dirty="0"/>
              <a:t> </a:t>
            </a:r>
            <a:r>
              <a:rPr lang="en-US" sz="2400" dirty="0" err="1"/>
              <a:t>produksi</a:t>
            </a:r>
            <a:r>
              <a:rPr lang="en-US" sz="2400" dirty="0"/>
              <a:t>, </a:t>
            </a:r>
            <a:r>
              <a:rPr lang="en-US" sz="2400" dirty="0" err="1"/>
              <a:t>manajemen</a:t>
            </a:r>
            <a:r>
              <a:rPr lang="en-US" sz="2400" dirty="0"/>
              <a:t> </a:t>
            </a:r>
            <a:r>
              <a:rPr lang="en-US" sz="2400" dirty="0" err="1"/>
              <a:t>mutu</a:t>
            </a:r>
            <a:r>
              <a:rPr lang="en-US" sz="2400" dirty="0"/>
              <a:t>, </a:t>
            </a:r>
            <a:r>
              <a:rPr lang="en-US" sz="2400" dirty="0" err="1"/>
              <a:t>desain</a:t>
            </a:r>
            <a:r>
              <a:rPr lang="en-US" sz="2400" dirty="0"/>
              <a:t> </a:t>
            </a:r>
            <a:r>
              <a:rPr lang="en-US" sz="2400" dirty="0" err="1"/>
              <a:t>produk</a:t>
            </a:r>
            <a:r>
              <a:rPr lang="en-US" sz="2400" dirty="0"/>
              <a:t>, </a:t>
            </a:r>
            <a:r>
              <a:rPr lang="en-US" sz="2400" dirty="0" err="1"/>
              <a:t>pabrik</a:t>
            </a:r>
            <a:r>
              <a:rPr lang="en-US" sz="2400" dirty="0"/>
              <a:t> </a:t>
            </a:r>
            <a:r>
              <a:rPr lang="en-US" sz="2400" dirty="0" err="1"/>
              <a:t>pemilihan</a:t>
            </a:r>
            <a:r>
              <a:rPr lang="en-US" sz="2400" dirty="0"/>
              <a:t> </a:t>
            </a:r>
            <a:r>
              <a:rPr lang="en-US" sz="2400" dirty="0" err="1"/>
              <a:t>lokasi</a:t>
            </a:r>
            <a:r>
              <a:rPr lang="en-US" sz="2400" dirty="0"/>
              <a:t>, </a:t>
            </a:r>
            <a:r>
              <a:rPr lang="en-US" sz="2400" dirty="0" err="1"/>
              <a:t>pemeliharaan</a:t>
            </a:r>
            <a:r>
              <a:rPr lang="en-US" sz="2400" dirty="0"/>
              <a:t> dan </a:t>
            </a:r>
            <a:r>
              <a:rPr lang="en-US" sz="2400" dirty="0" err="1"/>
              <a:t>perbaikan</a:t>
            </a:r>
            <a:r>
              <a:rPr lang="en-US" sz="2400" dirty="0"/>
              <a:t> </a:t>
            </a:r>
            <a:r>
              <a:rPr lang="en-US" sz="2400" dirty="0" err="1"/>
              <a:t>peralatan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33155892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36912"/>
            <a:ext cx="8229600" cy="1143000"/>
          </a:xfrm>
        </p:spPr>
        <p:txBody>
          <a:bodyPr/>
          <a:lstStyle/>
          <a:p>
            <a:r>
              <a:rPr lang="en-US" b="1" dirty="0"/>
              <a:t>Intelligent Decision Support Systems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557126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Turban, Aronson, and Liang Decision Support Systems and Intelligent Systems, Seventh Edition</a:t>
            </a:r>
          </a:p>
        </p:txBody>
      </p:sp>
    </p:spTree>
    <p:extLst>
      <p:ext uri="{BB962C8B-B14F-4D97-AF65-F5344CB8AC3E}">
        <p14:creationId xmlns:p14="http://schemas.microsoft.com/office/powerpoint/2010/main" val="166542739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sz="2800" b="1" dirty="0" err="1">
                <a:solidFill>
                  <a:schemeClr val="accent6">
                    <a:lumMod val="50000"/>
                  </a:schemeClr>
                </a:solidFill>
              </a:rPr>
              <a:t>Environments</a:t>
            </a:r>
            <a:r>
              <a:rPr lang="fr-FR" sz="2800" b="1" dirty="0">
                <a:solidFill>
                  <a:schemeClr val="accent6">
                    <a:lumMod val="50000"/>
                  </a:schemeClr>
                </a:solidFill>
              </a:rPr>
              <a:t>, Ex Sys Structure </a:t>
            </a:r>
            <a:br>
              <a:rPr lang="id-ID" sz="20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1- Consultation (</a:t>
            </a:r>
            <a:r>
              <a:rPr lang="fr-FR" sz="2000" b="1" dirty="0" err="1">
                <a:solidFill>
                  <a:schemeClr val="accent6">
                    <a:lumMod val="50000"/>
                  </a:schemeClr>
                </a:solidFill>
              </a:rPr>
              <a:t>runtime</a:t>
            </a: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) </a:t>
            </a:r>
            <a:br>
              <a:rPr lang="id-ID" sz="20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2- </a:t>
            </a:r>
            <a:r>
              <a:rPr lang="fr-FR" sz="2000" b="1" dirty="0" err="1">
                <a:solidFill>
                  <a:schemeClr val="accent6">
                    <a:lumMod val="50000"/>
                  </a:schemeClr>
                </a:solidFill>
              </a:rPr>
              <a:t>Development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20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571612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5" name="Picture 4"/>
          <p:cNvPicPr/>
          <p:nvPr/>
        </p:nvPicPr>
        <p:blipFill rotWithShape="1">
          <a:blip r:embed="rId2"/>
          <a:srcRect l="33333" t="27578" r="24615" b="26610"/>
          <a:stretch/>
        </p:blipFill>
        <p:spPr bwMode="auto">
          <a:xfrm>
            <a:off x="457200" y="1727174"/>
            <a:ext cx="8229600" cy="44736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18790982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Major Components of Expert Systems</a:t>
            </a: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21</a:t>
            </a:fld>
            <a:endParaRPr lang="en-US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7225"/>
            <a:ext cx="8229600" cy="4525963"/>
          </a:xfrm>
        </p:spPr>
        <p:txBody>
          <a:bodyPr/>
          <a:lstStyle/>
          <a:p>
            <a:r>
              <a:rPr lang="en-GB" b="1" dirty="0"/>
              <a:t>Knowledge base</a:t>
            </a:r>
          </a:p>
          <a:p>
            <a:pPr lvl="1"/>
            <a:r>
              <a:rPr lang="en-GB" dirty="0"/>
              <a:t>Facts</a:t>
            </a:r>
          </a:p>
          <a:p>
            <a:pPr lvl="1"/>
            <a:r>
              <a:rPr lang="en-GB" dirty="0"/>
              <a:t>Special heuristics to direct use of knowledge</a:t>
            </a:r>
          </a:p>
          <a:p>
            <a:r>
              <a:rPr lang="en-GB" b="1" dirty="0"/>
              <a:t>Inference engine</a:t>
            </a:r>
          </a:p>
          <a:p>
            <a:pPr lvl="1"/>
            <a:r>
              <a:rPr lang="en-GB" dirty="0"/>
              <a:t>Brain</a:t>
            </a:r>
          </a:p>
          <a:p>
            <a:pPr lvl="1"/>
            <a:r>
              <a:rPr lang="en-GB" dirty="0"/>
              <a:t>Control structure</a:t>
            </a:r>
          </a:p>
          <a:p>
            <a:pPr lvl="1"/>
            <a:r>
              <a:rPr lang="en-GB" dirty="0"/>
              <a:t>Rule interpreter</a:t>
            </a:r>
          </a:p>
          <a:p>
            <a:r>
              <a:rPr lang="en-GB" b="1" dirty="0"/>
              <a:t>User interface</a:t>
            </a:r>
          </a:p>
          <a:p>
            <a:pPr lvl="1"/>
            <a:r>
              <a:rPr lang="en-GB" dirty="0"/>
              <a:t>Language processor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626829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id-ID" sz="3600" b="1" dirty="0">
                <a:solidFill>
                  <a:schemeClr val="accent6">
                    <a:lumMod val="50000"/>
                  </a:schemeClr>
                </a:solidFill>
              </a:rPr>
              <a:t>Benefits of Expert Systems</a:t>
            </a:r>
            <a:endParaRPr lang="id-ID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22</a:t>
            </a:fld>
            <a:endParaRPr lang="en-US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20B525A-8D14-4402-A38D-D8BECADA7014}"/>
              </a:ext>
            </a:extLst>
          </p:cNvPr>
          <p:cNvSpPr txBox="1"/>
          <p:nvPr/>
        </p:nvSpPr>
        <p:spPr>
          <a:xfrm>
            <a:off x="827584" y="1096152"/>
            <a:ext cx="748883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/>
              <a:t>Peningkatan</a:t>
            </a:r>
            <a:r>
              <a:rPr lang="en-US" sz="2400" dirty="0"/>
              <a:t> output</a:t>
            </a:r>
          </a:p>
          <a:p>
            <a:r>
              <a:rPr lang="en-US" sz="2400" dirty="0" err="1"/>
              <a:t>Peningkatan</a:t>
            </a:r>
            <a:r>
              <a:rPr lang="en-US" sz="2400" dirty="0"/>
              <a:t> </a:t>
            </a:r>
            <a:r>
              <a:rPr lang="en-US" sz="2400" dirty="0" err="1"/>
              <a:t>produktivitas</a:t>
            </a:r>
            <a:endParaRPr lang="en-US" sz="2400" dirty="0"/>
          </a:p>
          <a:p>
            <a:r>
              <a:rPr lang="en-US" sz="2400" dirty="0" err="1"/>
              <a:t>Mengurangi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pengambilan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endParaRPr lang="en-US" sz="2400" dirty="0"/>
          </a:p>
          <a:p>
            <a:r>
              <a:rPr lang="en-US" sz="2400" dirty="0" err="1"/>
              <a:t>Peningkatan</a:t>
            </a:r>
            <a:r>
              <a:rPr lang="en-US" sz="2400" dirty="0"/>
              <a:t> proses dan </a:t>
            </a:r>
            <a:r>
              <a:rPr lang="en-US" sz="2400" dirty="0" err="1"/>
              <a:t>kualitas</a:t>
            </a:r>
            <a:r>
              <a:rPr lang="en-US" sz="2400" dirty="0"/>
              <a:t> </a:t>
            </a:r>
            <a:r>
              <a:rPr lang="en-US" sz="2400" dirty="0" err="1"/>
              <a:t>produk</a:t>
            </a:r>
            <a:endParaRPr lang="en-US" sz="2400" dirty="0"/>
          </a:p>
          <a:p>
            <a:r>
              <a:rPr lang="en-US" sz="2400" dirty="0" err="1"/>
              <a:t>Mengurangi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henti</a:t>
            </a:r>
            <a:endParaRPr lang="en-US" sz="2400" dirty="0"/>
          </a:p>
          <a:p>
            <a:r>
              <a:rPr lang="en-US" sz="2400" dirty="0" err="1"/>
              <a:t>Menangkap</a:t>
            </a:r>
            <a:r>
              <a:rPr lang="en-US" sz="2400" dirty="0"/>
              <a:t> </a:t>
            </a:r>
            <a:r>
              <a:rPr lang="en-US" sz="2400" dirty="0" err="1"/>
              <a:t>keahlian</a:t>
            </a:r>
            <a:r>
              <a:rPr lang="en-US" sz="2400" dirty="0"/>
              <a:t> yang </a:t>
            </a:r>
            <a:r>
              <a:rPr lang="en-US" sz="2400" dirty="0" err="1"/>
              <a:t>langka</a:t>
            </a:r>
            <a:endParaRPr lang="en-US" sz="2400" dirty="0"/>
          </a:p>
          <a:p>
            <a:r>
              <a:rPr lang="en-US" sz="2400" dirty="0" err="1"/>
              <a:t>Fleksibilitas</a:t>
            </a:r>
            <a:endParaRPr lang="en-US" sz="2400" dirty="0"/>
          </a:p>
          <a:p>
            <a:r>
              <a:rPr lang="en-US" sz="2400" dirty="0" err="1"/>
              <a:t>Kemudahan</a:t>
            </a:r>
            <a:r>
              <a:rPr lang="en-US" sz="2400" dirty="0"/>
              <a:t> </a:t>
            </a:r>
            <a:r>
              <a:rPr lang="en-US" sz="2400" dirty="0" err="1"/>
              <a:t>pengoperasian</a:t>
            </a:r>
            <a:r>
              <a:rPr lang="en-US" sz="2400" dirty="0"/>
              <a:t> </a:t>
            </a:r>
            <a:r>
              <a:rPr lang="en-US" sz="2400" dirty="0" err="1"/>
              <a:t>peralatan</a:t>
            </a:r>
            <a:r>
              <a:rPr lang="en-US" sz="2400" dirty="0"/>
              <a:t> yang </a:t>
            </a:r>
            <a:r>
              <a:rPr lang="en-US" sz="2400" dirty="0" err="1"/>
              <a:t>kompleks</a:t>
            </a:r>
            <a:endParaRPr lang="en-US" sz="2400" dirty="0"/>
          </a:p>
          <a:p>
            <a:r>
              <a:rPr lang="en-US" sz="2400" dirty="0" err="1"/>
              <a:t>Penghapusan</a:t>
            </a:r>
            <a:r>
              <a:rPr lang="en-US" sz="2400" dirty="0"/>
              <a:t> </a:t>
            </a:r>
            <a:r>
              <a:rPr lang="en-US" sz="2400" dirty="0" err="1"/>
              <a:t>peralatan</a:t>
            </a:r>
            <a:r>
              <a:rPr lang="en-US" sz="2400" dirty="0"/>
              <a:t> </a:t>
            </a:r>
            <a:r>
              <a:rPr lang="en-US" sz="2400" dirty="0" err="1"/>
              <a:t>pemantauan</a:t>
            </a:r>
            <a:r>
              <a:rPr lang="en-US" sz="2400" dirty="0"/>
              <a:t> yang mahal</a:t>
            </a:r>
          </a:p>
          <a:p>
            <a:r>
              <a:rPr lang="en-US" sz="2400" dirty="0" err="1"/>
              <a:t>Pengoperasian</a:t>
            </a:r>
            <a:r>
              <a:rPr lang="en-US" sz="2400" dirty="0"/>
              <a:t> di </a:t>
            </a:r>
            <a:r>
              <a:rPr lang="en-US" sz="2400" dirty="0" err="1"/>
              <a:t>lingkungan</a:t>
            </a:r>
            <a:r>
              <a:rPr lang="en-US" sz="2400" dirty="0"/>
              <a:t> </a:t>
            </a:r>
            <a:r>
              <a:rPr lang="en-US" sz="2400" dirty="0" err="1"/>
              <a:t>berbahaya</a:t>
            </a:r>
            <a:endParaRPr lang="en-US" sz="2400" dirty="0"/>
          </a:p>
          <a:p>
            <a:r>
              <a:rPr lang="en-US" sz="2400" dirty="0" err="1"/>
              <a:t>Akses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 dan </a:t>
            </a:r>
            <a:r>
              <a:rPr lang="en-US" sz="2400" dirty="0" err="1"/>
              <a:t>meja</a:t>
            </a:r>
            <a:r>
              <a:rPr lang="en-US" sz="2400" dirty="0"/>
              <a:t> </a:t>
            </a:r>
            <a:r>
              <a:rPr lang="en-US" sz="2400" dirty="0" err="1"/>
              <a:t>bantuan</a:t>
            </a:r>
            <a:endParaRPr lang="en-US" sz="2400" dirty="0"/>
          </a:p>
        </p:txBody>
      </p:sp>
    </p:spTree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Benefits of Expert Systems</a:t>
            </a:r>
            <a:endParaRPr lang="id-ID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23</a:t>
            </a:fld>
            <a:endParaRPr lang="en-US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116B582-AE7B-E68C-DE8A-D30A32CB5587}"/>
              </a:ext>
            </a:extLst>
          </p:cNvPr>
          <p:cNvSpPr txBox="1"/>
          <p:nvPr/>
        </p:nvSpPr>
        <p:spPr>
          <a:xfrm>
            <a:off x="323528" y="1574208"/>
            <a:ext cx="836327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bekerja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data yang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lengkap</a:t>
            </a:r>
            <a:r>
              <a:rPr lang="en-US" sz="2400" dirty="0"/>
              <a:t>,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tepat</a:t>
            </a:r>
            <a:r>
              <a:rPr lang="en-US" sz="2400" dirty="0"/>
              <a:t>, dan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pasti</a:t>
            </a:r>
            <a:endParaRPr lang="en-US" sz="2400" dirty="0"/>
          </a:p>
          <a:p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pelatihan</a:t>
            </a:r>
            <a:endParaRPr lang="en-US" sz="2400" dirty="0"/>
          </a:p>
          <a:p>
            <a:r>
              <a:rPr lang="en-US" sz="2400" dirty="0" err="1"/>
              <a:t>Peningkatan</a:t>
            </a:r>
            <a:r>
              <a:rPr lang="en-US" sz="2400" dirty="0"/>
              <a:t> </a:t>
            </a:r>
            <a:r>
              <a:rPr lang="en-US" sz="2400" dirty="0" err="1"/>
              <a:t>pemecahan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dan </a:t>
            </a:r>
            <a:r>
              <a:rPr lang="en-US" sz="2400" dirty="0" err="1"/>
              <a:t>pengambilan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endParaRPr lang="en-US" sz="2400" dirty="0"/>
          </a:p>
          <a:p>
            <a:r>
              <a:rPr lang="en-US" sz="2400" dirty="0" err="1"/>
              <a:t>Umpan</a:t>
            </a:r>
            <a:r>
              <a:rPr lang="en-US" sz="2400" dirty="0"/>
              <a:t> </a:t>
            </a:r>
            <a:r>
              <a:rPr lang="en-US" sz="2400" dirty="0" err="1"/>
              <a:t>balik</a:t>
            </a:r>
            <a:r>
              <a:rPr lang="en-US" sz="2400" dirty="0"/>
              <a:t> yang </a:t>
            </a:r>
            <a:r>
              <a:rPr lang="en-US" sz="2400" dirty="0" err="1"/>
              <a:t>cepat</a:t>
            </a:r>
            <a:endParaRPr lang="en-US" sz="2400" dirty="0"/>
          </a:p>
          <a:p>
            <a:r>
              <a:rPr lang="en-US" sz="2400" dirty="0" err="1"/>
              <a:t>Memfasilitasi</a:t>
            </a:r>
            <a:r>
              <a:rPr lang="en-US" sz="2400" dirty="0"/>
              <a:t> </a:t>
            </a:r>
            <a:r>
              <a:rPr lang="en-US" sz="2400" dirty="0" err="1"/>
              <a:t>komunikasi</a:t>
            </a:r>
            <a:endParaRPr lang="en-US" sz="2400" dirty="0"/>
          </a:p>
          <a:p>
            <a:r>
              <a:rPr lang="en-US" sz="2400" dirty="0" err="1"/>
              <a:t>Kualitas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diandalkan</a:t>
            </a:r>
            <a:endParaRPr lang="en-US" sz="2400" dirty="0"/>
          </a:p>
          <a:p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memecahkan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yang </a:t>
            </a:r>
            <a:r>
              <a:rPr lang="en-US" sz="2400" dirty="0" err="1"/>
              <a:t>kompleks</a:t>
            </a:r>
            <a:endParaRPr lang="en-US" sz="2400" dirty="0"/>
          </a:p>
          <a:p>
            <a:r>
              <a:rPr lang="en-US" sz="2400" dirty="0" err="1"/>
              <a:t>Kemudahan</a:t>
            </a:r>
            <a:r>
              <a:rPr lang="en-US" sz="2400" dirty="0"/>
              <a:t> transfer </a:t>
            </a:r>
            <a:r>
              <a:rPr lang="en-US" sz="2400" dirty="0" err="1"/>
              <a:t>pengetahuan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lokasi</a:t>
            </a:r>
            <a:r>
              <a:rPr lang="en-US" sz="2400" dirty="0"/>
              <a:t> </a:t>
            </a:r>
            <a:r>
              <a:rPr lang="en-US" sz="2400" dirty="0" err="1"/>
              <a:t>terpencil</a:t>
            </a:r>
            <a:endParaRPr lang="en-US" sz="2400" dirty="0"/>
          </a:p>
          <a:p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cerdas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lainnya</a:t>
            </a:r>
            <a:endParaRPr lang="en-US" sz="2400" dirty="0"/>
          </a:p>
        </p:txBody>
      </p:sp>
    </p:spTree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Limitations</a:t>
            </a:r>
            <a:endParaRPr lang="id-ID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24</a:t>
            </a:fld>
            <a:endParaRPr lang="en-US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AA7B2E1-6328-2E48-DB8D-6BDA507649E5}"/>
              </a:ext>
            </a:extLst>
          </p:cNvPr>
          <p:cNvSpPr txBox="1"/>
          <p:nvPr/>
        </p:nvSpPr>
        <p:spPr>
          <a:xfrm>
            <a:off x="971600" y="1556792"/>
            <a:ext cx="77152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/>
              <a:t>Pengetahuan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selalu</a:t>
            </a:r>
            <a:r>
              <a:rPr lang="en-US" sz="2800" dirty="0"/>
              <a:t> </a:t>
            </a:r>
            <a:r>
              <a:rPr lang="en-US" sz="2800" dirty="0" err="1"/>
              <a:t>tersedia</a:t>
            </a:r>
            <a:endParaRPr lang="en-US" sz="2800" dirty="0"/>
          </a:p>
          <a:p>
            <a:r>
              <a:rPr lang="en-US" sz="2800" dirty="0" err="1"/>
              <a:t>Sulit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mengekstrak</a:t>
            </a:r>
            <a:r>
              <a:rPr lang="en-US" sz="2800" dirty="0"/>
              <a:t> </a:t>
            </a:r>
            <a:r>
              <a:rPr lang="en-US" sz="2800" dirty="0" err="1"/>
              <a:t>keahlian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endParaRPr lang="en-US" sz="2800" dirty="0"/>
          </a:p>
          <a:p>
            <a:r>
              <a:rPr lang="en-US" sz="2800" dirty="0"/>
              <a:t>-</a:t>
            </a:r>
            <a:r>
              <a:rPr lang="en-US" sz="2800" dirty="0" err="1"/>
              <a:t>Pendekatan</a:t>
            </a:r>
            <a:r>
              <a:rPr lang="en-US" sz="2800" dirty="0"/>
              <a:t> </a:t>
            </a:r>
            <a:r>
              <a:rPr lang="en-US" sz="2800" dirty="0" err="1"/>
              <a:t>bervariasi</a:t>
            </a:r>
            <a:endParaRPr lang="en-US" sz="2800" dirty="0"/>
          </a:p>
          <a:p>
            <a:r>
              <a:rPr lang="en-US" sz="2800" dirty="0"/>
              <a:t>-</a:t>
            </a:r>
            <a:r>
              <a:rPr lang="en-US" sz="2800" dirty="0" err="1"/>
              <a:t>Keterbatasan</a:t>
            </a:r>
            <a:r>
              <a:rPr lang="en-US" sz="2800" dirty="0"/>
              <a:t> </a:t>
            </a:r>
            <a:r>
              <a:rPr lang="en-US" sz="2800" dirty="0" err="1"/>
              <a:t>kognitif</a:t>
            </a:r>
            <a:r>
              <a:rPr lang="en-US" sz="2800" dirty="0"/>
              <a:t> </a:t>
            </a:r>
            <a:r>
              <a:rPr lang="en-US" sz="2800" dirty="0" err="1"/>
              <a:t>alami</a:t>
            </a:r>
            <a:endParaRPr lang="en-US" sz="2800" dirty="0"/>
          </a:p>
          <a:p>
            <a:r>
              <a:rPr lang="en-US" sz="2800" dirty="0"/>
              <a:t>-</a:t>
            </a:r>
            <a:r>
              <a:rPr lang="en-US" sz="2800" dirty="0" err="1"/>
              <a:t>Kosakata</a:t>
            </a:r>
            <a:r>
              <a:rPr lang="en-US" sz="2800" dirty="0"/>
              <a:t> </a:t>
            </a:r>
            <a:r>
              <a:rPr lang="en-US" sz="2800" dirty="0" err="1"/>
              <a:t>terbatas</a:t>
            </a:r>
            <a:endParaRPr lang="en-US" sz="2800" dirty="0"/>
          </a:p>
          <a:p>
            <a:r>
              <a:rPr lang="en-US" sz="2800" dirty="0"/>
              <a:t>-</a:t>
            </a:r>
            <a:r>
              <a:rPr lang="en-US" sz="2800" dirty="0" err="1"/>
              <a:t>Rekomendasi</a:t>
            </a:r>
            <a:r>
              <a:rPr lang="en-US" sz="2800" dirty="0"/>
              <a:t> yang salah</a:t>
            </a:r>
          </a:p>
          <a:p>
            <a:r>
              <a:rPr lang="en-US" sz="2800" dirty="0" err="1"/>
              <a:t>Kurangnya</a:t>
            </a:r>
            <a:r>
              <a:rPr lang="en-US" sz="2800" dirty="0"/>
              <a:t> </a:t>
            </a:r>
            <a:r>
              <a:rPr lang="en-US" sz="2800" dirty="0" err="1"/>
              <a:t>kepercayaan</a:t>
            </a:r>
            <a:r>
              <a:rPr lang="en-US" sz="2800" dirty="0"/>
              <a:t> </a:t>
            </a:r>
            <a:r>
              <a:rPr lang="en-US" sz="2800" dirty="0" err="1"/>
              <a:t>pengguna</a:t>
            </a:r>
            <a:r>
              <a:rPr lang="en-US" sz="2800" dirty="0"/>
              <a:t> </a:t>
            </a:r>
            <a:r>
              <a:rPr lang="en-US" sz="2800" dirty="0" err="1"/>
              <a:t>akhir</a:t>
            </a:r>
            <a:endParaRPr lang="en-US" sz="2800" dirty="0"/>
          </a:p>
          <a:p>
            <a:r>
              <a:rPr lang="en-US" sz="2800" dirty="0" err="1"/>
              <a:t>Pengetahuan</a:t>
            </a:r>
            <a:r>
              <a:rPr lang="en-US" sz="2800" dirty="0"/>
              <a:t> </a:t>
            </a:r>
            <a:r>
              <a:rPr lang="en-US" sz="2800" dirty="0" err="1"/>
              <a:t>tunduk</a:t>
            </a:r>
            <a:r>
              <a:rPr lang="en-US" sz="2800" dirty="0"/>
              <a:t> pada bias</a:t>
            </a:r>
          </a:p>
          <a:p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mungkin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sampai</a:t>
            </a:r>
            <a:r>
              <a:rPr lang="en-US" sz="2800" dirty="0"/>
              <a:t> pada </a:t>
            </a:r>
            <a:r>
              <a:rPr lang="en-US" sz="2800" dirty="0" err="1"/>
              <a:t>kesimpulan</a:t>
            </a:r>
            <a:endParaRPr lang="en-US" sz="2800" dirty="0"/>
          </a:p>
        </p:txBody>
      </p:sp>
    </p:spTree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2195736" y="1988840"/>
            <a:ext cx="4980979" cy="1754326"/>
          </a:xfrm>
          <a:prstGeom prst="rect">
            <a:avLst/>
          </a:prstGeom>
          <a:noFill/>
          <a:scene3d>
            <a:camera prst="obliqueTopLeft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SEMOGA </a:t>
            </a:r>
          </a:p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BERMANFAAT</a:t>
            </a:r>
          </a:p>
        </p:txBody>
      </p:sp>
    </p:spTree>
    <p:extLst>
      <p:ext uri="{BB962C8B-B14F-4D97-AF65-F5344CB8AC3E}">
        <p14:creationId xmlns:p14="http://schemas.microsoft.com/office/powerpoint/2010/main" val="44006502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>
                <a:solidFill>
                  <a:schemeClr val="accent6">
                    <a:lumMod val="50000"/>
                  </a:schemeClr>
                </a:solidFill>
              </a:rPr>
              <a:t>Learning Objectives</a:t>
            </a:r>
            <a:endParaRPr lang="en-US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Menjelaskan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dan </a:t>
            </a:r>
            <a:r>
              <a:rPr lang="en-US" sz="2400" dirty="0" err="1"/>
              <a:t>evolusi</a:t>
            </a:r>
            <a:r>
              <a:rPr lang="en-US" sz="2400" dirty="0"/>
              <a:t> </a:t>
            </a:r>
            <a:r>
              <a:rPr lang="en-US" sz="2400" dirty="0" err="1"/>
              <a:t>kecerdasan</a:t>
            </a:r>
            <a:r>
              <a:rPr lang="en-US" sz="2400" dirty="0"/>
              <a:t> </a:t>
            </a:r>
            <a:r>
              <a:rPr lang="en-US" sz="2400" dirty="0" err="1"/>
              <a:t>buatan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Memahami</a:t>
            </a:r>
            <a:r>
              <a:rPr lang="en-US" sz="2400" dirty="0"/>
              <a:t> </a:t>
            </a:r>
            <a:r>
              <a:rPr lang="en-US" sz="2400" dirty="0" err="1"/>
              <a:t>pentingnya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pendukung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Periksa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pakar</a:t>
            </a:r>
            <a:r>
              <a:rPr lang="en-US" sz="2400" dirty="0"/>
              <a:t> </a:t>
            </a:r>
            <a:r>
              <a:rPr lang="en-US" sz="2400" dirty="0" err="1"/>
              <a:t>berbasis</a:t>
            </a:r>
            <a:r>
              <a:rPr lang="en-US" sz="2400" dirty="0"/>
              <a:t> </a:t>
            </a:r>
            <a:r>
              <a:rPr lang="en-US" sz="2400" dirty="0" err="1"/>
              <a:t>aturan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Pelajari</a:t>
            </a:r>
            <a:r>
              <a:rPr lang="en-US" sz="2400" dirty="0"/>
              <a:t> </a:t>
            </a:r>
            <a:r>
              <a:rPr lang="en-US" sz="2400" dirty="0" err="1"/>
              <a:t>arsitektur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pakar</a:t>
            </a:r>
            <a:r>
              <a:rPr lang="en-US" sz="2400" dirty="0"/>
              <a:t> </a:t>
            </a:r>
            <a:r>
              <a:rPr lang="en-US" sz="2400" dirty="0" err="1"/>
              <a:t>berbasis</a:t>
            </a:r>
            <a:r>
              <a:rPr lang="en-US" sz="2400" dirty="0"/>
              <a:t> </a:t>
            </a:r>
            <a:r>
              <a:rPr lang="en-US" sz="2400" dirty="0" err="1"/>
              <a:t>aturan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Memahami</a:t>
            </a:r>
            <a:r>
              <a:rPr lang="en-US" sz="2400" dirty="0"/>
              <a:t> </a:t>
            </a:r>
            <a:r>
              <a:rPr lang="en-US" sz="2400" dirty="0" err="1"/>
              <a:t>manfaat</a:t>
            </a:r>
            <a:r>
              <a:rPr lang="en-US" sz="2400" dirty="0"/>
              <a:t> dan </a:t>
            </a:r>
            <a:r>
              <a:rPr lang="en-US" sz="2400" dirty="0" err="1"/>
              <a:t>keterbatasan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berbasis</a:t>
            </a:r>
            <a:r>
              <a:rPr lang="en-US" sz="2400" dirty="0"/>
              <a:t> </a:t>
            </a:r>
            <a:r>
              <a:rPr lang="en-US" sz="2400" dirty="0" err="1"/>
              <a:t>aturan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pendukung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Mengidentifikasi</a:t>
            </a:r>
            <a:r>
              <a:rPr lang="en-US" sz="2400" dirty="0"/>
              <a:t> </a:t>
            </a:r>
            <a:r>
              <a:rPr lang="en-US" sz="2400" dirty="0" err="1"/>
              <a:t>aplikasi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pakar</a:t>
            </a:r>
            <a:r>
              <a:rPr lang="en-US" sz="2400" dirty="0"/>
              <a:t> yang </a:t>
            </a:r>
            <a:r>
              <a:rPr lang="en-US" sz="2400" dirty="0" err="1"/>
              <a:t>tepat</a:t>
            </a:r>
            <a:r>
              <a:rPr lang="en-US" sz="2400" dirty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35798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B891B-578A-D6E8-56E8-8F7D46237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id-ID" sz="3200" b="1" dirty="0">
                <a:solidFill>
                  <a:schemeClr val="accent6">
                    <a:lumMod val="50000"/>
                  </a:schemeClr>
                </a:solidFill>
              </a:rPr>
              <a:t>AI Application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id-ID" sz="2800" dirty="0">
                <a:solidFill>
                  <a:schemeClr val="accent4">
                    <a:lumMod val="75000"/>
                  </a:schemeClr>
                </a:solidFill>
              </a:rPr>
              <a:t>Intelligence: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Tingkat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</a:rPr>
              <a:t>pembelajaran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dan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</a:rPr>
              <a:t>penalaran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(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</a:rPr>
              <a:t>bukti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dan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</a:rPr>
              <a:t>kesimpulan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)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</a:rPr>
              <a:t>perilaku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</a:rPr>
              <a:t>biasanya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</a:rPr>
              <a:t>berorientasi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pada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</a:rPr>
              <a:t>tugas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</a:rPr>
              <a:t>atau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</a:rPr>
              <a:t>pemecahan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</a:rPr>
              <a:t>masalah</a:t>
            </a:r>
            <a:endParaRPr lang="en-US" sz="2800" dirty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en-US" sz="2800" dirty="0" err="1"/>
              <a:t>Situasi</a:t>
            </a:r>
            <a:r>
              <a:rPr lang="en-US" sz="2800" dirty="0"/>
              <a:t> </a:t>
            </a:r>
            <a:r>
              <a:rPr lang="en-US" sz="2800" dirty="0" err="1"/>
              <a:t>pengambilan</a:t>
            </a:r>
            <a:r>
              <a:rPr lang="en-US" sz="2800" dirty="0"/>
              <a:t> </a:t>
            </a:r>
            <a:r>
              <a:rPr lang="en-US" sz="2800" dirty="0" err="1"/>
              <a:t>keputusan</a:t>
            </a:r>
            <a:r>
              <a:rPr lang="en-US" sz="2800" dirty="0"/>
              <a:t> </a:t>
            </a:r>
            <a:r>
              <a:rPr lang="en-US" sz="2800" dirty="0" err="1"/>
              <a:t>bisa</a:t>
            </a:r>
            <a:r>
              <a:rPr lang="en-US" sz="2800" dirty="0"/>
              <a:t> </a:t>
            </a:r>
            <a:r>
              <a:rPr lang="en-US" sz="2800" dirty="0" err="1"/>
              <a:t>begitu</a:t>
            </a:r>
            <a:r>
              <a:rPr lang="en-US" sz="2800" dirty="0"/>
              <a:t> </a:t>
            </a:r>
            <a:r>
              <a:rPr lang="en-US" sz="2800" dirty="0" err="1"/>
              <a:t>kompleks</a:t>
            </a:r>
            <a:r>
              <a:rPr lang="en-US" sz="2800" dirty="0"/>
              <a:t> </a:t>
            </a:r>
            <a:r>
              <a:rPr lang="en-US" sz="2800" dirty="0" err="1"/>
              <a:t>sehingga</a:t>
            </a:r>
            <a:r>
              <a:rPr lang="en-US" sz="2800" dirty="0"/>
              <a:t> </a:t>
            </a:r>
            <a:r>
              <a:rPr lang="en-US" sz="2800" dirty="0" err="1"/>
              <a:t>manajemen</a:t>
            </a:r>
            <a:r>
              <a:rPr lang="en-US" sz="2800" dirty="0"/>
              <a:t> Data dan Model </a:t>
            </a:r>
            <a:r>
              <a:rPr lang="en-US" sz="2800" dirty="0" err="1"/>
              <a:t>saja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cukup</a:t>
            </a:r>
            <a:r>
              <a:rPr lang="en-US" sz="2800" dirty="0"/>
              <a:t> &amp; </a:t>
            </a:r>
            <a:r>
              <a:rPr lang="en-US" sz="2800" dirty="0" err="1"/>
              <a:t>dukungan</a:t>
            </a:r>
            <a:r>
              <a:rPr lang="en-US" sz="2800" dirty="0"/>
              <a:t> </a:t>
            </a:r>
            <a:r>
              <a:rPr lang="en-US" sz="2800" dirty="0" err="1"/>
              <a:t>tambahan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diberikan</a:t>
            </a:r>
            <a:r>
              <a:rPr lang="en-US" sz="2800" dirty="0"/>
              <a:t> oleh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Pakar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menggantikan</a:t>
            </a:r>
            <a:r>
              <a:rPr lang="en-US" sz="2800" dirty="0"/>
              <a:t> </a:t>
            </a:r>
            <a:r>
              <a:rPr lang="en-US" sz="2800" dirty="0" err="1"/>
              <a:t>keahlian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menyediakan</a:t>
            </a:r>
            <a:r>
              <a:rPr lang="en-US" sz="2800" dirty="0"/>
              <a:t> </a:t>
            </a:r>
            <a:r>
              <a:rPr lang="en-US" sz="2800" dirty="0" err="1"/>
              <a:t>pengetahuan</a:t>
            </a:r>
            <a:r>
              <a:rPr lang="en-US" sz="2800" dirty="0"/>
              <a:t> yang </a:t>
            </a:r>
            <a:r>
              <a:rPr lang="en-US" sz="2800" dirty="0" err="1"/>
              <a:t>diperlukan</a:t>
            </a:r>
            <a:r>
              <a:rPr lang="en-US" sz="2800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1CC998-170A-CF57-23F8-866FFBED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5EF15-4C33-F396-1A0A-40563F715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979F30-01B8-8FA3-48DA-BAC370E2A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134752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BAA01-10AD-B00C-1386-7ACD05283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400" b="1" dirty="0">
                <a:solidFill>
                  <a:schemeClr val="accent6">
                    <a:lumMod val="50000"/>
                  </a:schemeClr>
                </a:solidFill>
              </a:rPr>
              <a:t>Fundamentals of Intelligent </a:t>
            </a:r>
            <a:br>
              <a:rPr lang="id-ID" sz="44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id-ID" sz="4400" b="1" dirty="0">
                <a:solidFill>
                  <a:schemeClr val="accent6">
                    <a:lumMod val="50000"/>
                  </a:schemeClr>
                </a:solidFill>
              </a:rPr>
              <a:t>systems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8773C-7D0A-1D69-F740-54F613222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3000" dirty="0"/>
              <a:t>AI </a:t>
            </a:r>
            <a:r>
              <a:rPr lang="en-US" sz="3000" dirty="0" err="1"/>
              <a:t>adalah</a:t>
            </a:r>
            <a:r>
              <a:rPr lang="en-US" sz="3000" dirty="0"/>
              <a:t> </a:t>
            </a:r>
            <a:r>
              <a:rPr lang="en-US" sz="3000" dirty="0" err="1"/>
              <a:t>bidang</a:t>
            </a:r>
            <a:r>
              <a:rPr lang="en-US" sz="3000" dirty="0"/>
              <a:t> yang </a:t>
            </a:r>
            <a:r>
              <a:rPr lang="en-US" sz="3000" dirty="0" err="1"/>
              <a:t>dinamis</a:t>
            </a:r>
            <a:r>
              <a:rPr lang="en-US" sz="3000" dirty="0"/>
              <a:t>, </a:t>
            </a:r>
            <a:r>
              <a:rPr lang="en-US" sz="3000" dirty="0" err="1"/>
              <a:t>bervariasi</a:t>
            </a:r>
            <a:r>
              <a:rPr lang="en-US" sz="3000" dirty="0"/>
              <a:t>, dan </a:t>
            </a:r>
            <a:r>
              <a:rPr lang="en-US" sz="3000" dirty="0" err="1"/>
              <a:t>berkembang</a:t>
            </a:r>
            <a:r>
              <a:rPr lang="en-US" sz="3000" dirty="0"/>
              <a:t>.</a:t>
            </a:r>
          </a:p>
          <a:p>
            <a:pPr algn="just"/>
            <a:r>
              <a:rPr lang="en-US" sz="3000" dirty="0"/>
              <a:t>ES </a:t>
            </a:r>
            <a:r>
              <a:rPr lang="en-US" sz="3000" dirty="0" err="1"/>
              <a:t>dibangun</a:t>
            </a:r>
            <a:r>
              <a:rPr lang="en-US" sz="3000" dirty="0"/>
              <a:t> </a:t>
            </a:r>
            <a:r>
              <a:rPr lang="en-US" sz="3000" dirty="0" err="1"/>
              <a:t>melalui</a:t>
            </a:r>
            <a:r>
              <a:rPr lang="en-US" sz="3000" dirty="0"/>
              <a:t> </a:t>
            </a:r>
            <a:r>
              <a:rPr lang="en-US" sz="3000" dirty="0" err="1"/>
              <a:t>rekayasa</a:t>
            </a:r>
            <a:r>
              <a:rPr lang="en-US" sz="3000" dirty="0"/>
              <a:t> </a:t>
            </a:r>
            <a:r>
              <a:rPr lang="en-US" sz="3000" dirty="0" err="1"/>
              <a:t>Pengetahuan</a:t>
            </a:r>
            <a:r>
              <a:rPr lang="en-US" sz="3000" dirty="0"/>
              <a:t>: </a:t>
            </a:r>
            <a:r>
              <a:rPr lang="en-US" sz="3000" dirty="0" err="1"/>
              <a:t>Akuisisi</a:t>
            </a:r>
            <a:r>
              <a:rPr lang="en-US" sz="3000" dirty="0"/>
              <a:t> </a:t>
            </a:r>
            <a:r>
              <a:rPr lang="en-US" sz="3000" dirty="0" err="1"/>
              <a:t>Pengetahuan</a:t>
            </a:r>
            <a:r>
              <a:rPr lang="en-US" sz="3000" dirty="0"/>
              <a:t>. (</a:t>
            </a:r>
            <a:r>
              <a:rPr lang="en-US" sz="3000" dirty="0" err="1"/>
              <a:t>mengumpulkan</a:t>
            </a:r>
            <a:r>
              <a:rPr lang="en-US" sz="3000" dirty="0"/>
              <a:t>) </a:t>
            </a:r>
            <a:r>
              <a:rPr lang="en-US" sz="3000" dirty="0" err="1"/>
              <a:t>Representasi</a:t>
            </a:r>
            <a:r>
              <a:rPr lang="en-US" sz="3000" dirty="0"/>
              <a:t> </a:t>
            </a:r>
            <a:r>
              <a:rPr lang="en-US" sz="3000" dirty="0" err="1"/>
              <a:t>Pengetahuan</a:t>
            </a:r>
            <a:r>
              <a:rPr lang="en-US" sz="3000" dirty="0"/>
              <a:t>. (</a:t>
            </a:r>
            <a:r>
              <a:rPr lang="en-US" sz="3000" dirty="0" err="1"/>
              <a:t>mengatur</a:t>
            </a:r>
            <a:r>
              <a:rPr lang="en-US" sz="3000" dirty="0"/>
              <a:t> </a:t>
            </a:r>
            <a:r>
              <a:rPr lang="en-US" sz="3000" dirty="0" err="1"/>
              <a:t>ke</a:t>
            </a:r>
            <a:r>
              <a:rPr lang="en-US" sz="3000" dirty="0"/>
              <a:t> </a:t>
            </a:r>
            <a:r>
              <a:rPr lang="en-US" sz="3000" dirty="0" err="1"/>
              <a:t>dalam</a:t>
            </a:r>
            <a:r>
              <a:rPr lang="en-US" sz="3000" dirty="0"/>
              <a:t> basis </a:t>
            </a:r>
            <a:r>
              <a:rPr lang="en-US" sz="3000" dirty="0" err="1"/>
              <a:t>pengetahuan</a:t>
            </a:r>
            <a:r>
              <a:rPr lang="en-US" sz="3000" dirty="0"/>
              <a:t>) </a:t>
            </a:r>
            <a:r>
              <a:rPr lang="en-US" sz="3000" dirty="0" err="1"/>
              <a:t>Inferensi</a:t>
            </a:r>
            <a:r>
              <a:rPr lang="en-US" sz="3000" dirty="0"/>
              <a:t> (</a:t>
            </a:r>
            <a:r>
              <a:rPr lang="en-US" sz="3000" dirty="0" err="1"/>
              <a:t>Deduksi</a:t>
            </a:r>
            <a:r>
              <a:rPr lang="en-US" sz="3000" dirty="0"/>
              <a:t>, Kesimpulan </a:t>
            </a:r>
            <a:r>
              <a:rPr lang="en-US" sz="3000" dirty="0" err="1"/>
              <a:t>dari</a:t>
            </a:r>
            <a:r>
              <a:rPr lang="en-US" sz="3000" dirty="0"/>
              <a:t> </a:t>
            </a:r>
            <a:r>
              <a:rPr lang="en-US" sz="3000" dirty="0" err="1"/>
              <a:t>bukti</a:t>
            </a:r>
            <a:r>
              <a:rPr lang="en-US" sz="3000" dirty="0"/>
              <a:t>) </a:t>
            </a:r>
            <a:r>
              <a:rPr lang="en-US" sz="3000" dirty="0" err="1"/>
              <a:t>Pengembangan</a:t>
            </a:r>
            <a:r>
              <a:rPr lang="en-US" sz="3000" dirty="0"/>
              <a:t> </a:t>
            </a:r>
            <a:r>
              <a:rPr lang="en-US" sz="3000" dirty="0" err="1"/>
              <a:t>cerdas</a:t>
            </a:r>
            <a:r>
              <a:rPr lang="en-US" sz="3000" dirty="0"/>
              <a:t> &amp; </a:t>
            </a:r>
            <a:r>
              <a:rPr lang="en-US" sz="3000" dirty="0" err="1"/>
              <a:t>sistem</a:t>
            </a:r>
            <a:r>
              <a:rPr lang="en-US" sz="3000" dirty="0"/>
              <a:t> (</a:t>
            </a:r>
            <a:r>
              <a:rPr lang="en-US" sz="3000" dirty="0" err="1"/>
              <a:t>Akuisisi</a:t>
            </a:r>
            <a:r>
              <a:rPr lang="en-US" sz="3000" dirty="0"/>
              <a:t>, </a:t>
            </a:r>
            <a:r>
              <a:rPr lang="en-US" sz="3000" dirty="0" err="1"/>
              <a:t>Penalaran</a:t>
            </a:r>
            <a:r>
              <a:rPr lang="en-US" sz="3000" dirty="0"/>
              <a:t>, Bukti, Kesimpulan.)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DDA15-8DA4-3E96-ECE2-65BD97806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F07E6-F099-2023-D161-728B43F9C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FB2E4-FB0D-FAD9-E8DB-E4850DF22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137107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1143000"/>
          </a:xfrm>
        </p:spPr>
        <p:txBody>
          <a:bodyPr/>
          <a:lstStyle/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Knowledge-Based DS</a:t>
            </a:r>
            <a:br>
              <a:rPr lang="id-ID" sz="2400" b="1" dirty="0"/>
            </a:br>
            <a:r>
              <a:rPr lang="en-US" sz="2400" b="1" dirty="0"/>
              <a:t> “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</a:rPr>
              <a:t>Can be provided by a variety of AI tools, ES being the primary one.</a:t>
            </a:r>
            <a:r>
              <a:rPr lang="en-US" sz="2400" b="1" dirty="0"/>
              <a:t>”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6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643050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A820DE2-D9AE-A1FB-400F-B447D6AB543C}"/>
              </a:ext>
            </a:extLst>
          </p:cNvPr>
          <p:cNvSpPr txBox="1"/>
          <p:nvPr/>
        </p:nvSpPr>
        <p:spPr>
          <a:xfrm>
            <a:off x="484742" y="1319884"/>
            <a:ext cx="82306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disediakan</a:t>
            </a:r>
            <a:r>
              <a:rPr lang="en-US" dirty="0"/>
              <a:t> oleh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AI, ES </a:t>
            </a:r>
            <a:r>
              <a:rPr lang="en-US" dirty="0" err="1"/>
              <a:t>menjadi</a:t>
            </a:r>
            <a:r>
              <a:rPr lang="en-US" dirty="0"/>
              <a:t> yang </a:t>
            </a:r>
            <a:r>
              <a:rPr lang="en-US" dirty="0" err="1"/>
              <a:t>utama</a:t>
            </a:r>
            <a:r>
              <a:rPr lang="en-US" dirty="0"/>
              <a:t>.”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82DE78-238D-606F-267B-0A062ED610EE}"/>
              </a:ext>
            </a:extLst>
          </p:cNvPr>
          <p:cNvSpPr txBox="1"/>
          <p:nvPr/>
        </p:nvSpPr>
        <p:spPr>
          <a:xfrm>
            <a:off x="444232" y="2268457"/>
            <a:ext cx="827117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 err="1"/>
              <a:t>Pengambil</a:t>
            </a:r>
            <a:r>
              <a:rPr lang="en-US" sz="2000" dirty="0"/>
              <a:t> Keputusan </a:t>
            </a:r>
            <a:r>
              <a:rPr lang="en-US" sz="2000" dirty="0" err="1"/>
              <a:t>Manajerial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Pekerja</a:t>
            </a:r>
            <a:r>
              <a:rPr lang="en-US" sz="2000" dirty="0"/>
              <a:t> </a:t>
            </a:r>
            <a:r>
              <a:rPr lang="en-US" sz="2000" dirty="0" err="1"/>
              <a:t>Pengetahuan</a:t>
            </a:r>
            <a:r>
              <a:rPr lang="en-US" sz="2000" dirty="0"/>
              <a:t> dan </a:t>
            </a:r>
            <a:r>
              <a:rPr lang="en-US" sz="2000" dirty="0" err="1"/>
              <a:t>tentu</a:t>
            </a:r>
            <a:r>
              <a:rPr lang="en-US" sz="2000" dirty="0"/>
              <a:t> </a:t>
            </a:r>
            <a:r>
              <a:rPr lang="en-US" sz="2000" dirty="0" err="1"/>
              <a:t>saja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menggabungkan</a:t>
            </a:r>
            <a:r>
              <a:rPr lang="en-US" sz="2000" dirty="0"/>
              <a:t> </a:t>
            </a:r>
            <a:r>
              <a:rPr lang="en-US" sz="2000" dirty="0" err="1"/>
              <a:t>pengetahuan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Pengambil</a:t>
            </a:r>
            <a:r>
              <a:rPr lang="en-US" sz="2000" dirty="0"/>
              <a:t> Keputusan </a:t>
            </a:r>
            <a:r>
              <a:rPr lang="en-US" sz="2000" dirty="0" err="1"/>
              <a:t>mereka</a:t>
            </a:r>
            <a:r>
              <a:rPr lang="en-US" sz="2000" dirty="0"/>
              <a:t>.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/>
              <a:t>Di zaman </a:t>
            </a:r>
            <a:r>
              <a:rPr lang="en-US" sz="2000" dirty="0" err="1"/>
              <a:t>ini</a:t>
            </a:r>
            <a:r>
              <a:rPr lang="en-US" sz="2000" dirty="0"/>
              <a:t>, </a:t>
            </a:r>
            <a:r>
              <a:rPr lang="en-US" sz="2000" dirty="0" err="1"/>
              <a:t>berlimpahnya</a:t>
            </a:r>
            <a:r>
              <a:rPr lang="en-US" sz="2000" dirty="0"/>
              <a:t> </a:t>
            </a:r>
            <a:r>
              <a:rPr lang="en-US" sz="2000" dirty="0" err="1"/>
              <a:t>ilmu</a:t>
            </a:r>
            <a:r>
              <a:rPr lang="en-US" sz="2000" dirty="0"/>
              <a:t> </a:t>
            </a:r>
            <a:r>
              <a:rPr lang="en-US" sz="2000" dirty="0" err="1"/>
              <a:t>pengetahuan</a:t>
            </a:r>
            <a:r>
              <a:rPr lang="en-US" sz="2000" dirty="0"/>
              <a:t> dan </a:t>
            </a:r>
            <a:r>
              <a:rPr lang="en-US" sz="2000" dirty="0" err="1"/>
              <a:t>jumlahnya</a:t>
            </a:r>
            <a:r>
              <a:rPr lang="en-US" sz="2000" dirty="0"/>
              <a:t> yang sangat </a:t>
            </a:r>
            <a:r>
              <a:rPr lang="en-US" sz="2000" dirty="0" err="1"/>
              <a:t>besarsumber</a:t>
            </a:r>
            <a:r>
              <a:rPr lang="en-US" sz="2000" dirty="0"/>
              <a:t> </a:t>
            </a:r>
            <a:r>
              <a:rPr lang="en-US" sz="2000" dirty="0" err="1"/>
              <a:t>daya</a:t>
            </a:r>
            <a:r>
              <a:rPr lang="en-US" sz="2000" dirty="0"/>
              <a:t>, </a:t>
            </a:r>
            <a:r>
              <a:rPr lang="en-US" sz="2000" dirty="0" err="1"/>
              <a:t>hanya</a:t>
            </a:r>
            <a:r>
              <a:rPr lang="en-US" sz="2000" dirty="0"/>
              <a:t> DSS </a:t>
            </a:r>
            <a:r>
              <a:rPr lang="en-US" sz="2000" dirty="0" err="1"/>
              <a:t>berbasis</a:t>
            </a:r>
            <a:r>
              <a:rPr lang="en-US" sz="2000" dirty="0"/>
              <a:t> </a:t>
            </a:r>
            <a:r>
              <a:rPr lang="en-US" sz="2000" dirty="0" err="1"/>
              <a:t>pengetahuan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meningkatkan</a:t>
            </a:r>
            <a:r>
              <a:rPr lang="en-US" sz="2000" dirty="0"/>
              <a:t> </a:t>
            </a:r>
            <a:r>
              <a:rPr lang="en-US" sz="2000" dirty="0" err="1"/>
              <a:t>kemampuan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alat</a:t>
            </a:r>
            <a:r>
              <a:rPr lang="en-US" sz="2000" dirty="0"/>
              <a:t> </a:t>
            </a:r>
            <a:r>
              <a:rPr lang="en-US" sz="2000" dirty="0" err="1"/>
              <a:t>Pengambil</a:t>
            </a:r>
            <a:r>
              <a:rPr lang="en-US" sz="2000" dirty="0"/>
              <a:t> Keputusan dan DSS </a:t>
            </a:r>
            <a:r>
              <a:rPr lang="en-US" sz="2000" dirty="0" err="1"/>
              <a:t>Terkomputerisasi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3990350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Artificial Intelligence Definition </a:t>
            </a:r>
            <a:br>
              <a:rPr lang="id-ID" sz="2800" b="1" dirty="0"/>
            </a:br>
            <a:r>
              <a:rPr lang="en-US" sz="2800" b="1" dirty="0">
                <a:solidFill>
                  <a:srgbClr val="00B050"/>
                </a:solidFill>
              </a:rPr>
              <a:t>Machines that mimic human intelligence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7</a:t>
            </a:fld>
            <a:endParaRPr lang="en-US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571612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013E118-8ABB-8CFE-EC00-5A9AAE3F7BE9}"/>
              </a:ext>
            </a:extLst>
          </p:cNvPr>
          <p:cNvSpPr txBox="1"/>
          <p:nvPr/>
        </p:nvSpPr>
        <p:spPr>
          <a:xfrm>
            <a:off x="726402" y="1149884"/>
            <a:ext cx="77768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Buatan</a:t>
            </a:r>
            <a:r>
              <a:rPr lang="en-US" dirty="0"/>
              <a:t> </a:t>
            </a:r>
            <a:r>
              <a:rPr lang="en-US" dirty="0" err="1"/>
              <a:t>Mesin</a:t>
            </a:r>
            <a:r>
              <a:rPr lang="en-US" dirty="0"/>
              <a:t> yang </a:t>
            </a:r>
            <a:r>
              <a:rPr lang="en-US" dirty="0" err="1"/>
              <a:t>meniru</a:t>
            </a:r>
            <a:r>
              <a:rPr lang="en-US" dirty="0"/>
              <a:t>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511500-3ECC-8E00-084A-97963A2A9F32}"/>
              </a:ext>
            </a:extLst>
          </p:cNvPr>
          <p:cNvSpPr txBox="1"/>
          <p:nvPr/>
        </p:nvSpPr>
        <p:spPr>
          <a:xfrm>
            <a:off x="457200" y="2292884"/>
            <a:ext cx="847481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“</a:t>
            </a:r>
            <a:r>
              <a:rPr lang="en-US" sz="2400" dirty="0" err="1"/>
              <a:t>Studi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proses </a:t>
            </a:r>
            <a:r>
              <a:rPr lang="en-US" sz="2400" dirty="0" err="1"/>
              <a:t>berpikir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, </a:t>
            </a:r>
            <a:r>
              <a:rPr lang="en-US" sz="2400" dirty="0" err="1"/>
              <a:t>duplikat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mesin</a:t>
            </a:r>
            <a:r>
              <a:rPr lang="en-US" sz="2400" dirty="0"/>
              <a:t>.”</a:t>
            </a:r>
          </a:p>
          <a:p>
            <a:endParaRPr lang="en-US" sz="2400" dirty="0"/>
          </a:p>
          <a:p>
            <a:r>
              <a:rPr lang="en-US" sz="2400" dirty="0"/>
              <a:t>“AI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mesin</a:t>
            </a:r>
            <a:r>
              <a:rPr lang="en-US" sz="2400" dirty="0"/>
              <a:t> yang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oleh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disebut</a:t>
            </a:r>
            <a:r>
              <a:rPr lang="en-US" sz="2400" dirty="0"/>
              <a:t> </a:t>
            </a:r>
            <a:r>
              <a:rPr lang="en-US" sz="2400" dirty="0" err="1"/>
              <a:t>Cerdas</a:t>
            </a:r>
            <a:r>
              <a:rPr lang="en-US" sz="2400" dirty="0"/>
              <a:t>.”</a:t>
            </a:r>
          </a:p>
          <a:p>
            <a:endParaRPr lang="en-US" sz="2400" dirty="0"/>
          </a:p>
          <a:p>
            <a:r>
              <a:rPr lang="en-US" sz="2400" dirty="0"/>
              <a:t>“AI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studi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membuat</a:t>
            </a:r>
            <a:r>
              <a:rPr lang="en-US" sz="2400" dirty="0"/>
              <a:t> </a:t>
            </a:r>
            <a:r>
              <a:rPr lang="en-US" sz="2400" dirty="0" err="1"/>
              <a:t>komputer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hal-hal</a:t>
            </a:r>
            <a:r>
              <a:rPr lang="en-US" sz="2400" dirty="0"/>
              <a:t> yang, pada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,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.” Kaya &amp; </a:t>
            </a:r>
            <a:r>
              <a:rPr lang="en-US" sz="2400" dirty="0" err="1"/>
              <a:t>Ksatria</a:t>
            </a:r>
            <a:r>
              <a:rPr lang="en-US" sz="2400" dirty="0"/>
              <a:t> '91</a:t>
            </a:r>
          </a:p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748347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accent6">
                    <a:lumMod val="50000"/>
                  </a:schemeClr>
                </a:solidFill>
              </a:rPr>
              <a:t>Deep Blue &amp; Garry Kasparov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8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30845EB-87A9-AF46-5B2C-D4FF4F9773DB}"/>
              </a:ext>
            </a:extLst>
          </p:cNvPr>
          <p:cNvSpPr txBox="1"/>
          <p:nvPr/>
        </p:nvSpPr>
        <p:spPr>
          <a:xfrm>
            <a:off x="899592" y="1674674"/>
            <a:ext cx="763284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/>
              <a:t>Pemain</a:t>
            </a:r>
            <a:r>
              <a:rPr lang="en-US" sz="2400" dirty="0"/>
              <a:t> </a:t>
            </a:r>
            <a:r>
              <a:rPr lang="en-US" sz="2400" dirty="0" err="1"/>
              <a:t>catur</a:t>
            </a:r>
            <a:r>
              <a:rPr lang="en-US" sz="2400" dirty="0"/>
              <a:t> </a:t>
            </a:r>
            <a:r>
              <a:rPr lang="en-US" sz="2400" dirty="0" err="1"/>
              <a:t>terbaik</a:t>
            </a:r>
            <a:r>
              <a:rPr lang="en-US" sz="2400" dirty="0"/>
              <a:t> yang </a:t>
            </a:r>
            <a:r>
              <a:rPr lang="en-US" sz="2400" dirty="0" err="1"/>
              <a:t>pernah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Pertama</a:t>
            </a:r>
            <a:r>
              <a:rPr lang="en-US" sz="2400" dirty="0"/>
              <a:t> kali </a:t>
            </a:r>
            <a:r>
              <a:rPr lang="en-US" sz="2400" dirty="0" err="1"/>
              <a:t>komputer</a:t>
            </a:r>
            <a:r>
              <a:rPr lang="en-US" sz="2400" dirty="0"/>
              <a:t> </a:t>
            </a:r>
            <a:r>
              <a:rPr lang="en-US" sz="2400" dirty="0" err="1"/>
              <a:t>mendemonstrasikan</a:t>
            </a:r>
            <a:r>
              <a:rPr lang="en-US" sz="2400" dirty="0"/>
              <a:t> </a:t>
            </a:r>
            <a:r>
              <a:rPr lang="en-US" sz="2400" dirty="0" err="1"/>
              <a:t>kecerdasan</a:t>
            </a:r>
            <a:r>
              <a:rPr lang="en-US" sz="2400" dirty="0"/>
              <a:t> </a:t>
            </a:r>
            <a:r>
              <a:rPr lang="en-US" sz="2400" dirty="0" err="1"/>
              <a:t>diperlukan</a:t>
            </a:r>
            <a:r>
              <a:rPr lang="en-US" sz="2400" dirty="0"/>
              <a:t> </a:t>
            </a:r>
            <a:r>
              <a:rPr lang="en-US" sz="2400" dirty="0" err="1"/>
              <a:t>kecerdasan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 err="1"/>
              <a:t>Mesin</a:t>
            </a:r>
            <a:r>
              <a:rPr lang="en-US" sz="2400" dirty="0"/>
              <a:t> IBM RS/6000 SP </a:t>
            </a:r>
            <a:r>
              <a:rPr lang="en-US" sz="2400" dirty="0" err="1"/>
              <a:t>mampu</a:t>
            </a:r>
            <a:r>
              <a:rPr lang="en-US" sz="2400" dirty="0"/>
              <a:t>:</a:t>
            </a:r>
          </a:p>
          <a:p>
            <a:r>
              <a:rPr lang="en-US" sz="2400" dirty="0"/>
              <a:t>- </a:t>
            </a:r>
            <a:r>
              <a:rPr lang="en-US" sz="2400" dirty="0" err="1"/>
              <a:t>Memeriksa</a:t>
            </a:r>
            <a:r>
              <a:rPr lang="en-US" sz="2400" dirty="0"/>
              <a:t> 200 </a:t>
            </a:r>
            <a:r>
              <a:rPr lang="en-US" sz="2400" dirty="0" err="1"/>
              <a:t>juta</a:t>
            </a:r>
            <a:r>
              <a:rPr lang="en-US" sz="2400" dirty="0"/>
              <a:t> </a:t>
            </a:r>
            <a:r>
              <a:rPr lang="en-US" sz="2400" dirty="0" err="1"/>
              <a:t>gerakan</a:t>
            </a:r>
            <a:r>
              <a:rPr lang="en-US" sz="2400" dirty="0"/>
              <a:t> per </a:t>
            </a:r>
            <a:r>
              <a:rPr lang="en-US" sz="2400" dirty="0" err="1"/>
              <a:t>detik</a:t>
            </a:r>
            <a:r>
              <a:rPr lang="en-US" sz="2400" dirty="0"/>
              <a:t>.</a:t>
            </a:r>
          </a:p>
          <a:p>
            <a:r>
              <a:rPr lang="en-US" sz="2400" dirty="0"/>
              <a:t>- 50 </a:t>
            </a:r>
            <a:r>
              <a:rPr lang="en-US" sz="2400" dirty="0" err="1"/>
              <a:t>miliar</a:t>
            </a:r>
            <a:r>
              <a:rPr lang="en-US" sz="2400" dirty="0"/>
              <a:t> </a:t>
            </a:r>
            <a:r>
              <a:rPr lang="en-US" sz="2400" dirty="0" err="1"/>
              <a:t>posisi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gerakan</a:t>
            </a:r>
            <a:r>
              <a:rPr lang="en-US" sz="2400" dirty="0"/>
              <a:t> per 3 </a:t>
            </a:r>
            <a:r>
              <a:rPr lang="en-US" sz="2400" dirty="0" err="1"/>
              <a:t>Menit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784569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0747" t="41992" r="22035" b="45313"/>
          <a:stretch>
            <a:fillRect/>
          </a:stretch>
        </p:blipFill>
        <p:spPr bwMode="auto">
          <a:xfrm>
            <a:off x="827584" y="305540"/>
            <a:ext cx="707236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0" y="1571612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631AD29-FDB7-2FC7-0C6E-D083F5B330CE}"/>
              </a:ext>
            </a:extLst>
          </p:cNvPr>
          <p:cNvSpPr txBox="1"/>
          <p:nvPr/>
        </p:nvSpPr>
        <p:spPr>
          <a:xfrm>
            <a:off x="2049692" y="1209145"/>
            <a:ext cx="4628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tanda</a:t>
            </a:r>
            <a:r>
              <a:rPr lang="en-US" dirty="0"/>
              <a:t> </a:t>
            </a:r>
            <a:r>
              <a:rPr lang="en-US" dirty="0" err="1"/>
              <a:t>kecerdasan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09EC06-1DA0-F199-2338-9B509DFFC106}"/>
              </a:ext>
            </a:extLst>
          </p:cNvPr>
          <p:cNvSpPr txBox="1"/>
          <p:nvPr/>
        </p:nvSpPr>
        <p:spPr>
          <a:xfrm>
            <a:off x="497599" y="2146967"/>
            <a:ext cx="818920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-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memahami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pengalaman</a:t>
            </a:r>
            <a:r>
              <a:rPr lang="en-US" sz="2400" dirty="0"/>
              <a:t>.</a:t>
            </a:r>
          </a:p>
          <a:p>
            <a:r>
              <a:rPr lang="en-US" sz="2400" dirty="0"/>
              <a:t>-</a:t>
            </a:r>
            <a:r>
              <a:rPr lang="en-US" sz="2400" dirty="0" err="1"/>
              <a:t>Menafsirkan</a:t>
            </a:r>
            <a:r>
              <a:rPr lang="en-US" sz="2400" dirty="0"/>
              <a:t>, </a:t>
            </a:r>
            <a:r>
              <a:rPr lang="en-US" sz="2400" dirty="0" err="1"/>
              <a:t>memahami</a:t>
            </a:r>
            <a:r>
              <a:rPr lang="en-US" sz="2400" dirty="0"/>
              <a:t> </a:t>
            </a:r>
            <a:r>
              <a:rPr lang="en-US" sz="2400" dirty="0" err="1"/>
              <a:t>ambiguitas</a:t>
            </a:r>
            <a:r>
              <a:rPr lang="en-US" sz="2400" dirty="0"/>
              <a:t>.</a:t>
            </a:r>
          </a:p>
          <a:p>
            <a:r>
              <a:rPr lang="en-US" sz="2400" dirty="0"/>
              <a:t>-</a:t>
            </a:r>
            <a:r>
              <a:rPr lang="en-US" sz="2400" dirty="0" err="1"/>
              <a:t>Respon</a:t>
            </a:r>
            <a:r>
              <a:rPr lang="en-US" sz="2400" dirty="0"/>
              <a:t> </a:t>
            </a:r>
            <a:r>
              <a:rPr lang="en-US" sz="2400" dirty="0" err="1"/>
              <a:t>cepat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situasi</a:t>
            </a:r>
            <a:r>
              <a:rPr lang="en-US" sz="2400" dirty="0"/>
              <a:t>.</a:t>
            </a:r>
          </a:p>
          <a:p>
            <a:r>
              <a:rPr lang="en-US" sz="2400" dirty="0"/>
              <a:t>-</a:t>
            </a:r>
            <a:r>
              <a:rPr lang="en-US" sz="2400" dirty="0" err="1"/>
              <a:t>Menerapkan</a:t>
            </a:r>
            <a:r>
              <a:rPr lang="en-US" sz="2400" dirty="0"/>
              <a:t> </a:t>
            </a:r>
            <a:r>
              <a:rPr lang="en-US" sz="2400" dirty="0" err="1"/>
              <a:t>penalaran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pemecahan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.</a:t>
            </a:r>
          </a:p>
          <a:p>
            <a:r>
              <a:rPr lang="en-US" sz="2400" dirty="0"/>
              <a:t>-</a:t>
            </a:r>
            <a:r>
              <a:rPr lang="en-US" sz="2400" dirty="0" err="1"/>
              <a:t>Memanipulasi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menerapkan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.</a:t>
            </a:r>
          </a:p>
          <a:p>
            <a:r>
              <a:rPr lang="en-US" sz="2400" dirty="0"/>
              <a:t>-</a:t>
            </a:r>
            <a:r>
              <a:rPr lang="en-US" sz="2400" dirty="0" err="1"/>
              <a:t>Berpikir</a:t>
            </a:r>
            <a:r>
              <a:rPr lang="en-US" sz="2400" dirty="0"/>
              <a:t> dan </a:t>
            </a:r>
            <a:r>
              <a:rPr lang="en-US" sz="2400" dirty="0" err="1"/>
              <a:t>bernalar</a:t>
            </a:r>
            <a:r>
              <a:rPr lang="en-US" sz="2400" dirty="0"/>
              <a:t>.</a:t>
            </a:r>
          </a:p>
          <a:p>
            <a:r>
              <a:rPr lang="en-US" sz="2400" dirty="0"/>
              <a:t>-</a:t>
            </a:r>
            <a:r>
              <a:rPr lang="en-US" sz="2400" dirty="0" err="1"/>
              <a:t>Menangani</a:t>
            </a:r>
            <a:r>
              <a:rPr lang="en-US" sz="2400" dirty="0"/>
              <a:t> </a:t>
            </a:r>
            <a:r>
              <a:rPr lang="en-US" sz="2400" dirty="0" err="1"/>
              <a:t>situasi</a:t>
            </a:r>
            <a:r>
              <a:rPr lang="en-US" sz="2400" dirty="0"/>
              <a:t> yang </a:t>
            </a:r>
            <a:r>
              <a:rPr lang="en-US" sz="2400" dirty="0" err="1"/>
              <a:t>membingungkan</a:t>
            </a:r>
            <a:r>
              <a:rPr lang="en-US" sz="2400" dirty="0"/>
              <a:t> dan </a:t>
            </a:r>
            <a:r>
              <a:rPr lang="en-US" sz="2400" dirty="0" err="1"/>
              <a:t>membingungkan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141917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5042</TotalTime>
  <Words>996</Words>
  <Application>Microsoft Office PowerPoint</Application>
  <PresentationFormat>On-screen Show (4:3)</PresentationFormat>
  <Paragraphs>192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 Kode MK/SKS : /3</vt:lpstr>
      <vt:lpstr>Intelligent Decision Support Systems </vt:lpstr>
      <vt:lpstr>Learning Objectives</vt:lpstr>
      <vt:lpstr>PowerPoint Presentation</vt:lpstr>
      <vt:lpstr>Fundamentals of Intelligent  systems</vt:lpstr>
      <vt:lpstr>Knowledge-Based DS  “Can be provided by a variety of AI tools, ES being the primary one.”</vt:lpstr>
      <vt:lpstr>Artificial Intelligence Definition  Machines that mimic human intelligence</vt:lpstr>
      <vt:lpstr>Deep Blue &amp; Garry Kasparov</vt:lpstr>
      <vt:lpstr>PowerPoint Presentation</vt:lpstr>
      <vt:lpstr>PowerPoint Presentation</vt:lpstr>
      <vt:lpstr>10.3 Development of Artificial Intelligence</vt:lpstr>
      <vt:lpstr>10.4 Artificial Intelligence Concepts</vt:lpstr>
      <vt:lpstr>Artificial Intelligence Concepts</vt:lpstr>
      <vt:lpstr>Artificial Intelligence Concepts</vt:lpstr>
      <vt:lpstr>10.5 Experts</vt:lpstr>
      <vt:lpstr>Expert Systems Features</vt:lpstr>
      <vt:lpstr>PowerPoint Presentation</vt:lpstr>
      <vt:lpstr>10.6 Applications of Expert Systems</vt:lpstr>
      <vt:lpstr>Applications</vt:lpstr>
      <vt:lpstr>Environments, Ex Sys Structure  1- Consultation (runtime)  2- Development</vt:lpstr>
      <vt:lpstr>Major Components of Expert Systems</vt:lpstr>
      <vt:lpstr>Benefits of Expert Systems</vt:lpstr>
      <vt:lpstr>Benefits of Expert Systems</vt:lpstr>
      <vt:lpstr>Limitations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Kapsel_I_1</dc:title>
  <dc:creator>septilia</dc:creator>
  <cp:lastModifiedBy>Sri Lestari</cp:lastModifiedBy>
  <cp:revision>328</cp:revision>
  <dcterms:created xsi:type="dcterms:W3CDTF">2010-04-18T12:06:30Z</dcterms:created>
  <dcterms:modified xsi:type="dcterms:W3CDTF">2026-01-09T09:47:44Z</dcterms:modified>
</cp:coreProperties>
</file>