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80" r:id="rId6"/>
    <p:sldId id="281" r:id="rId7"/>
    <p:sldId id="265" r:id="rId8"/>
    <p:sldId id="266" r:id="rId9"/>
    <p:sldId id="267" r:id="rId10"/>
    <p:sldId id="264" r:id="rId11"/>
    <p:sldId id="268" r:id="rId12"/>
    <p:sldId id="269" r:id="rId13"/>
    <p:sldId id="275" r:id="rId14"/>
    <p:sldId id="277" r:id="rId15"/>
    <p:sldId id="278" r:id="rId16"/>
    <p:sldId id="279" r:id="rId17"/>
    <p:sldId id="270" r:id="rId18"/>
    <p:sldId id="271" r:id="rId19"/>
    <p:sldId id="272" r:id="rId20"/>
    <p:sldId id="273" r:id="rId21"/>
    <p:sldId id="274" r:id="rId22"/>
    <p:sldId id="260" r:id="rId23"/>
    <p:sldId id="261" r:id="rId24"/>
    <p:sldId id="276" r:id="rId25"/>
    <p:sldId id="262" r:id="rId26"/>
    <p:sldId id="263" r:id="rId27"/>
  </p:sldIdLst>
  <p:sldSz cx="18288000" cy="10287000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  <p:embeddedFont>
      <p:font typeface="Cambria" panose="02040503050406030204" pitchFamily="18" charset="0"/>
      <p:regular r:id="rId32"/>
      <p:bold r:id="rId33"/>
      <p:italic r:id="rId34"/>
      <p:boldItalic r:id="rId35"/>
    </p:embeddedFont>
    <p:embeddedFont>
      <p:font typeface="Open Sans" panose="020B0606030504020204" pitchFamily="34" charset="0"/>
      <p:regular r:id="rId36"/>
      <p:bold r:id="rId37"/>
      <p:italic r:id="rId38"/>
      <p:boldItalic r:id="rId39"/>
    </p:embeddedFont>
    <p:embeddedFont>
      <p:font typeface="Open Sans Bold Bold" panose="020B0604020202020204" charset="0"/>
      <p:regular r:id="rId40"/>
    </p:embeddedFont>
    <p:embeddedFont>
      <p:font typeface="Open Sauce" panose="020B0604020202020204" charset="0"/>
      <p:regular r:id="rId41"/>
    </p:embeddedFont>
    <p:embeddedFont>
      <p:font typeface="Tahoma" panose="020B0604030504040204" pitchFamily="34" charset="0"/>
      <p:regular r:id="rId42"/>
      <p:bold r:id="rId43"/>
    </p:embeddedFont>
    <p:embeddedFont>
      <p:font typeface="Tahoma Bold" panose="020B0804030504040204" pitchFamily="34" charset="0"/>
      <p:regular r:id="rId44"/>
      <p:bold r:id="rId4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22" autoAdjust="0"/>
  </p:normalViewPr>
  <p:slideViewPr>
    <p:cSldViewPr>
      <p:cViewPr varScale="1">
        <p:scale>
          <a:sx n="46" d="100"/>
          <a:sy n="46" d="100"/>
        </p:scale>
        <p:origin x="696" y="-8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2.fntdata"/><Relationship Id="rId21" Type="http://schemas.openxmlformats.org/officeDocument/2006/relationships/slide" Target="slides/slide20.xml"/><Relationship Id="rId34" Type="http://schemas.openxmlformats.org/officeDocument/2006/relationships/font" Target="fonts/font7.fntdata"/><Relationship Id="rId42" Type="http://schemas.openxmlformats.org/officeDocument/2006/relationships/font" Target="fonts/font15.fntdata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2.fntdata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font" Target="fonts/font13.fntdata"/><Relationship Id="rId45" Type="http://schemas.openxmlformats.org/officeDocument/2006/relationships/font" Target="fonts/font1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4" Type="http://schemas.openxmlformats.org/officeDocument/2006/relationships/font" Target="fonts/font1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43" Type="http://schemas.openxmlformats.org/officeDocument/2006/relationships/font" Target="fonts/font16.fntdata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font" Target="fonts/font11.fntdata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7.svg"/><Relationship Id="rId7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9.svg"/><Relationship Id="rId4" Type="http://schemas.openxmlformats.org/officeDocument/2006/relationships/image" Target="../media/image8.png"/><Relationship Id="rId9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7.svg"/><Relationship Id="rId7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9.svg"/><Relationship Id="rId4" Type="http://schemas.openxmlformats.org/officeDocument/2006/relationships/image" Target="../media/image8.png"/><Relationship Id="rId9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7.svg"/><Relationship Id="rId7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9.svg"/><Relationship Id="rId4" Type="http://schemas.openxmlformats.org/officeDocument/2006/relationships/image" Target="../media/image8.png"/><Relationship Id="rId9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7.svg"/><Relationship Id="rId7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9.svg"/><Relationship Id="rId10" Type="http://schemas.openxmlformats.org/officeDocument/2006/relationships/image" Target="../media/image10.png"/><Relationship Id="rId4" Type="http://schemas.openxmlformats.org/officeDocument/2006/relationships/image" Target="../media/image8.png"/><Relationship Id="rId9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7.svg"/><Relationship Id="rId7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9.svg"/><Relationship Id="rId10" Type="http://schemas.openxmlformats.org/officeDocument/2006/relationships/image" Target="../media/image11.png"/><Relationship Id="rId4" Type="http://schemas.openxmlformats.org/officeDocument/2006/relationships/image" Target="../media/image8.png"/><Relationship Id="rId9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7.svg"/><Relationship Id="rId7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9.svg"/><Relationship Id="rId4" Type="http://schemas.openxmlformats.org/officeDocument/2006/relationships/image" Target="../media/image8.png"/><Relationship Id="rId9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7.svg"/><Relationship Id="rId7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9.svg"/><Relationship Id="rId4" Type="http://schemas.openxmlformats.org/officeDocument/2006/relationships/image" Target="../media/image8.png"/><Relationship Id="rId9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7.svg"/><Relationship Id="rId7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9.svg"/><Relationship Id="rId10" Type="http://schemas.openxmlformats.org/officeDocument/2006/relationships/image" Target="../media/image12.png"/><Relationship Id="rId4" Type="http://schemas.openxmlformats.org/officeDocument/2006/relationships/image" Target="../media/image8.png"/><Relationship Id="rId9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7.svg"/><Relationship Id="rId7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9.svg"/><Relationship Id="rId4" Type="http://schemas.openxmlformats.org/officeDocument/2006/relationships/image" Target="../media/image8.png"/><Relationship Id="rId9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7.svg"/><Relationship Id="rId7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9.svg"/><Relationship Id="rId4" Type="http://schemas.openxmlformats.org/officeDocument/2006/relationships/image" Target="../media/image8.png"/><Relationship Id="rId9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7.svg"/><Relationship Id="rId7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9.svg"/><Relationship Id="rId4" Type="http://schemas.openxmlformats.org/officeDocument/2006/relationships/image" Target="../media/image8.png"/><Relationship Id="rId9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7.svg"/><Relationship Id="rId7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9.svg"/><Relationship Id="rId4" Type="http://schemas.openxmlformats.org/officeDocument/2006/relationships/image" Target="../media/image8.png"/><Relationship Id="rId9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7.svg"/><Relationship Id="rId7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9.svg"/><Relationship Id="rId4" Type="http://schemas.openxmlformats.org/officeDocument/2006/relationships/image" Target="../media/image8.png"/><Relationship Id="rId9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7.svg"/><Relationship Id="rId7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9.svg"/><Relationship Id="rId4" Type="http://schemas.openxmlformats.org/officeDocument/2006/relationships/image" Target="../media/image8.png"/><Relationship Id="rId9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7.svg"/><Relationship Id="rId7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9.svg"/><Relationship Id="rId4" Type="http://schemas.openxmlformats.org/officeDocument/2006/relationships/image" Target="../media/image8.png"/><Relationship Id="rId9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7.svg"/><Relationship Id="rId7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9.svg"/><Relationship Id="rId10" Type="http://schemas.openxmlformats.org/officeDocument/2006/relationships/image" Target="../media/image13.jpg"/><Relationship Id="rId4" Type="http://schemas.openxmlformats.org/officeDocument/2006/relationships/image" Target="../media/image8.png"/><Relationship Id="rId9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7.svg"/><Relationship Id="rId7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9.svg"/><Relationship Id="rId4" Type="http://schemas.openxmlformats.org/officeDocument/2006/relationships/image" Target="../media/image8.png"/><Relationship Id="rId9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7.svg"/><Relationship Id="rId7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9.svg"/><Relationship Id="rId4" Type="http://schemas.openxmlformats.org/officeDocument/2006/relationships/image" Target="../media/image8.png"/><Relationship Id="rId9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7.svg"/><Relationship Id="rId7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9.svg"/><Relationship Id="rId4" Type="http://schemas.openxmlformats.org/officeDocument/2006/relationships/image" Target="../media/image8.png"/><Relationship Id="rId9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7.svg"/><Relationship Id="rId7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9.svg"/><Relationship Id="rId4" Type="http://schemas.openxmlformats.org/officeDocument/2006/relationships/image" Target="../media/image8.png"/><Relationship Id="rId9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7.svg"/><Relationship Id="rId7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9.svg"/><Relationship Id="rId4" Type="http://schemas.openxmlformats.org/officeDocument/2006/relationships/image" Target="../media/image8.png"/><Relationship Id="rId9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7.svg"/><Relationship Id="rId7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9.svg"/><Relationship Id="rId4" Type="http://schemas.openxmlformats.org/officeDocument/2006/relationships/image" Target="../media/image8.png"/><Relationship Id="rId9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7.svg"/><Relationship Id="rId7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9.svg"/><Relationship Id="rId4" Type="http://schemas.openxmlformats.org/officeDocument/2006/relationships/image" Target="../media/image8.png"/><Relationship Id="rId9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7.svg"/><Relationship Id="rId7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9.svg"/><Relationship Id="rId4" Type="http://schemas.openxmlformats.org/officeDocument/2006/relationships/image" Target="../media/image8.png"/><Relationship Id="rId9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7567" r="-1756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8508869" y="3333033"/>
            <a:ext cx="8750431" cy="503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199"/>
              </a:lnSpc>
              <a:spcBef>
                <a:spcPct val="0"/>
              </a:spcBef>
            </a:pPr>
            <a:r>
              <a:rPr lang="en-US" sz="2999" spc="110" dirty="0">
                <a:solidFill>
                  <a:srgbClr val="FFFFFF"/>
                </a:solidFill>
                <a:latin typeface="Open Sans"/>
              </a:rPr>
              <a:t>PERTEMUAN KE: 1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-276225" y="360178"/>
            <a:ext cx="7683351" cy="897122"/>
            <a:chOff x="0" y="0"/>
            <a:chExt cx="10244467" cy="1196163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10244467" cy="1196163"/>
              <a:chOff x="0" y="0"/>
              <a:chExt cx="2449405" cy="285997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2449405" cy="285997"/>
              </a:xfrm>
              <a:custGeom>
                <a:avLst/>
                <a:gdLst/>
                <a:ahLst/>
                <a:cxnLst/>
                <a:rect l="l" t="t" r="r" b="b"/>
                <a:pathLst>
                  <a:path w="2449405" h="285997">
                    <a:moveTo>
                      <a:pt x="42320" y="0"/>
                    </a:moveTo>
                    <a:lnTo>
                      <a:pt x="2407085" y="0"/>
                    </a:lnTo>
                    <a:cubicBezTo>
                      <a:pt x="2430458" y="0"/>
                      <a:pt x="2449405" y="18947"/>
                      <a:pt x="2449405" y="42320"/>
                    </a:cubicBezTo>
                    <a:lnTo>
                      <a:pt x="2449405" y="243677"/>
                    </a:lnTo>
                    <a:cubicBezTo>
                      <a:pt x="2449405" y="267050"/>
                      <a:pt x="2430458" y="285997"/>
                      <a:pt x="2407085" y="285997"/>
                    </a:cubicBezTo>
                    <a:lnTo>
                      <a:pt x="42320" y="285997"/>
                    </a:lnTo>
                    <a:cubicBezTo>
                      <a:pt x="18947" y="285997"/>
                      <a:pt x="0" y="267050"/>
                      <a:pt x="0" y="243677"/>
                    </a:cubicBezTo>
                    <a:lnTo>
                      <a:pt x="0" y="42320"/>
                    </a:lnTo>
                    <a:cubicBezTo>
                      <a:pt x="0" y="18947"/>
                      <a:pt x="18947" y="0"/>
                      <a:pt x="4232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76200"/>
                <a:ext cx="812800" cy="889000"/>
              </a:xfrm>
              <a:prstGeom prst="rect">
                <a:avLst/>
              </a:prstGeom>
            </p:spPr>
            <p:txBody>
              <a:bodyPr lIns="41969" tIns="41969" rIns="41969" bIns="41969" rtlCol="0" anchor="ctr"/>
              <a:lstStyle/>
              <a:p>
                <a:pPr algn="ctr">
                  <a:lnSpc>
                    <a:spcPts val="3695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698132" y="165752"/>
              <a:ext cx="3482526" cy="885642"/>
            </a:xfrm>
            <a:custGeom>
              <a:avLst/>
              <a:gdLst/>
              <a:ahLst/>
              <a:cxnLst/>
              <a:rect l="l" t="t" r="r" b="b"/>
              <a:pathLst>
                <a:path w="3482526" h="885642">
                  <a:moveTo>
                    <a:pt x="0" y="0"/>
                  </a:moveTo>
                  <a:lnTo>
                    <a:pt x="3482526" y="0"/>
                  </a:lnTo>
                  <a:lnTo>
                    <a:pt x="3482526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>
              <a:off x="4510858" y="165752"/>
              <a:ext cx="1400551" cy="885642"/>
            </a:xfrm>
            <a:custGeom>
              <a:avLst/>
              <a:gdLst/>
              <a:ahLst/>
              <a:cxnLst/>
              <a:rect l="l" t="t" r="r" b="b"/>
              <a:pathLst>
                <a:path w="1400551" h="885642">
                  <a:moveTo>
                    <a:pt x="0" y="0"/>
                  </a:moveTo>
                  <a:lnTo>
                    <a:pt x="1400551" y="0"/>
                  </a:lnTo>
                  <a:lnTo>
                    <a:pt x="1400551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8168756" y="0"/>
              <a:ext cx="1826203" cy="1196163"/>
            </a:xfrm>
            <a:custGeom>
              <a:avLst/>
              <a:gdLst/>
              <a:ahLst/>
              <a:cxnLst/>
              <a:rect l="l" t="t" r="r" b="b"/>
              <a:pathLst>
                <a:path w="1826203" h="1196163">
                  <a:moveTo>
                    <a:pt x="0" y="0"/>
                  </a:moveTo>
                  <a:lnTo>
                    <a:pt x="1826203" y="0"/>
                  </a:lnTo>
                  <a:lnTo>
                    <a:pt x="1826203" y="1196163"/>
                  </a:lnTo>
                  <a:lnTo>
                    <a:pt x="0" y="11961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6290849" y="165793"/>
              <a:ext cx="1663102" cy="885602"/>
            </a:xfrm>
            <a:custGeom>
              <a:avLst/>
              <a:gdLst/>
              <a:ahLst/>
              <a:cxnLst/>
              <a:rect l="l" t="t" r="r" b="b"/>
              <a:pathLst>
                <a:path w="1663102" h="885602">
                  <a:moveTo>
                    <a:pt x="0" y="0"/>
                  </a:moveTo>
                  <a:lnTo>
                    <a:pt x="1663101" y="0"/>
                  </a:lnTo>
                  <a:lnTo>
                    <a:pt x="1663101" y="885602"/>
                  </a:lnTo>
                  <a:lnTo>
                    <a:pt x="0" y="8856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247374" y="4281487"/>
            <a:ext cx="17011926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/>
            <a:r>
              <a:rPr lang="en-US" sz="8000" spc="124" dirty="0" err="1">
                <a:solidFill>
                  <a:srgbClr val="FFDE59"/>
                </a:solidFill>
                <a:latin typeface="Open Sans Bold Bold"/>
              </a:rPr>
              <a:t>Konsep</a:t>
            </a:r>
            <a:r>
              <a:rPr lang="en-US" sz="8000" spc="124" dirty="0">
                <a:solidFill>
                  <a:srgbClr val="FFDE59"/>
                </a:solidFill>
                <a:latin typeface="Open Sans Bold Bold"/>
              </a:rPr>
              <a:t> Dasar Data Science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508869" y="7406283"/>
            <a:ext cx="8750431" cy="503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199"/>
              </a:lnSpc>
              <a:spcBef>
                <a:spcPct val="0"/>
              </a:spcBef>
            </a:pPr>
            <a:r>
              <a:rPr lang="en-US" sz="2999" b="1" spc="110" dirty="0">
                <a:solidFill>
                  <a:srgbClr val="FFFFFF"/>
                </a:solidFill>
                <a:latin typeface="Open Sans"/>
              </a:rPr>
              <a:t>OLEH: Nurjoko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21065" y="603316"/>
            <a:ext cx="10238235" cy="763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079"/>
              </a:lnSpc>
            </a:pPr>
            <a:r>
              <a:rPr lang="en-US" sz="2199" spc="204" dirty="0">
                <a:solidFill>
                  <a:srgbClr val="FFFFFF"/>
                </a:solidFill>
                <a:latin typeface="Open Sauce"/>
              </a:rPr>
              <a:t>DATA SCIENCE DARMAJAYA</a:t>
            </a:r>
          </a:p>
          <a:p>
            <a:pPr algn="r">
              <a:lnSpc>
                <a:spcPts val="3079"/>
              </a:lnSpc>
              <a:spcBef>
                <a:spcPct val="0"/>
              </a:spcBef>
            </a:pPr>
            <a:r>
              <a:rPr lang="en-US" sz="2199" spc="204" dirty="0">
                <a:solidFill>
                  <a:srgbClr val="FFFFFF"/>
                </a:solidFill>
                <a:latin typeface="Open Sauce"/>
              </a:rPr>
              <a:t> “YOUR BEST FUTURE IN DATA”</a:t>
            </a:r>
          </a:p>
        </p:txBody>
      </p:sp>
      <p:sp>
        <p:nvSpPr>
          <p:cNvPr id="17" name="TextBox 12">
            <a:extLst>
              <a:ext uri="{FF2B5EF4-FFF2-40B4-BE49-F238E27FC236}">
                <a16:creationId xmlns:a16="http://schemas.microsoft.com/office/drawing/2014/main" id="{A2714E9F-ADE7-4F73-983E-E121F19AD7A3}"/>
              </a:ext>
            </a:extLst>
          </p:cNvPr>
          <p:cNvSpPr txBox="1"/>
          <p:nvPr/>
        </p:nvSpPr>
        <p:spPr>
          <a:xfrm>
            <a:off x="1030236" y="9715500"/>
            <a:ext cx="16229064" cy="3415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3"/>
              </a:lnSpc>
              <a:spcBef>
                <a:spcPct val="0"/>
              </a:spcBef>
            </a:pP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[ 12-09-2023 ] | [KODE MK: SD230411 | MATAKULIAH: MATEMATIKA | SKS: 4 | VERSI: 01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750568" y="-1456954"/>
            <a:ext cx="4193168" cy="2966667"/>
          </a:xfrm>
          <a:custGeom>
            <a:avLst/>
            <a:gdLst/>
            <a:ahLst/>
            <a:cxnLst/>
            <a:rect l="l" t="t" r="r" b="b"/>
            <a:pathLst>
              <a:path w="4193168" h="2966667">
                <a:moveTo>
                  <a:pt x="0" y="0"/>
                </a:moveTo>
                <a:lnTo>
                  <a:pt x="4193169" y="0"/>
                </a:lnTo>
                <a:lnTo>
                  <a:pt x="4193169" y="2966667"/>
                </a:lnTo>
                <a:lnTo>
                  <a:pt x="0" y="29666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7259300" y="8617846"/>
            <a:ext cx="1642777" cy="1907433"/>
          </a:xfrm>
          <a:custGeom>
            <a:avLst/>
            <a:gdLst/>
            <a:ahLst/>
            <a:cxnLst/>
            <a:rect l="l" t="t" r="r" b="b"/>
            <a:pathLst>
              <a:path w="1642777" h="1907433">
                <a:moveTo>
                  <a:pt x="0" y="0"/>
                </a:moveTo>
                <a:lnTo>
                  <a:pt x="1642777" y="0"/>
                </a:lnTo>
                <a:lnTo>
                  <a:pt x="1642777" y="1907433"/>
                </a:lnTo>
                <a:lnTo>
                  <a:pt x="0" y="19074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0941778" y="389471"/>
            <a:ext cx="7683351" cy="897122"/>
            <a:chOff x="0" y="0"/>
            <a:chExt cx="10244467" cy="1196163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10244467" cy="1196163"/>
              <a:chOff x="0" y="0"/>
              <a:chExt cx="2449405" cy="285997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2449405" cy="285997"/>
              </a:xfrm>
              <a:custGeom>
                <a:avLst/>
                <a:gdLst/>
                <a:ahLst/>
                <a:cxnLst/>
                <a:rect l="l" t="t" r="r" b="b"/>
                <a:pathLst>
                  <a:path w="2449405" h="285997">
                    <a:moveTo>
                      <a:pt x="42320" y="0"/>
                    </a:moveTo>
                    <a:lnTo>
                      <a:pt x="2407085" y="0"/>
                    </a:lnTo>
                    <a:cubicBezTo>
                      <a:pt x="2430458" y="0"/>
                      <a:pt x="2449405" y="18947"/>
                      <a:pt x="2449405" y="42320"/>
                    </a:cubicBezTo>
                    <a:lnTo>
                      <a:pt x="2449405" y="243677"/>
                    </a:lnTo>
                    <a:cubicBezTo>
                      <a:pt x="2449405" y="267050"/>
                      <a:pt x="2430458" y="285997"/>
                      <a:pt x="2407085" y="285997"/>
                    </a:cubicBezTo>
                    <a:lnTo>
                      <a:pt x="42320" y="285997"/>
                    </a:lnTo>
                    <a:cubicBezTo>
                      <a:pt x="18947" y="285997"/>
                      <a:pt x="0" y="267050"/>
                      <a:pt x="0" y="243677"/>
                    </a:cubicBezTo>
                    <a:lnTo>
                      <a:pt x="0" y="42320"/>
                    </a:lnTo>
                    <a:cubicBezTo>
                      <a:pt x="0" y="18947"/>
                      <a:pt x="18947" y="0"/>
                      <a:pt x="4232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76200"/>
                <a:ext cx="812800" cy="889000"/>
              </a:xfrm>
              <a:prstGeom prst="rect">
                <a:avLst/>
              </a:prstGeom>
            </p:spPr>
            <p:txBody>
              <a:bodyPr lIns="41969" tIns="41969" rIns="41969" bIns="41969" rtlCol="0" anchor="ctr"/>
              <a:lstStyle/>
              <a:p>
                <a:pPr algn="ctr">
                  <a:lnSpc>
                    <a:spcPts val="3695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329832" y="155260"/>
              <a:ext cx="3482526" cy="885642"/>
            </a:xfrm>
            <a:custGeom>
              <a:avLst/>
              <a:gdLst/>
              <a:ahLst/>
              <a:cxnLst/>
              <a:rect l="l" t="t" r="r" b="b"/>
              <a:pathLst>
                <a:path w="3482526" h="885642">
                  <a:moveTo>
                    <a:pt x="0" y="0"/>
                  </a:moveTo>
                  <a:lnTo>
                    <a:pt x="3482526" y="0"/>
                  </a:lnTo>
                  <a:lnTo>
                    <a:pt x="3482526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>
              <a:off x="4071928" y="165752"/>
              <a:ext cx="1400551" cy="885642"/>
            </a:xfrm>
            <a:custGeom>
              <a:avLst/>
              <a:gdLst/>
              <a:ahLst/>
              <a:cxnLst/>
              <a:rect l="l" t="t" r="r" b="b"/>
              <a:pathLst>
                <a:path w="1400551" h="885642">
                  <a:moveTo>
                    <a:pt x="0" y="0"/>
                  </a:moveTo>
                  <a:lnTo>
                    <a:pt x="1400551" y="0"/>
                  </a:lnTo>
                  <a:lnTo>
                    <a:pt x="1400551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7728368" y="0"/>
              <a:ext cx="1826203" cy="1196163"/>
            </a:xfrm>
            <a:custGeom>
              <a:avLst/>
              <a:gdLst/>
              <a:ahLst/>
              <a:cxnLst/>
              <a:rect l="l" t="t" r="r" b="b"/>
              <a:pathLst>
                <a:path w="1826203" h="1196163">
                  <a:moveTo>
                    <a:pt x="0" y="0"/>
                  </a:moveTo>
                  <a:lnTo>
                    <a:pt x="1826203" y="0"/>
                  </a:lnTo>
                  <a:lnTo>
                    <a:pt x="1826203" y="1196163"/>
                  </a:lnTo>
                  <a:lnTo>
                    <a:pt x="0" y="11961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5912867" y="165793"/>
              <a:ext cx="1663102" cy="885602"/>
            </a:xfrm>
            <a:custGeom>
              <a:avLst/>
              <a:gdLst/>
              <a:ahLst/>
              <a:cxnLst/>
              <a:rect l="l" t="t" r="r" b="b"/>
              <a:pathLst>
                <a:path w="1663102" h="885602">
                  <a:moveTo>
                    <a:pt x="0" y="0"/>
                  </a:moveTo>
                  <a:lnTo>
                    <a:pt x="1663101" y="0"/>
                  </a:lnTo>
                  <a:lnTo>
                    <a:pt x="1663101" y="885602"/>
                  </a:lnTo>
                  <a:lnTo>
                    <a:pt x="0" y="8856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982088" y="2818292"/>
            <a:ext cx="7161912" cy="626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99"/>
              </a:lnSpc>
              <a:spcBef>
                <a:spcPct val="0"/>
              </a:spcBef>
            </a:pPr>
            <a:r>
              <a:rPr lang="en-US" sz="4799" dirty="0">
                <a:solidFill>
                  <a:srgbClr val="F6F3E4"/>
                </a:solidFill>
                <a:latin typeface="Tahoma Bold"/>
              </a:rPr>
              <a:t>Learning Objectives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490226" y="3887724"/>
            <a:ext cx="14667435" cy="40790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4064" lvl="1" indent="-367032">
              <a:lnSpc>
                <a:spcPct val="150000"/>
              </a:lnSpc>
              <a:spcBef>
                <a:spcPts val="600"/>
              </a:spcBef>
              <a:buFont typeface="Arial"/>
              <a:buChar char="•"/>
            </a:pPr>
            <a:r>
              <a:rPr lang="en-US" sz="320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Memahami</a:t>
            </a:r>
            <a:r>
              <a:rPr lang="en-US" sz="32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Definisi</a:t>
            </a:r>
            <a:r>
              <a:rPr lang="en-US" sz="320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Sains Data</a:t>
            </a:r>
            <a:endParaRPr lang="en-US" sz="3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34064" lvl="1" indent="-367032">
              <a:lnSpc>
                <a:spcPct val="150000"/>
              </a:lnSpc>
              <a:spcBef>
                <a:spcPts val="600"/>
              </a:spcBef>
              <a:buFont typeface="Arial"/>
              <a:buChar char="•"/>
            </a:pPr>
            <a:r>
              <a:rPr lang="en-US" sz="3400" dirty="0">
                <a:solidFill>
                  <a:srgbClr val="F6F3E4"/>
                </a:solidFill>
                <a:latin typeface="Tahoma"/>
              </a:rPr>
              <a:t>Mampu </a:t>
            </a:r>
            <a:r>
              <a:rPr lang="en-US" sz="3400" dirty="0" err="1">
                <a:solidFill>
                  <a:srgbClr val="F6F3E4"/>
                </a:solidFill>
                <a:latin typeface="Tahoma"/>
              </a:rPr>
              <a:t>mengidentifikasi</a:t>
            </a:r>
            <a:r>
              <a:rPr lang="en-US" sz="3400" dirty="0">
                <a:solidFill>
                  <a:srgbClr val="F6F3E4"/>
                </a:solidFill>
                <a:latin typeface="Tahoma"/>
              </a:rPr>
              <a:t> </a:t>
            </a:r>
            <a:r>
              <a:rPr lang="en-US" sz="3400" dirty="0" err="1">
                <a:solidFill>
                  <a:srgbClr val="F6F3E4"/>
                </a:solidFill>
                <a:latin typeface="Tahoma"/>
              </a:rPr>
              <a:t>Jenis-jenis</a:t>
            </a:r>
            <a:r>
              <a:rPr lang="en-US" sz="3400" dirty="0">
                <a:solidFill>
                  <a:srgbClr val="F6F3E4"/>
                </a:solidFill>
                <a:latin typeface="Tahoma"/>
              </a:rPr>
              <a:t> Data</a:t>
            </a:r>
          </a:p>
          <a:p>
            <a:pPr marL="734064" lvl="1" indent="-367032">
              <a:lnSpc>
                <a:spcPct val="150000"/>
              </a:lnSpc>
              <a:spcBef>
                <a:spcPts val="600"/>
              </a:spcBef>
              <a:buFont typeface="Arial"/>
              <a:buChar char="•"/>
            </a:pPr>
            <a:r>
              <a:rPr lang="en-US" sz="3400" dirty="0" err="1">
                <a:solidFill>
                  <a:srgbClr val="F6F3E4"/>
                </a:solidFill>
                <a:latin typeface="Tahoma"/>
              </a:rPr>
              <a:t>Mengetahui</a:t>
            </a:r>
            <a:r>
              <a:rPr lang="en-US" sz="3400" dirty="0">
                <a:solidFill>
                  <a:srgbClr val="F6F3E4"/>
                </a:solidFill>
                <a:latin typeface="Tahoma"/>
              </a:rPr>
              <a:t> </a:t>
            </a:r>
            <a:r>
              <a:rPr lang="en-US" sz="3400" dirty="0" err="1">
                <a:solidFill>
                  <a:srgbClr val="F6F3E4"/>
                </a:solidFill>
                <a:latin typeface="Tahoma"/>
              </a:rPr>
              <a:t>kemampuan</a:t>
            </a:r>
            <a:r>
              <a:rPr lang="en-US" sz="3400" dirty="0">
                <a:solidFill>
                  <a:srgbClr val="F6F3E4"/>
                </a:solidFill>
                <a:latin typeface="Tahoma"/>
              </a:rPr>
              <a:t> yang </a:t>
            </a:r>
            <a:r>
              <a:rPr lang="en-US" sz="3400" dirty="0" err="1">
                <a:solidFill>
                  <a:srgbClr val="F6F3E4"/>
                </a:solidFill>
                <a:latin typeface="Tahoma"/>
              </a:rPr>
              <a:t>harus</a:t>
            </a:r>
            <a:r>
              <a:rPr lang="en-US" sz="3400" dirty="0">
                <a:solidFill>
                  <a:srgbClr val="F6F3E4"/>
                </a:solidFill>
                <a:latin typeface="Tahoma"/>
              </a:rPr>
              <a:t> </a:t>
            </a:r>
            <a:r>
              <a:rPr lang="en-US" sz="3400" dirty="0" err="1">
                <a:solidFill>
                  <a:srgbClr val="F6F3E4"/>
                </a:solidFill>
                <a:latin typeface="Tahoma"/>
              </a:rPr>
              <a:t>dimiliki</a:t>
            </a:r>
            <a:r>
              <a:rPr lang="en-US" sz="3400" dirty="0">
                <a:solidFill>
                  <a:srgbClr val="F6F3E4"/>
                </a:solidFill>
                <a:latin typeface="Tahoma"/>
              </a:rPr>
              <a:t> </a:t>
            </a:r>
            <a:r>
              <a:rPr lang="en-US" sz="3400" dirty="0" err="1">
                <a:solidFill>
                  <a:srgbClr val="F6F3E4"/>
                </a:solidFill>
                <a:latin typeface="Tahoma"/>
              </a:rPr>
              <a:t>seorang</a:t>
            </a:r>
            <a:r>
              <a:rPr lang="en-US" sz="3400" dirty="0">
                <a:solidFill>
                  <a:srgbClr val="F6F3E4"/>
                </a:solidFill>
                <a:latin typeface="Tahoma"/>
              </a:rPr>
              <a:t> Data </a:t>
            </a:r>
            <a:r>
              <a:rPr lang="en-US" sz="3400" dirty="0" err="1">
                <a:solidFill>
                  <a:srgbClr val="F6F3E4"/>
                </a:solidFill>
                <a:latin typeface="Tahoma"/>
              </a:rPr>
              <a:t>Saintisc</a:t>
            </a:r>
            <a:endParaRPr lang="en-US" sz="3400" dirty="0">
              <a:solidFill>
                <a:srgbClr val="F6F3E4"/>
              </a:solidFill>
              <a:latin typeface="Tahoma"/>
            </a:endParaRPr>
          </a:p>
          <a:p>
            <a:pPr marL="734064" lvl="1" indent="-367032">
              <a:lnSpc>
                <a:spcPct val="150000"/>
              </a:lnSpc>
              <a:spcBef>
                <a:spcPts val="600"/>
              </a:spcBef>
              <a:buFont typeface="Arial"/>
              <a:buChar char="•"/>
            </a:pPr>
            <a:r>
              <a:rPr lang="en-US" sz="3400" dirty="0">
                <a:solidFill>
                  <a:srgbClr val="F6F3E4"/>
                </a:solidFill>
                <a:latin typeface="Tahoma"/>
              </a:rPr>
              <a:t>Mampu </a:t>
            </a:r>
            <a:r>
              <a:rPr lang="en-US" sz="3400" dirty="0" err="1">
                <a:solidFill>
                  <a:srgbClr val="F6F3E4"/>
                </a:solidFill>
                <a:latin typeface="Tahoma"/>
              </a:rPr>
              <a:t>mengidentifikasi</a:t>
            </a:r>
            <a:r>
              <a:rPr lang="en-US" sz="3400" dirty="0">
                <a:solidFill>
                  <a:srgbClr val="F6F3E4"/>
                </a:solidFill>
                <a:latin typeface="Tahoma"/>
              </a:rPr>
              <a:t> </a:t>
            </a:r>
            <a:r>
              <a:rPr lang="en-US" sz="3400" dirty="0" err="1">
                <a:solidFill>
                  <a:srgbClr val="F6F3E4"/>
                </a:solidFill>
                <a:latin typeface="Tahoma"/>
              </a:rPr>
              <a:t>masalah</a:t>
            </a:r>
            <a:r>
              <a:rPr lang="en-US" sz="3400" dirty="0">
                <a:solidFill>
                  <a:srgbClr val="F6F3E4"/>
                </a:solidFill>
                <a:latin typeface="Tahoma"/>
              </a:rPr>
              <a:t> Data </a:t>
            </a:r>
            <a:r>
              <a:rPr lang="en-US" sz="3400" dirty="0" err="1">
                <a:solidFill>
                  <a:srgbClr val="F6F3E4"/>
                </a:solidFill>
                <a:latin typeface="Tahoma"/>
              </a:rPr>
              <a:t>secara</a:t>
            </a:r>
            <a:r>
              <a:rPr lang="en-US" sz="3400" dirty="0">
                <a:solidFill>
                  <a:srgbClr val="F6F3E4"/>
                </a:solidFill>
                <a:latin typeface="Tahoma"/>
              </a:rPr>
              <a:t> </a:t>
            </a:r>
            <a:r>
              <a:rPr lang="en-US" sz="3400" dirty="0" err="1">
                <a:solidFill>
                  <a:srgbClr val="F6F3E4"/>
                </a:solidFill>
                <a:latin typeface="Tahoma"/>
              </a:rPr>
              <a:t>Umum</a:t>
            </a:r>
            <a:r>
              <a:rPr lang="en-US" sz="3400" dirty="0">
                <a:solidFill>
                  <a:srgbClr val="F6F3E4"/>
                </a:solidFill>
                <a:latin typeface="Tahoma"/>
              </a:rPr>
              <a:t> </a:t>
            </a:r>
          </a:p>
          <a:p>
            <a:pPr marL="734064" lvl="1" indent="-367032">
              <a:lnSpc>
                <a:spcPct val="150000"/>
              </a:lnSpc>
              <a:spcBef>
                <a:spcPts val="600"/>
              </a:spcBef>
              <a:buFont typeface="Arial"/>
              <a:buChar char="•"/>
            </a:pPr>
            <a:endParaRPr lang="en-US" sz="3400" dirty="0">
              <a:solidFill>
                <a:srgbClr val="F6F3E4"/>
              </a:solidFill>
              <a:latin typeface="Tahoma"/>
            </a:endParaRPr>
          </a:p>
        </p:txBody>
      </p:sp>
      <p:sp>
        <p:nvSpPr>
          <p:cNvPr id="15" name="TextBox 12">
            <a:extLst>
              <a:ext uri="{FF2B5EF4-FFF2-40B4-BE49-F238E27FC236}">
                <a16:creationId xmlns:a16="http://schemas.microsoft.com/office/drawing/2014/main" id="{1DF9E97F-3CD2-4E1A-AD08-C4440EB1876A}"/>
              </a:ext>
            </a:extLst>
          </p:cNvPr>
          <p:cNvSpPr txBox="1"/>
          <p:nvPr/>
        </p:nvSpPr>
        <p:spPr>
          <a:xfrm>
            <a:off x="1030236" y="9715500"/>
            <a:ext cx="16229064" cy="3415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3"/>
              </a:lnSpc>
              <a:spcBef>
                <a:spcPct val="0"/>
              </a:spcBef>
            </a:pP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[ 12-09-2023 ] | [KODE MK: SD230411 | MATAKULIAH: MATEMATIKA | SKS: 4 | VERSI: 01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750568" y="-1456954"/>
            <a:ext cx="4161259" cy="3015590"/>
          </a:xfrm>
          <a:custGeom>
            <a:avLst/>
            <a:gdLst/>
            <a:ahLst/>
            <a:cxnLst/>
            <a:rect l="l" t="t" r="r" b="b"/>
            <a:pathLst>
              <a:path w="4193168" h="2966667">
                <a:moveTo>
                  <a:pt x="0" y="0"/>
                </a:moveTo>
                <a:lnTo>
                  <a:pt x="4193169" y="0"/>
                </a:lnTo>
                <a:lnTo>
                  <a:pt x="4193169" y="2966667"/>
                </a:lnTo>
                <a:lnTo>
                  <a:pt x="0" y="29666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7259300" y="8617846"/>
            <a:ext cx="1642777" cy="1907433"/>
          </a:xfrm>
          <a:custGeom>
            <a:avLst/>
            <a:gdLst/>
            <a:ahLst/>
            <a:cxnLst/>
            <a:rect l="l" t="t" r="r" b="b"/>
            <a:pathLst>
              <a:path w="1642777" h="1907433">
                <a:moveTo>
                  <a:pt x="0" y="0"/>
                </a:moveTo>
                <a:lnTo>
                  <a:pt x="1642777" y="0"/>
                </a:lnTo>
                <a:lnTo>
                  <a:pt x="1642777" y="1907433"/>
                </a:lnTo>
                <a:lnTo>
                  <a:pt x="0" y="19074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0071249" y="389471"/>
            <a:ext cx="7683351" cy="897122"/>
            <a:chOff x="0" y="0"/>
            <a:chExt cx="10244467" cy="1196163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10244467" cy="1196163"/>
              <a:chOff x="0" y="0"/>
              <a:chExt cx="2449405" cy="285997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2449405" cy="285997"/>
              </a:xfrm>
              <a:custGeom>
                <a:avLst/>
                <a:gdLst/>
                <a:ahLst/>
                <a:cxnLst/>
                <a:rect l="l" t="t" r="r" b="b"/>
                <a:pathLst>
                  <a:path w="2449405" h="285997">
                    <a:moveTo>
                      <a:pt x="42320" y="0"/>
                    </a:moveTo>
                    <a:lnTo>
                      <a:pt x="2407085" y="0"/>
                    </a:lnTo>
                    <a:cubicBezTo>
                      <a:pt x="2430458" y="0"/>
                      <a:pt x="2449405" y="18947"/>
                      <a:pt x="2449405" y="42320"/>
                    </a:cubicBezTo>
                    <a:lnTo>
                      <a:pt x="2449405" y="243677"/>
                    </a:lnTo>
                    <a:cubicBezTo>
                      <a:pt x="2449405" y="267050"/>
                      <a:pt x="2430458" y="285997"/>
                      <a:pt x="2407085" y="285997"/>
                    </a:cubicBezTo>
                    <a:lnTo>
                      <a:pt x="42320" y="285997"/>
                    </a:lnTo>
                    <a:cubicBezTo>
                      <a:pt x="18947" y="285997"/>
                      <a:pt x="0" y="267050"/>
                      <a:pt x="0" y="243677"/>
                    </a:cubicBezTo>
                    <a:lnTo>
                      <a:pt x="0" y="42320"/>
                    </a:lnTo>
                    <a:cubicBezTo>
                      <a:pt x="0" y="18947"/>
                      <a:pt x="18947" y="0"/>
                      <a:pt x="4232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76200"/>
                <a:ext cx="812800" cy="889000"/>
              </a:xfrm>
              <a:prstGeom prst="rect">
                <a:avLst/>
              </a:prstGeom>
            </p:spPr>
            <p:txBody>
              <a:bodyPr lIns="41969" tIns="41969" rIns="41969" bIns="41969" rtlCol="0" anchor="ctr"/>
              <a:lstStyle/>
              <a:p>
                <a:pPr algn="ctr">
                  <a:lnSpc>
                    <a:spcPts val="3695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329832" y="155260"/>
              <a:ext cx="3482526" cy="885642"/>
            </a:xfrm>
            <a:custGeom>
              <a:avLst/>
              <a:gdLst/>
              <a:ahLst/>
              <a:cxnLst/>
              <a:rect l="l" t="t" r="r" b="b"/>
              <a:pathLst>
                <a:path w="3482526" h="885642">
                  <a:moveTo>
                    <a:pt x="0" y="0"/>
                  </a:moveTo>
                  <a:lnTo>
                    <a:pt x="3482526" y="0"/>
                  </a:lnTo>
                  <a:lnTo>
                    <a:pt x="3482526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>
              <a:off x="4071928" y="165752"/>
              <a:ext cx="1400551" cy="885642"/>
            </a:xfrm>
            <a:custGeom>
              <a:avLst/>
              <a:gdLst/>
              <a:ahLst/>
              <a:cxnLst/>
              <a:rect l="l" t="t" r="r" b="b"/>
              <a:pathLst>
                <a:path w="1400551" h="885642">
                  <a:moveTo>
                    <a:pt x="0" y="0"/>
                  </a:moveTo>
                  <a:lnTo>
                    <a:pt x="1400551" y="0"/>
                  </a:lnTo>
                  <a:lnTo>
                    <a:pt x="1400551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7728368" y="0"/>
              <a:ext cx="1826203" cy="1196163"/>
            </a:xfrm>
            <a:custGeom>
              <a:avLst/>
              <a:gdLst/>
              <a:ahLst/>
              <a:cxnLst/>
              <a:rect l="l" t="t" r="r" b="b"/>
              <a:pathLst>
                <a:path w="1826203" h="1196163">
                  <a:moveTo>
                    <a:pt x="0" y="0"/>
                  </a:moveTo>
                  <a:lnTo>
                    <a:pt x="1826203" y="0"/>
                  </a:lnTo>
                  <a:lnTo>
                    <a:pt x="1826203" y="1196163"/>
                  </a:lnTo>
                  <a:lnTo>
                    <a:pt x="0" y="11961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5912867" y="165793"/>
              <a:ext cx="1663102" cy="885602"/>
            </a:xfrm>
            <a:custGeom>
              <a:avLst/>
              <a:gdLst/>
              <a:ahLst/>
              <a:cxnLst/>
              <a:rect l="l" t="t" r="r" b="b"/>
              <a:pathLst>
                <a:path w="1663102" h="885602">
                  <a:moveTo>
                    <a:pt x="0" y="0"/>
                  </a:moveTo>
                  <a:lnTo>
                    <a:pt x="1663101" y="0"/>
                  </a:lnTo>
                  <a:lnTo>
                    <a:pt x="1663101" y="885602"/>
                  </a:lnTo>
                  <a:lnTo>
                    <a:pt x="0" y="8856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2442601" y="1714500"/>
            <a:ext cx="7161912" cy="6359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99"/>
              </a:lnSpc>
              <a:spcBef>
                <a:spcPct val="0"/>
              </a:spcBef>
            </a:pPr>
            <a:r>
              <a:rPr lang="en-US" sz="5400" b="1" i="0" dirty="0" err="1">
                <a:solidFill>
                  <a:srgbClr val="FF0000"/>
                </a:solidFill>
                <a:effectLst/>
                <a:latin typeface="Calibri-Light"/>
              </a:rPr>
              <a:t>Apa</a:t>
            </a:r>
            <a:r>
              <a:rPr lang="en-US" sz="5400" b="1" i="0" dirty="0">
                <a:solidFill>
                  <a:srgbClr val="FF0000"/>
                </a:solidFill>
                <a:effectLst/>
                <a:latin typeface="Calibri-Light"/>
              </a:rPr>
              <a:t> </a:t>
            </a:r>
            <a:r>
              <a:rPr lang="en-US" sz="5400" b="1" i="0" dirty="0" err="1">
                <a:solidFill>
                  <a:srgbClr val="FF0000"/>
                </a:solidFill>
                <a:effectLst/>
                <a:latin typeface="Calibri-Light"/>
              </a:rPr>
              <a:t>Itu</a:t>
            </a:r>
            <a:r>
              <a:rPr lang="en-US" sz="5400" b="1" i="0" dirty="0">
                <a:solidFill>
                  <a:srgbClr val="FF0000"/>
                </a:solidFill>
                <a:effectLst/>
                <a:latin typeface="Calibri-Light"/>
              </a:rPr>
              <a:t> Sains Data?</a:t>
            </a:r>
            <a:endParaRPr lang="en-US" sz="5400" b="1" dirty="0">
              <a:solidFill>
                <a:srgbClr val="FF0000"/>
              </a:solidFill>
              <a:latin typeface="Tahoma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2490226" y="2366386"/>
            <a:ext cx="14667435" cy="71967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800"/>
              </a:lnSpc>
            </a:pPr>
            <a:endParaRPr lang="en-US" sz="3600" b="1" i="0" dirty="0">
              <a:solidFill>
                <a:srgbClr val="00B0F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lnSpc>
                <a:spcPts val="4800"/>
              </a:lnSpc>
            </a:pPr>
            <a:r>
              <a:rPr lang="en-US" sz="3600" b="1" i="0" dirty="0">
                <a:solidFill>
                  <a:srgbClr val="00B0F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Data Sains</a:t>
            </a:r>
            <a:r>
              <a:rPr lang="en-US" sz="3600" b="0" i="0" dirty="0">
                <a:solidFill>
                  <a:srgbClr val="00B0F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adalah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disiplin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melibatkan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pengumpulan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pemrosesan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analisis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dan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interpretasi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untuk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mengidentifikasi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pola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tren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dan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wawasan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bermanfaat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</a:p>
          <a:p>
            <a:pPr algn="just">
              <a:lnSpc>
                <a:spcPts val="4800"/>
              </a:lnSpc>
            </a:pPr>
            <a:endParaRPr lang="en-US" sz="36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en-US" sz="3600" b="0" i="1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Data science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dapat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pula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didefinisikan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sebagai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cabang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ilmu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memperlajari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Teknik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ektransi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sehingga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bermakna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dan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logis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dengan</a:t>
            </a:r>
            <a:r>
              <a:rPr lang="en-US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menggunakan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pengetahuan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pada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cabang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ilmu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matematika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statistik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dan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teknologi</a:t>
            </a:r>
            <a:r>
              <a:rPr lang="en-US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informasi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pemrograman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komputer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pengenalan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pola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pembelajaran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mesin</a:t>
            </a:r>
            <a:endParaRPr lang="en-US" sz="3600" b="1" dirty="0">
              <a:solidFill>
                <a:srgbClr val="00B0F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TextBox 12">
            <a:extLst>
              <a:ext uri="{FF2B5EF4-FFF2-40B4-BE49-F238E27FC236}">
                <a16:creationId xmlns:a16="http://schemas.microsoft.com/office/drawing/2014/main" id="{857D6C22-B6B8-4EB0-9E44-F811C823FD0E}"/>
              </a:ext>
            </a:extLst>
          </p:cNvPr>
          <p:cNvSpPr txBox="1"/>
          <p:nvPr/>
        </p:nvSpPr>
        <p:spPr>
          <a:xfrm>
            <a:off x="1030236" y="9715500"/>
            <a:ext cx="16229064" cy="3415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3"/>
              </a:lnSpc>
              <a:spcBef>
                <a:spcPct val="0"/>
              </a:spcBef>
            </a:pP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[ 12-09-2023 ] | [KODE MK: SD230411 | MATAKULIAH: MATEMATIKA | SKS: 4 | VERSI: 01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750568" y="-1456954"/>
            <a:ext cx="4193168" cy="2966667"/>
          </a:xfrm>
          <a:custGeom>
            <a:avLst/>
            <a:gdLst/>
            <a:ahLst/>
            <a:cxnLst/>
            <a:rect l="l" t="t" r="r" b="b"/>
            <a:pathLst>
              <a:path w="4193168" h="2966667">
                <a:moveTo>
                  <a:pt x="0" y="0"/>
                </a:moveTo>
                <a:lnTo>
                  <a:pt x="4193169" y="0"/>
                </a:lnTo>
                <a:lnTo>
                  <a:pt x="4193169" y="2966667"/>
                </a:lnTo>
                <a:lnTo>
                  <a:pt x="0" y="29666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7259300" y="8617846"/>
            <a:ext cx="1642777" cy="1907433"/>
          </a:xfrm>
          <a:custGeom>
            <a:avLst/>
            <a:gdLst/>
            <a:ahLst/>
            <a:cxnLst/>
            <a:rect l="l" t="t" r="r" b="b"/>
            <a:pathLst>
              <a:path w="1642777" h="1907433">
                <a:moveTo>
                  <a:pt x="0" y="0"/>
                </a:moveTo>
                <a:lnTo>
                  <a:pt x="1642777" y="0"/>
                </a:lnTo>
                <a:lnTo>
                  <a:pt x="1642777" y="1907433"/>
                </a:lnTo>
                <a:lnTo>
                  <a:pt x="0" y="19074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0941778" y="389471"/>
            <a:ext cx="7683351" cy="897122"/>
            <a:chOff x="0" y="0"/>
            <a:chExt cx="10244467" cy="1196163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10244467" cy="1196163"/>
              <a:chOff x="0" y="0"/>
              <a:chExt cx="2449405" cy="285997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2449405" cy="285997"/>
              </a:xfrm>
              <a:custGeom>
                <a:avLst/>
                <a:gdLst/>
                <a:ahLst/>
                <a:cxnLst/>
                <a:rect l="l" t="t" r="r" b="b"/>
                <a:pathLst>
                  <a:path w="2449405" h="285997">
                    <a:moveTo>
                      <a:pt x="42320" y="0"/>
                    </a:moveTo>
                    <a:lnTo>
                      <a:pt x="2407085" y="0"/>
                    </a:lnTo>
                    <a:cubicBezTo>
                      <a:pt x="2430458" y="0"/>
                      <a:pt x="2449405" y="18947"/>
                      <a:pt x="2449405" y="42320"/>
                    </a:cubicBezTo>
                    <a:lnTo>
                      <a:pt x="2449405" y="243677"/>
                    </a:lnTo>
                    <a:cubicBezTo>
                      <a:pt x="2449405" y="267050"/>
                      <a:pt x="2430458" y="285997"/>
                      <a:pt x="2407085" y="285997"/>
                    </a:cubicBezTo>
                    <a:lnTo>
                      <a:pt x="42320" y="285997"/>
                    </a:lnTo>
                    <a:cubicBezTo>
                      <a:pt x="18947" y="285997"/>
                      <a:pt x="0" y="267050"/>
                      <a:pt x="0" y="243677"/>
                    </a:cubicBezTo>
                    <a:lnTo>
                      <a:pt x="0" y="42320"/>
                    </a:lnTo>
                    <a:cubicBezTo>
                      <a:pt x="0" y="18947"/>
                      <a:pt x="18947" y="0"/>
                      <a:pt x="4232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76200"/>
                <a:ext cx="812800" cy="889000"/>
              </a:xfrm>
              <a:prstGeom prst="rect">
                <a:avLst/>
              </a:prstGeom>
            </p:spPr>
            <p:txBody>
              <a:bodyPr lIns="41969" tIns="41969" rIns="41969" bIns="41969" rtlCol="0" anchor="ctr"/>
              <a:lstStyle/>
              <a:p>
                <a:pPr algn="ctr">
                  <a:lnSpc>
                    <a:spcPts val="3695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329832" y="155260"/>
              <a:ext cx="3482526" cy="885642"/>
            </a:xfrm>
            <a:custGeom>
              <a:avLst/>
              <a:gdLst/>
              <a:ahLst/>
              <a:cxnLst/>
              <a:rect l="l" t="t" r="r" b="b"/>
              <a:pathLst>
                <a:path w="3482526" h="885642">
                  <a:moveTo>
                    <a:pt x="0" y="0"/>
                  </a:moveTo>
                  <a:lnTo>
                    <a:pt x="3482526" y="0"/>
                  </a:lnTo>
                  <a:lnTo>
                    <a:pt x="3482526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>
              <a:off x="4071928" y="165752"/>
              <a:ext cx="1400551" cy="885642"/>
            </a:xfrm>
            <a:custGeom>
              <a:avLst/>
              <a:gdLst/>
              <a:ahLst/>
              <a:cxnLst/>
              <a:rect l="l" t="t" r="r" b="b"/>
              <a:pathLst>
                <a:path w="1400551" h="885642">
                  <a:moveTo>
                    <a:pt x="0" y="0"/>
                  </a:moveTo>
                  <a:lnTo>
                    <a:pt x="1400551" y="0"/>
                  </a:lnTo>
                  <a:lnTo>
                    <a:pt x="1400551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7728368" y="0"/>
              <a:ext cx="1826203" cy="1196163"/>
            </a:xfrm>
            <a:custGeom>
              <a:avLst/>
              <a:gdLst/>
              <a:ahLst/>
              <a:cxnLst/>
              <a:rect l="l" t="t" r="r" b="b"/>
              <a:pathLst>
                <a:path w="1826203" h="1196163">
                  <a:moveTo>
                    <a:pt x="0" y="0"/>
                  </a:moveTo>
                  <a:lnTo>
                    <a:pt x="1826203" y="0"/>
                  </a:lnTo>
                  <a:lnTo>
                    <a:pt x="1826203" y="1196163"/>
                  </a:lnTo>
                  <a:lnTo>
                    <a:pt x="0" y="11961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5912867" y="165793"/>
              <a:ext cx="1663102" cy="885602"/>
            </a:xfrm>
            <a:custGeom>
              <a:avLst/>
              <a:gdLst/>
              <a:ahLst/>
              <a:cxnLst/>
              <a:rect l="l" t="t" r="r" b="b"/>
              <a:pathLst>
                <a:path w="1663102" h="885602">
                  <a:moveTo>
                    <a:pt x="0" y="0"/>
                  </a:moveTo>
                  <a:lnTo>
                    <a:pt x="1663101" y="0"/>
                  </a:lnTo>
                  <a:lnTo>
                    <a:pt x="1663101" y="885602"/>
                  </a:lnTo>
                  <a:lnTo>
                    <a:pt x="0" y="8856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2442601" y="2095500"/>
            <a:ext cx="7161912" cy="626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99"/>
              </a:lnSpc>
              <a:spcBef>
                <a:spcPct val="0"/>
              </a:spcBef>
            </a:pPr>
            <a:r>
              <a:rPr lang="en-US" sz="4800" b="1" i="0" dirty="0" err="1">
                <a:solidFill>
                  <a:srgbClr val="FF0000"/>
                </a:solidFill>
                <a:effectLst/>
                <a:latin typeface="Tahoma Bold" panose="020B0804030504040204" pitchFamily="34" charset="0"/>
                <a:ea typeface="Tahoma Bold" panose="020B0804030504040204" pitchFamily="34" charset="0"/>
                <a:cs typeface="Tahoma Bold" panose="020B0804030504040204" pitchFamily="34" charset="0"/>
              </a:rPr>
              <a:t>Apa</a:t>
            </a:r>
            <a:r>
              <a:rPr lang="en-US" sz="4800" b="1" i="0" dirty="0">
                <a:solidFill>
                  <a:srgbClr val="FF0000"/>
                </a:solidFill>
                <a:effectLst/>
                <a:latin typeface="Tahoma Bold" panose="020B0804030504040204" pitchFamily="34" charset="0"/>
                <a:ea typeface="Tahoma Bold" panose="020B0804030504040204" pitchFamily="34" charset="0"/>
                <a:cs typeface="Tahoma Bold" panose="020B0804030504040204" pitchFamily="34" charset="0"/>
              </a:rPr>
              <a:t> </a:t>
            </a:r>
            <a:r>
              <a:rPr lang="en-US" sz="4800" b="1" i="0" dirty="0" err="1">
                <a:solidFill>
                  <a:srgbClr val="FF0000"/>
                </a:solidFill>
                <a:effectLst/>
                <a:latin typeface="Tahoma Bold" panose="020B0804030504040204" pitchFamily="34" charset="0"/>
                <a:ea typeface="Tahoma Bold" panose="020B0804030504040204" pitchFamily="34" charset="0"/>
                <a:cs typeface="Tahoma Bold" panose="020B0804030504040204" pitchFamily="34" charset="0"/>
              </a:rPr>
              <a:t>Itu</a:t>
            </a:r>
            <a:r>
              <a:rPr lang="en-US" sz="4800" b="1" i="0" dirty="0">
                <a:solidFill>
                  <a:srgbClr val="FF0000"/>
                </a:solidFill>
                <a:effectLst/>
                <a:latin typeface="Tahoma Bold" panose="020B0804030504040204" pitchFamily="34" charset="0"/>
                <a:ea typeface="Tahoma Bold" panose="020B0804030504040204" pitchFamily="34" charset="0"/>
                <a:cs typeface="Tahoma Bold" panose="020B0804030504040204" pitchFamily="34" charset="0"/>
              </a:rPr>
              <a:t> Sains Data?</a:t>
            </a:r>
            <a:endParaRPr lang="en-US" sz="4800" b="1" dirty="0">
              <a:solidFill>
                <a:srgbClr val="FF0000"/>
              </a:solidFill>
              <a:latin typeface="Tahoma Bold" panose="020B0804030504040204" pitchFamily="34" charset="0"/>
              <a:ea typeface="Tahoma Bold" panose="020B0804030504040204" pitchFamily="34" charset="0"/>
              <a:cs typeface="Tahoma Bold" panose="020B0804030504040204" pitchFamily="34" charset="0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2490226" y="3390900"/>
            <a:ext cx="14667435" cy="57964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800"/>
              </a:lnSpc>
            </a:pPr>
            <a:r>
              <a:rPr lang="en-US" sz="3600" b="1" i="0" dirty="0" err="1">
                <a:solidFill>
                  <a:srgbClr val="00B0F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Tujuan</a:t>
            </a:r>
            <a:r>
              <a:rPr lang="en-US" sz="3600" b="1" i="0" dirty="0">
                <a:solidFill>
                  <a:srgbClr val="00B0F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i="0" dirty="0" err="1">
                <a:solidFill>
                  <a:srgbClr val="00B0F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utama</a:t>
            </a:r>
            <a:r>
              <a:rPr lang="en-US" sz="3600" b="1" i="0" dirty="0">
                <a:solidFill>
                  <a:srgbClr val="00B0F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i="0" dirty="0" err="1">
                <a:solidFill>
                  <a:srgbClr val="00B0F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dari</a:t>
            </a:r>
            <a:r>
              <a:rPr lang="en-US" sz="3600" b="1" i="0" dirty="0">
                <a:solidFill>
                  <a:srgbClr val="00B0F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 Sains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adalah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untuk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menghasilkan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pemahaman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mendalam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tentang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informasi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tersembunyi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di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dalam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data,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serta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mendukung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pengambilan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keputusan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lebih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cerdas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dan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berdasarkan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bukti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/Data.</a:t>
            </a:r>
          </a:p>
          <a:p>
            <a:pPr algn="just">
              <a:lnSpc>
                <a:spcPts val="4800"/>
              </a:lnSpc>
            </a:pPr>
            <a:endParaRPr lang="en-US" sz="36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lnSpc>
                <a:spcPts val="4800"/>
              </a:lnSpc>
            </a:pP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Dengan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menggunakan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teknik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statistik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komputasi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dan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visualisasi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data, Data Sains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memungkinkan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untuk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menggali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informasi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berharga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dari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data,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baik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terstruktur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maupun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tak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terstruktur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n-US" sz="36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ts val="3400"/>
              </a:lnSpc>
            </a:pPr>
            <a:endParaRPr lang="en-US" sz="3600" dirty="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600" dirty="0">
              <a:solidFill>
                <a:srgbClr val="F6F3E4"/>
              </a:solidFill>
              <a:latin typeface="Tahoma"/>
            </a:endParaRPr>
          </a:p>
        </p:txBody>
      </p:sp>
      <p:sp>
        <p:nvSpPr>
          <p:cNvPr id="15" name="TextBox 12">
            <a:extLst>
              <a:ext uri="{FF2B5EF4-FFF2-40B4-BE49-F238E27FC236}">
                <a16:creationId xmlns:a16="http://schemas.microsoft.com/office/drawing/2014/main" id="{C4076682-A8C2-40A2-9401-1F02DB0A848C}"/>
              </a:ext>
            </a:extLst>
          </p:cNvPr>
          <p:cNvSpPr txBox="1"/>
          <p:nvPr/>
        </p:nvSpPr>
        <p:spPr>
          <a:xfrm>
            <a:off x="1030236" y="9715500"/>
            <a:ext cx="16229064" cy="3415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3"/>
              </a:lnSpc>
              <a:spcBef>
                <a:spcPct val="0"/>
              </a:spcBef>
            </a:pP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[ 12-09-2023 ] | [KODE MK: SD230411 | MATAKULIAH: MATEMATIKA | SKS: 4 | VERSI: 01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750568" y="-1456954"/>
            <a:ext cx="4193168" cy="2966667"/>
          </a:xfrm>
          <a:custGeom>
            <a:avLst/>
            <a:gdLst/>
            <a:ahLst/>
            <a:cxnLst/>
            <a:rect l="l" t="t" r="r" b="b"/>
            <a:pathLst>
              <a:path w="4193168" h="2966667">
                <a:moveTo>
                  <a:pt x="0" y="0"/>
                </a:moveTo>
                <a:lnTo>
                  <a:pt x="4193169" y="0"/>
                </a:lnTo>
                <a:lnTo>
                  <a:pt x="4193169" y="2966667"/>
                </a:lnTo>
                <a:lnTo>
                  <a:pt x="0" y="29666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7259300" y="8617846"/>
            <a:ext cx="1642777" cy="1907433"/>
          </a:xfrm>
          <a:custGeom>
            <a:avLst/>
            <a:gdLst/>
            <a:ahLst/>
            <a:cxnLst/>
            <a:rect l="l" t="t" r="r" b="b"/>
            <a:pathLst>
              <a:path w="1642777" h="1907433">
                <a:moveTo>
                  <a:pt x="0" y="0"/>
                </a:moveTo>
                <a:lnTo>
                  <a:pt x="1642777" y="0"/>
                </a:lnTo>
                <a:lnTo>
                  <a:pt x="1642777" y="1907433"/>
                </a:lnTo>
                <a:lnTo>
                  <a:pt x="0" y="19074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0941778" y="389471"/>
            <a:ext cx="7683351" cy="897122"/>
            <a:chOff x="0" y="0"/>
            <a:chExt cx="10244467" cy="1196163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10244467" cy="1196163"/>
              <a:chOff x="0" y="0"/>
              <a:chExt cx="2449405" cy="285997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2449405" cy="285997"/>
              </a:xfrm>
              <a:custGeom>
                <a:avLst/>
                <a:gdLst/>
                <a:ahLst/>
                <a:cxnLst/>
                <a:rect l="l" t="t" r="r" b="b"/>
                <a:pathLst>
                  <a:path w="2449405" h="285997">
                    <a:moveTo>
                      <a:pt x="42320" y="0"/>
                    </a:moveTo>
                    <a:lnTo>
                      <a:pt x="2407085" y="0"/>
                    </a:lnTo>
                    <a:cubicBezTo>
                      <a:pt x="2430458" y="0"/>
                      <a:pt x="2449405" y="18947"/>
                      <a:pt x="2449405" y="42320"/>
                    </a:cubicBezTo>
                    <a:lnTo>
                      <a:pt x="2449405" y="243677"/>
                    </a:lnTo>
                    <a:cubicBezTo>
                      <a:pt x="2449405" y="267050"/>
                      <a:pt x="2430458" y="285997"/>
                      <a:pt x="2407085" y="285997"/>
                    </a:cubicBezTo>
                    <a:lnTo>
                      <a:pt x="42320" y="285997"/>
                    </a:lnTo>
                    <a:cubicBezTo>
                      <a:pt x="18947" y="285997"/>
                      <a:pt x="0" y="267050"/>
                      <a:pt x="0" y="243677"/>
                    </a:cubicBezTo>
                    <a:lnTo>
                      <a:pt x="0" y="42320"/>
                    </a:lnTo>
                    <a:cubicBezTo>
                      <a:pt x="0" y="18947"/>
                      <a:pt x="18947" y="0"/>
                      <a:pt x="4232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76200"/>
                <a:ext cx="812800" cy="889000"/>
              </a:xfrm>
              <a:prstGeom prst="rect">
                <a:avLst/>
              </a:prstGeom>
            </p:spPr>
            <p:txBody>
              <a:bodyPr lIns="41969" tIns="41969" rIns="41969" bIns="41969" rtlCol="0" anchor="ctr"/>
              <a:lstStyle/>
              <a:p>
                <a:pPr algn="ctr">
                  <a:lnSpc>
                    <a:spcPts val="3695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329832" y="155260"/>
              <a:ext cx="3482526" cy="885642"/>
            </a:xfrm>
            <a:custGeom>
              <a:avLst/>
              <a:gdLst/>
              <a:ahLst/>
              <a:cxnLst/>
              <a:rect l="l" t="t" r="r" b="b"/>
              <a:pathLst>
                <a:path w="3482526" h="885642">
                  <a:moveTo>
                    <a:pt x="0" y="0"/>
                  </a:moveTo>
                  <a:lnTo>
                    <a:pt x="3482526" y="0"/>
                  </a:lnTo>
                  <a:lnTo>
                    <a:pt x="3482526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>
              <a:off x="4071928" y="165752"/>
              <a:ext cx="1400551" cy="885642"/>
            </a:xfrm>
            <a:custGeom>
              <a:avLst/>
              <a:gdLst/>
              <a:ahLst/>
              <a:cxnLst/>
              <a:rect l="l" t="t" r="r" b="b"/>
              <a:pathLst>
                <a:path w="1400551" h="885642">
                  <a:moveTo>
                    <a:pt x="0" y="0"/>
                  </a:moveTo>
                  <a:lnTo>
                    <a:pt x="1400551" y="0"/>
                  </a:lnTo>
                  <a:lnTo>
                    <a:pt x="1400551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7728368" y="0"/>
              <a:ext cx="1826203" cy="1196163"/>
            </a:xfrm>
            <a:custGeom>
              <a:avLst/>
              <a:gdLst/>
              <a:ahLst/>
              <a:cxnLst/>
              <a:rect l="l" t="t" r="r" b="b"/>
              <a:pathLst>
                <a:path w="1826203" h="1196163">
                  <a:moveTo>
                    <a:pt x="0" y="0"/>
                  </a:moveTo>
                  <a:lnTo>
                    <a:pt x="1826203" y="0"/>
                  </a:lnTo>
                  <a:lnTo>
                    <a:pt x="1826203" y="1196163"/>
                  </a:lnTo>
                  <a:lnTo>
                    <a:pt x="0" y="11961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5912867" y="165793"/>
              <a:ext cx="1663102" cy="885602"/>
            </a:xfrm>
            <a:custGeom>
              <a:avLst/>
              <a:gdLst/>
              <a:ahLst/>
              <a:cxnLst/>
              <a:rect l="l" t="t" r="r" b="b"/>
              <a:pathLst>
                <a:path w="1663102" h="885602">
                  <a:moveTo>
                    <a:pt x="0" y="0"/>
                  </a:moveTo>
                  <a:lnTo>
                    <a:pt x="1663101" y="0"/>
                  </a:lnTo>
                  <a:lnTo>
                    <a:pt x="1663101" y="885602"/>
                  </a:lnTo>
                  <a:lnTo>
                    <a:pt x="0" y="8856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2591688" y="1562100"/>
            <a:ext cx="7161912" cy="6165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99"/>
              </a:lnSpc>
              <a:spcBef>
                <a:spcPct val="0"/>
              </a:spcBef>
            </a:pPr>
            <a:r>
              <a:rPr lang="en-US" sz="4000" b="1" i="0" dirty="0">
                <a:solidFill>
                  <a:srgbClr val="FFFF00"/>
                </a:solidFill>
                <a:effectLst/>
                <a:latin typeface="Tahoma Bold" panose="020B0804030504040204" pitchFamily="34" charset="0"/>
                <a:ea typeface="Tahoma Bold" panose="020B0804030504040204" pitchFamily="34" charset="0"/>
                <a:cs typeface="Tahoma Bold" panose="020B0804030504040204" pitchFamily="34" charset="0"/>
              </a:rPr>
              <a:t>Model </a:t>
            </a:r>
            <a:r>
              <a:rPr lang="en-US" sz="4000" b="1" i="1" dirty="0">
                <a:solidFill>
                  <a:srgbClr val="FFFF00"/>
                </a:solidFill>
                <a:effectLst/>
                <a:latin typeface="Tahoma Bold" panose="020B0804030504040204" pitchFamily="34" charset="0"/>
                <a:ea typeface="Tahoma Bold" panose="020B0804030504040204" pitchFamily="34" charset="0"/>
                <a:cs typeface="Tahoma Bold" panose="020B0804030504040204" pitchFamily="34" charset="0"/>
              </a:rPr>
              <a:t>Data Science</a:t>
            </a:r>
            <a:r>
              <a:rPr lang="en-US" sz="4000" dirty="0">
                <a:solidFill>
                  <a:srgbClr val="FFFF00"/>
                </a:solidFill>
                <a:latin typeface="Tahoma Bold" panose="020B0804030504040204" pitchFamily="34" charset="0"/>
                <a:ea typeface="Tahoma Bold" panose="020B0804030504040204" pitchFamily="34" charset="0"/>
                <a:cs typeface="Tahoma Bold" panose="020B0804030504040204" pitchFamily="34" charset="0"/>
              </a:rPr>
              <a:t>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490226" y="2980451"/>
            <a:ext cx="14667435" cy="67350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</a:pPr>
            <a:endParaRPr lang="en-US" sz="36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endParaRPr lang="en-US" sz="36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endParaRPr lang="en-US" sz="36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endParaRPr lang="en-US" sz="36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lnSpc>
                <a:spcPct val="150000"/>
              </a:lnSpc>
              <a:spcBef>
                <a:spcPts val="600"/>
              </a:spcBef>
            </a:pPr>
            <a:r>
              <a:rPr lang="en-US" sz="2800" b="0" i="0" dirty="0">
                <a:solidFill>
                  <a:schemeClr val="bg1"/>
                </a:solidFill>
                <a:effectLst/>
                <a:latin typeface="TimesNewRomanPSMT"/>
              </a:rPr>
              <a:t>Gambar-2 Model Data Science </a:t>
            </a:r>
            <a:endParaRPr lang="en-US" sz="3600" dirty="0">
              <a:solidFill>
                <a:schemeClr val="bg1"/>
              </a:solidFill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Pada Gambar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tampak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bahwa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1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data science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akan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menemukan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pola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sebelumnya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tidak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diketahui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dalam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dengan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menggunakan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pembelajaran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mesin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untuk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menghasilkan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model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representatif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lang="en-US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15" name="TextBox 12">
            <a:extLst>
              <a:ext uri="{FF2B5EF4-FFF2-40B4-BE49-F238E27FC236}">
                <a16:creationId xmlns:a16="http://schemas.microsoft.com/office/drawing/2014/main" id="{1F16D5CD-F5C4-4AE8-BD5E-6A28224CB49D}"/>
              </a:ext>
            </a:extLst>
          </p:cNvPr>
          <p:cNvSpPr txBox="1"/>
          <p:nvPr/>
        </p:nvSpPr>
        <p:spPr>
          <a:xfrm>
            <a:off x="1030236" y="9715500"/>
            <a:ext cx="16229064" cy="3415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3"/>
              </a:lnSpc>
              <a:spcBef>
                <a:spcPct val="0"/>
              </a:spcBef>
            </a:pP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[ 12-09-2023 ] | [KODE MK: SD230411 | MATAKULIAH: MATEMATIKA | SKS: 4 | VERSI: 01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F8E35A0-A8F8-96F1-6D02-DB5607AA536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43400" y="2444123"/>
            <a:ext cx="9829800" cy="4223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491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750568" y="-1456954"/>
            <a:ext cx="4193168" cy="2966667"/>
          </a:xfrm>
          <a:custGeom>
            <a:avLst/>
            <a:gdLst/>
            <a:ahLst/>
            <a:cxnLst/>
            <a:rect l="l" t="t" r="r" b="b"/>
            <a:pathLst>
              <a:path w="4193168" h="2966667">
                <a:moveTo>
                  <a:pt x="0" y="0"/>
                </a:moveTo>
                <a:lnTo>
                  <a:pt x="4193169" y="0"/>
                </a:lnTo>
                <a:lnTo>
                  <a:pt x="4193169" y="2966667"/>
                </a:lnTo>
                <a:lnTo>
                  <a:pt x="0" y="29666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7259300" y="8617846"/>
            <a:ext cx="1642777" cy="1907433"/>
          </a:xfrm>
          <a:custGeom>
            <a:avLst/>
            <a:gdLst/>
            <a:ahLst/>
            <a:cxnLst/>
            <a:rect l="l" t="t" r="r" b="b"/>
            <a:pathLst>
              <a:path w="1642777" h="1907433">
                <a:moveTo>
                  <a:pt x="0" y="0"/>
                </a:moveTo>
                <a:lnTo>
                  <a:pt x="1642777" y="0"/>
                </a:lnTo>
                <a:lnTo>
                  <a:pt x="1642777" y="1907433"/>
                </a:lnTo>
                <a:lnTo>
                  <a:pt x="0" y="19074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0941778" y="389471"/>
            <a:ext cx="7683351" cy="897122"/>
            <a:chOff x="0" y="0"/>
            <a:chExt cx="10244467" cy="1196163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10244467" cy="1196163"/>
              <a:chOff x="0" y="0"/>
              <a:chExt cx="2449405" cy="285997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2449405" cy="285997"/>
              </a:xfrm>
              <a:custGeom>
                <a:avLst/>
                <a:gdLst/>
                <a:ahLst/>
                <a:cxnLst/>
                <a:rect l="l" t="t" r="r" b="b"/>
                <a:pathLst>
                  <a:path w="2449405" h="285997">
                    <a:moveTo>
                      <a:pt x="42320" y="0"/>
                    </a:moveTo>
                    <a:lnTo>
                      <a:pt x="2407085" y="0"/>
                    </a:lnTo>
                    <a:cubicBezTo>
                      <a:pt x="2430458" y="0"/>
                      <a:pt x="2449405" y="18947"/>
                      <a:pt x="2449405" y="42320"/>
                    </a:cubicBezTo>
                    <a:lnTo>
                      <a:pt x="2449405" y="243677"/>
                    </a:lnTo>
                    <a:cubicBezTo>
                      <a:pt x="2449405" y="267050"/>
                      <a:pt x="2430458" y="285997"/>
                      <a:pt x="2407085" y="285997"/>
                    </a:cubicBezTo>
                    <a:lnTo>
                      <a:pt x="42320" y="285997"/>
                    </a:lnTo>
                    <a:cubicBezTo>
                      <a:pt x="18947" y="285997"/>
                      <a:pt x="0" y="267050"/>
                      <a:pt x="0" y="243677"/>
                    </a:cubicBezTo>
                    <a:lnTo>
                      <a:pt x="0" y="42320"/>
                    </a:lnTo>
                    <a:cubicBezTo>
                      <a:pt x="0" y="18947"/>
                      <a:pt x="18947" y="0"/>
                      <a:pt x="4232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76200"/>
                <a:ext cx="812800" cy="889000"/>
              </a:xfrm>
              <a:prstGeom prst="rect">
                <a:avLst/>
              </a:prstGeom>
            </p:spPr>
            <p:txBody>
              <a:bodyPr lIns="41969" tIns="41969" rIns="41969" bIns="41969" rtlCol="0" anchor="ctr"/>
              <a:lstStyle/>
              <a:p>
                <a:pPr algn="ctr">
                  <a:lnSpc>
                    <a:spcPts val="3695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329832" y="155260"/>
              <a:ext cx="3482526" cy="885642"/>
            </a:xfrm>
            <a:custGeom>
              <a:avLst/>
              <a:gdLst/>
              <a:ahLst/>
              <a:cxnLst/>
              <a:rect l="l" t="t" r="r" b="b"/>
              <a:pathLst>
                <a:path w="3482526" h="885642">
                  <a:moveTo>
                    <a:pt x="0" y="0"/>
                  </a:moveTo>
                  <a:lnTo>
                    <a:pt x="3482526" y="0"/>
                  </a:lnTo>
                  <a:lnTo>
                    <a:pt x="3482526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>
              <a:off x="4071928" y="165752"/>
              <a:ext cx="1400551" cy="885642"/>
            </a:xfrm>
            <a:custGeom>
              <a:avLst/>
              <a:gdLst/>
              <a:ahLst/>
              <a:cxnLst/>
              <a:rect l="l" t="t" r="r" b="b"/>
              <a:pathLst>
                <a:path w="1400551" h="885642">
                  <a:moveTo>
                    <a:pt x="0" y="0"/>
                  </a:moveTo>
                  <a:lnTo>
                    <a:pt x="1400551" y="0"/>
                  </a:lnTo>
                  <a:lnTo>
                    <a:pt x="1400551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7728368" y="0"/>
              <a:ext cx="1826203" cy="1196163"/>
            </a:xfrm>
            <a:custGeom>
              <a:avLst/>
              <a:gdLst/>
              <a:ahLst/>
              <a:cxnLst/>
              <a:rect l="l" t="t" r="r" b="b"/>
              <a:pathLst>
                <a:path w="1826203" h="1196163">
                  <a:moveTo>
                    <a:pt x="0" y="0"/>
                  </a:moveTo>
                  <a:lnTo>
                    <a:pt x="1826203" y="0"/>
                  </a:lnTo>
                  <a:lnTo>
                    <a:pt x="1826203" y="1196163"/>
                  </a:lnTo>
                  <a:lnTo>
                    <a:pt x="0" y="11961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5912867" y="165793"/>
              <a:ext cx="1663102" cy="885602"/>
            </a:xfrm>
            <a:custGeom>
              <a:avLst/>
              <a:gdLst/>
              <a:ahLst/>
              <a:cxnLst/>
              <a:rect l="l" t="t" r="r" b="b"/>
              <a:pathLst>
                <a:path w="1663102" h="885602">
                  <a:moveTo>
                    <a:pt x="0" y="0"/>
                  </a:moveTo>
                  <a:lnTo>
                    <a:pt x="1663101" y="0"/>
                  </a:lnTo>
                  <a:lnTo>
                    <a:pt x="1663101" y="885602"/>
                  </a:lnTo>
                  <a:lnTo>
                    <a:pt x="0" y="8856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2442600" y="2202508"/>
            <a:ext cx="11553124" cy="6165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799"/>
              </a:lnSpc>
              <a:spcBef>
                <a:spcPct val="0"/>
              </a:spcBef>
            </a:pPr>
            <a:r>
              <a:rPr lang="fi-FI" sz="4800" b="1" i="0" dirty="0">
                <a:solidFill>
                  <a:srgbClr val="00B0F0"/>
                </a:solidFill>
                <a:effectLst/>
                <a:latin typeface="Cambria" panose="02040503050406030204" pitchFamily="18" charset="0"/>
              </a:rPr>
              <a:t>Apa Saja yang Dikerjakan Data Scientist?</a:t>
            </a:r>
            <a:r>
              <a:rPr lang="fi-FI" sz="4800" b="1" dirty="0">
                <a:solidFill>
                  <a:srgbClr val="00B0F0"/>
                </a:solidFill>
              </a:rPr>
              <a:t> </a:t>
            </a:r>
            <a:endParaRPr lang="en-US" sz="4799" dirty="0">
              <a:solidFill>
                <a:srgbClr val="00B0F0"/>
              </a:solidFill>
              <a:latin typeface="Tahoma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2490226" y="3238500"/>
            <a:ext cx="14667435" cy="5668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400"/>
              </a:lnSpc>
            </a:pPr>
            <a:endParaRPr lang="en-US" sz="3400" dirty="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 dirty="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 dirty="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 dirty="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 dirty="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 dirty="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 dirty="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 dirty="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 dirty="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 dirty="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 dirty="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r>
              <a:rPr lang="en-US" sz="3400" dirty="0">
                <a:solidFill>
                  <a:srgbClr val="F6F3E4"/>
                </a:solidFill>
                <a:latin typeface="Tahoma"/>
              </a:rPr>
              <a:t>Fill in .....................................................................</a:t>
            </a:r>
          </a:p>
          <a:p>
            <a:pPr>
              <a:lnSpc>
                <a:spcPts val="3400"/>
              </a:lnSpc>
            </a:pPr>
            <a:endParaRPr lang="en-US" sz="3400" dirty="0">
              <a:solidFill>
                <a:srgbClr val="F6F3E4"/>
              </a:solidFill>
              <a:latin typeface="Tahoma"/>
            </a:endParaRPr>
          </a:p>
        </p:txBody>
      </p:sp>
      <p:sp>
        <p:nvSpPr>
          <p:cNvPr id="15" name="TextBox 12">
            <a:extLst>
              <a:ext uri="{FF2B5EF4-FFF2-40B4-BE49-F238E27FC236}">
                <a16:creationId xmlns:a16="http://schemas.microsoft.com/office/drawing/2014/main" id="{1F16D5CD-F5C4-4AE8-BD5E-6A28224CB49D}"/>
              </a:ext>
            </a:extLst>
          </p:cNvPr>
          <p:cNvSpPr txBox="1"/>
          <p:nvPr/>
        </p:nvSpPr>
        <p:spPr>
          <a:xfrm>
            <a:off x="1030236" y="9715500"/>
            <a:ext cx="16229064" cy="3415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3"/>
              </a:lnSpc>
              <a:spcBef>
                <a:spcPct val="0"/>
              </a:spcBef>
            </a:pP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[ 12-09-2023 ] | [KODE MK: SD230411 | MATAKULIAH: MATEMATIKA | SKS: 4 | VERSI: 01</a:t>
            </a:r>
          </a:p>
        </p:txBody>
      </p:sp>
      <p:pic>
        <p:nvPicPr>
          <p:cNvPr id="12" name="Content Placeholder 4">
            <a:extLst>
              <a:ext uri="{FF2B5EF4-FFF2-40B4-BE49-F238E27FC236}">
                <a16:creationId xmlns:a16="http://schemas.microsoft.com/office/drawing/2014/main" id="{58A0DE28-D37E-5DC0-0696-6E84C38A4E2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337903" y="3666393"/>
            <a:ext cx="14045097" cy="4951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6915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750568" y="-1456954"/>
            <a:ext cx="4193168" cy="2966667"/>
          </a:xfrm>
          <a:custGeom>
            <a:avLst/>
            <a:gdLst/>
            <a:ahLst/>
            <a:cxnLst/>
            <a:rect l="l" t="t" r="r" b="b"/>
            <a:pathLst>
              <a:path w="4193168" h="2966667">
                <a:moveTo>
                  <a:pt x="0" y="0"/>
                </a:moveTo>
                <a:lnTo>
                  <a:pt x="4193169" y="0"/>
                </a:lnTo>
                <a:lnTo>
                  <a:pt x="4193169" y="2966667"/>
                </a:lnTo>
                <a:lnTo>
                  <a:pt x="0" y="29666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7259300" y="8617846"/>
            <a:ext cx="1642777" cy="1907433"/>
          </a:xfrm>
          <a:custGeom>
            <a:avLst/>
            <a:gdLst/>
            <a:ahLst/>
            <a:cxnLst/>
            <a:rect l="l" t="t" r="r" b="b"/>
            <a:pathLst>
              <a:path w="1642777" h="1907433">
                <a:moveTo>
                  <a:pt x="0" y="0"/>
                </a:moveTo>
                <a:lnTo>
                  <a:pt x="1642777" y="0"/>
                </a:lnTo>
                <a:lnTo>
                  <a:pt x="1642777" y="1907433"/>
                </a:lnTo>
                <a:lnTo>
                  <a:pt x="0" y="19074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0941778" y="389471"/>
            <a:ext cx="7683351" cy="897122"/>
            <a:chOff x="0" y="0"/>
            <a:chExt cx="10244467" cy="1196163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10244467" cy="1196163"/>
              <a:chOff x="0" y="0"/>
              <a:chExt cx="2449405" cy="285997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2449405" cy="285997"/>
              </a:xfrm>
              <a:custGeom>
                <a:avLst/>
                <a:gdLst/>
                <a:ahLst/>
                <a:cxnLst/>
                <a:rect l="l" t="t" r="r" b="b"/>
                <a:pathLst>
                  <a:path w="2449405" h="285997">
                    <a:moveTo>
                      <a:pt x="42320" y="0"/>
                    </a:moveTo>
                    <a:lnTo>
                      <a:pt x="2407085" y="0"/>
                    </a:lnTo>
                    <a:cubicBezTo>
                      <a:pt x="2430458" y="0"/>
                      <a:pt x="2449405" y="18947"/>
                      <a:pt x="2449405" y="42320"/>
                    </a:cubicBezTo>
                    <a:lnTo>
                      <a:pt x="2449405" y="243677"/>
                    </a:lnTo>
                    <a:cubicBezTo>
                      <a:pt x="2449405" y="267050"/>
                      <a:pt x="2430458" y="285997"/>
                      <a:pt x="2407085" y="285997"/>
                    </a:cubicBezTo>
                    <a:lnTo>
                      <a:pt x="42320" y="285997"/>
                    </a:lnTo>
                    <a:cubicBezTo>
                      <a:pt x="18947" y="285997"/>
                      <a:pt x="0" y="267050"/>
                      <a:pt x="0" y="243677"/>
                    </a:cubicBezTo>
                    <a:lnTo>
                      <a:pt x="0" y="42320"/>
                    </a:lnTo>
                    <a:cubicBezTo>
                      <a:pt x="0" y="18947"/>
                      <a:pt x="18947" y="0"/>
                      <a:pt x="4232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76200"/>
                <a:ext cx="812800" cy="889000"/>
              </a:xfrm>
              <a:prstGeom prst="rect">
                <a:avLst/>
              </a:prstGeom>
            </p:spPr>
            <p:txBody>
              <a:bodyPr lIns="41969" tIns="41969" rIns="41969" bIns="41969" rtlCol="0" anchor="ctr"/>
              <a:lstStyle/>
              <a:p>
                <a:pPr algn="ctr">
                  <a:lnSpc>
                    <a:spcPts val="3695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329832" y="155260"/>
              <a:ext cx="3482526" cy="885642"/>
            </a:xfrm>
            <a:custGeom>
              <a:avLst/>
              <a:gdLst/>
              <a:ahLst/>
              <a:cxnLst/>
              <a:rect l="l" t="t" r="r" b="b"/>
              <a:pathLst>
                <a:path w="3482526" h="885642">
                  <a:moveTo>
                    <a:pt x="0" y="0"/>
                  </a:moveTo>
                  <a:lnTo>
                    <a:pt x="3482526" y="0"/>
                  </a:lnTo>
                  <a:lnTo>
                    <a:pt x="3482526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>
              <a:off x="4071928" y="165752"/>
              <a:ext cx="1400551" cy="885642"/>
            </a:xfrm>
            <a:custGeom>
              <a:avLst/>
              <a:gdLst/>
              <a:ahLst/>
              <a:cxnLst/>
              <a:rect l="l" t="t" r="r" b="b"/>
              <a:pathLst>
                <a:path w="1400551" h="885642">
                  <a:moveTo>
                    <a:pt x="0" y="0"/>
                  </a:moveTo>
                  <a:lnTo>
                    <a:pt x="1400551" y="0"/>
                  </a:lnTo>
                  <a:lnTo>
                    <a:pt x="1400551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7728368" y="0"/>
              <a:ext cx="1826203" cy="1196163"/>
            </a:xfrm>
            <a:custGeom>
              <a:avLst/>
              <a:gdLst/>
              <a:ahLst/>
              <a:cxnLst/>
              <a:rect l="l" t="t" r="r" b="b"/>
              <a:pathLst>
                <a:path w="1826203" h="1196163">
                  <a:moveTo>
                    <a:pt x="0" y="0"/>
                  </a:moveTo>
                  <a:lnTo>
                    <a:pt x="1826203" y="0"/>
                  </a:lnTo>
                  <a:lnTo>
                    <a:pt x="1826203" y="1196163"/>
                  </a:lnTo>
                  <a:lnTo>
                    <a:pt x="0" y="11961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5912867" y="165793"/>
              <a:ext cx="1663102" cy="885602"/>
            </a:xfrm>
            <a:custGeom>
              <a:avLst/>
              <a:gdLst/>
              <a:ahLst/>
              <a:cxnLst/>
              <a:rect l="l" t="t" r="r" b="b"/>
              <a:pathLst>
                <a:path w="1663102" h="885602">
                  <a:moveTo>
                    <a:pt x="0" y="0"/>
                  </a:moveTo>
                  <a:lnTo>
                    <a:pt x="1663101" y="0"/>
                  </a:lnTo>
                  <a:lnTo>
                    <a:pt x="1663101" y="885602"/>
                  </a:lnTo>
                  <a:lnTo>
                    <a:pt x="0" y="8856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2442601" y="1562100"/>
            <a:ext cx="7161912" cy="6592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400" dirty="0" err="1">
                <a:solidFill>
                  <a:srgbClr val="FF0000"/>
                </a:solidFill>
                <a:effectLst/>
                <a:latin typeface="Tahoma Bold" panose="020B0804030504040204" pitchFamily="34" charset="0"/>
                <a:ea typeface="Tahoma Bold" panose="020B0804030504040204" pitchFamily="34" charset="0"/>
                <a:cs typeface="Tahoma Bold" panose="020B0804030504040204" pitchFamily="34" charset="0"/>
              </a:rPr>
              <a:t>Apa</a:t>
            </a:r>
            <a:r>
              <a:rPr lang="en-US" sz="4400" dirty="0">
                <a:solidFill>
                  <a:srgbClr val="FF0000"/>
                </a:solidFill>
                <a:effectLst/>
                <a:latin typeface="Tahoma Bold" panose="020B0804030504040204" pitchFamily="34" charset="0"/>
                <a:ea typeface="Tahoma Bold" panose="020B0804030504040204" pitchFamily="34" charset="0"/>
                <a:cs typeface="Tahoma Bold" panose="020B0804030504040204" pitchFamily="34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effectLst/>
                <a:latin typeface="Tahoma Bold" panose="020B0804030504040204" pitchFamily="34" charset="0"/>
                <a:ea typeface="Tahoma Bold" panose="020B0804030504040204" pitchFamily="34" charset="0"/>
                <a:cs typeface="Tahoma Bold" panose="020B0804030504040204" pitchFamily="34" charset="0"/>
              </a:rPr>
              <a:t>itu</a:t>
            </a:r>
            <a:r>
              <a:rPr lang="en-US" sz="4400" dirty="0">
                <a:solidFill>
                  <a:srgbClr val="FF0000"/>
                </a:solidFill>
                <a:effectLst/>
                <a:latin typeface="Tahoma Bold" panose="020B0804030504040204" pitchFamily="34" charset="0"/>
                <a:ea typeface="Tahoma Bold" panose="020B0804030504040204" pitchFamily="34" charset="0"/>
                <a:cs typeface="Tahoma Bold" panose="020B0804030504040204" pitchFamily="34" charset="0"/>
              </a:rPr>
              <a:t> Data?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490226" y="2324100"/>
            <a:ext cx="14667435" cy="74149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71500" indent="-571500" algn="just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4000" b="1" i="0" dirty="0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Data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adalah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sekumpulan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fakta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angka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informasi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atau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catatan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terkumpul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dalam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bentuk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dapat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diukur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atau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diolah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</a:p>
          <a:p>
            <a:pPr marL="571500" indent="-571500" algn="just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Data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dapat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berupa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berbagai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jenis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informasi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termasuk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angka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teks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gambar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suara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atau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kombinasi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dari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semuanya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</a:p>
          <a:p>
            <a:pPr marL="571500" indent="-571500" algn="just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Data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memiliki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peran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penting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dalam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berbagai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konteks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dan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disiplin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termasuk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ilmu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komputer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statistik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ilmu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pengetahuan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bisnis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dan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banyak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lagi</a:t>
            </a:r>
            <a:endParaRPr lang="en-US" sz="4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TextBox 12">
            <a:extLst>
              <a:ext uri="{FF2B5EF4-FFF2-40B4-BE49-F238E27FC236}">
                <a16:creationId xmlns:a16="http://schemas.microsoft.com/office/drawing/2014/main" id="{C4076682-A8C2-40A2-9401-1F02DB0A848C}"/>
              </a:ext>
            </a:extLst>
          </p:cNvPr>
          <p:cNvSpPr txBox="1"/>
          <p:nvPr/>
        </p:nvSpPr>
        <p:spPr>
          <a:xfrm>
            <a:off x="1030236" y="9715500"/>
            <a:ext cx="16229064" cy="3415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3"/>
              </a:lnSpc>
              <a:spcBef>
                <a:spcPct val="0"/>
              </a:spcBef>
            </a:pP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[ 12-09-2023 ] | [KODE MK: SD230411 | MATAKULIAH: MATEMATIKA | SKS: 4 | VERSI: 01</a:t>
            </a:r>
          </a:p>
        </p:txBody>
      </p:sp>
    </p:spTree>
    <p:extLst>
      <p:ext uri="{BB962C8B-B14F-4D97-AF65-F5344CB8AC3E}">
        <p14:creationId xmlns:p14="http://schemas.microsoft.com/office/powerpoint/2010/main" val="42935313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750568" y="-1456954"/>
            <a:ext cx="4193168" cy="2966667"/>
          </a:xfrm>
          <a:custGeom>
            <a:avLst/>
            <a:gdLst/>
            <a:ahLst/>
            <a:cxnLst/>
            <a:rect l="l" t="t" r="r" b="b"/>
            <a:pathLst>
              <a:path w="4193168" h="2966667">
                <a:moveTo>
                  <a:pt x="0" y="0"/>
                </a:moveTo>
                <a:lnTo>
                  <a:pt x="4193169" y="0"/>
                </a:lnTo>
                <a:lnTo>
                  <a:pt x="4193169" y="2966667"/>
                </a:lnTo>
                <a:lnTo>
                  <a:pt x="0" y="29666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7259300" y="8617846"/>
            <a:ext cx="1642777" cy="1907433"/>
          </a:xfrm>
          <a:custGeom>
            <a:avLst/>
            <a:gdLst/>
            <a:ahLst/>
            <a:cxnLst/>
            <a:rect l="l" t="t" r="r" b="b"/>
            <a:pathLst>
              <a:path w="1642777" h="1907433">
                <a:moveTo>
                  <a:pt x="0" y="0"/>
                </a:moveTo>
                <a:lnTo>
                  <a:pt x="1642777" y="0"/>
                </a:lnTo>
                <a:lnTo>
                  <a:pt x="1642777" y="1907433"/>
                </a:lnTo>
                <a:lnTo>
                  <a:pt x="0" y="19074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0941778" y="389471"/>
            <a:ext cx="7683351" cy="897122"/>
            <a:chOff x="0" y="0"/>
            <a:chExt cx="10244467" cy="1196163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10244467" cy="1196163"/>
              <a:chOff x="0" y="0"/>
              <a:chExt cx="2449405" cy="285997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2449405" cy="285997"/>
              </a:xfrm>
              <a:custGeom>
                <a:avLst/>
                <a:gdLst/>
                <a:ahLst/>
                <a:cxnLst/>
                <a:rect l="l" t="t" r="r" b="b"/>
                <a:pathLst>
                  <a:path w="2449405" h="285997">
                    <a:moveTo>
                      <a:pt x="42320" y="0"/>
                    </a:moveTo>
                    <a:lnTo>
                      <a:pt x="2407085" y="0"/>
                    </a:lnTo>
                    <a:cubicBezTo>
                      <a:pt x="2430458" y="0"/>
                      <a:pt x="2449405" y="18947"/>
                      <a:pt x="2449405" y="42320"/>
                    </a:cubicBezTo>
                    <a:lnTo>
                      <a:pt x="2449405" y="243677"/>
                    </a:lnTo>
                    <a:cubicBezTo>
                      <a:pt x="2449405" y="267050"/>
                      <a:pt x="2430458" y="285997"/>
                      <a:pt x="2407085" y="285997"/>
                    </a:cubicBezTo>
                    <a:lnTo>
                      <a:pt x="42320" y="285997"/>
                    </a:lnTo>
                    <a:cubicBezTo>
                      <a:pt x="18947" y="285997"/>
                      <a:pt x="0" y="267050"/>
                      <a:pt x="0" y="243677"/>
                    </a:cubicBezTo>
                    <a:lnTo>
                      <a:pt x="0" y="42320"/>
                    </a:lnTo>
                    <a:cubicBezTo>
                      <a:pt x="0" y="18947"/>
                      <a:pt x="18947" y="0"/>
                      <a:pt x="4232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76200"/>
                <a:ext cx="812800" cy="889000"/>
              </a:xfrm>
              <a:prstGeom prst="rect">
                <a:avLst/>
              </a:prstGeom>
            </p:spPr>
            <p:txBody>
              <a:bodyPr lIns="41969" tIns="41969" rIns="41969" bIns="41969" rtlCol="0" anchor="ctr"/>
              <a:lstStyle/>
              <a:p>
                <a:pPr algn="ctr">
                  <a:lnSpc>
                    <a:spcPts val="3695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329832" y="155260"/>
              <a:ext cx="3482526" cy="885642"/>
            </a:xfrm>
            <a:custGeom>
              <a:avLst/>
              <a:gdLst/>
              <a:ahLst/>
              <a:cxnLst/>
              <a:rect l="l" t="t" r="r" b="b"/>
              <a:pathLst>
                <a:path w="3482526" h="885642">
                  <a:moveTo>
                    <a:pt x="0" y="0"/>
                  </a:moveTo>
                  <a:lnTo>
                    <a:pt x="3482526" y="0"/>
                  </a:lnTo>
                  <a:lnTo>
                    <a:pt x="3482526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>
              <a:off x="4071928" y="165752"/>
              <a:ext cx="1400551" cy="885642"/>
            </a:xfrm>
            <a:custGeom>
              <a:avLst/>
              <a:gdLst/>
              <a:ahLst/>
              <a:cxnLst/>
              <a:rect l="l" t="t" r="r" b="b"/>
              <a:pathLst>
                <a:path w="1400551" h="885642">
                  <a:moveTo>
                    <a:pt x="0" y="0"/>
                  </a:moveTo>
                  <a:lnTo>
                    <a:pt x="1400551" y="0"/>
                  </a:lnTo>
                  <a:lnTo>
                    <a:pt x="1400551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7728368" y="0"/>
              <a:ext cx="1826203" cy="1196163"/>
            </a:xfrm>
            <a:custGeom>
              <a:avLst/>
              <a:gdLst/>
              <a:ahLst/>
              <a:cxnLst/>
              <a:rect l="l" t="t" r="r" b="b"/>
              <a:pathLst>
                <a:path w="1826203" h="1196163">
                  <a:moveTo>
                    <a:pt x="0" y="0"/>
                  </a:moveTo>
                  <a:lnTo>
                    <a:pt x="1826203" y="0"/>
                  </a:lnTo>
                  <a:lnTo>
                    <a:pt x="1826203" y="1196163"/>
                  </a:lnTo>
                  <a:lnTo>
                    <a:pt x="0" y="11961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5912867" y="165793"/>
              <a:ext cx="1663102" cy="885602"/>
            </a:xfrm>
            <a:custGeom>
              <a:avLst/>
              <a:gdLst/>
              <a:ahLst/>
              <a:cxnLst/>
              <a:rect l="l" t="t" r="r" b="b"/>
              <a:pathLst>
                <a:path w="1663102" h="885602">
                  <a:moveTo>
                    <a:pt x="0" y="0"/>
                  </a:moveTo>
                  <a:lnTo>
                    <a:pt x="1663101" y="0"/>
                  </a:lnTo>
                  <a:lnTo>
                    <a:pt x="1663101" y="885602"/>
                  </a:lnTo>
                  <a:lnTo>
                    <a:pt x="0" y="8856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2442601" y="1714500"/>
            <a:ext cx="7161912" cy="7191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800" dirty="0" err="1">
                <a:solidFill>
                  <a:srgbClr val="FF0000"/>
                </a:solidFill>
                <a:effectLst/>
                <a:latin typeface="Tahoma Bold" panose="020B0804030504040204" pitchFamily="34" charset="0"/>
                <a:ea typeface="Tahoma Bold" panose="020B0804030504040204" pitchFamily="34" charset="0"/>
                <a:cs typeface="Tahoma Bold" panose="020B0804030504040204" pitchFamily="34" charset="0"/>
              </a:rPr>
              <a:t>Apa</a:t>
            </a:r>
            <a:r>
              <a:rPr lang="en-US" sz="4800" dirty="0">
                <a:solidFill>
                  <a:srgbClr val="FF0000"/>
                </a:solidFill>
                <a:effectLst/>
                <a:latin typeface="Tahoma Bold" panose="020B0804030504040204" pitchFamily="34" charset="0"/>
                <a:ea typeface="Tahoma Bold" panose="020B0804030504040204" pitchFamily="34" charset="0"/>
                <a:cs typeface="Tahoma Bold" panose="020B0804030504040204" pitchFamily="34" charset="0"/>
              </a:rPr>
              <a:t> </a:t>
            </a:r>
            <a:r>
              <a:rPr lang="en-US" sz="4800" dirty="0" err="1">
                <a:solidFill>
                  <a:srgbClr val="FF0000"/>
                </a:solidFill>
                <a:effectLst/>
                <a:latin typeface="Tahoma Bold" panose="020B0804030504040204" pitchFamily="34" charset="0"/>
                <a:ea typeface="Tahoma Bold" panose="020B0804030504040204" pitchFamily="34" charset="0"/>
                <a:cs typeface="Tahoma Bold" panose="020B0804030504040204" pitchFamily="34" charset="0"/>
              </a:rPr>
              <a:t>itu</a:t>
            </a:r>
            <a:r>
              <a:rPr lang="en-US" sz="4800" dirty="0">
                <a:solidFill>
                  <a:srgbClr val="FF0000"/>
                </a:solidFill>
                <a:effectLst/>
                <a:latin typeface="Tahoma Bold" panose="020B0804030504040204" pitchFamily="34" charset="0"/>
                <a:ea typeface="Tahoma Bold" panose="020B0804030504040204" pitchFamily="34" charset="0"/>
                <a:cs typeface="Tahoma Bold" panose="020B0804030504040204" pitchFamily="34" charset="0"/>
              </a:rPr>
              <a:t> Data?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490226" y="3009900"/>
            <a:ext cx="14667435" cy="67532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Dalam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pandangan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sains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data, data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adalah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bahan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mentah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menjadi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fokus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utama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dalam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proses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analisis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dan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penemuan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informasi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wawasan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dan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pengetahuan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en-US" sz="4000" b="1" i="1" dirty="0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b="0" i="0" dirty="0">
                <a:solidFill>
                  <a:srgbClr val="00B0F0"/>
                </a:solidFill>
                <a:effectLst/>
                <a:latin typeface="Tahoma Bold" panose="020B0804030504040204" pitchFamily="34" charset="0"/>
                <a:ea typeface="Tahoma Bold" panose="020B0804030504040204" pitchFamily="34" charset="0"/>
                <a:cs typeface="Tahoma Bold" panose="020B0804030504040204" pitchFamily="34" charset="0"/>
              </a:rPr>
              <a:t>Data Abad 21 –</a:t>
            </a:r>
            <a:r>
              <a:rPr lang="en-US" sz="4000" b="1" dirty="0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“</a:t>
            </a:r>
            <a:r>
              <a:rPr lang="en-US" sz="4000" b="1" i="1" dirty="0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Data is a new currency</a:t>
            </a:r>
            <a:r>
              <a:rPr lang="en-US" sz="4000" b="1" i="1" dirty="0">
                <a:solidFill>
                  <a:srgbClr val="FFFF00"/>
                </a:solidFill>
                <a:effectLst/>
                <a:latin typeface="Tahoma Bold" panose="020B0804030504040204" pitchFamily="34" charset="0"/>
                <a:ea typeface="Tahoma Bold" panose="020B0804030504040204" pitchFamily="34" charset="0"/>
                <a:cs typeface="Tahoma Bold" panose="020B0804030504040204" pitchFamily="34" charset="0"/>
              </a:rPr>
              <a:t>”</a:t>
            </a:r>
          </a:p>
          <a:p>
            <a:pPr algn="ctr">
              <a:lnSpc>
                <a:spcPct val="150000"/>
              </a:lnSpc>
              <a:spcBef>
                <a:spcPts val="600"/>
              </a:spcBef>
            </a:pPr>
            <a:r>
              <a:rPr lang="en-US" sz="4400" b="1" dirty="0">
                <a:solidFill>
                  <a:srgbClr val="FFC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</a:t>
            </a:r>
            <a:r>
              <a:rPr lang="en-US" sz="4400" b="1" dirty="0" err="1">
                <a:solidFill>
                  <a:srgbClr val="FFC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sz="4400" b="1" i="0" dirty="0" err="1">
                <a:solidFill>
                  <a:srgbClr val="FFC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etapa</a:t>
            </a:r>
            <a:r>
              <a:rPr lang="en-US" sz="4400" b="1" i="0" dirty="0">
                <a:solidFill>
                  <a:srgbClr val="FFC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400" b="1" i="0" dirty="0" err="1">
                <a:solidFill>
                  <a:srgbClr val="FFC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bernilainya</a:t>
            </a:r>
            <a:r>
              <a:rPr lang="en-US" sz="4400" b="1" i="0" dirty="0">
                <a:solidFill>
                  <a:srgbClr val="FFC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 </a:t>
            </a:r>
            <a:r>
              <a:rPr lang="en-US" sz="4400" b="1" i="0" dirty="0" err="1">
                <a:solidFill>
                  <a:srgbClr val="FFC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bagi</a:t>
            </a:r>
            <a:r>
              <a:rPr lang="en-US" sz="4400" b="1" i="0" dirty="0">
                <a:solidFill>
                  <a:srgbClr val="FFC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400" b="1" i="0" dirty="0" err="1">
                <a:solidFill>
                  <a:srgbClr val="FFC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sebuah</a:t>
            </a:r>
            <a:r>
              <a:rPr lang="en-US" sz="4400" b="1" i="0" dirty="0">
                <a:solidFill>
                  <a:srgbClr val="FFC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400" b="1" i="0" dirty="0" err="1">
                <a:solidFill>
                  <a:srgbClr val="FFC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langkah</a:t>
            </a:r>
            <a:r>
              <a:rPr lang="en-US" sz="4400" b="1" i="0" dirty="0">
                <a:solidFill>
                  <a:srgbClr val="FFC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400" b="1" i="0" dirty="0" err="1">
                <a:solidFill>
                  <a:srgbClr val="FFC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strategis</a:t>
            </a:r>
            <a:r>
              <a:rPr lang="en-US" sz="4400" b="1" i="0" dirty="0">
                <a:solidFill>
                  <a:srgbClr val="FFC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400" b="1" i="0" dirty="0" err="1">
                <a:solidFill>
                  <a:srgbClr val="FFC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bisnis</a:t>
            </a:r>
            <a:r>
              <a:rPr lang="en-US" sz="4400" b="0" i="0" dirty="0">
                <a:solidFill>
                  <a:srgbClr val="FFC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endParaRPr lang="en-US" sz="4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TextBox 12">
            <a:extLst>
              <a:ext uri="{FF2B5EF4-FFF2-40B4-BE49-F238E27FC236}">
                <a16:creationId xmlns:a16="http://schemas.microsoft.com/office/drawing/2014/main" id="{C4076682-A8C2-40A2-9401-1F02DB0A848C}"/>
              </a:ext>
            </a:extLst>
          </p:cNvPr>
          <p:cNvSpPr txBox="1"/>
          <p:nvPr/>
        </p:nvSpPr>
        <p:spPr>
          <a:xfrm>
            <a:off x="1030236" y="9715500"/>
            <a:ext cx="16229064" cy="3415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3"/>
              </a:lnSpc>
              <a:spcBef>
                <a:spcPct val="0"/>
              </a:spcBef>
            </a:pP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[ 12-09-2023 ] | [KODE MK: SD230411 | MATAKULIAH: MATEMATIKA | SKS: 4 | VERSI: 01</a:t>
            </a:r>
          </a:p>
        </p:txBody>
      </p:sp>
    </p:spTree>
    <p:extLst>
      <p:ext uri="{BB962C8B-B14F-4D97-AF65-F5344CB8AC3E}">
        <p14:creationId xmlns:p14="http://schemas.microsoft.com/office/powerpoint/2010/main" val="1234280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750568" y="-1456954"/>
            <a:ext cx="4193168" cy="2966667"/>
          </a:xfrm>
          <a:custGeom>
            <a:avLst/>
            <a:gdLst/>
            <a:ahLst/>
            <a:cxnLst/>
            <a:rect l="l" t="t" r="r" b="b"/>
            <a:pathLst>
              <a:path w="4193168" h="2966667">
                <a:moveTo>
                  <a:pt x="0" y="0"/>
                </a:moveTo>
                <a:lnTo>
                  <a:pt x="4193169" y="0"/>
                </a:lnTo>
                <a:lnTo>
                  <a:pt x="4193169" y="2966667"/>
                </a:lnTo>
                <a:lnTo>
                  <a:pt x="0" y="29666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7259300" y="8617846"/>
            <a:ext cx="1642777" cy="1907433"/>
          </a:xfrm>
          <a:custGeom>
            <a:avLst/>
            <a:gdLst/>
            <a:ahLst/>
            <a:cxnLst/>
            <a:rect l="l" t="t" r="r" b="b"/>
            <a:pathLst>
              <a:path w="1642777" h="1907433">
                <a:moveTo>
                  <a:pt x="0" y="0"/>
                </a:moveTo>
                <a:lnTo>
                  <a:pt x="1642777" y="0"/>
                </a:lnTo>
                <a:lnTo>
                  <a:pt x="1642777" y="1907433"/>
                </a:lnTo>
                <a:lnTo>
                  <a:pt x="0" y="19074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0941778" y="389471"/>
            <a:ext cx="7683351" cy="897122"/>
            <a:chOff x="0" y="0"/>
            <a:chExt cx="10244467" cy="1196163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10244467" cy="1196163"/>
              <a:chOff x="0" y="0"/>
              <a:chExt cx="2449405" cy="285997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2449405" cy="285997"/>
              </a:xfrm>
              <a:custGeom>
                <a:avLst/>
                <a:gdLst/>
                <a:ahLst/>
                <a:cxnLst/>
                <a:rect l="l" t="t" r="r" b="b"/>
                <a:pathLst>
                  <a:path w="2449405" h="285997">
                    <a:moveTo>
                      <a:pt x="42320" y="0"/>
                    </a:moveTo>
                    <a:lnTo>
                      <a:pt x="2407085" y="0"/>
                    </a:lnTo>
                    <a:cubicBezTo>
                      <a:pt x="2430458" y="0"/>
                      <a:pt x="2449405" y="18947"/>
                      <a:pt x="2449405" y="42320"/>
                    </a:cubicBezTo>
                    <a:lnTo>
                      <a:pt x="2449405" y="243677"/>
                    </a:lnTo>
                    <a:cubicBezTo>
                      <a:pt x="2449405" y="267050"/>
                      <a:pt x="2430458" y="285997"/>
                      <a:pt x="2407085" y="285997"/>
                    </a:cubicBezTo>
                    <a:lnTo>
                      <a:pt x="42320" y="285997"/>
                    </a:lnTo>
                    <a:cubicBezTo>
                      <a:pt x="18947" y="285997"/>
                      <a:pt x="0" y="267050"/>
                      <a:pt x="0" y="243677"/>
                    </a:cubicBezTo>
                    <a:lnTo>
                      <a:pt x="0" y="42320"/>
                    </a:lnTo>
                    <a:cubicBezTo>
                      <a:pt x="0" y="18947"/>
                      <a:pt x="18947" y="0"/>
                      <a:pt x="4232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76200"/>
                <a:ext cx="812800" cy="889000"/>
              </a:xfrm>
              <a:prstGeom prst="rect">
                <a:avLst/>
              </a:prstGeom>
            </p:spPr>
            <p:txBody>
              <a:bodyPr lIns="41969" tIns="41969" rIns="41969" bIns="41969" rtlCol="0" anchor="ctr"/>
              <a:lstStyle/>
              <a:p>
                <a:pPr algn="ctr">
                  <a:lnSpc>
                    <a:spcPts val="3695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329832" y="155260"/>
              <a:ext cx="3482526" cy="885642"/>
            </a:xfrm>
            <a:custGeom>
              <a:avLst/>
              <a:gdLst/>
              <a:ahLst/>
              <a:cxnLst/>
              <a:rect l="l" t="t" r="r" b="b"/>
              <a:pathLst>
                <a:path w="3482526" h="885642">
                  <a:moveTo>
                    <a:pt x="0" y="0"/>
                  </a:moveTo>
                  <a:lnTo>
                    <a:pt x="3482526" y="0"/>
                  </a:lnTo>
                  <a:lnTo>
                    <a:pt x="3482526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>
              <a:off x="4071928" y="165752"/>
              <a:ext cx="1400551" cy="885642"/>
            </a:xfrm>
            <a:custGeom>
              <a:avLst/>
              <a:gdLst/>
              <a:ahLst/>
              <a:cxnLst/>
              <a:rect l="l" t="t" r="r" b="b"/>
              <a:pathLst>
                <a:path w="1400551" h="885642">
                  <a:moveTo>
                    <a:pt x="0" y="0"/>
                  </a:moveTo>
                  <a:lnTo>
                    <a:pt x="1400551" y="0"/>
                  </a:lnTo>
                  <a:lnTo>
                    <a:pt x="1400551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7728368" y="0"/>
              <a:ext cx="1826203" cy="1196163"/>
            </a:xfrm>
            <a:custGeom>
              <a:avLst/>
              <a:gdLst/>
              <a:ahLst/>
              <a:cxnLst/>
              <a:rect l="l" t="t" r="r" b="b"/>
              <a:pathLst>
                <a:path w="1826203" h="1196163">
                  <a:moveTo>
                    <a:pt x="0" y="0"/>
                  </a:moveTo>
                  <a:lnTo>
                    <a:pt x="1826203" y="0"/>
                  </a:lnTo>
                  <a:lnTo>
                    <a:pt x="1826203" y="1196163"/>
                  </a:lnTo>
                  <a:lnTo>
                    <a:pt x="0" y="11961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5912867" y="165793"/>
              <a:ext cx="1663102" cy="885602"/>
            </a:xfrm>
            <a:custGeom>
              <a:avLst/>
              <a:gdLst/>
              <a:ahLst/>
              <a:cxnLst/>
              <a:rect l="l" t="t" r="r" b="b"/>
              <a:pathLst>
                <a:path w="1663102" h="885602">
                  <a:moveTo>
                    <a:pt x="0" y="0"/>
                  </a:moveTo>
                  <a:lnTo>
                    <a:pt x="1663101" y="0"/>
                  </a:lnTo>
                  <a:lnTo>
                    <a:pt x="1663101" y="885602"/>
                  </a:lnTo>
                  <a:lnTo>
                    <a:pt x="0" y="8856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2362200" y="1409700"/>
            <a:ext cx="7161912" cy="626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99"/>
              </a:lnSpc>
              <a:spcBef>
                <a:spcPct val="0"/>
              </a:spcBef>
            </a:pPr>
            <a:r>
              <a:rPr lang="en-US" sz="4800" b="1" i="0" dirty="0" err="1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Keberagaman</a:t>
            </a:r>
            <a:r>
              <a:rPr lang="en-US" sz="4800" b="1" i="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</a:t>
            </a:r>
            <a:endParaRPr lang="en-US" sz="4800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2490226" y="2095500"/>
            <a:ext cx="14667435" cy="77227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indent="-571500" algn="just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4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ata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sudah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terbuat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dan/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atau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terkumpul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dari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berbagai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sumber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571500" indent="-571500" algn="just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4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ormat data yang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direkam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juga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bermacam-macam</a:t>
            </a:r>
            <a:r>
              <a:rPr lang="en-US" sz="4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marL="571500" indent="-571500" algn="just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endParaRPr lang="en-US" sz="4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71500" indent="-571500" algn="just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endParaRPr lang="en-US" sz="4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71500" indent="-571500" algn="just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endParaRPr lang="en-US" sz="4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71500" indent="-571500" algn="just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endParaRPr lang="en-US" sz="4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71500" indent="-571500" algn="just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Dengan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banyaknya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sumber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data,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apakah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jaman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sekarang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semua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menjadi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b="1" i="0" dirty="0">
                <a:solidFill>
                  <a:srgbClr val="00B0F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big data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</a:t>
            </a:r>
            <a:endParaRPr lang="en-US" sz="4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TextBox 12">
            <a:extLst>
              <a:ext uri="{FF2B5EF4-FFF2-40B4-BE49-F238E27FC236}">
                <a16:creationId xmlns:a16="http://schemas.microsoft.com/office/drawing/2014/main" id="{C4076682-A8C2-40A2-9401-1F02DB0A848C}"/>
              </a:ext>
            </a:extLst>
          </p:cNvPr>
          <p:cNvSpPr txBox="1"/>
          <p:nvPr/>
        </p:nvSpPr>
        <p:spPr>
          <a:xfrm>
            <a:off x="1030236" y="9715500"/>
            <a:ext cx="16229064" cy="3415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3"/>
              </a:lnSpc>
              <a:spcBef>
                <a:spcPct val="0"/>
              </a:spcBef>
            </a:pP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[ 12-09-2023 ] | [KODE MK: SD230411 | MATAKULIAH: MATEMATIKA | SKS: 4 | VERSI: 01</a:t>
            </a:r>
          </a:p>
        </p:txBody>
      </p:sp>
      <p:pic>
        <p:nvPicPr>
          <p:cNvPr id="12" name="Content Placeholder 4">
            <a:extLst>
              <a:ext uri="{FF2B5EF4-FFF2-40B4-BE49-F238E27FC236}">
                <a16:creationId xmlns:a16="http://schemas.microsoft.com/office/drawing/2014/main" id="{5E06B2B9-ACE0-CEF5-802A-41CE4D63567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26444" y="4381500"/>
            <a:ext cx="11061156" cy="3699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94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750568" y="-1456954"/>
            <a:ext cx="4193168" cy="2966667"/>
          </a:xfrm>
          <a:custGeom>
            <a:avLst/>
            <a:gdLst/>
            <a:ahLst/>
            <a:cxnLst/>
            <a:rect l="l" t="t" r="r" b="b"/>
            <a:pathLst>
              <a:path w="4193168" h="2966667">
                <a:moveTo>
                  <a:pt x="0" y="0"/>
                </a:moveTo>
                <a:lnTo>
                  <a:pt x="4193169" y="0"/>
                </a:lnTo>
                <a:lnTo>
                  <a:pt x="4193169" y="2966667"/>
                </a:lnTo>
                <a:lnTo>
                  <a:pt x="0" y="29666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7259300" y="8617846"/>
            <a:ext cx="1642777" cy="1907433"/>
          </a:xfrm>
          <a:custGeom>
            <a:avLst/>
            <a:gdLst/>
            <a:ahLst/>
            <a:cxnLst/>
            <a:rect l="l" t="t" r="r" b="b"/>
            <a:pathLst>
              <a:path w="1642777" h="1907433">
                <a:moveTo>
                  <a:pt x="0" y="0"/>
                </a:moveTo>
                <a:lnTo>
                  <a:pt x="1642777" y="0"/>
                </a:lnTo>
                <a:lnTo>
                  <a:pt x="1642777" y="1907433"/>
                </a:lnTo>
                <a:lnTo>
                  <a:pt x="0" y="19074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0941778" y="389471"/>
            <a:ext cx="7683351" cy="897122"/>
            <a:chOff x="0" y="0"/>
            <a:chExt cx="10244467" cy="1196163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10244467" cy="1196163"/>
              <a:chOff x="0" y="0"/>
              <a:chExt cx="2449405" cy="285997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2449405" cy="285997"/>
              </a:xfrm>
              <a:custGeom>
                <a:avLst/>
                <a:gdLst/>
                <a:ahLst/>
                <a:cxnLst/>
                <a:rect l="l" t="t" r="r" b="b"/>
                <a:pathLst>
                  <a:path w="2449405" h="285997">
                    <a:moveTo>
                      <a:pt x="42320" y="0"/>
                    </a:moveTo>
                    <a:lnTo>
                      <a:pt x="2407085" y="0"/>
                    </a:lnTo>
                    <a:cubicBezTo>
                      <a:pt x="2430458" y="0"/>
                      <a:pt x="2449405" y="18947"/>
                      <a:pt x="2449405" y="42320"/>
                    </a:cubicBezTo>
                    <a:lnTo>
                      <a:pt x="2449405" y="243677"/>
                    </a:lnTo>
                    <a:cubicBezTo>
                      <a:pt x="2449405" y="267050"/>
                      <a:pt x="2430458" y="285997"/>
                      <a:pt x="2407085" y="285997"/>
                    </a:cubicBezTo>
                    <a:lnTo>
                      <a:pt x="42320" y="285997"/>
                    </a:lnTo>
                    <a:cubicBezTo>
                      <a:pt x="18947" y="285997"/>
                      <a:pt x="0" y="267050"/>
                      <a:pt x="0" y="243677"/>
                    </a:cubicBezTo>
                    <a:lnTo>
                      <a:pt x="0" y="42320"/>
                    </a:lnTo>
                    <a:cubicBezTo>
                      <a:pt x="0" y="18947"/>
                      <a:pt x="18947" y="0"/>
                      <a:pt x="4232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76200"/>
                <a:ext cx="812800" cy="889000"/>
              </a:xfrm>
              <a:prstGeom prst="rect">
                <a:avLst/>
              </a:prstGeom>
            </p:spPr>
            <p:txBody>
              <a:bodyPr lIns="41969" tIns="41969" rIns="41969" bIns="41969" rtlCol="0" anchor="ctr"/>
              <a:lstStyle/>
              <a:p>
                <a:pPr algn="ctr">
                  <a:lnSpc>
                    <a:spcPts val="3695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329832" y="155260"/>
              <a:ext cx="3482526" cy="885642"/>
            </a:xfrm>
            <a:custGeom>
              <a:avLst/>
              <a:gdLst/>
              <a:ahLst/>
              <a:cxnLst/>
              <a:rect l="l" t="t" r="r" b="b"/>
              <a:pathLst>
                <a:path w="3482526" h="885642">
                  <a:moveTo>
                    <a:pt x="0" y="0"/>
                  </a:moveTo>
                  <a:lnTo>
                    <a:pt x="3482526" y="0"/>
                  </a:lnTo>
                  <a:lnTo>
                    <a:pt x="3482526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>
              <a:off x="4071928" y="165752"/>
              <a:ext cx="1400551" cy="885642"/>
            </a:xfrm>
            <a:custGeom>
              <a:avLst/>
              <a:gdLst/>
              <a:ahLst/>
              <a:cxnLst/>
              <a:rect l="l" t="t" r="r" b="b"/>
              <a:pathLst>
                <a:path w="1400551" h="885642">
                  <a:moveTo>
                    <a:pt x="0" y="0"/>
                  </a:moveTo>
                  <a:lnTo>
                    <a:pt x="1400551" y="0"/>
                  </a:lnTo>
                  <a:lnTo>
                    <a:pt x="1400551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7728368" y="0"/>
              <a:ext cx="1826203" cy="1196163"/>
            </a:xfrm>
            <a:custGeom>
              <a:avLst/>
              <a:gdLst/>
              <a:ahLst/>
              <a:cxnLst/>
              <a:rect l="l" t="t" r="r" b="b"/>
              <a:pathLst>
                <a:path w="1826203" h="1196163">
                  <a:moveTo>
                    <a:pt x="0" y="0"/>
                  </a:moveTo>
                  <a:lnTo>
                    <a:pt x="1826203" y="0"/>
                  </a:lnTo>
                  <a:lnTo>
                    <a:pt x="1826203" y="1196163"/>
                  </a:lnTo>
                  <a:lnTo>
                    <a:pt x="0" y="11961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5912867" y="165793"/>
              <a:ext cx="1663102" cy="885602"/>
            </a:xfrm>
            <a:custGeom>
              <a:avLst/>
              <a:gdLst/>
              <a:ahLst/>
              <a:cxnLst/>
              <a:rect l="l" t="t" r="r" b="b"/>
              <a:pathLst>
                <a:path w="1663102" h="885602">
                  <a:moveTo>
                    <a:pt x="0" y="0"/>
                  </a:moveTo>
                  <a:lnTo>
                    <a:pt x="1663101" y="0"/>
                  </a:lnTo>
                  <a:lnTo>
                    <a:pt x="1663101" y="885602"/>
                  </a:lnTo>
                  <a:lnTo>
                    <a:pt x="0" y="8856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3506088" y="1104900"/>
            <a:ext cx="7161912" cy="626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99"/>
              </a:lnSpc>
              <a:spcBef>
                <a:spcPct val="0"/>
              </a:spcBef>
            </a:pPr>
            <a:r>
              <a:rPr lang="en-US" sz="4800" b="1" i="0" dirty="0" err="1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Keberagaman</a:t>
            </a:r>
            <a:r>
              <a:rPr lang="en-US" sz="4800" b="1" i="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</a:t>
            </a:r>
            <a:endParaRPr lang="en-US" sz="4800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524001" y="2046644"/>
            <a:ext cx="15735300" cy="75926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pt-BR" sz="4000" b="0" i="0" dirty="0">
                <a:solidFill>
                  <a:srgbClr val="00B0F0"/>
                </a:solidFill>
                <a:effectLst/>
                <a:latin typeface="Söhne"/>
              </a:rPr>
              <a:t>Terdapat dua jenis data utama</a:t>
            </a:r>
            <a:r>
              <a:rPr lang="pt-BR" sz="4000" b="0" i="0" dirty="0">
                <a:solidFill>
                  <a:schemeClr val="bg1"/>
                </a:solidFill>
                <a:effectLst/>
                <a:latin typeface="Söhne"/>
              </a:rPr>
              <a:t>:</a:t>
            </a:r>
          </a:p>
          <a:p>
            <a:pPr marL="742950" indent="-742950" algn="just">
              <a:lnSpc>
                <a:spcPct val="15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n-US" sz="4000" b="1" i="0" dirty="0">
                <a:solidFill>
                  <a:srgbClr val="FFFF00"/>
                </a:solidFill>
                <a:effectLst/>
                <a:latin typeface="Söhne"/>
              </a:rPr>
              <a:t>Data </a:t>
            </a:r>
            <a:r>
              <a:rPr lang="en-US" sz="4000" b="1" i="0" dirty="0" err="1">
                <a:solidFill>
                  <a:srgbClr val="FFFF00"/>
                </a:solidFill>
                <a:effectLst/>
                <a:latin typeface="Söhne"/>
              </a:rPr>
              <a:t>Terstruktur</a:t>
            </a:r>
            <a:r>
              <a:rPr lang="en-US" sz="4000" b="1" i="0" dirty="0">
                <a:solidFill>
                  <a:srgbClr val="FFFF00"/>
                </a:solidFill>
                <a:effectLst/>
                <a:latin typeface="Söhne"/>
              </a:rPr>
              <a:t> </a:t>
            </a:r>
            <a:r>
              <a:rPr lang="en-US" sz="4000" b="1" i="0" dirty="0">
                <a:solidFill>
                  <a:schemeClr val="bg1"/>
                </a:solidFill>
                <a:effectLst/>
                <a:latin typeface="Söhne"/>
              </a:rPr>
              <a:t>: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</a:p>
          <a:p>
            <a:pPr marL="1308100" indent="-571500" algn="just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4000" b="0" i="0" dirty="0">
                <a:solidFill>
                  <a:schemeClr val="bg1"/>
                </a:solidFill>
                <a:effectLst/>
                <a:latin typeface="Söhne"/>
              </a:rPr>
              <a:t>Data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Söhne"/>
              </a:rPr>
              <a:t>terstruktur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Söhne"/>
              </a:rPr>
              <a:t>mengacu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Söhne"/>
              </a:rPr>
              <a:t> pada data yang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Söhne"/>
              </a:rPr>
              <a:t>diatur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Söhne"/>
              </a:rPr>
              <a:t>dalam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Söhne"/>
              </a:rPr>
              <a:t> format yang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Söhne"/>
              </a:rPr>
              <a:t>tetap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Söhne"/>
              </a:rPr>
              <a:t> dan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Söhne"/>
              </a:rPr>
              <a:t>teratur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Söhne"/>
              </a:rPr>
              <a:t>,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Söhne"/>
              </a:rPr>
              <a:t>sering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Söhne"/>
              </a:rPr>
              <a:t> kali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Söhne"/>
              </a:rPr>
              <a:t>dalam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Söhne"/>
              </a:rPr>
              <a:t>bentuk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Söhne"/>
              </a:rPr>
              <a:t>tabel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Söhne"/>
              </a:rPr>
              <a:t>atau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Söhne"/>
              </a:rPr>
              <a:t> basis data. </a:t>
            </a:r>
          </a:p>
          <a:p>
            <a:pPr marL="1308100" indent="-571500" algn="just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4000" b="0" i="0" dirty="0" err="1">
                <a:solidFill>
                  <a:schemeClr val="bg1"/>
                </a:solidFill>
                <a:effectLst/>
                <a:latin typeface="Söhne"/>
              </a:rPr>
              <a:t>Setiap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Söhne"/>
              </a:rPr>
              <a:t>elemen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Söhne"/>
              </a:rPr>
              <a:t> data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Söhne"/>
              </a:rPr>
              <a:t>memiliki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Söhne"/>
              </a:rPr>
              <a:t> format yang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Söhne"/>
              </a:rPr>
              <a:t>sama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Söhne"/>
              </a:rPr>
              <a:t>, dan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Söhne"/>
              </a:rPr>
              <a:t>hubungan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Söhne"/>
              </a:rPr>
              <a:t>antara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Söhne"/>
              </a:rPr>
              <a:t> data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Söhne"/>
              </a:rPr>
              <a:t>biasanya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Söhne"/>
              </a:rPr>
              <a:t>didefinisikan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Söhne"/>
              </a:rPr>
              <a:t>dengan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Söhne"/>
              </a:rPr>
              <a:t>jelas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Söhne"/>
              </a:rPr>
              <a:t>. </a:t>
            </a:r>
          </a:p>
          <a:p>
            <a:pPr marL="1308100" indent="-571500" algn="just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4000" b="1" i="0" dirty="0" err="1">
                <a:solidFill>
                  <a:srgbClr val="FFC000"/>
                </a:solidFill>
                <a:effectLst/>
                <a:latin typeface="Söhne"/>
              </a:rPr>
              <a:t>Contoh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Söhne"/>
              </a:rPr>
              <a:t> data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Söhne"/>
              </a:rPr>
              <a:t>terstruktur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Söhne"/>
              </a:rPr>
              <a:t>termasuk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Söhne"/>
              </a:rPr>
              <a:t> database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Söhne"/>
              </a:rPr>
              <a:t>relasional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Söhne"/>
              </a:rPr>
              <a:t> dan spreadsheet.</a:t>
            </a:r>
            <a:endParaRPr lang="en-US" sz="4000" dirty="0">
              <a:solidFill>
                <a:schemeClr val="bg1"/>
              </a:solidFill>
              <a:latin typeface="Tahoma"/>
            </a:endParaRPr>
          </a:p>
        </p:txBody>
      </p:sp>
      <p:sp>
        <p:nvSpPr>
          <p:cNvPr id="15" name="TextBox 12">
            <a:extLst>
              <a:ext uri="{FF2B5EF4-FFF2-40B4-BE49-F238E27FC236}">
                <a16:creationId xmlns:a16="http://schemas.microsoft.com/office/drawing/2014/main" id="{C4076682-A8C2-40A2-9401-1F02DB0A848C}"/>
              </a:ext>
            </a:extLst>
          </p:cNvPr>
          <p:cNvSpPr txBox="1"/>
          <p:nvPr/>
        </p:nvSpPr>
        <p:spPr>
          <a:xfrm>
            <a:off x="1030236" y="9715500"/>
            <a:ext cx="16229064" cy="3415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3"/>
              </a:lnSpc>
              <a:spcBef>
                <a:spcPct val="0"/>
              </a:spcBef>
            </a:pP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[ 12-09-2023 ] | [KODE MK: SD230411 | MATAKULIAH: MATEMATIKA | SKS: 4 | VERSI: 01</a:t>
            </a:r>
          </a:p>
        </p:txBody>
      </p:sp>
    </p:spTree>
    <p:extLst>
      <p:ext uri="{BB962C8B-B14F-4D97-AF65-F5344CB8AC3E}">
        <p14:creationId xmlns:p14="http://schemas.microsoft.com/office/powerpoint/2010/main" val="38713781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750568" y="-1456954"/>
            <a:ext cx="4193168" cy="2966667"/>
          </a:xfrm>
          <a:custGeom>
            <a:avLst/>
            <a:gdLst/>
            <a:ahLst/>
            <a:cxnLst/>
            <a:rect l="l" t="t" r="r" b="b"/>
            <a:pathLst>
              <a:path w="4193168" h="2966667">
                <a:moveTo>
                  <a:pt x="0" y="0"/>
                </a:moveTo>
                <a:lnTo>
                  <a:pt x="4193169" y="0"/>
                </a:lnTo>
                <a:lnTo>
                  <a:pt x="4193169" y="2966667"/>
                </a:lnTo>
                <a:lnTo>
                  <a:pt x="0" y="29666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7259300" y="8617846"/>
            <a:ext cx="1642777" cy="1907433"/>
          </a:xfrm>
          <a:custGeom>
            <a:avLst/>
            <a:gdLst/>
            <a:ahLst/>
            <a:cxnLst/>
            <a:rect l="l" t="t" r="r" b="b"/>
            <a:pathLst>
              <a:path w="1642777" h="1907433">
                <a:moveTo>
                  <a:pt x="0" y="0"/>
                </a:moveTo>
                <a:lnTo>
                  <a:pt x="1642777" y="0"/>
                </a:lnTo>
                <a:lnTo>
                  <a:pt x="1642777" y="1907433"/>
                </a:lnTo>
                <a:lnTo>
                  <a:pt x="0" y="19074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0941778" y="389471"/>
            <a:ext cx="7683351" cy="897122"/>
            <a:chOff x="0" y="0"/>
            <a:chExt cx="10244467" cy="1196163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10244467" cy="1196163"/>
              <a:chOff x="0" y="0"/>
              <a:chExt cx="2449405" cy="285997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2449405" cy="285997"/>
              </a:xfrm>
              <a:custGeom>
                <a:avLst/>
                <a:gdLst/>
                <a:ahLst/>
                <a:cxnLst/>
                <a:rect l="l" t="t" r="r" b="b"/>
                <a:pathLst>
                  <a:path w="2449405" h="285997">
                    <a:moveTo>
                      <a:pt x="42320" y="0"/>
                    </a:moveTo>
                    <a:lnTo>
                      <a:pt x="2407085" y="0"/>
                    </a:lnTo>
                    <a:cubicBezTo>
                      <a:pt x="2430458" y="0"/>
                      <a:pt x="2449405" y="18947"/>
                      <a:pt x="2449405" y="42320"/>
                    </a:cubicBezTo>
                    <a:lnTo>
                      <a:pt x="2449405" y="243677"/>
                    </a:lnTo>
                    <a:cubicBezTo>
                      <a:pt x="2449405" y="267050"/>
                      <a:pt x="2430458" y="285997"/>
                      <a:pt x="2407085" y="285997"/>
                    </a:cubicBezTo>
                    <a:lnTo>
                      <a:pt x="42320" y="285997"/>
                    </a:lnTo>
                    <a:cubicBezTo>
                      <a:pt x="18947" y="285997"/>
                      <a:pt x="0" y="267050"/>
                      <a:pt x="0" y="243677"/>
                    </a:cubicBezTo>
                    <a:lnTo>
                      <a:pt x="0" y="42320"/>
                    </a:lnTo>
                    <a:cubicBezTo>
                      <a:pt x="0" y="18947"/>
                      <a:pt x="18947" y="0"/>
                      <a:pt x="4232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76200"/>
                <a:ext cx="812800" cy="889000"/>
              </a:xfrm>
              <a:prstGeom prst="rect">
                <a:avLst/>
              </a:prstGeom>
            </p:spPr>
            <p:txBody>
              <a:bodyPr lIns="41969" tIns="41969" rIns="41969" bIns="41969" rtlCol="0" anchor="ctr"/>
              <a:lstStyle/>
              <a:p>
                <a:pPr algn="ctr">
                  <a:lnSpc>
                    <a:spcPts val="3695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329832" y="155260"/>
              <a:ext cx="3482526" cy="885642"/>
            </a:xfrm>
            <a:custGeom>
              <a:avLst/>
              <a:gdLst/>
              <a:ahLst/>
              <a:cxnLst/>
              <a:rect l="l" t="t" r="r" b="b"/>
              <a:pathLst>
                <a:path w="3482526" h="885642">
                  <a:moveTo>
                    <a:pt x="0" y="0"/>
                  </a:moveTo>
                  <a:lnTo>
                    <a:pt x="3482526" y="0"/>
                  </a:lnTo>
                  <a:lnTo>
                    <a:pt x="3482526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>
              <a:off x="4071928" y="165752"/>
              <a:ext cx="1400551" cy="885642"/>
            </a:xfrm>
            <a:custGeom>
              <a:avLst/>
              <a:gdLst/>
              <a:ahLst/>
              <a:cxnLst/>
              <a:rect l="l" t="t" r="r" b="b"/>
              <a:pathLst>
                <a:path w="1400551" h="885642">
                  <a:moveTo>
                    <a:pt x="0" y="0"/>
                  </a:moveTo>
                  <a:lnTo>
                    <a:pt x="1400551" y="0"/>
                  </a:lnTo>
                  <a:lnTo>
                    <a:pt x="1400551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7728368" y="0"/>
              <a:ext cx="1826203" cy="1196163"/>
            </a:xfrm>
            <a:custGeom>
              <a:avLst/>
              <a:gdLst/>
              <a:ahLst/>
              <a:cxnLst/>
              <a:rect l="l" t="t" r="r" b="b"/>
              <a:pathLst>
                <a:path w="1826203" h="1196163">
                  <a:moveTo>
                    <a:pt x="0" y="0"/>
                  </a:moveTo>
                  <a:lnTo>
                    <a:pt x="1826203" y="0"/>
                  </a:lnTo>
                  <a:lnTo>
                    <a:pt x="1826203" y="1196163"/>
                  </a:lnTo>
                  <a:lnTo>
                    <a:pt x="0" y="11961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5912867" y="165793"/>
              <a:ext cx="1663102" cy="885602"/>
            </a:xfrm>
            <a:custGeom>
              <a:avLst/>
              <a:gdLst/>
              <a:ahLst/>
              <a:cxnLst/>
              <a:rect l="l" t="t" r="r" b="b"/>
              <a:pathLst>
                <a:path w="1663102" h="885602">
                  <a:moveTo>
                    <a:pt x="0" y="0"/>
                  </a:moveTo>
                  <a:lnTo>
                    <a:pt x="1663101" y="0"/>
                  </a:lnTo>
                  <a:lnTo>
                    <a:pt x="1663101" y="885602"/>
                  </a:lnTo>
                  <a:lnTo>
                    <a:pt x="0" y="8856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2515488" y="1714500"/>
            <a:ext cx="7161912" cy="626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99"/>
              </a:lnSpc>
              <a:spcBef>
                <a:spcPct val="0"/>
              </a:spcBef>
            </a:pPr>
            <a:r>
              <a:rPr lang="en-US" sz="4800" b="1" i="0" dirty="0" err="1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Keberagaman</a:t>
            </a:r>
            <a:r>
              <a:rPr lang="en-US" sz="4800" b="1" i="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</a:t>
            </a:r>
            <a:endParaRPr lang="en-US" sz="4800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2490226" y="2628900"/>
            <a:ext cx="14667435" cy="16571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en-US" sz="4000" b="1" i="0" dirty="0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Data Tak </a:t>
            </a:r>
            <a:r>
              <a:rPr lang="en-US" sz="4000" b="1" i="0" dirty="0" err="1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Terstruktur</a:t>
            </a:r>
            <a:r>
              <a:rPr lang="en-US" sz="4000" b="1" i="0" dirty="0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r>
              <a:rPr lang="en-US" sz="4000" b="0" i="0" dirty="0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marL="1249363" indent="-692150" algn="just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Data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tak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terstruktur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adalah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 yang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tidak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memiliki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format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tetap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atau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pola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jelas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</a:p>
          <a:p>
            <a:pPr marL="1249363" indent="-692150" algn="just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Data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ini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dapat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berupa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teks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bebas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gambar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audio, video,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atau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 yang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tidak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teratur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lainnya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</a:p>
          <a:p>
            <a:pPr marL="1249363" indent="-692150" algn="just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4000" b="1" i="0" dirty="0" err="1">
                <a:solidFill>
                  <a:srgbClr val="FFC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Contoh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tak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terstruktur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termasuk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teks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dalam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posting media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sosial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rekaman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suara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atau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gambar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medis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n-US" sz="4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endParaRPr lang="en-US" sz="4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endParaRPr lang="en-US" sz="4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endParaRPr lang="en-US" sz="4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endParaRPr lang="en-US" sz="4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endParaRPr lang="en-US" sz="4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endParaRPr lang="en-US" sz="4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endParaRPr lang="en-US" sz="4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endParaRPr lang="en-US" sz="4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endParaRPr lang="en-US" sz="4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endParaRPr lang="en-US" sz="4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TextBox 12">
            <a:extLst>
              <a:ext uri="{FF2B5EF4-FFF2-40B4-BE49-F238E27FC236}">
                <a16:creationId xmlns:a16="http://schemas.microsoft.com/office/drawing/2014/main" id="{C4076682-A8C2-40A2-9401-1F02DB0A848C}"/>
              </a:ext>
            </a:extLst>
          </p:cNvPr>
          <p:cNvSpPr txBox="1"/>
          <p:nvPr/>
        </p:nvSpPr>
        <p:spPr>
          <a:xfrm>
            <a:off x="1030236" y="9715500"/>
            <a:ext cx="16229064" cy="3415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3"/>
              </a:lnSpc>
              <a:spcBef>
                <a:spcPct val="0"/>
              </a:spcBef>
            </a:pP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[ 12-09-2023 ] | [KODE MK: SD230411 | MATAKULIAH: MATEMATIKA | SKS: 4 | VERSI: 01</a:t>
            </a:r>
          </a:p>
        </p:txBody>
      </p:sp>
    </p:spTree>
    <p:extLst>
      <p:ext uri="{BB962C8B-B14F-4D97-AF65-F5344CB8AC3E}">
        <p14:creationId xmlns:p14="http://schemas.microsoft.com/office/powerpoint/2010/main" val="39912496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750568" y="-1456954"/>
            <a:ext cx="4193168" cy="2966667"/>
          </a:xfrm>
          <a:custGeom>
            <a:avLst/>
            <a:gdLst/>
            <a:ahLst/>
            <a:cxnLst/>
            <a:rect l="l" t="t" r="r" b="b"/>
            <a:pathLst>
              <a:path w="4193168" h="2966667">
                <a:moveTo>
                  <a:pt x="0" y="0"/>
                </a:moveTo>
                <a:lnTo>
                  <a:pt x="4193169" y="0"/>
                </a:lnTo>
                <a:lnTo>
                  <a:pt x="4193169" y="2966667"/>
                </a:lnTo>
                <a:lnTo>
                  <a:pt x="0" y="29666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7259300" y="8617846"/>
            <a:ext cx="1642777" cy="1907433"/>
          </a:xfrm>
          <a:custGeom>
            <a:avLst/>
            <a:gdLst/>
            <a:ahLst/>
            <a:cxnLst/>
            <a:rect l="l" t="t" r="r" b="b"/>
            <a:pathLst>
              <a:path w="1642777" h="1907433">
                <a:moveTo>
                  <a:pt x="0" y="0"/>
                </a:moveTo>
                <a:lnTo>
                  <a:pt x="1642777" y="0"/>
                </a:lnTo>
                <a:lnTo>
                  <a:pt x="1642777" y="1907433"/>
                </a:lnTo>
                <a:lnTo>
                  <a:pt x="0" y="19074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0941778" y="389471"/>
            <a:ext cx="7683351" cy="897122"/>
            <a:chOff x="0" y="0"/>
            <a:chExt cx="10244467" cy="1196163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10244467" cy="1196163"/>
              <a:chOff x="0" y="0"/>
              <a:chExt cx="2449405" cy="285997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2449405" cy="285997"/>
              </a:xfrm>
              <a:custGeom>
                <a:avLst/>
                <a:gdLst/>
                <a:ahLst/>
                <a:cxnLst/>
                <a:rect l="l" t="t" r="r" b="b"/>
                <a:pathLst>
                  <a:path w="2449405" h="285997">
                    <a:moveTo>
                      <a:pt x="42320" y="0"/>
                    </a:moveTo>
                    <a:lnTo>
                      <a:pt x="2407085" y="0"/>
                    </a:lnTo>
                    <a:cubicBezTo>
                      <a:pt x="2430458" y="0"/>
                      <a:pt x="2449405" y="18947"/>
                      <a:pt x="2449405" y="42320"/>
                    </a:cubicBezTo>
                    <a:lnTo>
                      <a:pt x="2449405" y="243677"/>
                    </a:lnTo>
                    <a:cubicBezTo>
                      <a:pt x="2449405" y="267050"/>
                      <a:pt x="2430458" y="285997"/>
                      <a:pt x="2407085" y="285997"/>
                    </a:cubicBezTo>
                    <a:lnTo>
                      <a:pt x="42320" y="285997"/>
                    </a:lnTo>
                    <a:cubicBezTo>
                      <a:pt x="18947" y="285997"/>
                      <a:pt x="0" y="267050"/>
                      <a:pt x="0" y="243677"/>
                    </a:cubicBezTo>
                    <a:lnTo>
                      <a:pt x="0" y="42320"/>
                    </a:lnTo>
                    <a:cubicBezTo>
                      <a:pt x="0" y="18947"/>
                      <a:pt x="18947" y="0"/>
                      <a:pt x="4232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76200"/>
                <a:ext cx="812800" cy="889000"/>
              </a:xfrm>
              <a:prstGeom prst="rect">
                <a:avLst/>
              </a:prstGeom>
            </p:spPr>
            <p:txBody>
              <a:bodyPr lIns="41969" tIns="41969" rIns="41969" bIns="41969" rtlCol="0" anchor="ctr"/>
              <a:lstStyle/>
              <a:p>
                <a:pPr algn="ctr">
                  <a:lnSpc>
                    <a:spcPts val="3695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329832" y="155260"/>
              <a:ext cx="3482526" cy="885642"/>
            </a:xfrm>
            <a:custGeom>
              <a:avLst/>
              <a:gdLst/>
              <a:ahLst/>
              <a:cxnLst/>
              <a:rect l="l" t="t" r="r" b="b"/>
              <a:pathLst>
                <a:path w="3482526" h="885642">
                  <a:moveTo>
                    <a:pt x="0" y="0"/>
                  </a:moveTo>
                  <a:lnTo>
                    <a:pt x="3482526" y="0"/>
                  </a:lnTo>
                  <a:lnTo>
                    <a:pt x="3482526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>
              <a:off x="4071928" y="165752"/>
              <a:ext cx="1400551" cy="885642"/>
            </a:xfrm>
            <a:custGeom>
              <a:avLst/>
              <a:gdLst/>
              <a:ahLst/>
              <a:cxnLst/>
              <a:rect l="l" t="t" r="r" b="b"/>
              <a:pathLst>
                <a:path w="1400551" h="885642">
                  <a:moveTo>
                    <a:pt x="0" y="0"/>
                  </a:moveTo>
                  <a:lnTo>
                    <a:pt x="1400551" y="0"/>
                  </a:lnTo>
                  <a:lnTo>
                    <a:pt x="1400551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7728368" y="0"/>
              <a:ext cx="1826203" cy="1196163"/>
            </a:xfrm>
            <a:custGeom>
              <a:avLst/>
              <a:gdLst/>
              <a:ahLst/>
              <a:cxnLst/>
              <a:rect l="l" t="t" r="r" b="b"/>
              <a:pathLst>
                <a:path w="1826203" h="1196163">
                  <a:moveTo>
                    <a:pt x="0" y="0"/>
                  </a:moveTo>
                  <a:lnTo>
                    <a:pt x="1826203" y="0"/>
                  </a:lnTo>
                  <a:lnTo>
                    <a:pt x="1826203" y="1196163"/>
                  </a:lnTo>
                  <a:lnTo>
                    <a:pt x="0" y="11961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5912867" y="165793"/>
              <a:ext cx="1663102" cy="885602"/>
            </a:xfrm>
            <a:custGeom>
              <a:avLst/>
              <a:gdLst/>
              <a:ahLst/>
              <a:cxnLst/>
              <a:rect l="l" t="t" r="r" b="b"/>
              <a:pathLst>
                <a:path w="1663102" h="885602">
                  <a:moveTo>
                    <a:pt x="0" y="0"/>
                  </a:moveTo>
                  <a:lnTo>
                    <a:pt x="1663101" y="0"/>
                  </a:lnTo>
                  <a:lnTo>
                    <a:pt x="1663101" y="885602"/>
                  </a:lnTo>
                  <a:lnTo>
                    <a:pt x="0" y="8856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2057400" y="1384633"/>
            <a:ext cx="15100261" cy="84278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en-US" sz="3600" b="1" i="0" dirty="0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 Data semi-</a:t>
            </a:r>
            <a:r>
              <a:rPr lang="en-US" sz="3600" b="1" i="0" dirty="0" err="1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terstruktur</a:t>
            </a:r>
            <a:r>
              <a:rPr lang="en-US" sz="3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endParaRPr lang="en-US" sz="3600" b="1" i="0" dirty="0">
              <a:solidFill>
                <a:srgbClr val="FFFF0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adalah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jenis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 yang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tidak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sepenuhnya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terstruktur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seperti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tabel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dalam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basis data,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tetapi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juga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tidak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sepenuhnya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tak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terstruktur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seperti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teks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bebas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</a:p>
          <a:p>
            <a:pPr marL="571500" indent="-571500" algn="just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Data semi-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terstruktur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memiliki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sejumlah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format yang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bervariasi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dan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sering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kali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tidak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memiliki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skema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ketat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</a:p>
          <a:p>
            <a:pPr marL="571500" indent="-571500" algn="just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3600" b="1" i="0" dirty="0">
                <a:solidFill>
                  <a:srgbClr val="FFC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HTML (Hypertext Markup Language):</a:t>
            </a:r>
            <a:r>
              <a:rPr lang="en-US" sz="3600" b="0" i="0" dirty="0">
                <a:solidFill>
                  <a:srgbClr val="FFC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Halaman web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biasanya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mengandung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 semi-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terstruktur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dalam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bentuk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HTML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memiliki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tag dan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atribut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mendefinisikan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elemen-elemen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halaman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web,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tetapi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kontennya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dapat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berbeda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dari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halaman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halaman</a:t>
            </a:r>
            <a:r>
              <a:rPr lang="en-US" sz="3600" b="0" i="0" dirty="0">
                <a:solidFill>
                  <a:srgbClr val="37415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n-US" sz="36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TextBox 12">
            <a:extLst>
              <a:ext uri="{FF2B5EF4-FFF2-40B4-BE49-F238E27FC236}">
                <a16:creationId xmlns:a16="http://schemas.microsoft.com/office/drawing/2014/main" id="{C4076682-A8C2-40A2-9401-1F02DB0A848C}"/>
              </a:ext>
            </a:extLst>
          </p:cNvPr>
          <p:cNvSpPr txBox="1"/>
          <p:nvPr/>
        </p:nvSpPr>
        <p:spPr>
          <a:xfrm>
            <a:off x="1030236" y="9715500"/>
            <a:ext cx="16229064" cy="3415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3"/>
              </a:lnSpc>
              <a:spcBef>
                <a:spcPct val="0"/>
              </a:spcBef>
            </a:pP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[ 12-09-2023 ] | [KODE MK: SD230411 | MATAKULIAH: MATEMATIKA | SKS: 4 | VERSI: 01</a:t>
            </a:r>
          </a:p>
        </p:txBody>
      </p:sp>
    </p:spTree>
    <p:extLst>
      <p:ext uri="{BB962C8B-B14F-4D97-AF65-F5344CB8AC3E}">
        <p14:creationId xmlns:p14="http://schemas.microsoft.com/office/powerpoint/2010/main" val="15905416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750568" y="-1456954"/>
            <a:ext cx="4193168" cy="2966667"/>
          </a:xfrm>
          <a:custGeom>
            <a:avLst/>
            <a:gdLst/>
            <a:ahLst/>
            <a:cxnLst/>
            <a:rect l="l" t="t" r="r" b="b"/>
            <a:pathLst>
              <a:path w="4193168" h="2966667">
                <a:moveTo>
                  <a:pt x="0" y="0"/>
                </a:moveTo>
                <a:lnTo>
                  <a:pt x="4193169" y="0"/>
                </a:lnTo>
                <a:lnTo>
                  <a:pt x="4193169" y="2966667"/>
                </a:lnTo>
                <a:lnTo>
                  <a:pt x="0" y="29666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7259300" y="8617846"/>
            <a:ext cx="1642777" cy="1907433"/>
          </a:xfrm>
          <a:custGeom>
            <a:avLst/>
            <a:gdLst/>
            <a:ahLst/>
            <a:cxnLst/>
            <a:rect l="l" t="t" r="r" b="b"/>
            <a:pathLst>
              <a:path w="1642777" h="1907433">
                <a:moveTo>
                  <a:pt x="0" y="0"/>
                </a:moveTo>
                <a:lnTo>
                  <a:pt x="1642777" y="0"/>
                </a:lnTo>
                <a:lnTo>
                  <a:pt x="1642777" y="1907433"/>
                </a:lnTo>
                <a:lnTo>
                  <a:pt x="0" y="19074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0941778" y="389471"/>
            <a:ext cx="7683351" cy="897122"/>
            <a:chOff x="0" y="0"/>
            <a:chExt cx="10244467" cy="1196163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10244467" cy="1196163"/>
              <a:chOff x="0" y="0"/>
              <a:chExt cx="2449405" cy="285997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2449405" cy="285997"/>
              </a:xfrm>
              <a:custGeom>
                <a:avLst/>
                <a:gdLst/>
                <a:ahLst/>
                <a:cxnLst/>
                <a:rect l="l" t="t" r="r" b="b"/>
                <a:pathLst>
                  <a:path w="2449405" h="285997">
                    <a:moveTo>
                      <a:pt x="42320" y="0"/>
                    </a:moveTo>
                    <a:lnTo>
                      <a:pt x="2407085" y="0"/>
                    </a:lnTo>
                    <a:cubicBezTo>
                      <a:pt x="2430458" y="0"/>
                      <a:pt x="2449405" y="18947"/>
                      <a:pt x="2449405" y="42320"/>
                    </a:cubicBezTo>
                    <a:lnTo>
                      <a:pt x="2449405" y="243677"/>
                    </a:lnTo>
                    <a:cubicBezTo>
                      <a:pt x="2449405" y="267050"/>
                      <a:pt x="2430458" y="285997"/>
                      <a:pt x="2407085" y="285997"/>
                    </a:cubicBezTo>
                    <a:lnTo>
                      <a:pt x="42320" y="285997"/>
                    </a:lnTo>
                    <a:cubicBezTo>
                      <a:pt x="18947" y="285997"/>
                      <a:pt x="0" y="267050"/>
                      <a:pt x="0" y="243677"/>
                    </a:cubicBezTo>
                    <a:lnTo>
                      <a:pt x="0" y="42320"/>
                    </a:lnTo>
                    <a:cubicBezTo>
                      <a:pt x="0" y="18947"/>
                      <a:pt x="18947" y="0"/>
                      <a:pt x="4232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76200"/>
                <a:ext cx="812800" cy="889000"/>
              </a:xfrm>
              <a:prstGeom prst="rect">
                <a:avLst/>
              </a:prstGeom>
            </p:spPr>
            <p:txBody>
              <a:bodyPr lIns="41969" tIns="41969" rIns="41969" bIns="41969" rtlCol="0" anchor="ctr"/>
              <a:lstStyle/>
              <a:p>
                <a:pPr algn="ctr">
                  <a:lnSpc>
                    <a:spcPts val="3695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329832" y="155260"/>
              <a:ext cx="3482526" cy="885642"/>
            </a:xfrm>
            <a:custGeom>
              <a:avLst/>
              <a:gdLst/>
              <a:ahLst/>
              <a:cxnLst/>
              <a:rect l="l" t="t" r="r" b="b"/>
              <a:pathLst>
                <a:path w="3482526" h="885642">
                  <a:moveTo>
                    <a:pt x="0" y="0"/>
                  </a:moveTo>
                  <a:lnTo>
                    <a:pt x="3482526" y="0"/>
                  </a:lnTo>
                  <a:lnTo>
                    <a:pt x="3482526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>
              <a:off x="4071928" y="165752"/>
              <a:ext cx="1400551" cy="885642"/>
            </a:xfrm>
            <a:custGeom>
              <a:avLst/>
              <a:gdLst/>
              <a:ahLst/>
              <a:cxnLst/>
              <a:rect l="l" t="t" r="r" b="b"/>
              <a:pathLst>
                <a:path w="1400551" h="885642">
                  <a:moveTo>
                    <a:pt x="0" y="0"/>
                  </a:moveTo>
                  <a:lnTo>
                    <a:pt x="1400551" y="0"/>
                  </a:lnTo>
                  <a:lnTo>
                    <a:pt x="1400551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7728368" y="0"/>
              <a:ext cx="1826203" cy="1196163"/>
            </a:xfrm>
            <a:custGeom>
              <a:avLst/>
              <a:gdLst/>
              <a:ahLst/>
              <a:cxnLst/>
              <a:rect l="l" t="t" r="r" b="b"/>
              <a:pathLst>
                <a:path w="1826203" h="1196163">
                  <a:moveTo>
                    <a:pt x="0" y="0"/>
                  </a:moveTo>
                  <a:lnTo>
                    <a:pt x="1826203" y="0"/>
                  </a:lnTo>
                  <a:lnTo>
                    <a:pt x="1826203" y="1196163"/>
                  </a:lnTo>
                  <a:lnTo>
                    <a:pt x="0" y="11961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5912867" y="165793"/>
              <a:ext cx="1663102" cy="885602"/>
            </a:xfrm>
            <a:custGeom>
              <a:avLst/>
              <a:gdLst/>
              <a:ahLst/>
              <a:cxnLst/>
              <a:rect l="l" t="t" r="r" b="b"/>
              <a:pathLst>
                <a:path w="1663102" h="885602">
                  <a:moveTo>
                    <a:pt x="0" y="0"/>
                  </a:moveTo>
                  <a:lnTo>
                    <a:pt x="1663101" y="0"/>
                  </a:lnTo>
                  <a:lnTo>
                    <a:pt x="1663101" y="885602"/>
                  </a:lnTo>
                  <a:lnTo>
                    <a:pt x="0" y="8856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2442600" y="1790700"/>
            <a:ext cx="11553124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799"/>
              </a:lnSpc>
              <a:spcBef>
                <a:spcPct val="0"/>
              </a:spcBef>
            </a:pPr>
            <a:r>
              <a:rPr lang="en-US" sz="4400" b="1" i="0" dirty="0" err="1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Identifikasi</a:t>
            </a:r>
            <a:r>
              <a:rPr lang="en-US" sz="4400" b="1" i="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400" b="1" i="0" dirty="0" err="1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Masalah</a:t>
            </a:r>
            <a:r>
              <a:rPr lang="en-US" sz="4400" b="1" i="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 </a:t>
            </a:r>
            <a:r>
              <a:rPr lang="en-US" sz="4400" b="1" i="0" dirty="0" err="1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secara</a:t>
            </a:r>
            <a:r>
              <a:rPr lang="en-US" sz="4400" b="1" i="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400" b="1" i="0" dirty="0" err="1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umum</a:t>
            </a:r>
            <a:endParaRPr lang="en-US" sz="4400" b="1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2490226" y="2628900"/>
            <a:ext cx="14667435" cy="71254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indent="-571500" algn="just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44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Identifikasi</a:t>
            </a:r>
            <a:r>
              <a:rPr lang="en-US" sz="4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4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masalah</a:t>
            </a:r>
            <a:r>
              <a:rPr lang="en-US" sz="4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 </a:t>
            </a:r>
            <a:r>
              <a:rPr lang="en-US" sz="44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secara</a:t>
            </a:r>
            <a:r>
              <a:rPr lang="en-US" sz="4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4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umum</a:t>
            </a:r>
            <a:r>
              <a:rPr lang="en-US" sz="4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4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adalah</a:t>
            </a:r>
            <a:r>
              <a:rPr lang="en-US" sz="4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4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langkah</a:t>
            </a:r>
            <a:r>
              <a:rPr lang="en-US" sz="4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4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awal</a:t>
            </a:r>
            <a:r>
              <a:rPr lang="en-US" sz="4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US" sz="4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ang sangat </a:t>
            </a:r>
            <a:r>
              <a:rPr lang="en-US" sz="44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penting</a:t>
            </a:r>
            <a:r>
              <a:rPr lang="en-US" sz="4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4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dalam</a:t>
            </a:r>
            <a:r>
              <a:rPr lang="en-US" sz="4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4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pengelolaan</a:t>
            </a:r>
            <a:r>
              <a:rPr lang="en-US" sz="4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 dan </a:t>
            </a:r>
            <a:r>
              <a:rPr lang="en-US" sz="44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analisis</a:t>
            </a:r>
            <a:r>
              <a:rPr lang="en-US" sz="4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data. </a:t>
            </a:r>
          </a:p>
          <a:p>
            <a:pPr marL="571500" indent="-571500" algn="just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44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Pengidentifikasian</a:t>
            </a:r>
            <a:r>
              <a:rPr lang="en-US" sz="4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4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potensi</a:t>
            </a:r>
            <a:r>
              <a:rPr lang="en-US" sz="4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4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masalah</a:t>
            </a:r>
            <a:r>
              <a:rPr lang="en-US" sz="4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4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atau</a:t>
            </a:r>
            <a:r>
              <a:rPr lang="en-US" sz="4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4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ketidakakuratan</a:t>
            </a:r>
            <a:r>
              <a:rPr lang="en-US" sz="4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US" sz="44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mungkin</a:t>
            </a:r>
            <a:r>
              <a:rPr lang="en-US" sz="4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4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muncul</a:t>
            </a:r>
            <a:r>
              <a:rPr lang="en-US" sz="4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4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dalam</a:t>
            </a:r>
            <a:r>
              <a:rPr lang="en-US" sz="4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dataset yang </a:t>
            </a:r>
            <a:r>
              <a:rPr lang="en-US" sz="44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digunakan</a:t>
            </a:r>
            <a:r>
              <a:rPr lang="en-US" sz="4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4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dalam</a:t>
            </a:r>
            <a:r>
              <a:rPr lang="en-US" sz="4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4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analisis</a:t>
            </a:r>
            <a:r>
              <a:rPr lang="en-US" sz="44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endParaRPr lang="en-US" sz="44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71500" indent="-571500" algn="just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4400" dirty="0" err="1">
                <a:solidFill>
                  <a:srgbClr val="FFC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sz="4400" i="0" dirty="0" err="1">
                <a:solidFill>
                  <a:srgbClr val="FFC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eberapa</a:t>
            </a:r>
            <a:r>
              <a:rPr lang="en-US" sz="4400" i="0" dirty="0">
                <a:solidFill>
                  <a:srgbClr val="FFC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400" i="0" dirty="0" err="1">
                <a:solidFill>
                  <a:srgbClr val="FFC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masalah</a:t>
            </a:r>
            <a:r>
              <a:rPr lang="en-US" sz="4400" i="0" dirty="0">
                <a:solidFill>
                  <a:srgbClr val="FFC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 </a:t>
            </a:r>
            <a:r>
              <a:rPr lang="en-US" sz="4400" i="0" dirty="0" err="1">
                <a:solidFill>
                  <a:srgbClr val="FFC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umum</a:t>
            </a:r>
            <a:r>
              <a:rPr lang="en-US" sz="4400" i="0" dirty="0">
                <a:solidFill>
                  <a:srgbClr val="FFC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US" sz="4400" i="0" dirty="0" err="1">
                <a:solidFill>
                  <a:srgbClr val="FFC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perlu</a:t>
            </a:r>
            <a:r>
              <a:rPr lang="en-US" sz="4400" i="0" dirty="0">
                <a:solidFill>
                  <a:srgbClr val="FFC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400" i="0" dirty="0" err="1">
                <a:solidFill>
                  <a:srgbClr val="FFC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diidentifikasi</a:t>
            </a:r>
            <a:r>
              <a:rPr lang="en-US" sz="4400" i="0" dirty="0">
                <a:solidFill>
                  <a:srgbClr val="FFC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endParaRPr lang="en-US" sz="44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TextBox 12">
            <a:extLst>
              <a:ext uri="{FF2B5EF4-FFF2-40B4-BE49-F238E27FC236}">
                <a16:creationId xmlns:a16="http://schemas.microsoft.com/office/drawing/2014/main" id="{1F16D5CD-F5C4-4AE8-BD5E-6A28224CB49D}"/>
              </a:ext>
            </a:extLst>
          </p:cNvPr>
          <p:cNvSpPr txBox="1"/>
          <p:nvPr/>
        </p:nvSpPr>
        <p:spPr>
          <a:xfrm>
            <a:off x="1030236" y="9715500"/>
            <a:ext cx="16229064" cy="3415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3"/>
              </a:lnSpc>
              <a:spcBef>
                <a:spcPct val="0"/>
              </a:spcBef>
            </a:pP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[ 12-09-2023 ] | [KODE MK: SD230411 | MATAKULIAH: MATEMATIKA | SKS: 4 | VERSI: 01</a:t>
            </a:r>
          </a:p>
        </p:txBody>
      </p:sp>
    </p:spTree>
    <p:extLst>
      <p:ext uri="{BB962C8B-B14F-4D97-AF65-F5344CB8AC3E}">
        <p14:creationId xmlns:p14="http://schemas.microsoft.com/office/powerpoint/2010/main" val="933338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750568" y="-1456954"/>
            <a:ext cx="4193168" cy="2966667"/>
          </a:xfrm>
          <a:custGeom>
            <a:avLst/>
            <a:gdLst/>
            <a:ahLst/>
            <a:cxnLst/>
            <a:rect l="l" t="t" r="r" b="b"/>
            <a:pathLst>
              <a:path w="4193168" h="2966667">
                <a:moveTo>
                  <a:pt x="0" y="0"/>
                </a:moveTo>
                <a:lnTo>
                  <a:pt x="4193169" y="0"/>
                </a:lnTo>
                <a:lnTo>
                  <a:pt x="4193169" y="2966667"/>
                </a:lnTo>
                <a:lnTo>
                  <a:pt x="0" y="29666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7259300" y="8617846"/>
            <a:ext cx="1642777" cy="1907433"/>
          </a:xfrm>
          <a:custGeom>
            <a:avLst/>
            <a:gdLst/>
            <a:ahLst/>
            <a:cxnLst/>
            <a:rect l="l" t="t" r="r" b="b"/>
            <a:pathLst>
              <a:path w="1642777" h="1907433">
                <a:moveTo>
                  <a:pt x="0" y="0"/>
                </a:moveTo>
                <a:lnTo>
                  <a:pt x="1642777" y="0"/>
                </a:lnTo>
                <a:lnTo>
                  <a:pt x="1642777" y="1907433"/>
                </a:lnTo>
                <a:lnTo>
                  <a:pt x="0" y="19074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0941778" y="389471"/>
            <a:ext cx="7683351" cy="897122"/>
            <a:chOff x="0" y="0"/>
            <a:chExt cx="10244467" cy="1196163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10244467" cy="1196163"/>
              <a:chOff x="0" y="0"/>
              <a:chExt cx="2449405" cy="285997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2449405" cy="285997"/>
              </a:xfrm>
              <a:custGeom>
                <a:avLst/>
                <a:gdLst/>
                <a:ahLst/>
                <a:cxnLst/>
                <a:rect l="l" t="t" r="r" b="b"/>
                <a:pathLst>
                  <a:path w="2449405" h="285997">
                    <a:moveTo>
                      <a:pt x="42320" y="0"/>
                    </a:moveTo>
                    <a:lnTo>
                      <a:pt x="2407085" y="0"/>
                    </a:lnTo>
                    <a:cubicBezTo>
                      <a:pt x="2430458" y="0"/>
                      <a:pt x="2449405" y="18947"/>
                      <a:pt x="2449405" y="42320"/>
                    </a:cubicBezTo>
                    <a:lnTo>
                      <a:pt x="2449405" y="243677"/>
                    </a:lnTo>
                    <a:cubicBezTo>
                      <a:pt x="2449405" y="267050"/>
                      <a:pt x="2430458" y="285997"/>
                      <a:pt x="2407085" y="285997"/>
                    </a:cubicBezTo>
                    <a:lnTo>
                      <a:pt x="42320" y="285997"/>
                    </a:lnTo>
                    <a:cubicBezTo>
                      <a:pt x="18947" y="285997"/>
                      <a:pt x="0" y="267050"/>
                      <a:pt x="0" y="243677"/>
                    </a:cubicBezTo>
                    <a:lnTo>
                      <a:pt x="0" y="42320"/>
                    </a:lnTo>
                    <a:cubicBezTo>
                      <a:pt x="0" y="18947"/>
                      <a:pt x="18947" y="0"/>
                      <a:pt x="4232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76200"/>
                <a:ext cx="812800" cy="889000"/>
              </a:xfrm>
              <a:prstGeom prst="rect">
                <a:avLst/>
              </a:prstGeom>
            </p:spPr>
            <p:txBody>
              <a:bodyPr lIns="41969" tIns="41969" rIns="41969" bIns="41969" rtlCol="0" anchor="ctr"/>
              <a:lstStyle/>
              <a:p>
                <a:pPr algn="ctr">
                  <a:lnSpc>
                    <a:spcPts val="3695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329832" y="155260"/>
              <a:ext cx="3482526" cy="885642"/>
            </a:xfrm>
            <a:custGeom>
              <a:avLst/>
              <a:gdLst/>
              <a:ahLst/>
              <a:cxnLst/>
              <a:rect l="l" t="t" r="r" b="b"/>
              <a:pathLst>
                <a:path w="3482526" h="885642">
                  <a:moveTo>
                    <a:pt x="0" y="0"/>
                  </a:moveTo>
                  <a:lnTo>
                    <a:pt x="3482526" y="0"/>
                  </a:lnTo>
                  <a:lnTo>
                    <a:pt x="3482526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>
              <a:off x="4071928" y="165752"/>
              <a:ext cx="1400551" cy="885642"/>
            </a:xfrm>
            <a:custGeom>
              <a:avLst/>
              <a:gdLst/>
              <a:ahLst/>
              <a:cxnLst/>
              <a:rect l="l" t="t" r="r" b="b"/>
              <a:pathLst>
                <a:path w="1400551" h="885642">
                  <a:moveTo>
                    <a:pt x="0" y="0"/>
                  </a:moveTo>
                  <a:lnTo>
                    <a:pt x="1400551" y="0"/>
                  </a:lnTo>
                  <a:lnTo>
                    <a:pt x="1400551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7728368" y="0"/>
              <a:ext cx="1826203" cy="1196163"/>
            </a:xfrm>
            <a:custGeom>
              <a:avLst/>
              <a:gdLst/>
              <a:ahLst/>
              <a:cxnLst/>
              <a:rect l="l" t="t" r="r" b="b"/>
              <a:pathLst>
                <a:path w="1826203" h="1196163">
                  <a:moveTo>
                    <a:pt x="0" y="0"/>
                  </a:moveTo>
                  <a:lnTo>
                    <a:pt x="1826203" y="0"/>
                  </a:lnTo>
                  <a:lnTo>
                    <a:pt x="1826203" y="1196163"/>
                  </a:lnTo>
                  <a:lnTo>
                    <a:pt x="0" y="11961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5912867" y="165793"/>
              <a:ext cx="1663102" cy="885602"/>
            </a:xfrm>
            <a:custGeom>
              <a:avLst/>
              <a:gdLst/>
              <a:ahLst/>
              <a:cxnLst/>
              <a:rect l="l" t="t" r="r" b="b"/>
              <a:pathLst>
                <a:path w="1663102" h="885602">
                  <a:moveTo>
                    <a:pt x="0" y="0"/>
                  </a:moveTo>
                  <a:lnTo>
                    <a:pt x="1663101" y="0"/>
                  </a:lnTo>
                  <a:lnTo>
                    <a:pt x="1663101" y="885602"/>
                  </a:lnTo>
                  <a:lnTo>
                    <a:pt x="0" y="8856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371600" y="1562100"/>
            <a:ext cx="14667435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spcBef>
                <a:spcPts val="600"/>
              </a:spcBef>
            </a:pPr>
            <a:r>
              <a:rPr lang="en-US" sz="4000" b="1" dirty="0" err="1">
                <a:solidFill>
                  <a:srgbClr val="92D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sz="4000" b="1" i="0" dirty="0" err="1">
                <a:solidFill>
                  <a:srgbClr val="92D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eberapa</a:t>
            </a:r>
            <a:r>
              <a:rPr lang="en-US" sz="4000" b="1" i="0" dirty="0">
                <a:solidFill>
                  <a:srgbClr val="92D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b="1" i="0" dirty="0" err="1">
                <a:solidFill>
                  <a:srgbClr val="92D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masalah</a:t>
            </a:r>
            <a:r>
              <a:rPr lang="en-US" sz="4000" b="1" i="0" dirty="0">
                <a:solidFill>
                  <a:srgbClr val="92D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 </a:t>
            </a:r>
            <a:r>
              <a:rPr lang="en-US" sz="4000" b="1" i="0" dirty="0" err="1">
                <a:solidFill>
                  <a:srgbClr val="92D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umum</a:t>
            </a:r>
            <a:r>
              <a:rPr lang="en-US" sz="4000" b="1" i="0" dirty="0">
                <a:solidFill>
                  <a:srgbClr val="92D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US" sz="4000" b="1" i="0" dirty="0" err="1">
                <a:solidFill>
                  <a:srgbClr val="92D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perlu</a:t>
            </a:r>
            <a:r>
              <a:rPr lang="en-US" sz="4000" b="1" i="0" dirty="0">
                <a:solidFill>
                  <a:srgbClr val="92D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b="1" i="0" dirty="0" err="1">
                <a:solidFill>
                  <a:srgbClr val="92D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diidentifikasi</a:t>
            </a:r>
            <a:r>
              <a:rPr lang="en-US" sz="4000" b="1" i="0" dirty="0">
                <a:solidFill>
                  <a:srgbClr val="92D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endParaRPr lang="en-US" sz="4000" b="1" dirty="0">
              <a:solidFill>
                <a:srgbClr val="92D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447800" y="2247900"/>
            <a:ext cx="15709861" cy="75470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n-US" sz="3600" b="1" i="0" dirty="0">
                <a:solidFill>
                  <a:srgbClr val="FF0000"/>
                </a:solidFill>
                <a:effectLst/>
                <a:latin typeface="Söhne"/>
              </a:rPr>
              <a:t> Data yang </a:t>
            </a:r>
            <a:r>
              <a:rPr lang="en-US" sz="3600" b="1" i="0" dirty="0" err="1">
                <a:solidFill>
                  <a:srgbClr val="FF0000"/>
                </a:solidFill>
                <a:effectLst/>
                <a:latin typeface="Söhne"/>
              </a:rPr>
              <a:t>Hilang</a:t>
            </a:r>
            <a:r>
              <a:rPr lang="en-US" sz="3600" b="1" i="0" dirty="0">
                <a:solidFill>
                  <a:srgbClr val="FF0000"/>
                </a:solidFill>
                <a:effectLst/>
                <a:latin typeface="Söhne"/>
              </a:rPr>
              <a:t> (Missing Data):</a:t>
            </a:r>
            <a:r>
              <a:rPr lang="en-US" sz="3600" b="0" i="0" dirty="0">
                <a:solidFill>
                  <a:srgbClr val="FF0000"/>
                </a:solidFill>
                <a:effectLst/>
                <a:latin typeface="Söhne"/>
              </a:rPr>
              <a:t> 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Söhne"/>
              </a:rPr>
              <a:t>Salah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Söhne"/>
              </a:rPr>
              <a:t>satu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Söhne"/>
              </a:rPr>
              <a:t>masalah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Söhne"/>
              </a:rPr>
              <a:t>utama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Söhne"/>
              </a:rPr>
              <a:t>adalah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Söhne"/>
              </a:rPr>
              <a:t>keberadaan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Söhne"/>
              </a:rPr>
              <a:t>nilai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Söhne"/>
              </a:rPr>
              <a:t> yang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Söhne"/>
              </a:rPr>
              <a:t>hilang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Söhne"/>
              </a:rPr>
              <a:t>atau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Söhne"/>
              </a:rPr>
              <a:t>tidak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Söhne"/>
              </a:rPr>
              <a:t>lengkap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Söhne"/>
              </a:rPr>
              <a:t>dalam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Söhne"/>
              </a:rPr>
              <a:t> dataset.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Söhne"/>
              </a:rPr>
              <a:t>Ini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Söhne"/>
              </a:rPr>
              <a:t>dapat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Söhne"/>
              </a:rPr>
              <a:t>memengaruhi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Söhne"/>
              </a:rPr>
              <a:t>hasil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Söhne"/>
              </a:rPr>
              <a:t>analisis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Söhne"/>
              </a:rPr>
              <a:t>jika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Söhne"/>
              </a:rPr>
              <a:t>tidak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Söhne"/>
              </a:rPr>
              <a:t>ditangani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Söhne"/>
              </a:rPr>
              <a:t>dengan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Söhne"/>
              </a:rPr>
              <a:t>benar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Söhne"/>
              </a:rPr>
              <a:t>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n-US" sz="3600" b="1" i="0" dirty="0">
                <a:solidFill>
                  <a:srgbClr val="FF0000"/>
                </a:solidFill>
                <a:effectLst/>
                <a:latin typeface="Söhne"/>
              </a:rPr>
              <a:t> Data yang </a:t>
            </a:r>
            <a:r>
              <a:rPr lang="en-US" sz="3600" b="1" i="0" dirty="0" err="1">
                <a:solidFill>
                  <a:srgbClr val="FF0000"/>
                </a:solidFill>
                <a:effectLst/>
                <a:latin typeface="Söhne"/>
              </a:rPr>
              <a:t>Tidak</a:t>
            </a:r>
            <a:r>
              <a:rPr lang="en-US" sz="3600" b="1" i="0" dirty="0">
                <a:solidFill>
                  <a:srgbClr val="FF0000"/>
                </a:solidFill>
                <a:effectLst/>
                <a:latin typeface="Söhne"/>
              </a:rPr>
              <a:t> </a:t>
            </a:r>
            <a:r>
              <a:rPr lang="en-US" sz="3600" b="1" i="0" dirty="0" err="1">
                <a:solidFill>
                  <a:srgbClr val="FF0000"/>
                </a:solidFill>
                <a:effectLst/>
                <a:latin typeface="Söhne"/>
              </a:rPr>
              <a:t>Akurat</a:t>
            </a:r>
            <a:r>
              <a:rPr lang="en-US" sz="3600" b="1" i="0" dirty="0">
                <a:solidFill>
                  <a:srgbClr val="FF0000"/>
                </a:solidFill>
                <a:effectLst/>
                <a:latin typeface="Söhne"/>
              </a:rPr>
              <a:t> (Inaccurate Data):</a:t>
            </a:r>
            <a:r>
              <a:rPr lang="en-US" sz="3600" b="0" i="0" dirty="0">
                <a:solidFill>
                  <a:srgbClr val="FF0000"/>
                </a:solidFill>
                <a:effectLst/>
                <a:latin typeface="Söhne"/>
              </a:rPr>
              <a:t> 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Söhne"/>
              </a:rPr>
              <a:t>Data yang salah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Söhne"/>
              </a:rPr>
              <a:t>atau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Söhne"/>
              </a:rPr>
              <a:t>tidak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Söhne"/>
              </a:rPr>
              <a:t>akurat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Söhne"/>
              </a:rPr>
              <a:t>dapat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Söhne"/>
              </a:rPr>
              <a:t>muncul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Söhne"/>
              </a:rPr>
              <a:t>akibat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Söhne"/>
              </a:rPr>
              <a:t>kesalahan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Söhne"/>
              </a:rPr>
              <a:t>entri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Söhne"/>
              </a:rPr>
              <a:t>manusia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Söhne"/>
              </a:rPr>
              <a:t>,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Söhne"/>
              </a:rPr>
              <a:t>peralatan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Söhne"/>
              </a:rPr>
              <a:t> yang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Söhne"/>
              </a:rPr>
              <a:t>rusak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Söhne"/>
              </a:rPr>
              <a:t>,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Söhne"/>
              </a:rPr>
              <a:t>atau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Söhne"/>
              </a:rPr>
              <a:t>kesalahan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Söhne"/>
              </a:rPr>
              <a:t>lainnya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Söhne"/>
              </a:rPr>
              <a:t>.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Söhne"/>
              </a:rPr>
              <a:t>Ini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Söhne"/>
              </a:rPr>
              <a:t>dapat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Söhne"/>
              </a:rPr>
              <a:t>merusak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Söhne"/>
              </a:rPr>
              <a:t>keandalan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Söhne"/>
              </a:rPr>
              <a:t>analisis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Söhne"/>
              </a:rPr>
              <a:t>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n-US" sz="3600" b="1" i="0" dirty="0">
                <a:solidFill>
                  <a:srgbClr val="FF0000"/>
                </a:solidFill>
                <a:effectLst/>
                <a:latin typeface="Söhne"/>
              </a:rPr>
              <a:t> Data yang </a:t>
            </a:r>
            <a:r>
              <a:rPr lang="en-US" sz="3600" b="1" i="0" dirty="0" err="1">
                <a:solidFill>
                  <a:srgbClr val="FF0000"/>
                </a:solidFill>
                <a:effectLst/>
                <a:latin typeface="Söhne"/>
              </a:rPr>
              <a:t>Tidak</a:t>
            </a:r>
            <a:r>
              <a:rPr lang="en-US" sz="3600" b="1" i="0" dirty="0">
                <a:solidFill>
                  <a:srgbClr val="FF0000"/>
                </a:solidFill>
                <a:effectLst/>
                <a:latin typeface="Söhne"/>
              </a:rPr>
              <a:t> </a:t>
            </a:r>
            <a:r>
              <a:rPr lang="en-US" sz="3600" b="1" i="0" dirty="0" err="1">
                <a:solidFill>
                  <a:srgbClr val="FF0000"/>
                </a:solidFill>
                <a:effectLst/>
                <a:latin typeface="Söhne"/>
              </a:rPr>
              <a:t>Konsisten</a:t>
            </a:r>
            <a:r>
              <a:rPr lang="en-US" sz="3600" b="1" i="0" dirty="0">
                <a:solidFill>
                  <a:srgbClr val="FF0000"/>
                </a:solidFill>
                <a:effectLst/>
                <a:latin typeface="Söhne"/>
              </a:rPr>
              <a:t> (Inconsistent Data):</a:t>
            </a:r>
            <a:r>
              <a:rPr lang="en-US" sz="3600" b="0" i="0" dirty="0">
                <a:solidFill>
                  <a:srgbClr val="FF0000"/>
                </a:solidFill>
                <a:effectLst/>
                <a:latin typeface="Söhne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Söhne"/>
              </a:rPr>
              <a:t>Konsistensi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Söhne"/>
              </a:rPr>
              <a:t> data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Söhne"/>
              </a:rPr>
              <a:t>mengacu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Söhne"/>
              </a:rPr>
              <a:t> pada format, unit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Söhne"/>
              </a:rPr>
              <a:t>pengukuran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Söhne"/>
              </a:rPr>
              <a:t>,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Söhne"/>
              </a:rPr>
              <a:t>atau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Söhne"/>
              </a:rPr>
              <a:t>penamaan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Söhne"/>
              </a:rPr>
              <a:t> yang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Söhne"/>
              </a:rPr>
              <a:t>berbeda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Söhne"/>
              </a:rPr>
              <a:t>dalam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Söhne"/>
              </a:rPr>
              <a:t> dataset.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Söhne"/>
              </a:rPr>
              <a:t>Misalnya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Söhne"/>
              </a:rPr>
              <a:t>,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Söhne"/>
              </a:rPr>
              <a:t>penulisan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Söhne"/>
              </a:rPr>
              <a:t>tanggal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Söhne"/>
              </a:rPr>
              <a:t> yang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Söhne"/>
              </a:rPr>
              <a:t>tidak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Söhne"/>
              </a:rPr>
              <a:t>seragam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Söhne"/>
              </a:rPr>
              <a:t>atau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Söhne"/>
              </a:rPr>
              <a:t>pengukuran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Söhne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Söhne"/>
              </a:rPr>
              <a:t>dalam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Söhne"/>
              </a:rPr>
              <a:t> unit yang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Söhne"/>
              </a:rPr>
              <a:t>berbeda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Söhne"/>
              </a:rPr>
              <a:t>.</a:t>
            </a:r>
          </a:p>
        </p:txBody>
      </p:sp>
      <p:sp>
        <p:nvSpPr>
          <p:cNvPr id="15" name="TextBox 12">
            <a:extLst>
              <a:ext uri="{FF2B5EF4-FFF2-40B4-BE49-F238E27FC236}">
                <a16:creationId xmlns:a16="http://schemas.microsoft.com/office/drawing/2014/main" id="{1F16D5CD-F5C4-4AE8-BD5E-6A28224CB49D}"/>
              </a:ext>
            </a:extLst>
          </p:cNvPr>
          <p:cNvSpPr txBox="1"/>
          <p:nvPr/>
        </p:nvSpPr>
        <p:spPr>
          <a:xfrm>
            <a:off x="1030236" y="9715500"/>
            <a:ext cx="16229064" cy="3415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3"/>
              </a:lnSpc>
              <a:spcBef>
                <a:spcPct val="0"/>
              </a:spcBef>
            </a:pP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[ 12-09-2023 ] | [KODE MK: SD230411 | MATAKULIAH: MATEMATIKA | SKS: 4 | VERSI: 01</a:t>
            </a:r>
          </a:p>
        </p:txBody>
      </p:sp>
    </p:spTree>
    <p:extLst>
      <p:ext uri="{BB962C8B-B14F-4D97-AF65-F5344CB8AC3E}">
        <p14:creationId xmlns:p14="http://schemas.microsoft.com/office/powerpoint/2010/main" val="16172245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750568" y="-1456954"/>
            <a:ext cx="4193168" cy="2966667"/>
          </a:xfrm>
          <a:custGeom>
            <a:avLst/>
            <a:gdLst/>
            <a:ahLst/>
            <a:cxnLst/>
            <a:rect l="l" t="t" r="r" b="b"/>
            <a:pathLst>
              <a:path w="4193168" h="2966667">
                <a:moveTo>
                  <a:pt x="0" y="0"/>
                </a:moveTo>
                <a:lnTo>
                  <a:pt x="4193169" y="0"/>
                </a:lnTo>
                <a:lnTo>
                  <a:pt x="4193169" y="2966667"/>
                </a:lnTo>
                <a:lnTo>
                  <a:pt x="0" y="29666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7259300" y="8617846"/>
            <a:ext cx="1642777" cy="1907433"/>
          </a:xfrm>
          <a:custGeom>
            <a:avLst/>
            <a:gdLst/>
            <a:ahLst/>
            <a:cxnLst/>
            <a:rect l="l" t="t" r="r" b="b"/>
            <a:pathLst>
              <a:path w="1642777" h="1907433">
                <a:moveTo>
                  <a:pt x="0" y="0"/>
                </a:moveTo>
                <a:lnTo>
                  <a:pt x="1642777" y="0"/>
                </a:lnTo>
                <a:lnTo>
                  <a:pt x="1642777" y="1907433"/>
                </a:lnTo>
                <a:lnTo>
                  <a:pt x="0" y="19074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0941778" y="389471"/>
            <a:ext cx="7683351" cy="897122"/>
            <a:chOff x="0" y="0"/>
            <a:chExt cx="10244467" cy="1196163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10244467" cy="1196163"/>
              <a:chOff x="0" y="0"/>
              <a:chExt cx="2449405" cy="285997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2449405" cy="285997"/>
              </a:xfrm>
              <a:custGeom>
                <a:avLst/>
                <a:gdLst/>
                <a:ahLst/>
                <a:cxnLst/>
                <a:rect l="l" t="t" r="r" b="b"/>
                <a:pathLst>
                  <a:path w="2449405" h="285997">
                    <a:moveTo>
                      <a:pt x="42320" y="0"/>
                    </a:moveTo>
                    <a:lnTo>
                      <a:pt x="2407085" y="0"/>
                    </a:lnTo>
                    <a:cubicBezTo>
                      <a:pt x="2430458" y="0"/>
                      <a:pt x="2449405" y="18947"/>
                      <a:pt x="2449405" y="42320"/>
                    </a:cubicBezTo>
                    <a:lnTo>
                      <a:pt x="2449405" y="243677"/>
                    </a:lnTo>
                    <a:cubicBezTo>
                      <a:pt x="2449405" y="267050"/>
                      <a:pt x="2430458" y="285997"/>
                      <a:pt x="2407085" y="285997"/>
                    </a:cubicBezTo>
                    <a:lnTo>
                      <a:pt x="42320" y="285997"/>
                    </a:lnTo>
                    <a:cubicBezTo>
                      <a:pt x="18947" y="285997"/>
                      <a:pt x="0" y="267050"/>
                      <a:pt x="0" y="243677"/>
                    </a:cubicBezTo>
                    <a:lnTo>
                      <a:pt x="0" y="42320"/>
                    </a:lnTo>
                    <a:cubicBezTo>
                      <a:pt x="0" y="18947"/>
                      <a:pt x="18947" y="0"/>
                      <a:pt x="4232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76200"/>
                <a:ext cx="812800" cy="889000"/>
              </a:xfrm>
              <a:prstGeom prst="rect">
                <a:avLst/>
              </a:prstGeom>
            </p:spPr>
            <p:txBody>
              <a:bodyPr lIns="41969" tIns="41969" rIns="41969" bIns="41969" rtlCol="0" anchor="ctr"/>
              <a:lstStyle/>
              <a:p>
                <a:pPr algn="ctr">
                  <a:lnSpc>
                    <a:spcPts val="3695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329832" y="155260"/>
              <a:ext cx="3482526" cy="885642"/>
            </a:xfrm>
            <a:custGeom>
              <a:avLst/>
              <a:gdLst/>
              <a:ahLst/>
              <a:cxnLst/>
              <a:rect l="l" t="t" r="r" b="b"/>
              <a:pathLst>
                <a:path w="3482526" h="885642">
                  <a:moveTo>
                    <a:pt x="0" y="0"/>
                  </a:moveTo>
                  <a:lnTo>
                    <a:pt x="3482526" y="0"/>
                  </a:lnTo>
                  <a:lnTo>
                    <a:pt x="3482526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>
              <a:off x="4071928" y="165752"/>
              <a:ext cx="1400551" cy="885642"/>
            </a:xfrm>
            <a:custGeom>
              <a:avLst/>
              <a:gdLst/>
              <a:ahLst/>
              <a:cxnLst/>
              <a:rect l="l" t="t" r="r" b="b"/>
              <a:pathLst>
                <a:path w="1400551" h="885642">
                  <a:moveTo>
                    <a:pt x="0" y="0"/>
                  </a:moveTo>
                  <a:lnTo>
                    <a:pt x="1400551" y="0"/>
                  </a:lnTo>
                  <a:lnTo>
                    <a:pt x="1400551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7728368" y="0"/>
              <a:ext cx="1826203" cy="1196163"/>
            </a:xfrm>
            <a:custGeom>
              <a:avLst/>
              <a:gdLst/>
              <a:ahLst/>
              <a:cxnLst/>
              <a:rect l="l" t="t" r="r" b="b"/>
              <a:pathLst>
                <a:path w="1826203" h="1196163">
                  <a:moveTo>
                    <a:pt x="0" y="0"/>
                  </a:moveTo>
                  <a:lnTo>
                    <a:pt x="1826203" y="0"/>
                  </a:lnTo>
                  <a:lnTo>
                    <a:pt x="1826203" y="1196163"/>
                  </a:lnTo>
                  <a:lnTo>
                    <a:pt x="0" y="11961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5912867" y="165793"/>
              <a:ext cx="1663102" cy="885602"/>
            </a:xfrm>
            <a:custGeom>
              <a:avLst/>
              <a:gdLst/>
              <a:ahLst/>
              <a:cxnLst/>
              <a:rect l="l" t="t" r="r" b="b"/>
              <a:pathLst>
                <a:path w="1663102" h="885602">
                  <a:moveTo>
                    <a:pt x="0" y="0"/>
                  </a:moveTo>
                  <a:lnTo>
                    <a:pt x="1663101" y="0"/>
                  </a:lnTo>
                  <a:lnTo>
                    <a:pt x="1663101" y="885602"/>
                  </a:lnTo>
                  <a:lnTo>
                    <a:pt x="0" y="8856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371600" y="1541502"/>
            <a:ext cx="14667435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spcBef>
                <a:spcPts val="600"/>
              </a:spcBef>
            </a:pPr>
            <a:r>
              <a:rPr lang="en-US" sz="3600" b="1" dirty="0" err="1">
                <a:solidFill>
                  <a:srgbClr val="92D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sz="3600" b="1" i="0" dirty="0" err="1">
                <a:solidFill>
                  <a:srgbClr val="92D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eberapa</a:t>
            </a:r>
            <a:r>
              <a:rPr lang="en-US" sz="3600" b="1" i="0" dirty="0">
                <a:solidFill>
                  <a:srgbClr val="92D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i="0" dirty="0" err="1">
                <a:solidFill>
                  <a:srgbClr val="92D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masalah</a:t>
            </a:r>
            <a:r>
              <a:rPr lang="en-US" sz="3600" b="1" i="0" dirty="0">
                <a:solidFill>
                  <a:srgbClr val="92D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 </a:t>
            </a:r>
            <a:r>
              <a:rPr lang="en-US" sz="3600" b="1" i="0" dirty="0" err="1">
                <a:solidFill>
                  <a:srgbClr val="92D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umum</a:t>
            </a:r>
            <a:r>
              <a:rPr lang="en-US" sz="3600" b="1" i="0" dirty="0">
                <a:solidFill>
                  <a:srgbClr val="92D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US" sz="3600" b="1" i="0" dirty="0" err="1">
                <a:solidFill>
                  <a:srgbClr val="92D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perlu</a:t>
            </a:r>
            <a:r>
              <a:rPr lang="en-US" sz="3600" b="1" i="0" dirty="0">
                <a:solidFill>
                  <a:srgbClr val="92D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i="0" dirty="0" err="1">
                <a:solidFill>
                  <a:srgbClr val="92D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diidentifikasi</a:t>
            </a:r>
            <a:r>
              <a:rPr lang="en-US" sz="3600" b="1" i="0" dirty="0">
                <a:solidFill>
                  <a:srgbClr val="92D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endParaRPr lang="en-US" sz="3600" b="1" dirty="0">
              <a:solidFill>
                <a:srgbClr val="92D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447800" y="2247900"/>
            <a:ext cx="15709861" cy="75198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en-US" sz="3600" b="1" i="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4. Outliers:</a:t>
            </a:r>
            <a:r>
              <a:rPr lang="en-US" sz="3600" b="0" i="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Outliers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adalah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nilai-nilai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ekstrim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berbeda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secara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signifikan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dari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sebagian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besar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data.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Mereka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dapat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memengaruhi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statistik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deskriptif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dan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analisis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regresi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jika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tidak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dikelola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dengan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baik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en-US" sz="3600" b="1" i="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5. </a:t>
            </a:r>
            <a:r>
              <a:rPr lang="en-US" sz="3600" b="1" i="0" dirty="0" err="1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Duplikat</a:t>
            </a:r>
            <a:r>
              <a:rPr lang="en-US" sz="3600" b="1" i="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Data:</a:t>
            </a:r>
            <a:r>
              <a:rPr lang="en-US" sz="3600" b="0" i="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Data yang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duplikat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atau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ganda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harus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diidentifikasi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dan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dihapus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karena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mereka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dapat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mengganggu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analisis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dan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memberikan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hasil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tidak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akurat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en-US" sz="3600" b="1" i="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6. Bias Data (Data Bias):</a:t>
            </a:r>
            <a:r>
              <a:rPr lang="en-US" sz="3600" b="0" i="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Bias data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mungkin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muncul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jika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 yang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dikumpulkan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tidak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mewakili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populasi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sebenarnya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atau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jika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bias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dalam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pengumpulan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data.</a:t>
            </a:r>
          </a:p>
        </p:txBody>
      </p:sp>
      <p:sp>
        <p:nvSpPr>
          <p:cNvPr id="15" name="TextBox 12">
            <a:extLst>
              <a:ext uri="{FF2B5EF4-FFF2-40B4-BE49-F238E27FC236}">
                <a16:creationId xmlns:a16="http://schemas.microsoft.com/office/drawing/2014/main" id="{1F16D5CD-F5C4-4AE8-BD5E-6A28224CB49D}"/>
              </a:ext>
            </a:extLst>
          </p:cNvPr>
          <p:cNvSpPr txBox="1"/>
          <p:nvPr/>
        </p:nvSpPr>
        <p:spPr>
          <a:xfrm>
            <a:off x="1030236" y="9715500"/>
            <a:ext cx="16229064" cy="3415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3"/>
              </a:lnSpc>
              <a:spcBef>
                <a:spcPct val="0"/>
              </a:spcBef>
            </a:pP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[ 12-09-2023 ] | [KODE MK: SD230411 | MATAKULIAH: MATEMATIKA | SKS: 4 | VERSI: 01</a:t>
            </a:r>
          </a:p>
        </p:txBody>
      </p:sp>
    </p:spTree>
    <p:extLst>
      <p:ext uri="{BB962C8B-B14F-4D97-AF65-F5344CB8AC3E}">
        <p14:creationId xmlns:p14="http://schemas.microsoft.com/office/powerpoint/2010/main" val="25615585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750568" y="-1456954"/>
            <a:ext cx="4193168" cy="2966667"/>
          </a:xfrm>
          <a:custGeom>
            <a:avLst/>
            <a:gdLst/>
            <a:ahLst/>
            <a:cxnLst/>
            <a:rect l="l" t="t" r="r" b="b"/>
            <a:pathLst>
              <a:path w="4193168" h="2966667">
                <a:moveTo>
                  <a:pt x="0" y="0"/>
                </a:moveTo>
                <a:lnTo>
                  <a:pt x="4193169" y="0"/>
                </a:lnTo>
                <a:lnTo>
                  <a:pt x="4193169" y="2966667"/>
                </a:lnTo>
                <a:lnTo>
                  <a:pt x="0" y="29666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7259300" y="8617846"/>
            <a:ext cx="1642777" cy="1907433"/>
          </a:xfrm>
          <a:custGeom>
            <a:avLst/>
            <a:gdLst/>
            <a:ahLst/>
            <a:cxnLst/>
            <a:rect l="l" t="t" r="r" b="b"/>
            <a:pathLst>
              <a:path w="1642777" h="1907433">
                <a:moveTo>
                  <a:pt x="0" y="0"/>
                </a:moveTo>
                <a:lnTo>
                  <a:pt x="1642777" y="0"/>
                </a:lnTo>
                <a:lnTo>
                  <a:pt x="1642777" y="1907433"/>
                </a:lnTo>
                <a:lnTo>
                  <a:pt x="0" y="19074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0941778" y="389471"/>
            <a:ext cx="7683351" cy="897122"/>
            <a:chOff x="0" y="0"/>
            <a:chExt cx="10244467" cy="1196163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10244467" cy="1196163"/>
              <a:chOff x="0" y="0"/>
              <a:chExt cx="2449405" cy="285997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2449405" cy="285997"/>
              </a:xfrm>
              <a:custGeom>
                <a:avLst/>
                <a:gdLst/>
                <a:ahLst/>
                <a:cxnLst/>
                <a:rect l="l" t="t" r="r" b="b"/>
                <a:pathLst>
                  <a:path w="2449405" h="285997">
                    <a:moveTo>
                      <a:pt x="42320" y="0"/>
                    </a:moveTo>
                    <a:lnTo>
                      <a:pt x="2407085" y="0"/>
                    </a:lnTo>
                    <a:cubicBezTo>
                      <a:pt x="2430458" y="0"/>
                      <a:pt x="2449405" y="18947"/>
                      <a:pt x="2449405" y="42320"/>
                    </a:cubicBezTo>
                    <a:lnTo>
                      <a:pt x="2449405" y="243677"/>
                    </a:lnTo>
                    <a:cubicBezTo>
                      <a:pt x="2449405" y="267050"/>
                      <a:pt x="2430458" y="285997"/>
                      <a:pt x="2407085" y="285997"/>
                    </a:cubicBezTo>
                    <a:lnTo>
                      <a:pt x="42320" y="285997"/>
                    </a:lnTo>
                    <a:cubicBezTo>
                      <a:pt x="18947" y="285997"/>
                      <a:pt x="0" y="267050"/>
                      <a:pt x="0" y="243677"/>
                    </a:cubicBezTo>
                    <a:lnTo>
                      <a:pt x="0" y="42320"/>
                    </a:lnTo>
                    <a:cubicBezTo>
                      <a:pt x="0" y="18947"/>
                      <a:pt x="18947" y="0"/>
                      <a:pt x="4232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76200"/>
                <a:ext cx="812800" cy="889000"/>
              </a:xfrm>
              <a:prstGeom prst="rect">
                <a:avLst/>
              </a:prstGeom>
            </p:spPr>
            <p:txBody>
              <a:bodyPr lIns="41969" tIns="41969" rIns="41969" bIns="41969" rtlCol="0" anchor="ctr"/>
              <a:lstStyle/>
              <a:p>
                <a:pPr algn="ctr">
                  <a:lnSpc>
                    <a:spcPts val="3695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329832" y="155260"/>
              <a:ext cx="3482526" cy="885642"/>
            </a:xfrm>
            <a:custGeom>
              <a:avLst/>
              <a:gdLst/>
              <a:ahLst/>
              <a:cxnLst/>
              <a:rect l="l" t="t" r="r" b="b"/>
              <a:pathLst>
                <a:path w="3482526" h="885642">
                  <a:moveTo>
                    <a:pt x="0" y="0"/>
                  </a:moveTo>
                  <a:lnTo>
                    <a:pt x="3482526" y="0"/>
                  </a:lnTo>
                  <a:lnTo>
                    <a:pt x="3482526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>
              <a:off x="4071928" y="165752"/>
              <a:ext cx="1400551" cy="885642"/>
            </a:xfrm>
            <a:custGeom>
              <a:avLst/>
              <a:gdLst/>
              <a:ahLst/>
              <a:cxnLst/>
              <a:rect l="l" t="t" r="r" b="b"/>
              <a:pathLst>
                <a:path w="1400551" h="885642">
                  <a:moveTo>
                    <a:pt x="0" y="0"/>
                  </a:moveTo>
                  <a:lnTo>
                    <a:pt x="1400551" y="0"/>
                  </a:lnTo>
                  <a:lnTo>
                    <a:pt x="1400551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7728368" y="0"/>
              <a:ext cx="1826203" cy="1196163"/>
            </a:xfrm>
            <a:custGeom>
              <a:avLst/>
              <a:gdLst/>
              <a:ahLst/>
              <a:cxnLst/>
              <a:rect l="l" t="t" r="r" b="b"/>
              <a:pathLst>
                <a:path w="1826203" h="1196163">
                  <a:moveTo>
                    <a:pt x="0" y="0"/>
                  </a:moveTo>
                  <a:lnTo>
                    <a:pt x="1826203" y="0"/>
                  </a:lnTo>
                  <a:lnTo>
                    <a:pt x="1826203" y="1196163"/>
                  </a:lnTo>
                  <a:lnTo>
                    <a:pt x="0" y="11961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5912867" y="165793"/>
              <a:ext cx="1663102" cy="885602"/>
            </a:xfrm>
            <a:custGeom>
              <a:avLst/>
              <a:gdLst/>
              <a:ahLst/>
              <a:cxnLst/>
              <a:rect l="l" t="t" r="r" b="b"/>
              <a:pathLst>
                <a:path w="1663102" h="885602">
                  <a:moveTo>
                    <a:pt x="0" y="0"/>
                  </a:moveTo>
                  <a:lnTo>
                    <a:pt x="1663101" y="0"/>
                  </a:lnTo>
                  <a:lnTo>
                    <a:pt x="1663101" y="885602"/>
                  </a:lnTo>
                  <a:lnTo>
                    <a:pt x="0" y="8856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371600" y="1541502"/>
            <a:ext cx="14667435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spcBef>
                <a:spcPts val="600"/>
              </a:spcBef>
            </a:pPr>
            <a:r>
              <a:rPr lang="en-US" sz="3600" b="1" dirty="0" err="1">
                <a:solidFill>
                  <a:srgbClr val="92D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sz="3600" b="1" i="0" dirty="0" err="1">
                <a:solidFill>
                  <a:srgbClr val="92D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eberapa</a:t>
            </a:r>
            <a:r>
              <a:rPr lang="en-US" sz="3600" b="1" i="0" dirty="0">
                <a:solidFill>
                  <a:srgbClr val="92D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i="0" dirty="0" err="1">
                <a:solidFill>
                  <a:srgbClr val="92D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masalah</a:t>
            </a:r>
            <a:r>
              <a:rPr lang="en-US" sz="3600" b="1" i="0" dirty="0">
                <a:solidFill>
                  <a:srgbClr val="92D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 </a:t>
            </a:r>
            <a:r>
              <a:rPr lang="en-US" sz="3600" b="1" i="0" dirty="0" err="1">
                <a:solidFill>
                  <a:srgbClr val="92D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umum</a:t>
            </a:r>
            <a:r>
              <a:rPr lang="en-US" sz="3600" b="1" i="0" dirty="0">
                <a:solidFill>
                  <a:srgbClr val="92D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US" sz="3600" b="1" i="0" dirty="0" err="1">
                <a:solidFill>
                  <a:srgbClr val="92D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perlu</a:t>
            </a:r>
            <a:r>
              <a:rPr lang="en-US" sz="3600" b="1" i="0" dirty="0">
                <a:solidFill>
                  <a:srgbClr val="92D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i="0" dirty="0" err="1">
                <a:solidFill>
                  <a:srgbClr val="92D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diidentifikasi</a:t>
            </a:r>
            <a:r>
              <a:rPr lang="en-US" sz="3600" b="1" i="0" dirty="0">
                <a:solidFill>
                  <a:srgbClr val="92D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endParaRPr lang="en-US" sz="3600" b="1" dirty="0">
              <a:solidFill>
                <a:srgbClr val="92D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447800" y="2247900"/>
            <a:ext cx="15709861" cy="75198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en-US" sz="3600" b="1" i="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7. Data yang </a:t>
            </a:r>
            <a:r>
              <a:rPr lang="en-US" sz="3600" b="1" i="0" dirty="0" err="1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Tidak</a:t>
            </a:r>
            <a:r>
              <a:rPr lang="en-US" sz="3600" b="1" i="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i="0" dirty="0" err="1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Terstruktur</a:t>
            </a:r>
            <a:r>
              <a:rPr lang="en-US" sz="3600" b="1" i="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(Unstructured Data):</a:t>
            </a:r>
            <a:r>
              <a:rPr lang="en-US" sz="3600" b="0" i="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Data yang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tidak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terstruktur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seperti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teks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bebas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dalam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ulasan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pelanggan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memerlukan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pendekatan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khusus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dalam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analisisnya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en-US" sz="3600" b="1" i="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8. Data yang </a:t>
            </a:r>
            <a:r>
              <a:rPr lang="en-US" sz="3600" b="1" i="0" dirty="0" err="1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Tidak</a:t>
            </a:r>
            <a:r>
              <a:rPr lang="en-US" sz="3600" b="1" i="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i="0" dirty="0" err="1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Lengkap</a:t>
            </a:r>
            <a:r>
              <a:rPr lang="en-US" sz="3600" b="1" i="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(Incomplete Data):</a:t>
            </a:r>
            <a:r>
              <a:rPr lang="en-US" sz="3600" b="0" i="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Data yang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tidak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lengkap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dapat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mengganggu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pemodelan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statistik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dan machine learning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jika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tidak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ditangani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dengan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benar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en-US" sz="3600" b="1" i="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9. Data yang </a:t>
            </a:r>
            <a:r>
              <a:rPr lang="en-US" sz="3600" b="1" i="0" dirty="0" err="1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Tidak</a:t>
            </a:r>
            <a:r>
              <a:rPr lang="en-US" sz="3600" b="1" i="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i="0" dirty="0" err="1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Terdistribusi</a:t>
            </a:r>
            <a:r>
              <a:rPr lang="en-US" sz="3600" b="1" i="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Normal (Non-Normal Data):</a:t>
            </a:r>
            <a:r>
              <a:rPr lang="en-US" sz="3600" b="0" i="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Jika data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tidak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terdistribusi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secara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normal,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dapat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memengaruhi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pemilihan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metode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analisis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tepat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</p:txBody>
      </p:sp>
      <p:sp>
        <p:nvSpPr>
          <p:cNvPr id="15" name="TextBox 12">
            <a:extLst>
              <a:ext uri="{FF2B5EF4-FFF2-40B4-BE49-F238E27FC236}">
                <a16:creationId xmlns:a16="http://schemas.microsoft.com/office/drawing/2014/main" id="{1F16D5CD-F5C4-4AE8-BD5E-6A28224CB49D}"/>
              </a:ext>
            </a:extLst>
          </p:cNvPr>
          <p:cNvSpPr txBox="1"/>
          <p:nvPr/>
        </p:nvSpPr>
        <p:spPr>
          <a:xfrm>
            <a:off x="1030236" y="9715500"/>
            <a:ext cx="16229064" cy="3415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3"/>
              </a:lnSpc>
              <a:spcBef>
                <a:spcPct val="0"/>
              </a:spcBef>
            </a:pP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[ 12-09-2023 ] | [KODE MK: SD230411 | MATAKULIAH: MATEMATIKA | SKS: 4 | VERSI: 01</a:t>
            </a:r>
          </a:p>
        </p:txBody>
      </p:sp>
    </p:spTree>
    <p:extLst>
      <p:ext uri="{BB962C8B-B14F-4D97-AF65-F5344CB8AC3E}">
        <p14:creationId xmlns:p14="http://schemas.microsoft.com/office/powerpoint/2010/main" val="10926924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750568" y="-1456954"/>
            <a:ext cx="4193168" cy="2966667"/>
          </a:xfrm>
          <a:custGeom>
            <a:avLst/>
            <a:gdLst/>
            <a:ahLst/>
            <a:cxnLst/>
            <a:rect l="l" t="t" r="r" b="b"/>
            <a:pathLst>
              <a:path w="4193168" h="2966667">
                <a:moveTo>
                  <a:pt x="0" y="0"/>
                </a:moveTo>
                <a:lnTo>
                  <a:pt x="4193169" y="0"/>
                </a:lnTo>
                <a:lnTo>
                  <a:pt x="4193169" y="2966667"/>
                </a:lnTo>
                <a:lnTo>
                  <a:pt x="0" y="29666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7259300" y="8617846"/>
            <a:ext cx="1642777" cy="1907433"/>
          </a:xfrm>
          <a:custGeom>
            <a:avLst/>
            <a:gdLst/>
            <a:ahLst/>
            <a:cxnLst/>
            <a:rect l="l" t="t" r="r" b="b"/>
            <a:pathLst>
              <a:path w="1642777" h="1907433">
                <a:moveTo>
                  <a:pt x="0" y="0"/>
                </a:moveTo>
                <a:lnTo>
                  <a:pt x="1642777" y="0"/>
                </a:lnTo>
                <a:lnTo>
                  <a:pt x="1642777" y="1907433"/>
                </a:lnTo>
                <a:lnTo>
                  <a:pt x="0" y="19074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0941778" y="389471"/>
            <a:ext cx="7683351" cy="897122"/>
            <a:chOff x="0" y="0"/>
            <a:chExt cx="10244467" cy="1196163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10244467" cy="1196163"/>
              <a:chOff x="0" y="0"/>
              <a:chExt cx="2449405" cy="285997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2449405" cy="285997"/>
              </a:xfrm>
              <a:custGeom>
                <a:avLst/>
                <a:gdLst/>
                <a:ahLst/>
                <a:cxnLst/>
                <a:rect l="l" t="t" r="r" b="b"/>
                <a:pathLst>
                  <a:path w="2449405" h="285997">
                    <a:moveTo>
                      <a:pt x="42320" y="0"/>
                    </a:moveTo>
                    <a:lnTo>
                      <a:pt x="2407085" y="0"/>
                    </a:lnTo>
                    <a:cubicBezTo>
                      <a:pt x="2430458" y="0"/>
                      <a:pt x="2449405" y="18947"/>
                      <a:pt x="2449405" y="42320"/>
                    </a:cubicBezTo>
                    <a:lnTo>
                      <a:pt x="2449405" y="243677"/>
                    </a:lnTo>
                    <a:cubicBezTo>
                      <a:pt x="2449405" y="267050"/>
                      <a:pt x="2430458" y="285997"/>
                      <a:pt x="2407085" y="285997"/>
                    </a:cubicBezTo>
                    <a:lnTo>
                      <a:pt x="42320" y="285997"/>
                    </a:lnTo>
                    <a:cubicBezTo>
                      <a:pt x="18947" y="285997"/>
                      <a:pt x="0" y="267050"/>
                      <a:pt x="0" y="243677"/>
                    </a:cubicBezTo>
                    <a:lnTo>
                      <a:pt x="0" y="42320"/>
                    </a:lnTo>
                    <a:cubicBezTo>
                      <a:pt x="0" y="18947"/>
                      <a:pt x="18947" y="0"/>
                      <a:pt x="4232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76200"/>
                <a:ext cx="812800" cy="889000"/>
              </a:xfrm>
              <a:prstGeom prst="rect">
                <a:avLst/>
              </a:prstGeom>
            </p:spPr>
            <p:txBody>
              <a:bodyPr lIns="41969" tIns="41969" rIns="41969" bIns="41969" rtlCol="0" anchor="ctr"/>
              <a:lstStyle/>
              <a:p>
                <a:pPr algn="ctr">
                  <a:lnSpc>
                    <a:spcPts val="3695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329832" y="155260"/>
              <a:ext cx="3482526" cy="885642"/>
            </a:xfrm>
            <a:custGeom>
              <a:avLst/>
              <a:gdLst/>
              <a:ahLst/>
              <a:cxnLst/>
              <a:rect l="l" t="t" r="r" b="b"/>
              <a:pathLst>
                <a:path w="3482526" h="885642">
                  <a:moveTo>
                    <a:pt x="0" y="0"/>
                  </a:moveTo>
                  <a:lnTo>
                    <a:pt x="3482526" y="0"/>
                  </a:lnTo>
                  <a:lnTo>
                    <a:pt x="3482526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>
              <a:off x="4071928" y="165752"/>
              <a:ext cx="1400551" cy="885642"/>
            </a:xfrm>
            <a:custGeom>
              <a:avLst/>
              <a:gdLst/>
              <a:ahLst/>
              <a:cxnLst/>
              <a:rect l="l" t="t" r="r" b="b"/>
              <a:pathLst>
                <a:path w="1400551" h="885642">
                  <a:moveTo>
                    <a:pt x="0" y="0"/>
                  </a:moveTo>
                  <a:lnTo>
                    <a:pt x="1400551" y="0"/>
                  </a:lnTo>
                  <a:lnTo>
                    <a:pt x="1400551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7728368" y="0"/>
              <a:ext cx="1826203" cy="1196163"/>
            </a:xfrm>
            <a:custGeom>
              <a:avLst/>
              <a:gdLst/>
              <a:ahLst/>
              <a:cxnLst/>
              <a:rect l="l" t="t" r="r" b="b"/>
              <a:pathLst>
                <a:path w="1826203" h="1196163">
                  <a:moveTo>
                    <a:pt x="0" y="0"/>
                  </a:moveTo>
                  <a:lnTo>
                    <a:pt x="1826203" y="0"/>
                  </a:lnTo>
                  <a:lnTo>
                    <a:pt x="1826203" y="1196163"/>
                  </a:lnTo>
                  <a:lnTo>
                    <a:pt x="0" y="11961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5912867" y="165793"/>
              <a:ext cx="1663102" cy="885602"/>
            </a:xfrm>
            <a:custGeom>
              <a:avLst/>
              <a:gdLst/>
              <a:ahLst/>
              <a:cxnLst/>
              <a:rect l="l" t="t" r="r" b="b"/>
              <a:pathLst>
                <a:path w="1663102" h="885602">
                  <a:moveTo>
                    <a:pt x="0" y="0"/>
                  </a:moveTo>
                  <a:lnTo>
                    <a:pt x="1663101" y="0"/>
                  </a:lnTo>
                  <a:lnTo>
                    <a:pt x="1663101" y="885602"/>
                  </a:lnTo>
                  <a:lnTo>
                    <a:pt x="0" y="8856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2442600" y="1790700"/>
            <a:ext cx="9139800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799"/>
              </a:lnSpc>
              <a:spcBef>
                <a:spcPct val="0"/>
              </a:spcBef>
            </a:pPr>
            <a:r>
              <a:rPr lang="sv-SE" sz="4400" b="0" i="0" dirty="0">
                <a:solidFill>
                  <a:srgbClr val="FFC000"/>
                </a:solidFill>
                <a:effectLst/>
                <a:latin typeface="Tahoma Bold" panose="020B0804030504040204" pitchFamily="34" charset="0"/>
                <a:ea typeface="Tahoma Bold" panose="020B0804030504040204" pitchFamily="34" charset="0"/>
                <a:cs typeface="Tahoma Bold" panose="020B0804030504040204" pitchFamily="34" charset="0"/>
              </a:rPr>
              <a:t>Keahlian dan Skill Data Scientist</a:t>
            </a:r>
            <a:r>
              <a:rPr lang="sv-SE" sz="4400" dirty="0">
                <a:solidFill>
                  <a:srgbClr val="FFC000"/>
                </a:solidFill>
                <a:latin typeface="Tahoma Bold" panose="020B0804030504040204" pitchFamily="34" charset="0"/>
                <a:ea typeface="Tahoma Bold" panose="020B0804030504040204" pitchFamily="34" charset="0"/>
                <a:cs typeface="Tahoma Bold" panose="020B0804030504040204" pitchFamily="34" charset="0"/>
              </a:rPr>
              <a:t> </a:t>
            </a:r>
            <a:endParaRPr lang="en-US" sz="4400" dirty="0">
              <a:solidFill>
                <a:srgbClr val="FFC000"/>
              </a:solidFill>
              <a:latin typeface="Tahoma Bold" panose="020B0804030504040204" pitchFamily="34" charset="0"/>
              <a:ea typeface="Tahoma Bold" panose="020B0804030504040204" pitchFamily="34" charset="0"/>
              <a:cs typeface="Tahoma Bold" panose="020B0804030504040204" pitchFamily="34" charset="0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2490226" y="2781300"/>
            <a:ext cx="14667435" cy="81304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spcBef>
                <a:spcPts val="600"/>
              </a:spcBef>
            </a:pP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Sains data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adalah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bidang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sangat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dinamis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dan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memiliki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peluang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karir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luas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Untuk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sukses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dalam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sains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data,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perlu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mengembangkan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berbagai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keterampilan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teknis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dan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konsep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dasar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>
              <a:lnSpc>
                <a:spcPts val="3400"/>
              </a:lnSpc>
            </a:pPr>
            <a:endParaRPr lang="en-US" sz="3600" dirty="0">
              <a:solidFill>
                <a:schemeClr val="bg1"/>
              </a:solidFill>
              <a:latin typeface="Söhne"/>
            </a:endParaRPr>
          </a:p>
          <a:p>
            <a:pPr>
              <a:lnSpc>
                <a:spcPts val="3400"/>
              </a:lnSpc>
            </a:pPr>
            <a:endParaRPr lang="en-US" sz="3600" dirty="0">
              <a:solidFill>
                <a:schemeClr val="bg1"/>
              </a:solidFill>
              <a:latin typeface="Söhne"/>
            </a:endParaRPr>
          </a:p>
          <a:p>
            <a:pPr>
              <a:lnSpc>
                <a:spcPts val="3400"/>
              </a:lnSpc>
            </a:pPr>
            <a:endParaRPr lang="en-US" sz="3400" dirty="0">
              <a:solidFill>
                <a:schemeClr val="bg1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 dirty="0">
              <a:solidFill>
                <a:schemeClr val="bg1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 dirty="0">
              <a:solidFill>
                <a:schemeClr val="bg1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 dirty="0">
              <a:solidFill>
                <a:schemeClr val="bg1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 dirty="0">
              <a:solidFill>
                <a:schemeClr val="bg1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 dirty="0">
              <a:solidFill>
                <a:schemeClr val="bg1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 dirty="0">
              <a:solidFill>
                <a:schemeClr val="bg1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 dirty="0">
              <a:solidFill>
                <a:schemeClr val="bg1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 dirty="0">
              <a:solidFill>
                <a:schemeClr val="bg1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 dirty="0">
              <a:solidFill>
                <a:schemeClr val="bg1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 dirty="0">
              <a:solidFill>
                <a:schemeClr val="bg1"/>
              </a:solidFill>
              <a:latin typeface="Tahoma"/>
            </a:endParaRPr>
          </a:p>
        </p:txBody>
      </p:sp>
      <p:sp>
        <p:nvSpPr>
          <p:cNvPr id="15" name="TextBox 12">
            <a:extLst>
              <a:ext uri="{FF2B5EF4-FFF2-40B4-BE49-F238E27FC236}">
                <a16:creationId xmlns:a16="http://schemas.microsoft.com/office/drawing/2014/main" id="{C4076682-A8C2-40A2-9401-1F02DB0A848C}"/>
              </a:ext>
            </a:extLst>
          </p:cNvPr>
          <p:cNvSpPr txBox="1"/>
          <p:nvPr/>
        </p:nvSpPr>
        <p:spPr>
          <a:xfrm>
            <a:off x="1030236" y="9715500"/>
            <a:ext cx="16229064" cy="3415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3"/>
              </a:lnSpc>
              <a:spcBef>
                <a:spcPct val="0"/>
              </a:spcBef>
            </a:pP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[ 12-09-2023 ] | [KODE MK: SD230411 | MATAKULIAH: MATEMATIKA | SKS: 4 | VERSI: 01</a:t>
            </a:r>
          </a:p>
        </p:txBody>
      </p:sp>
      <p:pic>
        <p:nvPicPr>
          <p:cNvPr id="16" name="object 2">
            <a:extLst>
              <a:ext uri="{FF2B5EF4-FFF2-40B4-BE49-F238E27FC236}">
                <a16:creationId xmlns:a16="http://schemas.microsoft.com/office/drawing/2014/main" id="{7EB7A9C2-0D4F-3399-D200-6442C5285DC0}"/>
              </a:ext>
            </a:extLst>
          </p:cNvPr>
          <p:cNvPicPr/>
          <p:nvPr/>
        </p:nvPicPr>
        <p:blipFill rotWithShape="1">
          <a:blip r:embed="rId10" cstate="print"/>
          <a:srcRect l="-250" t="24635" r="250" b="10434"/>
          <a:stretch/>
        </p:blipFill>
        <p:spPr>
          <a:xfrm>
            <a:off x="3912145" y="5023477"/>
            <a:ext cx="13347155" cy="4692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893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750568" y="-1456954"/>
            <a:ext cx="4193168" cy="2966667"/>
          </a:xfrm>
          <a:custGeom>
            <a:avLst/>
            <a:gdLst/>
            <a:ahLst/>
            <a:cxnLst/>
            <a:rect l="l" t="t" r="r" b="b"/>
            <a:pathLst>
              <a:path w="4193168" h="2966667">
                <a:moveTo>
                  <a:pt x="0" y="0"/>
                </a:moveTo>
                <a:lnTo>
                  <a:pt x="4193169" y="0"/>
                </a:lnTo>
                <a:lnTo>
                  <a:pt x="4193169" y="2966667"/>
                </a:lnTo>
                <a:lnTo>
                  <a:pt x="0" y="29666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7259300" y="8617846"/>
            <a:ext cx="1642777" cy="1907433"/>
          </a:xfrm>
          <a:custGeom>
            <a:avLst/>
            <a:gdLst/>
            <a:ahLst/>
            <a:cxnLst/>
            <a:rect l="l" t="t" r="r" b="b"/>
            <a:pathLst>
              <a:path w="1642777" h="1907433">
                <a:moveTo>
                  <a:pt x="0" y="0"/>
                </a:moveTo>
                <a:lnTo>
                  <a:pt x="1642777" y="0"/>
                </a:lnTo>
                <a:lnTo>
                  <a:pt x="1642777" y="1907433"/>
                </a:lnTo>
                <a:lnTo>
                  <a:pt x="0" y="19074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0941778" y="389471"/>
            <a:ext cx="7683351" cy="897122"/>
            <a:chOff x="0" y="0"/>
            <a:chExt cx="10244467" cy="1196163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10244467" cy="1196163"/>
              <a:chOff x="0" y="0"/>
              <a:chExt cx="2449405" cy="285997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2449405" cy="285997"/>
              </a:xfrm>
              <a:custGeom>
                <a:avLst/>
                <a:gdLst/>
                <a:ahLst/>
                <a:cxnLst/>
                <a:rect l="l" t="t" r="r" b="b"/>
                <a:pathLst>
                  <a:path w="2449405" h="285997">
                    <a:moveTo>
                      <a:pt x="42320" y="0"/>
                    </a:moveTo>
                    <a:lnTo>
                      <a:pt x="2407085" y="0"/>
                    </a:lnTo>
                    <a:cubicBezTo>
                      <a:pt x="2430458" y="0"/>
                      <a:pt x="2449405" y="18947"/>
                      <a:pt x="2449405" y="42320"/>
                    </a:cubicBezTo>
                    <a:lnTo>
                      <a:pt x="2449405" y="243677"/>
                    </a:lnTo>
                    <a:cubicBezTo>
                      <a:pt x="2449405" y="267050"/>
                      <a:pt x="2430458" y="285997"/>
                      <a:pt x="2407085" y="285997"/>
                    </a:cubicBezTo>
                    <a:lnTo>
                      <a:pt x="42320" y="285997"/>
                    </a:lnTo>
                    <a:cubicBezTo>
                      <a:pt x="18947" y="285997"/>
                      <a:pt x="0" y="267050"/>
                      <a:pt x="0" y="243677"/>
                    </a:cubicBezTo>
                    <a:lnTo>
                      <a:pt x="0" y="42320"/>
                    </a:lnTo>
                    <a:cubicBezTo>
                      <a:pt x="0" y="18947"/>
                      <a:pt x="18947" y="0"/>
                      <a:pt x="4232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76200"/>
                <a:ext cx="812800" cy="889000"/>
              </a:xfrm>
              <a:prstGeom prst="rect">
                <a:avLst/>
              </a:prstGeom>
            </p:spPr>
            <p:txBody>
              <a:bodyPr lIns="41969" tIns="41969" rIns="41969" bIns="41969" rtlCol="0" anchor="ctr"/>
              <a:lstStyle/>
              <a:p>
                <a:pPr algn="ctr">
                  <a:lnSpc>
                    <a:spcPts val="3695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329832" y="155260"/>
              <a:ext cx="3482526" cy="885642"/>
            </a:xfrm>
            <a:custGeom>
              <a:avLst/>
              <a:gdLst/>
              <a:ahLst/>
              <a:cxnLst/>
              <a:rect l="l" t="t" r="r" b="b"/>
              <a:pathLst>
                <a:path w="3482526" h="885642">
                  <a:moveTo>
                    <a:pt x="0" y="0"/>
                  </a:moveTo>
                  <a:lnTo>
                    <a:pt x="3482526" y="0"/>
                  </a:lnTo>
                  <a:lnTo>
                    <a:pt x="3482526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>
              <a:off x="4071928" y="165752"/>
              <a:ext cx="1400551" cy="885642"/>
            </a:xfrm>
            <a:custGeom>
              <a:avLst/>
              <a:gdLst/>
              <a:ahLst/>
              <a:cxnLst/>
              <a:rect l="l" t="t" r="r" b="b"/>
              <a:pathLst>
                <a:path w="1400551" h="885642">
                  <a:moveTo>
                    <a:pt x="0" y="0"/>
                  </a:moveTo>
                  <a:lnTo>
                    <a:pt x="1400551" y="0"/>
                  </a:lnTo>
                  <a:lnTo>
                    <a:pt x="1400551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7728368" y="0"/>
              <a:ext cx="1826203" cy="1196163"/>
            </a:xfrm>
            <a:custGeom>
              <a:avLst/>
              <a:gdLst/>
              <a:ahLst/>
              <a:cxnLst/>
              <a:rect l="l" t="t" r="r" b="b"/>
              <a:pathLst>
                <a:path w="1826203" h="1196163">
                  <a:moveTo>
                    <a:pt x="0" y="0"/>
                  </a:moveTo>
                  <a:lnTo>
                    <a:pt x="1826203" y="0"/>
                  </a:lnTo>
                  <a:lnTo>
                    <a:pt x="1826203" y="1196163"/>
                  </a:lnTo>
                  <a:lnTo>
                    <a:pt x="0" y="11961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5912867" y="165793"/>
              <a:ext cx="1663102" cy="885602"/>
            </a:xfrm>
            <a:custGeom>
              <a:avLst/>
              <a:gdLst/>
              <a:ahLst/>
              <a:cxnLst/>
              <a:rect l="l" t="t" r="r" b="b"/>
              <a:pathLst>
                <a:path w="1663102" h="885602">
                  <a:moveTo>
                    <a:pt x="0" y="0"/>
                  </a:moveTo>
                  <a:lnTo>
                    <a:pt x="1663101" y="0"/>
                  </a:lnTo>
                  <a:lnTo>
                    <a:pt x="1663101" y="885602"/>
                  </a:lnTo>
                  <a:lnTo>
                    <a:pt x="0" y="8856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2667888" y="1409700"/>
            <a:ext cx="9295512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799"/>
              </a:lnSpc>
              <a:spcBef>
                <a:spcPct val="0"/>
              </a:spcBef>
            </a:pPr>
            <a:r>
              <a:rPr lang="sv-SE" sz="4400" b="0" i="0" dirty="0">
                <a:solidFill>
                  <a:srgbClr val="FFC000"/>
                </a:solidFill>
                <a:effectLst/>
                <a:latin typeface="Tahoma Bold" panose="020B0804030504040204" pitchFamily="34" charset="0"/>
                <a:ea typeface="Tahoma Bold" panose="020B0804030504040204" pitchFamily="34" charset="0"/>
                <a:cs typeface="Tahoma Bold" panose="020B0804030504040204" pitchFamily="34" charset="0"/>
              </a:rPr>
              <a:t>Keahlian dan Skill Data Scientist</a:t>
            </a:r>
            <a:r>
              <a:rPr lang="sv-SE" sz="4400" dirty="0">
                <a:solidFill>
                  <a:srgbClr val="FFC000"/>
                </a:solidFill>
                <a:latin typeface="Tahoma Bold" panose="020B0804030504040204" pitchFamily="34" charset="0"/>
                <a:ea typeface="Tahoma Bold" panose="020B0804030504040204" pitchFamily="34" charset="0"/>
                <a:cs typeface="Tahoma Bold" panose="020B0804030504040204" pitchFamily="34" charset="0"/>
              </a:rPr>
              <a:t> </a:t>
            </a:r>
            <a:endParaRPr lang="en-US" sz="4400" dirty="0">
              <a:solidFill>
                <a:srgbClr val="FFC000"/>
              </a:solidFill>
              <a:latin typeface="Tahoma Bold" panose="020B0804030504040204" pitchFamily="34" charset="0"/>
              <a:ea typeface="Tahoma Bold" panose="020B0804030504040204" pitchFamily="34" charset="0"/>
              <a:cs typeface="Tahoma Bold" panose="020B0804030504040204" pitchFamily="34" charset="0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2490226" y="2324100"/>
            <a:ext cx="14667435" cy="74401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en-US" sz="3200" b="1" i="0" dirty="0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</a:t>
            </a:r>
            <a:r>
              <a:rPr lang="en-US" sz="3200" b="1" i="0" dirty="0" err="1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Pemrograman</a:t>
            </a:r>
            <a:r>
              <a:rPr lang="en-US" sz="3200" b="1" i="0" dirty="0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Kemampuan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dalam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bahasa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pemrograman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seperti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Python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atau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R sangat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penting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Python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adalah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bahasa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sangat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populer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dalam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sains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karena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ekosistemnya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kaya,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termasuk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pustaka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seperti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NumPy, pandas, dan scikit-learn.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en-US" sz="3200" b="1" i="0" dirty="0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</a:t>
            </a:r>
            <a:r>
              <a:rPr lang="en-US" sz="3200" b="1" i="0" dirty="0" err="1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Statistik</a:t>
            </a:r>
            <a:r>
              <a:rPr lang="en-US" sz="3200" b="1" i="0" dirty="0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Memahami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dasar-dasar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statistik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adalah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kunci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untuk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analisis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 yang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efektif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Ini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mencakup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pemahaman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tentang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distribusi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probabilitas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dan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regresi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en-US" sz="3200" b="1" i="0" dirty="0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 Machine Learning:</a:t>
            </a:r>
            <a:r>
              <a:rPr lang="en-US" sz="3200" b="0" i="0" dirty="0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Machine learning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adalah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bagian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integral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dari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sains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data. Anda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perlu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memahami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berbagai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algoritma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pembelajaran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mesin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dan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cara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mengimplementasikannya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untuk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memahami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data.</a:t>
            </a:r>
            <a:endParaRPr lang="en-US" sz="3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TextBox 12">
            <a:extLst>
              <a:ext uri="{FF2B5EF4-FFF2-40B4-BE49-F238E27FC236}">
                <a16:creationId xmlns:a16="http://schemas.microsoft.com/office/drawing/2014/main" id="{C4076682-A8C2-40A2-9401-1F02DB0A848C}"/>
              </a:ext>
            </a:extLst>
          </p:cNvPr>
          <p:cNvSpPr txBox="1"/>
          <p:nvPr/>
        </p:nvSpPr>
        <p:spPr>
          <a:xfrm>
            <a:off x="1030236" y="9715500"/>
            <a:ext cx="16229064" cy="3415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3"/>
              </a:lnSpc>
              <a:spcBef>
                <a:spcPct val="0"/>
              </a:spcBef>
            </a:pP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[ 12-09-2023 ] | [KODE MK: SD230411 | MATAKULIAH: MATEMATIKA | SKS: 4 | VERSI: 01</a:t>
            </a:r>
          </a:p>
        </p:txBody>
      </p:sp>
    </p:spTree>
    <p:extLst>
      <p:ext uri="{BB962C8B-B14F-4D97-AF65-F5344CB8AC3E}">
        <p14:creationId xmlns:p14="http://schemas.microsoft.com/office/powerpoint/2010/main" val="4590838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750568" y="-1456954"/>
            <a:ext cx="4193168" cy="2966667"/>
          </a:xfrm>
          <a:custGeom>
            <a:avLst/>
            <a:gdLst/>
            <a:ahLst/>
            <a:cxnLst/>
            <a:rect l="l" t="t" r="r" b="b"/>
            <a:pathLst>
              <a:path w="4193168" h="2966667">
                <a:moveTo>
                  <a:pt x="0" y="0"/>
                </a:moveTo>
                <a:lnTo>
                  <a:pt x="4193169" y="0"/>
                </a:lnTo>
                <a:lnTo>
                  <a:pt x="4193169" y="2966667"/>
                </a:lnTo>
                <a:lnTo>
                  <a:pt x="0" y="29666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7259300" y="8617846"/>
            <a:ext cx="1642777" cy="1907433"/>
          </a:xfrm>
          <a:custGeom>
            <a:avLst/>
            <a:gdLst/>
            <a:ahLst/>
            <a:cxnLst/>
            <a:rect l="l" t="t" r="r" b="b"/>
            <a:pathLst>
              <a:path w="1642777" h="1907433">
                <a:moveTo>
                  <a:pt x="0" y="0"/>
                </a:moveTo>
                <a:lnTo>
                  <a:pt x="1642777" y="0"/>
                </a:lnTo>
                <a:lnTo>
                  <a:pt x="1642777" y="1907433"/>
                </a:lnTo>
                <a:lnTo>
                  <a:pt x="0" y="19074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0941778" y="389471"/>
            <a:ext cx="7683351" cy="897122"/>
            <a:chOff x="0" y="0"/>
            <a:chExt cx="10244467" cy="1196163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10244467" cy="1196163"/>
              <a:chOff x="0" y="0"/>
              <a:chExt cx="2449405" cy="285997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2449405" cy="285997"/>
              </a:xfrm>
              <a:custGeom>
                <a:avLst/>
                <a:gdLst/>
                <a:ahLst/>
                <a:cxnLst/>
                <a:rect l="l" t="t" r="r" b="b"/>
                <a:pathLst>
                  <a:path w="2449405" h="285997">
                    <a:moveTo>
                      <a:pt x="42320" y="0"/>
                    </a:moveTo>
                    <a:lnTo>
                      <a:pt x="2407085" y="0"/>
                    </a:lnTo>
                    <a:cubicBezTo>
                      <a:pt x="2430458" y="0"/>
                      <a:pt x="2449405" y="18947"/>
                      <a:pt x="2449405" y="42320"/>
                    </a:cubicBezTo>
                    <a:lnTo>
                      <a:pt x="2449405" y="243677"/>
                    </a:lnTo>
                    <a:cubicBezTo>
                      <a:pt x="2449405" y="267050"/>
                      <a:pt x="2430458" y="285997"/>
                      <a:pt x="2407085" y="285997"/>
                    </a:cubicBezTo>
                    <a:lnTo>
                      <a:pt x="42320" y="285997"/>
                    </a:lnTo>
                    <a:cubicBezTo>
                      <a:pt x="18947" y="285997"/>
                      <a:pt x="0" y="267050"/>
                      <a:pt x="0" y="243677"/>
                    </a:cubicBezTo>
                    <a:lnTo>
                      <a:pt x="0" y="42320"/>
                    </a:lnTo>
                    <a:cubicBezTo>
                      <a:pt x="0" y="18947"/>
                      <a:pt x="18947" y="0"/>
                      <a:pt x="4232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76200"/>
                <a:ext cx="812800" cy="889000"/>
              </a:xfrm>
              <a:prstGeom prst="rect">
                <a:avLst/>
              </a:prstGeom>
            </p:spPr>
            <p:txBody>
              <a:bodyPr lIns="41969" tIns="41969" rIns="41969" bIns="41969" rtlCol="0" anchor="ctr"/>
              <a:lstStyle/>
              <a:p>
                <a:pPr algn="ctr">
                  <a:lnSpc>
                    <a:spcPts val="3695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329832" y="155260"/>
              <a:ext cx="3482526" cy="885642"/>
            </a:xfrm>
            <a:custGeom>
              <a:avLst/>
              <a:gdLst/>
              <a:ahLst/>
              <a:cxnLst/>
              <a:rect l="l" t="t" r="r" b="b"/>
              <a:pathLst>
                <a:path w="3482526" h="885642">
                  <a:moveTo>
                    <a:pt x="0" y="0"/>
                  </a:moveTo>
                  <a:lnTo>
                    <a:pt x="3482526" y="0"/>
                  </a:lnTo>
                  <a:lnTo>
                    <a:pt x="3482526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>
              <a:off x="4071928" y="165752"/>
              <a:ext cx="1400551" cy="885642"/>
            </a:xfrm>
            <a:custGeom>
              <a:avLst/>
              <a:gdLst/>
              <a:ahLst/>
              <a:cxnLst/>
              <a:rect l="l" t="t" r="r" b="b"/>
              <a:pathLst>
                <a:path w="1400551" h="885642">
                  <a:moveTo>
                    <a:pt x="0" y="0"/>
                  </a:moveTo>
                  <a:lnTo>
                    <a:pt x="1400551" y="0"/>
                  </a:lnTo>
                  <a:lnTo>
                    <a:pt x="1400551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7728368" y="0"/>
              <a:ext cx="1826203" cy="1196163"/>
            </a:xfrm>
            <a:custGeom>
              <a:avLst/>
              <a:gdLst/>
              <a:ahLst/>
              <a:cxnLst/>
              <a:rect l="l" t="t" r="r" b="b"/>
              <a:pathLst>
                <a:path w="1826203" h="1196163">
                  <a:moveTo>
                    <a:pt x="0" y="0"/>
                  </a:moveTo>
                  <a:lnTo>
                    <a:pt x="1826203" y="0"/>
                  </a:lnTo>
                  <a:lnTo>
                    <a:pt x="1826203" y="1196163"/>
                  </a:lnTo>
                  <a:lnTo>
                    <a:pt x="0" y="11961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5912867" y="165793"/>
              <a:ext cx="1663102" cy="885602"/>
            </a:xfrm>
            <a:custGeom>
              <a:avLst/>
              <a:gdLst/>
              <a:ahLst/>
              <a:cxnLst/>
              <a:rect l="l" t="t" r="r" b="b"/>
              <a:pathLst>
                <a:path w="1663102" h="885602">
                  <a:moveTo>
                    <a:pt x="0" y="0"/>
                  </a:moveTo>
                  <a:lnTo>
                    <a:pt x="1663101" y="0"/>
                  </a:lnTo>
                  <a:lnTo>
                    <a:pt x="1663101" y="885602"/>
                  </a:lnTo>
                  <a:lnTo>
                    <a:pt x="0" y="8856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2442601" y="1638300"/>
            <a:ext cx="9673199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799"/>
              </a:lnSpc>
              <a:spcBef>
                <a:spcPct val="0"/>
              </a:spcBef>
            </a:pPr>
            <a:r>
              <a:rPr lang="sv-SE" sz="4400" b="0" i="0" dirty="0">
                <a:solidFill>
                  <a:srgbClr val="FFC000"/>
                </a:solidFill>
                <a:effectLst/>
                <a:latin typeface="Tahoma Bold" panose="020B0804030504040204" pitchFamily="34" charset="0"/>
                <a:ea typeface="Tahoma Bold" panose="020B0804030504040204" pitchFamily="34" charset="0"/>
                <a:cs typeface="Tahoma Bold" panose="020B0804030504040204" pitchFamily="34" charset="0"/>
              </a:rPr>
              <a:t>Keahlian dan Skill Data Scientist</a:t>
            </a:r>
            <a:r>
              <a:rPr lang="sv-SE" sz="4400" dirty="0">
                <a:solidFill>
                  <a:srgbClr val="FFC000"/>
                </a:solidFill>
                <a:latin typeface="Tahoma Bold" panose="020B0804030504040204" pitchFamily="34" charset="0"/>
                <a:ea typeface="Tahoma Bold" panose="020B0804030504040204" pitchFamily="34" charset="0"/>
                <a:cs typeface="Tahoma Bold" panose="020B0804030504040204" pitchFamily="34" charset="0"/>
              </a:rPr>
              <a:t> </a:t>
            </a:r>
            <a:endParaRPr lang="en-US" sz="4400" dirty="0">
              <a:solidFill>
                <a:srgbClr val="FFC000"/>
              </a:solidFill>
              <a:latin typeface="Tahoma Bold" panose="020B0804030504040204" pitchFamily="34" charset="0"/>
              <a:ea typeface="Tahoma Bold" panose="020B0804030504040204" pitchFamily="34" charset="0"/>
              <a:cs typeface="Tahoma Bold" panose="020B0804030504040204" pitchFamily="34" charset="0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2490226" y="2628900"/>
            <a:ext cx="14667435" cy="6701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23888" indent="-623888" algn="just" defTabSz="623888">
              <a:lnSpc>
                <a:spcPct val="150000"/>
              </a:lnSpc>
              <a:spcBef>
                <a:spcPts val="600"/>
              </a:spcBef>
            </a:pPr>
            <a:r>
              <a:rPr lang="en-US" sz="3200" b="1" i="0" dirty="0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4. </a:t>
            </a:r>
            <a:r>
              <a:rPr lang="en-US" sz="3200" b="1" i="0" dirty="0" err="1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Analisis</a:t>
            </a:r>
            <a:r>
              <a:rPr lang="en-US" sz="3200" b="1" i="0" dirty="0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Data:</a:t>
            </a:r>
            <a:r>
              <a:rPr lang="en-US" sz="3200" b="0" i="0" dirty="0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Kemampuan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untuk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membersihkan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mengolah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dan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menganalisis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adalah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keterampilan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inti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dalam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sains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data.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Ini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melibatkan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penggunaan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alat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seperti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pandas dan SQL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untuk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manipulasi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data.</a:t>
            </a:r>
          </a:p>
          <a:p>
            <a:pPr marL="623888" indent="-623888" algn="just">
              <a:lnSpc>
                <a:spcPct val="150000"/>
              </a:lnSpc>
              <a:spcBef>
                <a:spcPts val="600"/>
              </a:spcBef>
            </a:pPr>
            <a:r>
              <a:rPr lang="en-US" sz="3200" b="1" i="0" dirty="0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5. </a:t>
            </a:r>
            <a:r>
              <a:rPr lang="en-US" sz="3200" b="1" i="0" dirty="0" err="1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Visualisasi</a:t>
            </a:r>
            <a:r>
              <a:rPr lang="en-US" sz="3200" b="1" i="0" dirty="0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Data:</a:t>
            </a:r>
            <a:r>
              <a:rPr lang="en-US" sz="3200" b="0" i="0" dirty="0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Mampu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memvisualisasikan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dengan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efektif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menggunakan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alat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seperti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Matplotlib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atau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Seaborn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adalah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keterampilan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penting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untuk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menjelaskan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temuan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kepada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pemangku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kepentingan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579438" indent="-579438" algn="just">
              <a:lnSpc>
                <a:spcPct val="150000"/>
              </a:lnSpc>
              <a:spcBef>
                <a:spcPts val="600"/>
              </a:spcBef>
            </a:pPr>
            <a:r>
              <a:rPr lang="en-US" sz="3200" b="1" i="0" dirty="0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6. </a:t>
            </a:r>
            <a:r>
              <a:rPr lang="en-US" sz="3200" b="1" i="0" dirty="0" err="1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Kemampuan</a:t>
            </a:r>
            <a:r>
              <a:rPr lang="en-US" sz="3200" b="1" i="0" dirty="0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1" i="0" dirty="0" err="1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Komunikasi</a:t>
            </a:r>
            <a:r>
              <a:rPr lang="en-US" sz="3200" b="1" i="0" dirty="0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r>
              <a:rPr lang="en-US" sz="3200" b="0" i="0" dirty="0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Sains data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melibatkan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komunikasi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hasil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dengan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jelas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kepada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orang-orang yang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mungkin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tidak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memiliki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latar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belakang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teknis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Kemampuan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ini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diperlukan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untuk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memengaruhi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pengambilan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keputusan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n-US" sz="3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TextBox 12">
            <a:extLst>
              <a:ext uri="{FF2B5EF4-FFF2-40B4-BE49-F238E27FC236}">
                <a16:creationId xmlns:a16="http://schemas.microsoft.com/office/drawing/2014/main" id="{C4076682-A8C2-40A2-9401-1F02DB0A848C}"/>
              </a:ext>
            </a:extLst>
          </p:cNvPr>
          <p:cNvSpPr txBox="1"/>
          <p:nvPr/>
        </p:nvSpPr>
        <p:spPr>
          <a:xfrm>
            <a:off x="1030236" y="9715500"/>
            <a:ext cx="16229064" cy="3415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3"/>
              </a:lnSpc>
              <a:spcBef>
                <a:spcPct val="0"/>
              </a:spcBef>
            </a:pP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[ 12-09-2023 ] | [KODE MK: SD230411 | MATAKULIAH: MATEMATIKA | SKS: 4 | VERSI: 01</a:t>
            </a:r>
          </a:p>
        </p:txBody>
      </p:sp>
    </p:spTree>
    <p:extLst>
      <p:ext uri="{BB962C8B-B14F-4D97-AF65-F5344CB8AC3E}">
        <p14:creationId xmlns:p14="http://schemas.microsoft.com/office/powerpoint/2010/main" val="9704919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750568" y="-1456954"/>
            <a:ext cx="4193168" cy="2966667"/>
          </a:xfrm>
          <a:custGeom>
            <a:avLst/>
            <a:gdLst/>
            <a:ahLst/>
            <a:cxnLst/>
            <a:rect l="l" t="t" r="r" b="b"/>
            <a:pathLst>
              <a:path w="4193168" h="2966667">
                <a:moveTo>
                  <a:pt x="0" y="0"/>
                </a:moveTo>
                <a:lnTo>
                  <a:pt x="4193169" y="0"/>
                </a:lnTo>
                <a:lnTo>
                  <a:pt x="4193169" y="2966667"/>
                </a:lnTo>
                <a:lnTo>
                  <a:pt x="0" y="29666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7259300" y="8617846"/>
            <a:ext cx="1642777" cy="1907433"/>
          </a:xfrm>
          <a:custGeom>
            <a:avLst/>
            <a:gdLst/>
            <a:ahLst/>
            <a:cxnLst/>
            <a:rect l="l" t="t" r="r" b="b"/>
            <a:pathLst>
              <a:path w="1642777" h="1907433">
                <a:moveTo>
                  <a:pt x="0" y="0"/>
                </a:moveTo>
                <a:lnTo>
                  <a:pt x="1642777" y="0"/>
                </a:lnTo>
                <a:lnTo>
                  <a:pt x="1642777" y="1907433"/>
                </a:lnTo>
                <a:lnTo>
                  <a:pt x="0" y="19074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0941778" y="389471"/>
            <a:ext cx="7683351" cy="897122"/>
            <a:chOff x="0" y="0"/>
            <a:chExt cx="10244467" cy="1196163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10244467" cy="1196163"/>
              <a:chOff x="0" y="0"/>
              <a:chExt cx="2449405" cy="285997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2449405" cy="285997"/>
              </a:xfrm>
              <a:custGeom>
                <a:avLst/>
                <a:gdLst/>
                <a:ahLst/>
                <a:cxnLst/>
                <a:rect l="l" t="t" r="r" b="b"/>
                <a:pathLst>
                  <a:path w="2449405" h="285997">
                    <a:moveTo>
                      <a:pt x="42320" y="0"/>
                    </a:moveTo>
                    <a:lnTo>
                      <a:pt x="2407085" y="0"/>
                    </a:lnTo>
                    <a:cubicBezTo>
                      <a:pt x="2430458" y="0"/>
                      <a:pt x="2449405" y="18947"/>
                      <a:pt x="2449405" y="42320"/>
                    </a:cubicBezTo>
                    <a:lnTo>
                      <a:pt x="2449405" y="243677"/>
                    </a:lnTo>
                    <a:cubicBezTo>
                      <a:pt x="2449405" y="267050"/>
                      <a:pt x="2430458" y="285997"/>
                      <a:pt x="2407085" y="285997"/>
                    </a:cubicBezTo>
                    <a:lnTo>
                      <a:pt x="42320" y="285997"/>
                    </a:lnTo>
                    <a:cubicBezTo>
                      <a:pt x="18947" y="285997"/>
                      <a:pt x="0" y="267050"/>
                      <a:pt x="0" y="243677"/>
                    </a:cubicBezTo>
                    <a:lnTo>
                      <a:pt x="0" y="42320"/>
                    </a:lnTo>
                    <a:cubicBezTo>
                      <a:pt x="0" y="18947"/>
                      <a:pt x="18947" y="0"/>
                      <a:pt x="4232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76200"/>
                <a:ext cx="812800" cy="889000"/>
              </a:xfrm>
              <a:prstGeom prst="rect">
                <a:avLst/>
              </a:prstGeom>
            </p:spPr>
            <p:txBody>
              <a:bodyPr lIns="41969" tIns="41969" rIns="41969" bIns="41969" rtlCol="0" anchor="ctr"/>
              <a:lstStyle/>
              <a:p>
                <a:pPr algn="ctr">
                  <a:lnSpc>
                    <a:spcPts val="3695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329832" y="155260"/>
              <a:ext cx="3482526" cy="885642"/>
            </a:xfrm>
            <a:custGeom>
              <a:avLst/>
              <a:gdLst/>
              <a:ahLst/>
              <a:cxnLst/>
              <a:rect l="l" t="t" r="r" b="b"/>
              <a:pathLst>
                <a:path w="3482526" h="885642">
                  <a:moveTo>
                    <a:pt x="0" y="0"/>
                  </a:moveTo>
                  <a:lnTo>
                    <a:pt x="3482526" y="0"/>
                  </a:lnTo>
                  <a:lnTo>
                    <a:pt x="3482526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>
              <a:off x="4071928" y="165752"/>
              <a:ext cx="1400551" cy="885642"/>
            </a:xfrm>
            <a:custGeom>
              <a:avLst/>
              <a:gdLst/>
              <a:ahLst/>
              <a:cxnLst/>
              <a:rect l="l" t="t" r="r" b="b"/>
              <a:pathLst>
                <a:path w="1400551" h="885642">
                  <a:moveTo>
                    <a:pt x="0" y="0"/>
                  </a:moveTo>
                  <a:lnTo>
                    <a:pt x="1400551" y="0"/>
                  </a:lnTo>
                  <a:lnTo>
                    <a:pt x="1400551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7728368" y="0"/>
              <a:ext cx="1826203" cy="1196163"/>
            </a:xfrm>
            <a:custGeom>
              <a:avLst/>
              <a:gdLst/>
              <a:ahLst/>
              <a:cxnLst/>
              <a:rect l="l" t="t" r="r" b="b"/>
              <a:pathLst>
                <a:path w="1826203" h="1196163">
                  <a:moveTo>
                    <a:pt x="0" y="0"/>
                  </a:moveTo>
                  <a:lnTo>
                    <a:pt x="1826203" y="0"/>
                  </a:lnTo>
                  <a:lnTo>
                    <a:pt x="1826203" y="1196163"/>
                  </a:lnTo>
                  <a:lnTo>
                    <a:pt x="0" y="11961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5912867" y="165793"/>
              <a:ext cx="1663102" cy="885602"/>
            </a:xfrm>
            <a:custGeom>
              <a:avLst/>
              <a:gdLst/>
              <a:ahLst/>
              <a:cxnLst/>
              <a:rect l="l" t="t" r="r" b="b"/>
              <a:pathLst>
                <a:path w="1663102" h="885602">
                  <a:moveTo>
                    <a:pt x="0" y="0"/>
                  </a:moveTo>
                  <a:lnTo>
                    <a:pt x="1663101" y="0"/>
                  </a:lnTo>
                  <a:lnTo>
                    <a:pt x="1663101" y="885602"/>
                  </a:lnTo>
                  <a:lnTo>
                    <a:pt x="0" y="8856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2591688" y="1175147"/>
            <a:ext cx="7161912" cy="615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99"/>
              </a:lnSpc>
              <a:spcBef>
                <a:spcPct val="0"/>
              </a:spcBef>
            </a:pPr>
            <a:r>
              <a:rPr lang="en-US" sz="4400" b="1" dirty="0" err="1">
                <a:solidFill>
                  <a:srgbClr val="00B0F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Peluang</a:t>
            </a:r>
            <a:r>
              <a:rPr lang="en-US" sz="4400" b="1" dirty="0">
                <a:solidFill>
                  <a:srgbClr val="00B0F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400" b="1" dirty="0" err="1">
                <a:solidFill>
                  <a:srgbClr val="00B0F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Karir</a:t>
            </a:r>
            <a:r>
              <a:rPr lang="en-US" sz="4400" b="1" dirty="0">
                <a:solidFill>
                  <a:srgbClr val="00B0F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Sains Data</a:t>
            </a:r>
            <a:endParaRPr lang="en-US" sz="4400" b="1" dirty="0">
              <a:solidFill>
                <a:srgbClr val="00B0F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2442600" y="2119421"/>
            <a:ext cx="15388200" cy="75198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9438" indent="-579438" algn="just">
              <a:lnSpc>
                <a:spcPct val="15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n-US" sz="3600" b="1" i="0" dirty="0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 Analyst:</a:t>
            </a:r>
            <a:r>
              <a:rPr lang="en-US" sz="3600" b="0" i="0" dirty="0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Data analyst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bertanggung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jawab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untuk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membersihkan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memproses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dan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menganalisis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untuk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memberikan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wawasan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kepada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organisasi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Bekerja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dalam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bidang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keuangan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pemasaran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atau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operasi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512763" indent="-512763" algn="just">
              <a:lnSpc>
                <a:spcPct val="15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n-US" sz="3600" b="1" i="0" dirty="0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 Scientist:</a:t>
            </a:r>
            <a:r>
              <a:rPr lang="en-US" sz="3600" b="0" i="0" dirty="0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Data scientist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lebih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lanjut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memodelkan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menggunakan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teknik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pembelajaran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mesin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dan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statistik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untuk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membuat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prediksi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dan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solusi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lebih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kompleks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</a:p>
          <a:p>
            <a:pPr marL="579438" indent="-579438" algn="just">
              <a:lnSpc>
                <a:spcPct val="15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n-US" sz="3600" b="1" i="0" dirty="0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Machine Learning Engineer:</a:t>
            </a:r>
            <a:r>
              <a:rPr lang="en-US" sz="3600" b="0" i="0" dirty="0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teknis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fokus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pada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mengembangkan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dan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mengimplementasikan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model machine learning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dalam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aplikasi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nyata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n-US" sz="36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TextBox 12">
            <a:extLst>
              <a:ext uri="{FF2B5EF4-FFF2-40B4-BE49-F238E27FC236}">
                <a16:creationId xmlns:a16="http://schemas.microsoft.com/office/drawing/2014/main" id="{C4076682-A8C2-40A2-9401-1F02DB0A848C}"/>
              </a:ext>
            </a:extLst>
          </p:cNvPr>
          <p:cNvSpPr txBox="1"/>
          <p:nvPr/>
        </p:nvSpPr>
        <p:spPr>
          <a:xfrm>
            <a:off x="1030236" y="9715500"/>
            <a:ext cx="16229064" cy="3415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3"/>
              </a:lnSpc>
              <a:spcBef>
                <a:spcPct val="0"/>
              </a:spcBef>
            </a:pP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[ 12-09-2023 ] | [KODE MK: SD230411 | MATAKULIAH: MATEMATIKA | SKS: 4 | VERSI: 01</a:t>
            </a:r>
          </a:p>
        </p:txBody>
      </p:sp>
    </p:spTree>
    <p:extLst>
      <p:ext uri="{BB962C8B-B14F-4D97-AF65-F5344CB8AC3E}">
        <p14:creationId xmlns:p14="http://schemas.microsoft.com/office/powerpoint/2010/main" val="917265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750568" y="-1456954"/>
            <a:ext cx="4193168" cy="2966667"/>
          </a:xfrm>
          <a:custGeom>
            <a:avLst/>
            <a:gdLst/>
            <a:ahLst/>
            <a:cxnLst/>
            <a:rect l="l" t="t" r="r" b="b"/>
            <a:pathLst>
              <a:path w="4193168" h="2966667">
                <a:moveTo>
                  <a:pt x="0" y="0"/>
                </a:moveTo>
                <a:lnTo>
                  <a:pt x="4193169" y="0"/>
                </a:lnTo>
                <a:lnTo>
                  <a:pt x="4193169" y="2966667"/>
                </a:lnTo>
                <a:lnTo>
                  <a:pt x="0" y="29666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7259300" y="8617846"/>
            <a:ext cx="1642777" cy="1907433"/>
          </a:xfrm>
          <a:custGeom>
            <a:avLst/>
            <a:gdLst/>
            <a:ahLst/>
            <a:cxnLst/>
            <a:rect l="l" t="t" r="r" b="b"/>
            <a:pathLst>
              <a:path w="1642777" h="1907433">
                <a:moveTo>
                  <a:pt x="0" y="0"/>
                </a:moveTo>
                <a:lnTo>
                  <a:pt x="1642777" y="0"/>
                </a:lnTo>
                <a:lnTo>
                  <a:pt x="1642777" y="1907433"/>
                </a:lnTo>
                <a:lnTo>
                  <a:pt x="0" y="19074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0941778" y="389471"/>
            <a:ext cx="7683351" cy="897122"/>
            <a:chOff x="0" y="0"/>
            <a:chExt cx="10244467" cy="1196163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10244467" cy="1196163"/>
              <a:chOff x="0" y="0"/>
              <a:chExt cx="2449405" cy="285997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2449405" cy="285997"/>
              </a:xfrm>
              <a:custGeom>
                <a:avLst/>
                <a:gdLst/>
                <a:ahLst/>
                <a:cxnLst/>
                <a:rect l="l" t="t" r="r" b="b"/>
                <a:pathLst>
                  <a:path w="2449405" h="285997">
                    <a:moveTo>
                      <a:pt x="42320" y="0"/>
                    </a:moveTo>
                    <a:lnTo>
                      <a:pt x="2407085" y="0"/>
                    </a:lnTo>
                    <a:cubicBezTo>
                      <a:pt x="2430458" y="0"/>
                      <a:pt x="2449405" y="18947"/>
                      <a:pt x="2449405" y="42320"/>
                    </a:cubicBezTo>
                    <a:lnTo>
                      <a:pt x="2449405" y="243677"/>
                    </a:lnTo>
                    <a:cubicBezTo>
                      <a:pt x="2449405" y="267050"/>
                      <a:pt x="2430458" y="285997"/>
                      <a:pt x="2407085" y="285997"/>
                    </a:cubicBezTo>
                    <a:lnTo>
                      <a:pt x="42320" y="285997"/>
                    </a:lnTo>
                    <a:cubicBezTo>
                      <a:pt x="18947" y="285997"/>
                      <a:pt x="0" y="267050"/>
                      <a:pt x="0" y="243677"/>
                    </a:cubicBezTo>
                    <a:lnTo>
                      <a:pt x="0" y="42320"/>
                    </a:lnTo>
                    <a:cubicBezTo>
                      <a:pt x="0" y="18947"/>
                      <a:pt x="18947" y="0"/>
                      <a:pt x="4232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76200"/>
                <a:ext cx="812800" cy="889000"/>
              </a:xfrm>
              <a:prstGeom prst="rect">
                <a:avLst/>
              </a:prstGeom>
            </p:spPr>
            <p:txBody>
              <a:bodyPr lIns="41969" tIns="41969" rIns="41969" bIns="41969" rtlCol="0" anchor="ctr"/>
              <a:lstStyle/>
              <a:p>
                <a:pPr algn="ctr">
                  <a:lnSpc>
                    <a:spcPts val="3695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329832" y="155260"/>
              <a:ext cx="3482526" cy="885642"/>
            </a:xfrm>
            <a:custGeom>
              <a:avLst/>
              <a:gdLst/>
              <a:ahLst/>
              <a:cxnLst/>
              <a:rect l="l" t="t" r="r" b="b"/>
              <a:pathLst>
                <a:path w="3482526" h="885642">
                  <a:moveTo>
                    <a:pt x="0" y="0"/>
                  </a:moveTo>
                  <a:lnTo>
                    <a:pt x="3482526" y="0"/>
                  </a:lnTo>
                  <a:lnTo>
                    <a:pt x="3482526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>
              <a:off x="4071928" y="165752"/>
              <a:ext cx="1400551" cy="885642"/>
            </a:xfrm>
            <a:custGeom>
              <a:avLst/>
              <a:gdLst/>
              <a:ahLst/>
              <a:cxnLst/>
              <a:rect l="l" t="t" r="r" b="b"/>
              <a:pathLst>
                <a:path w="1400551" h="885642">
                  <a:moveTo>
                    <a:pt x="0" y="0"/>
                  </a:moveTo>
                  <a:lnTo>
                    <a:pt x="1400551" y="0"/>
                  </a:lnTo>
                  <a:lnTo>
                    <a:pt x="1400551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7728368" y="0"/>
              <a:ext cx="1826203" cy="1196163"/>
            </a:xfrm>
            <a:custGeom>
              <a:avLst/>
              <a:gdLst/>
              <a:ahLst/>
              <a:cxnLst/>
              <a:rect l="l" t="t" r="r" b="b"/>
              <a:pathLst>
                <a:path w="1826203" h="1196163">
                  <a:moveTo>
                    <a:pt x="0" y="0"/>
                  </a:moveTo>
                  <a:lnTo>
                    <a:pt x="1826203" y="0"/>
                  </a:lnTo>
                  <a:lnTo>
                    <a:pt x="1826203" y="1196163"/>
                  </a:lnTo>
                  <a:lnTo>
                    <a:pt x="0" y="11961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5912867" y="165793"/>
              <a:ext cx="1663102" cy="885602"/>
            </a:xfrm>
            <a:custGeom>
              <a:avLst/>
              <a:gdLst/>
              <a:ahLst/>
              <a:cxnLst/>
              <a:rect l="l" t="t" r="r" b="b"/>
              <a:pathLst>
                <a:path w="1663102" h="885602">
                  <a:moveTo>
                    <a:pt x="0" y="0"/>
                  </a:moveTo>
                  <a:lnTo>
                    <a:pt x="1663101" y="0"/>
                  </a:lnTo>
                  <a:lnTo>
                    <a:pt x="1663101" y="885602"/>
                  </a:lnTo>
                  <a:lnTo>
                    <a:pt x="0" y="8856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2591688" y="1257300"/>
            <a:ext cx="7161912" cy="615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99"/>
              </a:lnSpc>
              <a:spcBef>
                <a:spcPct val="0"/>
              </a:spcBef>
            </a:pPr>
            <a:r>
              <a:rPr lang="en-US" sz="4400" b="1" dirty="0" err="1">
                <a:solidFill>
                  <a:srgbClr val="00B0F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Peluang</a:t>
            </a:r>
            <a:r>
              <a:rPr lang="en-US" sz="4400" b="1" dirty="0">
                <a:solidFill>
                  <a:srgbClr val="00B0F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400" b="1" dirty="0" err="1">
                <a:solidFill>
                  <a:srgbClr val="00B0F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Karir</a:t>
            </a:r>
            <a:r>
              <a:rPr lang="en-US" sz="4400" b="1" dirty="0">
                <a:solidFill>
                  <a:srgbClr val="00B0F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Sains Data</a:t>
            </a:r>
            <a:endParaRPr lang="en-US" sz="4400" b="1" dirty="0">
              <a:solidFill>
                <a:srgbClr val="00B0F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2490226" y="2324100"/>
            <a:ext cx="14667435" cy="6701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23888" indent="-623888" algn="just">
              <a:lnSpc>
                <a:spcPct val="150000"/>
              </a:lnSpc>
              <a:spcBef>
                <a:spcPts val="600"/>
              </a:spcBef>
            </a:pPr>
            <a:r>
              <a:rPr lang="en-US" sz="3200" b="1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4. </a:t>
            </a:r>
            <a:r>
              <a:rPr lang="en-US" sz="3200" b="1" i="0" dirty="0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Big Data Engineer</a:t>
            </a:r>
            <a:r>
              <a:rPr lang="en-US" sz="3200" b="1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Big data engineers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bekerja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dengan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infrastruktur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memungkinkan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pengolahan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dan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analisis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dalam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skala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besar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Mereka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sering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mengelola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platform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seperti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Hadoop dan Spark.</a:t>
            </a:r>
          </a:p>
          <a:p>
            <a:pPr marL="579438" indent="-579438" algn="just">
              <a:lnSpc>
                <a:spcPct val="150000"/>
              </a:lnSpc>
              <a:spcBef>
                <a:spcPts val="600"/>
              </a:spcBef>
            </a:pPr>
            <a:r>
              <a:rPr lang="en-US" sz="3200" b="1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5. </a:t>
            </a:r>
            <a:r>
              <a:rPr lang="en-US" sz="3200" b="1" i="0" dirty="0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AI Researcher</a:t>
            </a:r>
            <a:r>
              <a:rPr lang="en-US" sz="3200" b="1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Peneliti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AI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terlibat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dalam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riset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dan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pengembangan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teknologi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kecerdasan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buatan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Mereka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bekerja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untuk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mengembangkan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algoritma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baru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dan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canggih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512763" indent="-512763" algn="just">
              <a:lnSpc>
                <a:spcPct val="150000"/>
              </a:lnSpc>
              <a:spcBef>
                <a:spcPts val="600"/>
              </a:spcBef>
            </a:pPr>
            <a:r>
              <a:rPr lang="en-US" sz="3200" b="1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6. </a:t>
            </a:r>
            <a:r>
              <a:rPr lang="en-US" sz="3200" b="1" i="0" dirty="0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Consultant/Data Science Freelancer</a:t>
            </a:r>
            <a:r>
              <a:rPr lang="en-US" sz="3200" b="1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Banyak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profesional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sains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bekerja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sebagai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konsultan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atau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freelancer,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membantu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berbagai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perusahaan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dengan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proyek-proyek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sains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mereka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</p:txBody>
      </p:sp>
      <p:sp>
        <p:nvSpPr>
          <p:cNvPr id="15" name="TextBox 12">
            <a:extLst>
              <a:ext uri="{FF2B5EF4-FFF2-40B4-BE49-F238E27FC236}">
                <a16:creationId xmlns:a16="http://schemas.microsoft.com/office/drawing/2014/main" id="{C4076682-A8C2-40A2-9401-1F02DB0A848C}"/>
              </a:ext>
            </a:extLst>
          </p:cNvPr>
          <p:cNvSpPr txBox="1"/>
          <p:nvPr/>
        </p:nvSpPr>
        <p:spPr>
          <a:xfrm>
            <a:off x="1030236" y="9715500"/>
            <a:ext cx="16229064" cy="3415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3"/>
              </a:lnSpc>
              <a:spcBef>
                <a:spcPct val="0"/>
              </a:spcBef>
            </a:pP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[ 12-09-2023 ] | [KODE MK: SD230411 | MATAKULIAH: MATEMATIKA | SKS: 4 | VERSI: 01</a:t>
            </a:r>
          </a:p>
        </p:txBody>
      </p:sp>
    </p:spTree>
    <p:extLst>
      <p:ext uri="{BB962C8B-B14F-4D97-AF65-F5344CB8AC3E}">
        <p14:creationId xmlns:p14="http://schemas.microsoft.com/office/powerpoint/2010/main" val="5928885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750568" y="-1456954"/>
            <a:ext cx="4193168" cy="2966667"/>
          </a:xfrm>
          <a:custGeom>
            <a:avLst/>
            <a:gdLst/>
            <a:ahLst/>
            <a:cxnLst/>
            <a:rect l="l" t="t" r="r" b="b"/>
            <a:pathLst>
              <a:path w="4193168" h="2966667">
                <a:moveTo>
                  <a:pt x="0" y="0"/>
                </a:moveTo>
                <a:lnTo>
                  <a:pt x="4193169" y="0"/>
                </a:lnTo>
                <a:lnTo>
                  <a:pt x="4193169" y="2966667"/>
                </a:lnTo>
                <a:lnTo>
                  <a:pt x="0" y="29666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7259300" y="8617846"/>
            <a:ext cx="1642777" cy="1907433"/>
          </a:xfrm>
          <a:custGeom>
            <a:avLst/>
            <a:gdLst/>
            <a:ahLst/>
            <a:cxnLst/>
            <a:rect l="l" t="t" r="r" b="b"/>
            <a:pathLst>
              <a:path w="1642777" h="1907433">
                <a:moveTo>
                  <a:pt x="0" y="0"/>
                </a:moveTo>
                <a:lnTo>
                  <a:pt x="1642777" y="0"/>
                </a:lnTo>
                <a:lnTo>
                  <a:pt x="1642777" y="1907433"/>
                </a:lnTo>
                <a:lnTo>
                  <a:pt x="0" y="19074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0941778" y="389471"/>
            <a:ext cx="7683351" cy="897122"/>
            <a:chOff x="0" y="0"/>
            <a:chExt cx="10244467" cy="1196163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10244467" cy="1196163"/>
              <a:chOff x="0" y="0"/>
              <a:chExt cx="2449405" cy="285997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2449405" cy="285997"/>
              </a:xfrm>
              <a:custGeom>
                <a:avLst/>
                <a:gdLst/>
                <a:ahLst/>
                <a:cxnLst/>
                <a:rect l="l" t="t" r="r" b="b"/>
                <a:pathLst>
                  <a:path w="2449405" h="285997">
                    <a:moveTo>
                      <a:pt x="42320" y="0"/>
                    </a:moveTo>
                    <a:lnTo>
                      <a:pt x="2407085" y="0"/>
                    </a:lnTo>
                    <a:cubicBezTo>
                      <a:pt x="2430458" y="0"/>
                      <a:pt x="2449405" y="18947"/>
                      <a:pt x="2449405" y="42320"/>
                    </a:cubicBezTo>
                    <a:lnTo>
                      <a:pt x="2449405" y="243677"/>
                    </a:lnTo>
                    <a:cubicBezTo>
                      <a:pt x="2449405" y="267050"/>
                      <a:pt x="2430458" y="285997"/>
                      <a:pt x="2407085" y="285997"/>
                    </a:cubicBezTo>
                    <a:lnTo>
                      <a:pt x="42320" y="285997"/>
                    </a:lnTo>
                    <a:cubicBezTo>
                      <a:pt x="18947" y="285997"/>
                      <a:pt x="0" y="267050"/>
                      <a:pt x="0" y="243677"/>
                    </a:cubicBezTo>
                    <a:lnTo>
                      <a:pt x="0" y="42320"/>
                    </a:lnTo>
                    <a:cubicBezTo>
                      <a:pt x="0" y="18947"/>
                      <a:pt x="18947" y="0"/>
                      <a:pt x="4232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76200"/>
                <a:ext cx="812800" cy="889000"/>
              </a:xfrm>
              <a:prstGeom prst="rect">
                <a:avLst/>
              </a:prstGeom>
            </p:spPr>
            <p:txBody>
              <a:bodyPr lIns="41969" tIns="41969" rIns="41969" bIns="41969" rtlCol="0" anchor="ctr"/>
              <a:lstStyle/>
              <a:p>
                <a:pPr algn="ctr">
                  <a:lnSpc>
                    <a:spcPts val="3695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329832" y="155260"/>
              <a:ext cx="3482526" cy="885642"/>
            </a:xfrm>
            <a:custGeom>
              <a:avLst/>
              <a:gdLst/>
              <a:ahLst/>
              <a:cxnLst/>
              <a:rect l="l" t="t" r="r" b="b"/>
              <a:pathLst>
                <a:path w="3482526" h="885642">
                  <a:moveTo>
                    <a:pt x="0" y="0"/>
                  </a:moveTo>
                  <a:lnTo>
                    <a:pt x="3482526" y="0"/>
                  </a:lnTo>
                  <a:lnTo>
                    <a:pt x="3482526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>
              <a:off x="4071928" y="165752"/>
              <a:ext cx="1400551" cy="885642"/>
            </a:xfrm>
            <a:custGeom>
              <a:avLst/>
              <a:gdLst/>
              <a:ahLst/>
              <a:cxnLst/>
              <a:rect l="l" t="t" r="r" b="b"/>
              <a:pathLst>
                <a:path w="1400551" h="885642">
                  <a:moveTo>
                    <a:pt x="0" y="0"/>
                  </a:moveTo>
                  <a:lnTo>
                    <a:pt x="1400551" y="0"/>
                  </a:lnTo>
                  <a:lnTo>
                    <a:pt x="1400551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7728368" y="0"/>
              <a:ext cx="1826203" cy="1196163"/>
            </a:xfrm>
            <a:custGeom>
              <a:avLst/>
              <a:gdLst/>
              <a:ahLst/>
              <a:cxnLst/>
              <a:rect l="l" t="t" r="r" b="b"/>
              <a:pathLst>
                <a:path w="1826203" h="1196163">
                  <a:moveTo>
                    <a:pt x="0" y="0"/>
                  </a:moveTo>
                  <a:lnTo>
                    <a:pt x="1826203" y="0"/>
                  </a:lnTo>
                  <a:lnTo>
                    <a:pt x="1826203" y="1196163"/>
                  </a:lnTo>
                  <a:lnTo>
                    <a:pt x="0" y="11961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5912867" y="165793"/>
              <a:ext cx="1663102" cy="885602"/>
            </a:xfrm>
            <a:custGeom>
              <a:avLst/>
              <a:gdLst/>
              <a:ahLst/>
              <a:cxnLst/>
              <a:rect l="l" t="t" r="r" b="b"/>
              <a:pathLst>
                <a:path w="1663102" h="885602">
                  <a:moveTo>
                    <a:pt x="0" y="0"/>
                  </a:moveTo>
                  <a:lnTo>
                    <a:pt x="1663101" y="0"/>
                  </a:lnTo>
                  <a:lnTo>
                    <a:pt x="1663101" y="885602"/>
                  </a:lnTo>
                  <a:lnTo>
                    <a:pt x="0" y="8856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2442601" y="2202508"/>
            <a:ext cx="7161912" cy="615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99"/>
              </a:lnSpc>
              <a:spcBef>
                <a:spcPct val="0"/>
              </a:spcBef>
            </a:pPr>
            <a:r>
              <a:rPr lang="en-US" sz="4400" b="1" dirty="0" err="1">
                <a:solidFill>
                  <a:srgbClr val="00B0F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Peluang</a:t>
            </a:r>
            <a:r>
              <a:rPr lang="en-US" sz="4400" b="1" dirty="0">
                <a:solidFill>
                  <a:srgbClr val="00B0F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400" b="1" dirty="0" err="1">
                <a:solidFill>
                  <a:srgbClr val="00B0F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Karir</a:t>
            </a:r>
            <a:r>
              <a:rPr lang="en-US" sz="4400" b="1" dirty="0">
                <a:solidFill>
                  <a:srgbClr val="00B0F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Sains Data</a:t>
            </a:r>
            <a:endParaRPr lang="en-US" sz="4400" b="1" dirty="0">
              <a:solidFill>
                <a:srgbClr val="00B0F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2490226" y="3887724"/>
            <a:ext cx="14667435" cy="98591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03275" indent="-803275" algn="just">
              <a:lnSpc>
                <a:spcPct val="150000"/>
              </a:lnSpc>
              <a:spcBef>
                <a:spcPts val="600"/>
              </a:spcBef>
            </a:pPr>
            <a:r>
              <a:rPr lang="en-US" sz="3600" b="1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7. </a:t>
            </a:r>
            <a:r>
              <a:rPr lang="en-US" sz="3600" b="1" i="0" dirty="0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Chief Data Officer (CDO)</a:t>
            </a:r>
            <a:r>
              <a:rPr lang="en-US" sz="3600" b="1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adalah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eksekutif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bertanggung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jawab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atas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strategi data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dalam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sebuah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organisasi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Mereka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menentukan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bagaimana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digunakan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dan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dimanfaatkan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803275" indent="-803275" algn="just">
              <a:lnSpc>
                <a:spcPct val="150000"/>
              </a:lnSpc>
              <a:spcBef>
                <a:spcPts val="600"/>
              </a:spcBef>
            </a:pPr>
            <a:r>
              <a:rPr lang="en-US" sz="3600" b="1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8. </a:t>
            </a:r>
            <a:r>
              <a:rPr lang="en-US" sz="3600" b="1" i="0" dirty="0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Data Journalist</a:t>
            </a:r>
            <a:r>
              <a:rPr lang="en-US" sz="3600" b="1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Jurnalisme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melibatkan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penggunaan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sains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untuk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menyajikan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cerita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dan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laporan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berita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didukung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oleh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bukti-bukti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dari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</a:t>
            </a:r>
            <a:endParaRPr lang="en-US" sz="36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ts val="3400"/>
              </a:lnSpc>
            </a:pPr>
            <a:endParaRPr lang="en-US" sz="3400" dirty="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 dirty="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 dirty="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 dirty="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 dirty="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 dirty="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 dirty="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 dirty="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 dirty="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 dirty="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 dirty="0">
              <a:solidFill>
                <a:srgbClr val="F6F3E4"/>
              </a:solidFill>
              <a:latin typeface="Tahoma"/>
            </a:endParaRPr>
          </a:p>
        </p:txBody>
      </p:sp>
      <p:sp>
        <p:nvSpPr>
          <p:cNvPr id="15" name="TextBox 12">
            <a:extLst>
              <a:ext uri="{FF2B5EF4-FFF2-40B4-BE49-F238E27FC236}">
                <a16:creationId xmlns:a16="http://schemas.microsoft.com/office/drawing/2014/main" id="{1F16D5CD-F5C4-4AE8-BD5E-6A28224CB49D}"/>
              </a:ext>
            </a:extLst>
          </p:cNvPr>
          <p:cNvSpPr txBox="1"/>
          <p:nvPr/>
        </p:nvSpPr>
        <p:spPr>
          <a:xfrm>
            <a:off x="1030236" y="9715500"/>
            <a:ext cx="16229064" cy="3415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3"/>
              </a:lnSpc>
              <a:spcBef>
                <a:spcPct val="0"/>
              </a:spcBef>
            </a:pP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[ 12-09-2023 ] | [KODE MK: SD230411 | MATAKULIAH: MATEMATIKA | SKS: 4 | VERSI: 01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750568" y="-1456954"/>
            <a:ext cx="4193168" cy="2966667"/>
          </a:xfrm>
          <a:custGeom>
            <a:avLst/>
            <a:gdLst/>
            <a:ahLst/>
            <a:cxnLst/>
            <a:rect l="l" t="t" r="r" b="b"/>
            <a:pathLst>
              <a:path w="4193168" h="2966667">
                <a:moveTo>
                  <a:pt x="0" y="0"/>
                </a:moveTo>
                <a:lnTo>
                  <a:pt x="4193169" y="0"/>
                </a:lnTo>
                <a:lnTo>
                  <a:pt x="4193169" y="2966667"/>
                </a:lnTo>
                <a:lnTo>
                  <a:pt x="0" y="29666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7259300" y="8617846"/>
            <a:ext cx="1642777" cy="1907433"/>
          </a:xfrm>
          <a:custGeom>
            <a:avLst/>
            <a:gdLst/>
            <a:ahLst/>
            <a:cxnLst/>
            <a:rect l="l" t="t" r="r" b="b"/>
            <a:pathLst>
              <a:path w="1642777" h="1907433">
                <a:moveTo>
                  <a:pt x="0" y="0"/>
                </a:moveTo>
                <a:lnTo>
                  <a:pt x="1642777" y="0"/>
                </a:lnTo>
                <a:lnTo>
                  <a:pt x="1642777" y="1907433"/>
                </a:lnTo>
                <a:lnTo>
                  <a:pt x="0" y="19074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0941778" y="389471"/>
            <a:ext cx="7683351" cy="897122"/>
            <a:chOff x="0" y="0"/>
            <a:chExt cx="10244467" cy="1196163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10244467" cy="1196163"/>
              <a:chOff x="0" y="0"/>
              <a:chExt cx="2449405" cy="285997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2449405" cy="285997"/>
              </a:xfrm>
              <a:custGeom>
                <a:avLst/>
                <a:gdLst/>
                <a:ahLst/>
                <a:cxnLst/>
                <a:rect l="l" t="t" r="r" b="b"/>
                <a:pathLst>
                  <a:path w="2449405" h="285997">
                    <a:moveTo>
                      <a:pt x="42320" y="0"/>
                    </a:moveTo>
                    <a:lnTo>
                      <a:pt x="2407085" y="0"/>
                    </a:lnTo>
                    <a:cubicBezTo>
                      <a:pt x="2430458" y="0"/>
                      <a:pt x="2449405" y="18947"/>
                      <a:pt x="2449405" y="42320"/>
                    </a:cubicBezTo>
                    <a:lnTo>
                      <a:pt x="2449405" y="243677"/>
                    </a:lnTo>
                    <a:cubicBezTo>
                      <a:pt x="2449405" y="267050"/>
                      <a:pt x="2430458" y="285997"/>
                      <a:pt x="2407085" y="285997"/>
                    </a:cubicBezTo>
                    <a:lnTo>
                      <a:pt x="42320" y="285997"/>
                    </a:lnTo>
                    <a:cubicBezTo>
                      <a:pt x="18947" y="285997"/>
                      <a:pt x="0" y="267050"/>
                      <a:pt x="0" y="243677"/>
                    </a:cubicBezTo>
                    <a:lnTo>
                      <a:pt x="0" y="42320"/>
                    </a:lnTo>
                    <a:cubicBezTo>
                      <a:pt x="0" y="18947"/>
                      <a:pt x="18947" y="0"/>
                      <a:pt x="4232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76200"/>
                <a:ext cx="812800" cy="889000"/>
              </a:xfrm>
              <a:prstGeom prst="rect">
                <a:avLst/>
              </a:prstGeom>
            </p:spPr>
            <p:txBody>
              <a:bodyPr lIns="41969" tIns="41969" rIns="41969" bIns="41969" rtlCol="0" anchor="ctr"/>
              <a:lstStyle/>
              <a:p>
                <a:pPr algn="ctr">
                  <a:lnSpc>
                    <a:spcPts val="3695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329832" y="155260"/>
              <a:ext cx="3482526" cy="885642"/>
            </a:xfrm>
            <a:custGeom>
              <a:avLst/>
              <a:gdLst/>
              <a:ahLst/>
              <a:cxnLst/>
              <a:rect l="l" t="t" r="r" b="b"/>
              <a:pathLst>
                <a:path w="3482526" h="885642">
                  <a:moveTo>
                    <a:pt x="0" y="0"/>
                  </a:moveTo>
                  <a:lnTo>
                    <a:pt x="3482526" y="0"/>
                  </a:lnTo>
                  <a:lnTo>
                    <a:pt x="3482526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>
              <a:off x="4071928" y="165752"/>
              <a:ext cx="1400551" cy="885642"/>
            </a:xfrm>
            <a:custGeom>
              <a:avLst/>
              <a:gdLst/>
              <a:ahLst/>
              <a:cxnLst/>
              <a:rect l="l" t="t" r="r" b="b"/>
              <a:pathLst>
                <a:path w="1400551" h="885642">
                  <a:moveTo>
                    <a:pt x="0" y="0"/>
                  </a:moveTo>
                  <a:lnTo>
                    <a:pt x="1400551" y="0"/>
                  </a:lnTo>
                  <a:lnTo>
                    <a:pt x="1400551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7728368" y="0"/>
              <a:ext cx="1826203" cy="1196163"/>
            </a:xfrm>
            <a:custGeom>
              <a:avLst/>
              <a:gdLst/>
              <a:ahLst/>
              <a:cxnLst/>
              <a:rect l="l" t="t" r="r" b="b"/>
              <a:pathLst>
                <a:path w="1826203" h="1196163">
                  <a:moveTo>
                    <a:pt x="0" y="0"/>
                  </a:moveTo>
                  <a:lnTo>
                    <a:pt x="1826203" y="0"/>
                  </a:lnTo>
                  <a:lnTo>
                    <a:pt x="1826203" y="1196163"/>
                  </a:lnTo>
                  <a:lnTo>
                    <a:pt x="0" y="11961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5912867" y="165793"/>
              <a:ext cx="1663102" cy="885602"/>
            </a:xfrm>
            <a:custGeom>
              <a:avLst/>
              <a:gdLst/>
              <a:ahLst/>
              <a:cxnLst/>
              <a:rect l="l" t="t" r="r" b="b"/>
              <a:pathLst>
                <a:path w="1663102" h="885602">
                  <a:moveTo>
                    <a:pt x="0" y="0"/>
                  </a:moveTo>
                  <a:lnTo>
                    <a:pt x="1663101" y="0"/>
                  </a:lnTo>
                  <a:lnTo>
                    <a:pt x="1663101" y="885602"/>
                  </a:lnTo>
                  <a:lnTo>
                    <a:pt x="0" y="8856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2442601" y="2221558"/>
            <a:ext cx="7161912" cy="626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99"/>
              </a:lnSpc>
              <a:spcBef>
                <a:spcPct val="0"/>
              </a:spcBef>
            </a:pPr>
            <a:r>
              <a:rPr lang="en-US" sz="4799">
                <a:solidFill>
                  <a:srgbClr val="F6F3E4"/>
                </a:solidFill>
                <a:latin typeface="Tahoma Bold"/>
              </a:rPr>
              <a:t>CONCLUSION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490226" y="3458200"/>
            <a:ext cx="14247829" cy="56477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3200" b="0" i="1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Data Science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merupakan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suatu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proses yang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dilakukan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untuk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menghasilkan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pengetahuan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 (</a:t>
            </a:r>
            <a:r>
              <a:rPr lang="en-US" sz="3200" b="0" i="1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data insight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). </a:t>
            </a:r>
          </a:p>
          <a:p>
            <a:pPr marL="457200" indent="-457200"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Pengetahuan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tersebut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merupakan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sebuah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simpulan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dapat</a:t>
            </a:r>
            <a:b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memberikan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rekomendasi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atau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prediksi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untuk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kebutuhan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tertentu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</a:p>
          <a:p>
            <a:pPr marL="457200" indent="-457200"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3200" b="0" i="1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Data scientist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adalah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seseorang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harus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mampu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melakukan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1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mining 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data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dengan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mengekstraknya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hingga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menemukan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 yang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akurat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dapat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digunakan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oleh para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pemangku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kebijakan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457200" indent="-457200"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Sehingga</a:t>
            </a: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seorang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1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data scientist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harus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mampu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mengidentifikasi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permasalahan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mengumpulkan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data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dari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berbagai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sumber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berbeda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mengatur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informasi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dan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menerjemahkan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hasil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menjadi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b="0" i="0" dirty="0" err="1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solusi</a:t>
            </a:r>
            <a:r>
              <a:rPr lang="en-US" sz="3200" b="0" i="0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br>
              <a:rPr lang="en-US" sz="32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US" sz="3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TextBox 12">
            <a:extLst>
              <a:ext uri="{FF2B5EF4-FFF2-40B4-BE49-F238E27FC236}">
                <a16:creationId xmlns:a16="http://schemas.microsoft.com/office/drawing/2014/main" id="{6D94BB1D-FBA4-48C5-9AEB-0764780F06C4}"/>
              </a:ext>
            </a:extLst>
          </p:cNvPr>
          <p:cNvSpPr txBox="1"/>
          <p:nvPr/>
        </p:nvSpPr>
        <p:spPr>
          <a:xfrm>
            <a:off x="1030236" y="9715500"/>
            <a:ext cx="16229064" cy="3415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3"/>
              </a:lnSpc>
              <a:spcBef>
                <a:spcPct val="0"/>
              </a:spcBef>
            </a:pP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[ 12-09-2023 ] | [KODE MK: SD230411 | MATAKULIAH: MATEMATIKA | SKS: 4 | VERSI: 01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750568" y="-1456954"/>
            <a:ext cx="4193168" cy="2966667"/>
          </a:xfrm>
          <a:custGeom>
            <a:avLst/>
            <a:gdLst/>
            <a:ahLst/>
            <a:cxnLst/>
            <a:rect l="l" t="t" r="r" b="b"/>
            <a:pathLst>
              <a:path w="4193168" h="2966667">
                <a:moveTo>
                  <a:pt x="0" y="0"/>
                </a:moveTo>
                <a:lnTo>
                  <a:pt x="4193169" y="0"/>
                </a:lnTo>
                <a:lnTo>
                  <a:pt x="4193169" y="2966667"/>
                </a:lnTo>
                <a:lnTo>
                  <a:pt x="0" y="29666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7259300" y="8617846"/>
            <a:ext cx="1642777" cy="1907433"/>
          </a:xfrm>
          <a:custGeom>
            <a:avLst/>
            <a:gdLst/>
            <a:ahLst/>
            <a:cxnLst/>
            <a:rect l="l" t="t" r="r" b="b"/>
            <a:pathLst>
              <a:path w="1642777" h="1907433">
                <a:moveTo>
                  <a:pt x="0" y="0"/>
                </a:moveTo>
                <a:lnTo>
                  <a:pt x="1642777" y="0"/>
                </a:lnTo>
                <a:lnTo>
                  <a:pt x="1642777" y="1907433"/>
                </a:lnTo>
                <a:lnTo>
                  <a:pt x="0" y="19074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0941778" y="389471"/>
            <a:ext cx="7683351" cy="897122"/>
            <a:chOff x="0" y="0"/>
            <a:chExt cx="10244467" cy="1196163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10244467" cy="1196163"/>
              <a:chOff x="0" y="0"/>
              <a:chExt cx="2449405" cy="285997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2449405" cy="285997"/>
              </a:xfrm>
              <a:custGeom>
                <a:avLst/>
                <a:gdLst/>
                <a:ahLst/>
                <a:cxnLst/>
                <a:rect l="l" t="t" r="r" b="b"/>
                <a:pathLst>
                  <a:path w="2449405" h="285997">
                    <a:moveTo>
                      <a:pt x="42320" y="0"/>
                    </a:moveTo>
                    <a:lnTo>
                      <a:pt x="2407085" y="0"/>
                    </a:lnTo>
                    <a:cubicBezTo>
                      <a:pt x="2430458" y="0"/>
                      <a:pt x="2449405" y="18947"/>
                      <a:pt x="2449405" y="42320"/>
                    </a:cubicBezTo>
                    <a:lnTo>
                      <a:pt x="2449405" y="243677"/>
                    </a:lnTo>
                    <a:cubicBezTo>
                      <a:pt x="2449405" y="267050"/>
                      <a:pt x="2430458" y="285997"/>
                      <a:pt x="2407085" y="285997"/>
                    </a:cubicBezTo>
                    <a:lnTo>
                      <a:pt x="42320" y="285997"/>
                    </a:lnTo>
                    <a:cubicBezTo>
                      <a:pt x="18947" y="285997"/>
                      <a:pt x="0" y="267050"/>
                      <a:pt x="0" y="243677"/>
                    </a:cubicBezTo>
                    <a:lnTo>
                      <a:pt x="0" y="42320"/>
                    </a:lnTo>
                    <a:cubicBezTo>
                      <a:pt x="0" y="18947"/>
                      <a:pt x="18947" y="0"/>
                      <a:pt x="4232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76200"/>
                <a:ext cx="812800" cy="889000"/>
              </a:xfrm>
              <a:prstGeom prst="rect">
                <a:avLst/>
              </a:prstGeom>
            </p:spPr>
            <p:txBody>
              <a:bodyPr lIns="41969" tIns="41969" rIns="41969" bIns="41969" rtlCol="0" anchor="ctr"/>
              <a:lstStyle/>
              <a:p>
                <a:pPr algn="ctr">
                  <a:lnSpc>
                    <a:spcPts val="3695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329832" y="155260"/>
              <a:ext cx="3482526" cy="885642"/>
            </a:xfrm>
            <a:custGeom>
              <a:avLst/>
              <a:gdLst/>
              <a:ahLst/>
              <a:cxnLst/>
              <a:rect l="l" t="t" r="r" b="b"/>
              <a:pathLst>
                <a:path w="3482526" h="885642">
                  <a:moveTo>
                    <a:pt x="0" y="0"/>
                  </a:moveTo>
                  <a:lnTo>
                    <a:pt x="3482526" y="0"/>
                  </a:lnTo>
                  <a:lnTo>
                    <a:pt x="3482526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>
              <a:off x="4071928" y="165752"/>
              <a:ext cx="1400551" cy="885642"/>
            </a:xfrm>
            <a:custGeom>
              <a:avLst/>
              <a:gdLst/>
              <a:ahLst/>
              <a:cxnLst/>
              <a:rect l="l" t="t" r="r" b="b"/>
              <a:pathLst>
                <a:path w="1400551" h="885642">
                  <a:moveTo>
                    <a:pt x="0" y="0"/>
                  </a:moveTo>
                  <a:lnTo>
                    <a:pt x="1400551" y="0"/>
                  </a:lnTo>
                  <a:lnTo>
                    <a:pt x="1400551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7728368" y="0"/>
              <a:ext cx="1826203" cy="1196163"/>
            </a:xfrm>
            <a:custGeom>
              <a:avLst/>
              <a:gdLst/>
              <a:ahLst/>
              <a:cxnLst/>
              <a:rect l="l" t="t" r="r" b="b"/>
              <a:pathLst>
                <a:path w="1826203" h="1196163">
                  <a:moveTo>
                    <a:pt x="0" y="0"/>
                  </a:moveTo>
                  <a:lnTo>
                    <a:pt x="1826203" y="0"/>
                  </a:lnTo>
                  <a:lnTo>
                    <a:pt x="1826203" y="1196163"/>
                  </a:lnTo>
                  <a:lnTo>
                    <a:pt x="0" y="11961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5912867" y="165793"/>
              <a:ext cx="1663102" cy="885602"/>
            </a:xfrm>
            <a:custGeom>
              <a:avLst/>
              <a:gdLst/>
              <a:ahLst/>
              <a:cxnLst/>
              <a:rect l="l" t="t" r="r" b="b"/>
              <a:pathLst>
                <a:path w="1663102" h="885602">
                  <a:moveTo>
                    <a:pt x="0" y="0"/>
                  </a:moveTo>
                  <a:lnTo>
                    <a:pt x="1663101" y="0"/>
                  </a:lnTo>
                  <a:lnTo>
                    <a:pt x="1663101" y="885602"/>
                  </a:lnTo>
                  <a:lnTo>
                    <a:pt x="0" y="8856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2442601" y="2202508"/>
            <a:ext cx="7161912" cy="626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99"/>
              </a:lnSpc>
              <a:spcBef>
                <a:spcPct val="0"/>
              </a:spcBef>
            </a:pPr>
            <a:r>
              <a:rPr lang="en-US" sz="4799" dirty="0">
                <a:solidFill>
                  <a:srgbClr val="F6F3E4"/>
                </a:solidFill>
                <a:latin typeface="Tahoma Bold"/>
              </a:rPr>
              <a:t>Learning Objective 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490226" y="3887724"/>
            <a:ext cx="14667435" cy="51631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400"/>
              </a:lnSpc>
            </a:pPr>
            <a:r>
              <a:rPr lang="en-US" sz="3400" dirty="0">
                <a:solidFill>
                  <a:srgbClr val="F6F3E4"/>
                </a:solidFill>
                <a:latin typeface="Tahoma"/>
              </a:rPr>
              <a:t>Fill in .....................................................................</a:t>
            </a:r>
          </a:p>
          <a:p>
            <a:pPr>
              <a:lnSpc>
                <a:spcPts val="3400"/>
              </a:lnSpc>
            </a:pPr>
            <a:endParaRPr lang="en-US" sz="3400" dirty="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 dirty="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 dirty="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 dirty="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 dirty="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 dirty="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 dirty="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 dirty="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 dirty="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 dirty="0">
              <a:solidFill>
                <a:srgbClr val="F6F3E4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 dirty="0">
              <a:solidFill>
                <a:srgbClr val="F6F3E4"/>
              </a:solidFill>
              <a:latin typeface="Tahoma"/>
            </a:endParaRPr>
          </a:p>
        </p:txBody>
      </p:sp>
      <p:sp>
        <p:nvSpPr>
          <p:cNvPr id="15" name="TextBox 12">
            <a:extLst>
              <a:ext uri="{FF2B5EF4-FFF2-40B4-BE49-F238E27FC236}">
                <a16:creationId xmlns:a16="http://schemas.microsoft.com/office/drawing/2014/main" id="{1F16D5CD-F5C4-4AE8-BD5E-6A28224CB49D}"/>
              </a:ext>
            </a:extLst>
          </p:cNvPr>
          <p:cNvSpPr txBox="1"/>
          <p:nvPr/>
        </p:nvSpPr>
        <p:spPr>
          <a:xfrm>
            <a:off x="1030236" y="9715500"/>
            <a:ext cx="16229064" cy="3415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3"/>
              </a:lnSpc>
              <a:spcBef>
                <a:spcPct val="0"/>
              </a:spcBef>
            </a:pP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[ 12-09-2023 ] | [KODE MK: SD230411 | MATAKULIAH: MATEMATIKA | SKS: 4 | VERSI: 01</a:t>
            </a:r>
          </a:p>
        </p:txBody>
      </p:sp>
    </p:spTree>
    <p:extLst>
      <p:ext uri="{BB962C8B-B14F-4D97-AF65-F5344CB8AC3E}">
        <p14:creationId xmlns:p14="http://schemas.microsoft.com/office/powerpoint/2010/main" val="42823595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750568" y="-1456954"/>
            <a:ext cx="4193168" cy="2966667"/>
          </a:xfrm>
          <a:custGeom>
            <a:avLst/>
            <a:gdLst/>
            <a:ahLst/>
            <a:cxnLst/>
            <a:rect l="l" t="t" r="r" b="b"/>
            <a:pathLst>
              <a:path w="4193168" h="2966667">
                <a:moveTo>
                  <a:pt x="0" y="0"/>
                </a:moveTo>
                <a:lnTo>
                  <a:pt x="4193169" y="0"/>
                </a:lnTo>
                <a:lnTo>
                  <a:pt x="4193169" y="2966667"/>
                </a:lnTo>
                <a:lnTo>
                  <a:pt x="0" y="29666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7259300" y="8617846"/>
            <a:ext cx="1642777" cy="1907433"/>
          </a:xfrm>
          <a:custGeom>
            <a:avLst/>
            <a:gdLst/>
            <a:ahLst/>
            <a:cxnLst/>
            <a:rect l="l" t="t" r="r" b="b"/>
            <a:pathLst>
              <a:path w="1642777" h="1907433">
                <a:moveTo>
                  <a:pt x="0" y="0"/>
                </a:moveTo>
                <a:lnTo>
                  <a:pt x="1642777" y="0"/>
                </a:lnTo>
                <a:lnTo>
                  <a:pt x="1642777" y="1907433"/>
                </a:lnTo>
                <a:lnTo>
                  <a:pt x="0" y="19074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0941778" y="389471"/>
            <a:ext cx="7683351" cy="897122"/>
            <a:chOff x="0" y="0"/>
            <a:chExt cx="10244467" cy="1196163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10244467" cy="1196163"/>
              <a:chOff x="0" y="0"/>
              <a:chExt cx="2449405" cy="285997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2449405" cy="285997"/>
              </a:xfrm>
              <a:custGeom>
                <a:avLst/>
                <a:gdLst/>
                <a:ahLst/>
                <a:cxnLst/>
                <a:rect l="l" t="t" r="r" b="b"/>
                <a:pathLst>
                  <a:path w="2449405" h="285997">
                    <a:moveTo>
                      <a:pt x="42320" y="0"/>
                    </a:moveTo>
                    <a:lnTo>
                      <a:pt x="2407085" y="0"/>
                    </a:lnTo>
                    <a:cubicBezTo>
                      <a:pt x="2430458" y="0"/>
                      <a:pt x="2449405" y="18947"/>
                      <a:pt x="2449405" y="42320"/>
                    </a:cubicBezTo>
                    <a:lnTo>
                      <a:pt x="2449405" y="243677"/>
                    </a:lnTo>
                    <a:cubicBezTo>
                      <a:pt x="2449405" y="267050"/>
                      <a:pt x="2430458" y="285997"/>
                      <a:pt x="2407085" y="285997"/>
                    </a:cubicBezTo>
                    <a:lnTo>
                      <a:pt x="42320" y="285997"/>
                    </a:lnTo>
                    <a:cubicBezTo>
                      <a:pt x="18947" y="285997"/>
                      <a:pt x="0" y="267050"/>
                      <a:pt x="0" y="243677"/>
                    </a:cubicBezTo>
                    <a:lnTo>
                      <a:pt x="0" y="42320"/>
                    </a:lnTo>
                    <a:cubicBezTo>
                      <a:pt x="0" y="18947"/>
                      <a:pt x="18947" y="0"/>
                      <a:pt x="4232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76200"/>
                <a:ext cx="812800" cy="889000"/>
              </a:xfrm>
              <a:prstGeom prst="rect">
                <a:avLst/>
              </a:prstGeom>
            </p:spPr>
            <p:txBody>
              <a:bodyPr lIns="41969" tIns="41969" rIns="41969" bIns="41969" rtlCol="0" anchor="ctr"/>
              <a:lstStyle/>
              <a:p>
                <a:pPr algn="ctr">
                  <a:lnSpc>
                    <a:spcPts val="3695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329832" y="155260"/>
              <a:ext cx="3482526" cy="885642"/>
            </a:xfrm>
            <a:custGeom>
              <a:avLst/>
              <a:gdLst/>
              <a:ahLst/>
              <a:cxnLst/>
              <a:rect l="l" t="t" r="r" b="b"/>
              <a:pathLst>
                <a:path w="3482526" h="885642">
                  <a:moveTo>
                    <a:pt x="0" y="0"/>
                  </a:moveTo>
                  <a:lnTo>
                    <a:pt x="3482526" y="0"/>
                  </a:lnTo>
                  <a:lnTo>
                    <a:pt x="3482526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>
              <a:off x="4071928" y="165752"/>
              <a:ext cx="1400551" cy="885642"/>
            </a:xfrm>
            <a:custGeom>
              <a:avLst/>
              <a:gdLst/>
              <a:ahLst/>
              <a:cxnLst/>
              <a:rect l="l" t="t" r="r" b="b"/>
              <a:pathLst>
                <a:path w="1400551" h="885642">
                  <a:moveTo>
                    <a:pt x="0" y="0"/>
                  </a:moveTo>
                  <a:lnTo>
                    <a:pt x="1400551" y="0"/>
                  </a:lnTo>
                  <a:lnTo>
                    <a:pt x="1400551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7728368" y="0"/>
              <a:ext cx="1826203" cy="1196163"/>
            </a:xfrm>
            <a:custGeom>
              <a:avLst/>
              <a:gdLst/>
              <a:ahLst/>
              <a:cxnLst/>
              <a:rect l="l" t="t" r="r" b="b"/>
              <a:pathLst>
                <a:path w="1826203" h="1196163">
                  <a:moveTo>
                    <a:pt x="0" y="0"/>
                  </a:moveTo>
                  <a:lnTo>
                    <a:pt x="1826203" y="0"/>
                  </a:lnTo>
                  <a:lnTo>
                    <a:pt x="1826203" y="1196163"/>
                  </a:lnTo>
                  <a:lnTo>
                    <a:pt x="0" y="11961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5912867" y="165793"/>
              <a:ext cx="1663102" cy="885602"/>
            </a:xfrm>
            <a:custGeom>
              <a:avLst/>
              <a:gdLst/>
              <a:ahLst/>
              <a:cxnLst/>
              <a:rect l="l" t="t" r="r" b="b"/>
              <a:pathLst>
                <a:path w="1663102" h="885602">
                  <a:moveTo>
                    <a:pt x="0" y="0"/>
                  </a:moveTo>
                  <a:lnTo>
                    <a:pt x="1663101" y="0"/>
                  </a:lnTo>
                  <a:lnTo>
                    <a:pt x="1663101" y="885602"/>
                  </a:lnTo>
                  <a:lnTo>
                    <a:pt x="0" y="8856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030236" y="9715500"/>
            <a:ext cx="16229064" cy="3415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3"/>
              </a:lnSpc>
              <a:spcBef>
                <a:spcPct val="0"/>
              </a:spcBef>
            </a:pPr>
            <a:r>
              <a:rPr lang="en-US" sz="1600" spc="78" dirty="0">
                <a:solidFill>
                  <a:srgbClr val="FFFFFF"/>
                </a:solidFill>
                <a:latin typeface="Open Sans"/>
              </a:rPr>
              <a:t>[ 12-09-2023 ] | [KODE MK: SD230411 | MATAKULIAH: MATEMATIKA | SKS: 4 | VERSI: 01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442601" y="2221558"/>
            <a:ext cx="7161912" cy="626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99"/>
              </a:lnSpc>
              <a:spcBef>
                <a:spcPct val="0"/>
              </a:spcBef>
            </a:pPr>
            <a:r>
              <a:rPr lang="en-US" sz="4799">
                <a:solidFill>
                  <a:srgbClr val="F6F3E4"/>
                </a:solidFill>
                <a:latin typeface="Tahoma Bold"/>
              </a:rPr>
              <a:t>REFERENCES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490226" y="3887724"/>
            <a:ext cx="14667435" cy="2098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en-US" sz="3600" b="0" i="0" dirty="0">
                <a:solidFill>
                  <a:schemeClr val="bg1"/>
                </a:solidFill>
                <a:effectLst/>
                <a:latin typeface="-apple-system"/>
              </a:rPr>
              <a:t>1.  Introduction to Data Science, Laura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-apple-system"/>
              </a:rPr>
              <a:t>Igual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-apple-system"/>
              </a:rPr>
              <a:t> dan Santi 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-apple-system"/>
              </a:rPr>
              <a:t>Segui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-apple-system"/>
              </a:rPr>
              <a:t>, Springer: 2017</a:t>
            </a:r>
          </a:p>
          <a:p>
            <a:pPr algn="l"/>
            <a:r>
              <a:rPr lang="en-US" sz="3600" b="0" i="0" dirty="0">
                <a:solidFill>
                  <a:schemeClr val="bg1"/>
                </a:solidFill>
                <a:effectLst/>
                <a:latin typeface="-apple-system"/>
              </a:rPr>
              <a:t>2.  An Introduction to Data Science, Jefrey Stanton, Syracuse University</a:t>
            </a:r>
          </a:p>
          <a:p>
            <a:pPr algn="l"/>
            <a:r>
              <a:rPr lang="en-US" sz="3600" b="0" i="0" dirty="0">
                <a:solidFill>
                  <a:schemeClr val="bg1"/>
                </a:solidFill>
                <a:effectLst/>
                <a:latin typeface="-apple-system"/>
              </a:rPr>
              <a:t>3.  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-apple-system"/>
              </a:rPr>
              <a:t>Practiotioner’s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-apple-system"/>
              </a:rPr>
              <a:t> Guide to Data Science, Hui Lin dan Ming LI, 2023</a:t>
            </a:r>
            <a:endParaRPr lang="en-US" sz="3400" dirty="0">
              <a:solidFill>
                <a:schemeClr val="bg1"/>
              </a:solidFill>
              <a:latin typeface="Tahoma"/>
            </a:endParaRPr>
          </a:p>
          <a:p>
            <a:pPr>
              <a:lnSpc>
                <a:spcPts val="3400"/>
              </a:lnSpc>
            </a:pPr>
            <a:endParaRPr lang="en-US" sz="3400" dirty="0">
              <a:solidFill>
                <a:schemeClr val="bg1"/>
              </a:solidFill>
              <a:latin typeface="Tahom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7567" r="-1756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1028700" y="7007043"/>
            <a:ext cx="9918127" cy="1623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3389"/>
              </a:lnSpc>
            </a:pPr>
            <a:r>
              <a:rPr lang="en-US" sz="9563" spc="889" dirty="0">
                <a:solidFill>
                  <a:srgbClr val="FFFFFF"/>
                </a:solidFill>
                <a:latin typeface="Open Sans Bold Bold"/>
              </a:rPr>
              <a:t>THANK YOU!!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8885555"/>
            <a:ext cx="10238235" cy="372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79"/>
              </a:lnSpc>
              <a:spcBef>
                <a:spcPct val="0"/>
              </a:spcBef>
            </a:pPr>
            <a:r>
              <a:rPr lang="en-US" sz="2199" spc="204">
                <a:solidFill>
                  <a:srgbClr val="FFFFFF"/>
                </a:solidFill>
                <a:latin typeface="Open Sauce"/>
              </a:rPr>
              <a:t>DATA SCIENCE DARMAJAYA “YOUR BEST FUTURE IN DATA”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-276225" y="360178"/>
            <a:ext cx="7683351" cy="897122"/>
            <a:chOff x="0" y="0"/>
            <a:chExt cx="10244467" cy="1196163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0"/>
              <a:ext cx="10244467" cy="1196163"/>
              <a:chOff x="0" y="0"/>
              <a:chExt cx="2449405" cy="285997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2449405" cy="285997"/>
              </a:xfrm>
              <a:custGeom>
                <a:avLst/>
                <a:gdLst/>
                <a:ahLst/>
                <a:cxnLst/>
                <a:rect l="l" t="t" r="r" b="b"/>
                <a:pathLst>
                  <a:path w="2449405" h="285997">
                    <a:moveTo>
                      <a:pt x="42320" y="0"/>
                    </a:moveTo>
                    <a:lnTo>
                      <a:pt x="2407085" y="0"/>
                    </a:lnTo>
                    <a:cubicBezTo>
                      <a:pt x="2430458" y="0"/>
                      <a:pt x="2449405" y="18947"/>
                      <a:pt x="2449405" y="42320"/>
                    </a:cubicBezTo>
                    <a:lnTo>
                      <a:pt x="2449405" y="243677"/>
                    </a:lnTo>
                    <a:cubicBezTo>
                      <a:pt x="2449405" y="267050"/>
                      <a:pt x="2430458" y="285997"/>
                      <a:pt x="2407085" y="285997"/>
                    </a:cubicBezTo>
                    <a:lnTo>
                      <a:pt x="42320" y="285997"/>
                    </a:lnTo>
                    <a:cubicBezTo>
                      <a:pt x="18947" y="285997"/>
                      <a:pt x="0" y="267050"/>
                      <a:pt x="0" y="243677"/>
                    </a:cubicBezTo>
                    <a:lnTo>
                      <a:pt x="0" y="42320"/>
                    </a:lnTo>
                    <a:cubicBezTo>
                      <a:pt x="0" y="18947"/>
                      <a:pt x="18947" y="0"/>
                      <a:pt x="4232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0" y="-76200"/>
                <a:ext cx="812800" cy="889000"/>
              </a:xfrm>
              <a:prstGeom prst="rect">
                <a:avLst/>
              </a:prstGeom>
            </p:spPr>
            <p:txBody>
              <a:bodyPr lIns="41969" tIns="41969" rIns="41969" bIns="41969" rtlCol="0" anchor="ctr"/>
              <a:lstStyle/>
              <a:p>
                <a:pPr algn="ctr">
                  <a:lnSpc>
                    <a:spcPts val="3695"/>
                  </a:lnSpc>
                </a:pPr>
                <a:endParaRPr/>
              </a:p>
            </p:txBody>
          </p:sp>
        </p:grpSp>
        <p:sp>
          <p:nvSpPr>
            <p:cNvPr id="9" name="Freeform 9"/>
            <p:cNvSpPr/>
            <p:nvPr/>
          </p:nvSpPr>
          <p:spPr>
            <a:xfrm>
              <a:off x="698132" y="165752"/>
              <a:ext cx="3482526" cy="885642"/>
            </a:xfrm>
            <a:custGeom>
              <a:avLst/>
              <a:gdLst/>
              <a:ahLst/>
              <a:cxnLst/>
              <a:rect l="l" t="t" r="r" b="b"/>
              <a:pathLst>
                <a:path w="3482526" h="885642">
                  <a:moveTo>
                    <a:pt x="0" y="0"/>
                  </a:moveTo>
                  <a:lnTo>
                    <a:pt x="3482526" y="0"/>
                  </a:lnTo>
                  <a:lnTo>
                    <a:pt x="3482526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4510858" y="165752"/>
              <a:ext cx="1400551" cy="885642"/>
            </a:xfrm>
            <a:custGeom>
              <a:avLst/>
              <a:gdLst/>
              <a:ahLst/>
              <a:cxnLst/>
              <a:rect l="l" t="t" r="r" b="b"/>
              <a:pathLst>
                <a:path w="1400551" h="885642">
                  <a:moveTo>
                    <a:pt x="0" y="0"/>
                  </a:moveTo>
                  <a:lnTo>
                    <a:pt x="1400551" y="0"/>
                  </a:lnTo>
                  <a:lnTo>
                    <a:pt x="1400551" y="885643"/>
                  </a:lnTo>
                  <a:lnTo>
                    <a:pt x="0" y="8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8168756" y="0"/>
              <a:ext cx="1826203" cy="1196163"/>
            </a:xfrm>
            <a:custGeom>
              <a:avLst/>
              <a:gdLst/>
              <a:ahLst/>
              <a:cxnLst/>
              <a:rect l="l" t="t" r="r" b="b"/>
              <a:pathLst>
                <a:path w="1826203" h="1196163">
                  <a:moveTo>
                    <a:pt x="0" y="0"/>
                  </a:moveTo>
                  <a:lnTo>
                    <a:pt x="1826203" y="0"/>
                  </a:lnTo>
                  <a:lnTo>
                    <a:pt x="1826203" y="1196163"/>
                  </a:lnTo>
                  <a:lnTo>
                    <a:pt x="0" y="11961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6290849" y="165793"/>
              <a:ext cx="1663102" cy="885602"/>
            </a:xfrm>
            <a:custGeom>
              <a:avLst/>
              <a:gdLst/>
              <a:ahLst/>
              <a:cxnLst/>
              <a:rect l="l" t="t" r="r" b="b"/>
              <a:pathLst>
                <a:path w="1663102" h="885602">
                  <a:moveTo>
                    <a:pt x="0" y="0"/>
                  </a:moveTo>
                  <a:lnTo>
                    <a:pt x="1663101" y="0"/>
                  </a:lnTo>
                  <a:lnTo>
                    <a:pt x="1663101" y="885602"/>
                  </a:lnTo>
                  <a:lnTo>
                    <a:pt x="0" y="8856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38961</TotalTime>
  <Words>2046</Words>
  <Application>Microsoft Office PowerPoint</Application>
  <PresentationFormat>Custom</PresentationFormat>
  <Paragraphs>182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40" baseType="lpstr">
      <vt:lpstr>Söhne</vt:lpstr>
      <vt:lpstr>Arial</vt:lpstr>
      <vt:lpstr>TimesNewRomanPSMT</vt:lpstr>
      <vt:lpstr>Tahoma Bold</vt:lpstr>
      <vt:lpstr>Open Sans Bold Bold</vt:lpstr>
      <vt:lpstr>Calibri-Light</vt:lpstr>
      <vt:lpstr>Cambria</vt:lpstr>
      <vt:lpstr>-apple-system</vt:lpstr>
      <vt:lpstr>Wingdings</vt:lpstr>
      <vt:lpstr>Open Sans</vt:lpstr>
      <vt:lpstr>Tahoma</vt:lpstr>
      <vt:lpstr>Calibri</vt:lpstr>
      <vt:lpstr>Open Sauce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 the future technology is developing very fast</dc:title>
  <dc:creator>Hendra Kurniawan</dc:creator>
  <cp:lastModifiedBy>Nurjoko Nurjoko</cp:lastModifiedBy>
  <cp:revision>13</cp:revision>
  <dcterms:created xsi:type="dcterms:W3CDTF">2006-08-16T00:00:00Z</dcterms:created>
  <dcterms:modified xsi:type="dcterms:W3CDTF">2023-10-06T05:37:54Z</dcterms:modified>
  <dc:identifier>DAFtcN56TXg</dc:identifier>
</cp:coreProperties>
</file>