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22FBBAA-B8A2-419E-8B7D-44EDDAD2F423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38" autoAdjust="0"/>
  </p:normalViewPr>
  <p:slideViewPr>
    <p:cSldViewPr snapToGrid="0">
      <p:cViewPr varScale="1">
        <p:scale>
          <a:sx n="97" d="100"/>
          <a:sy n="97" d="100"/>
        </p:scale>
        <p:origin x="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15B9C1-34D0-41AA-82B9-8CC599261E4E}" type="datetimeFigureOut">
              <a:rPr lang="en-ID" smtClean="0"/>
              <a:t>08/12/2024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CF5F6-0C58-4F7E-918F-EAA85A3B647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06814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CF5F6-0C58-4F7E-918F-EAA85A3B6470}" type="slidenum">
              <a:rPr lang="en-ID" smtClean="0"/>
              <a:t>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41920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17E60-1E82-5D9A-7040-B26C9E9F2C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539D9-A5F7-D53A-1724-6C252017D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5FA2B9-9B93-31B6-ADD8-30539D114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C48C-9213-420D-BDF4-2FB1D2F38C16}" type="datetimeFigureOut">
              <a:rPr lang="en-ID" smtClean="0"/>
              <a:t>08/12/2024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5EFBEC-D18C-D0E9-FA24-3C2BCCC19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EC8D19-7925-E70A-643A-1162A225A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B2431-85F8-4B58-9F29-046228AE5C7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9462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96B83-33C2-7EE9-2AE1-195696F9C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CACD1-AC6C-E5C9-D7B4-341F88DE3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5FC873-821F-9F4E-590F-683A50914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C48C-9213-420D-BDF4-2FB1D2F38C16}" type="datetimeFigureOut">
              <a:rPr lang="en-ID" smtClean="0"/>
              <a:t>08/12/2024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4675BE-F5A4-D6E6-D013-BE01DF48D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34FD01-0769-F966-3E3F-E66DC8A3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B2431-85F8-4B58-9F29-046228AE5C7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16872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AF8A6-20C3-5BEA-B854-31456B394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A77304-2643-68A9-0202-0DF678A14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3E4430-00CD-BAB9-7457-01F22249C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C48C-9213-420D-BDF4-2FB1D2F38C16}" type="datetimeFigureOut">
              <a:rPr lang="en-ID" smtClean="0"/>
              <a:t>08/12/2024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68922-8B67-B8F7-1319-012E2E0BC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64C72-6A70-8665-746C-9519986C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B2431-85F8-4B58-9F29-046228AE5C7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30447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3E4A7-50EE-F17C-AAFA-AB63CFBE2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3582C-93F2-76F9-4E52-B8CFEC4BAE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E0AC8E-3D85-79B1-1656-2A830C7110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0031A0-E4B8-CB3B-025E-CA7901A52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C48C-9213-420D-BDF4-2FB1D2F38C16}" type="datetimeFigureOut">
              <a:rPr lang="en-ID" smtClean="0"/>
              <a:t>08/12/2024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36A8C2-7795-42D2-CCA0-BF36DA591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EE63AE-2276-6FE0-D232-79DE5005D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B2431-85F8-4B58-9F29-046228AE5C7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38514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30A27-749F-22F7-AB20-7DDC8D282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0F3764-1896-541F-173C-1AFB11D6F7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D76329-390D-8729-E631-8C6414D2C1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496814-2385-A69E-6A4F-9B186D9A4A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BD5BA8-A842-7D8D-602F-4CBB0A1556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A45276-3B9F-05A5-E793-B6BE3005F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C48C-9213-420D-BDF4-2FB1D2F38C16}" type="datetimeFigureOut">
              <a:rPr lang="en-ID" smtClean="0"/>
              <a:t>08/12/2024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E573FC-60CC-376F-3E82-40F35EAC3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DA7BBC-097C-3A77-0BAB-E09ABB0F6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B2431-85F8-4B58-9F29-046228AE5C7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16568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320E6-3D77-913C-2121-F73095D90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C1612E-C62F-5A7E-8A0D-499624B17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C48C-9213-420D-BDF4-2FB1D2F38C16}" type="datetimeFigureOut">
              <a:rPr lang="en-ID" smtClean="0"/>
              <a:t>08/12/2024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642FD7-1FA6-62F4-947B-E7087219E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1CE4EC-B29F-AECC-12B8-C6C5701BB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B2431-85F8-4B58-9F29-046228AE5C7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61610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83A751-5BD7-2AE4-C285-34A91AEC0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C48C-9213-420D-BDF4-2FB1D2F38C16}" type="datetimeFigureOut">
              <a:rPr lang="en-ID" smtClean="0"/>
              <a:t>08/12/2024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123C24-AB56-DF83-2FFA-2AFA43AD8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899A2D-B296-3269-0951-2C26D4C51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B2431-85F8-4B58-9F29-046228AE5C7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33700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6B307-B88E-52DF-2447-D7EB381F5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C1196-A5A1-2DC6-CDCC-59D5E8B96F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25228A-ABE6-12FC-E365-75C7D1E3D4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2CE70B-F621-3ED5-8F3E-9DBEF3057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C48C-9213-420D-BDF4-2FB1D2F38C16}" type="datetimeFigureOut">
              <a:rPr lang="en-ID" smtClean="0"/>
              <a:t>08/12/2024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31D28E-0603-0EAC-2E9C-45B7FE442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E2F66A-BCF2-5395-44A5-5C2AEF2CB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B2431-85F8-4B58-9F29-046228AE5C7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77692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79307-1F62-C54B-57CF-AC0AF1436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CA9CD2-A2D9-DC3F-A151-2BF36DE7FF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C58110-C39D-6489-D071-D291D92DAE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21D4C7-913D-0536-B230-A87911A8B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C48C-9213-420D-BDF4-2FB1D2F38C16}" type="datetimeFigureOut">
              <a:rPr lang="en-ID" smtClean="0"/>
              <a:t>08/12/2024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915205-A34B-EBB0-DE38-201B2B7F2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1DBAC6-87AA-6BD5-E64A-464274AFC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B2431-85F8-4B58-9F29-046228AE5C7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52661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3590D-687A-17A5-7AC3-B9598D9FB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3E91D7-89C1-7BCE-B71B-031AFA8FA2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944CB-710E-E770-3EB0-DC518E228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C48C-9213-420D-BDF4-2FB1D2F38C16}" type="datetimeFigureOut">
              <a:rPr lang="en-ID" smtClean="0"/>
              <a:t>08/12/2024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D2EC2-C753-C841-BD19-D4AD6E8CD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40044D-4D33-1650-2AAF-AA9BC2446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B2431-85F8-4B58-9F29-046228AE5C7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18286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D22DD1-F49D-E5E9-AB67-B138694FDD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1C73A5-AFBC-0803-A2B2-9BE6E21AA2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6743BB-3B43-9914-D59B-D7118CCFC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C48C-9213-420D-BDF4-2FB1D2F38C16}" type="datetimeFigureOut">
              <a:rPr lang="en-ID" smtClean="0"/>
              <a:t>08/12/2024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72878-9B4C-FCB2-8796-57B5500FE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804596-F53A-92C8-3651-B0F0A4781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B2431-85F8-4B58-9F29-046228AE5C7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96419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196D0C-E6AC-E579-6061-AA9B9AEED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D9CB8F-8843-1F39-CC4C-F1ED3C827D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DA3D4-230B-5F8E-6309-7F74E1C8F1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5FC48C-9213-420D-BDF4-2FB1D2F38C16}" type="datetimeFigureOut">
              <a:rPr lang="en-ID" smtClean="0"/>
              <a:t>08/12/2024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42901-3C67-0681-45DA-6368B45B01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DD6EC5-9004-6197-82FD-F8E853DAC8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7B2431-85F8-4B58-9F29-046228AE5C7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32083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travelfrance.tips/graffiti-museum-opens-20000-year-old-lascaux-cave-art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d/abstrak-gambar-seni-grafis-54657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travelfrance.tips/graffiti-museum-opens-20000-year-old-lascaux-cave-art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3.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nio.com/architecture/statues/sculpture-egypt-art-statue-portrait-religion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ndo-artileri.blogspot.com/2016/02/sejarah-kerajaan-kutai-kehidupan.html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3.0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iandamarta.com/2016/10/12/jalan-jalan-ke-museum-bank-mandiri-di-kota-tua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-nc/3.0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urraki.de/wiki/Bibel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-sa/3.0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Johannes_Gutenberg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-sa/3.0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6D63398-EEE4-4E6A-BEF3-E92924A28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023" y="0"/>
            <a:ext cx="12226755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804B24-17AC-406D-9636-1332F5DF9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903156" y="-2460574"/>
            <a:ext cx="6859919" cy="11777232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023" y="-864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48000"/>
                </a:schemeClr>
              </a:gs>
              <a:gs pos="99000">
                <a:srgbClr val="000000">
                  <a:alpha val="46000"/>
                </a:srgb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626703">
            <a:off x="1164940" y="1025588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70DF94D-F28F-435E-AD56-C40FC99AF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2409782"/>
            <a:ext cx="12221732" cy="444325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11000"/>
                </a:srgb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4F952EE-9AAE-4D81-BF98-35DF713340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942096" y="-2872097"/>
            <a:ext cx="6407535" cy="12151737"/>
          </a:xfrm>
          <a:prstGeom prst="rect">
            <a:avLst/>
          </a:prstGeom>
          <a:gradFill>
            <a:gsLst>
              <a:gs pos="1000">
                <a:srgbClr val="000000">
                  <a:alpha val="33000"/>
                </a:srgb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313A71-CE5A-255D-C702-E1360A45EED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44454" y="3006586"/>
            <a:ext cx="7284935" cy="2732297"/>
          </a:xfrm>
        </p:spPr>
        <p:txBody>
          <a:bodyPr anchor="t">
            <a:normAutofit/>
          </a:bodyPr>
          <a:lstStyle/>
          <a:p>
            <a:pPr algn="l"/>
            <a:r>
              <a:rPr lang="en-US" sz="4800" b="1">
                <a:solidFill>
                  <a:srgbClr val="FFFFFF"/>
                </a:solidFill>
                <a:cs typeface="Bold Italic Art" panose="02010400000000000000" pitchFamily="2" charset="-78"/>
              </a:rPr>
              <a:t>SEJARAH DESAIN GRAFIS PADA ABAD PERTENGAHAN</a:t>
            </a:r>
            <a:endParaRPr lang="en-ID" sz="4800" b="1">
              <a:solidFill>
                <a:srgbClr val="FFFFFF"/>
              </a:solidFill>
              <a:cs typeface="Bold Italic Art" panose="02010400000000000000" pitchFamily="2" charset="-7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4A0A36-B0A9-8E4D-2E70-5340169E1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44454" y="667911"/>
            <a:ext cx="6755642" cy="1296368"/>
          </a:xfrm>
        </p:spPr>
        <p:txBody>
          <a:bodyPr anchor="b">
            <a:normAutofit/>
          </a:bodyPr>
          <a:lstStyle/>
          <a:p>
            <a:pPr algn="l"/>
            <a:endParaRPr lang="en-ID">
              <a:solidFill>
                <a:srgbClr val="FFFFFF"/>
              </a:solidFill>
            </a:endParaRPr>
          </a:p>
        </p:txBody>
      </p:sp>
      <p:pic>
        <p:nvPicPr>
          <p:cNvPr id="5" name="Picture 4" descr="Cave painting of people in a cave with Lascaux in the background">
            <a:extLst>
              <a:ext uri="{FF2B5EF4-FFF2-40B4-BE49-F238E27FC236}">
                <a16:creationId xmlns:a16="http://schemas.microsoft.com/office/drawing/2014/main" id="{D428685D-2876-6A83-5CE3-518AEC427D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-5816" t="100000" r="100000" b="-11409"/>
          <a:stretch/>
        </p:blipFill>
        <p:spPr>
          <a:xfrm>
            <a:off x="5048250" y="6959820"/>
            <a:ext cx="243205" cy="31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384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E17E911-875F-4DE5-8699-99D9F1805A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98D1F8-D7A9-21DD-173C-4AAA5CF21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b="1">
                <a:solidFill>
                  <a:srgbClr val="FFFFFF"/>
                </a:solidFill>
                <a:latin typeface="Berlin Sans FB Demi" panose="020E0802020502020306" pitchFamily="34" charset="0"/>
              </a:rPr>
              <a:t>APA ITU </a:t>
            </a:r>
            <a:br>
              <a:rPr lang="en-US" sz="4000" b="1">
                <a:solidFill>
                  <a:srgbClr val="FFFFFF"/>
                </a:solidFill>
                <a:latin typeface="Berlin Sans FB Demi" panose="020E0802020502020306" pitchFamily="34" charset="0"/>
              </a:rPr>
            </a:br>
            <a:r>
              <a:rPr lang="en-US" sz="4000" b="1">
                <a:solidFill>
                  <a:srgbClr val="FFFFFF"/>
                </a:solidFill>
                <a:latin typeface="Berlin Sans FB Demi" panose="020E0802020502020306" pitchFamily="34" charset="0"/>
              </a:rPr>
              <a:t>DESAIN </a:t>
            </a:r>
            <a:br>
              <a:rPr lang="en-US" sz="4000" b="1">
                <a:solidFill>
                  <a:srgbClr val="FFFFFF"/>
                </a:solidFill>
                <a:latin typeface="Berlin Sans FB Demi" panose="020E0802020502020306" pitchFamily="34" charset="0"/>
              </a:rPr>
            </a:br>
            <a:r>
              <a:rPr lang="en-US" sz="4000" b="1">
                <a:solidFill>
                  <a:srgbClr val="FFFFFF"/>
                </a:solidFill>
                <a:latin typeface="Berlin Sans FB Demi" panose="020E0802020502020306" pitchFamily="34" charset="0"/>
              </a:rPr>
              <a:t>GRAFIS</a:t>
            </a:r>
            <a:endParaRPr lang="en-ID" sz="4000" b="1">
              <a:solidFill>
                <a:srgbClr val="FFFFFF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1958D-A8CD-5DB1-CB26-615B643B8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727" y="649480"/>
            <a:ext cx="3025303" cy="5546047"/>
          </a:xfrm>
        </p:spPr>
        <p:txBody>
          <a:bodyPr anchor="ctr">
            <a:normAutofit/>
          </a:bodyPr>
          <a:lstStyle/>
          <a:p>
            <a:r>
              <a:rPr lang="en-US" sz="2000" i="1" dirty="0">
                <a:latin typeface="Avenir Next LT Pro" panose="020B0504020202020204" pitchFamily="34" charset="0"/>
              </a:rPr>
              <a:t>Seni </a:t>
            </a:r>
            <a:r>
              <a:rPr lang="en-US" sz="2000" i="1" dirty="0" err="1">
                <a:latin typeface="Avenir Next LT Pro" panose="020B0504020202020204" pitchFamily="34" charset="0"/>
              </a:rPr>
              <a:t>profesi</a:t>
            </a:r>
            <a:r>
              <a:rPr lang="en-US" sz="2000" i="1" dirty="0">
                <a:latin typeface="Avenir Next LT Pro" panose="020B0504020202020204" pitchFamily="34" charset="0"/>
              </a:rPr>
              <a:t> </a:t>
            </a:r>
            <a:r>
              <a:rPr lang="en-US" sz="2000" i="1" dirty="0" err="1">
                <a:latin typeface="Avenir Next LT Pro" panose="020B0504020202020204" pitchFamily="34" charset="0"/>
              </a:rPr>
              <a:t>menggunakan</a:t>
            </a:r>
            <a:r>
              <a:rPr lang="en-US" sz="2000" i="1" dirty="0">
                <a:latin typeface="Avenir Next LT Pro" panose="020B0504020202020204" pitchFamily="34" charset="0"/>
              </a:rPr>
              <a:t> </a:t>
            </a:r>
            <a:r>
              <a:rPr lang="en-US" sz="2000" i="1" dirty="0" err="1">
                <a:latin typeface="Avenir Next LT Pro" panose="020B0504020202020204" pitchFamily="34" charset="0"/>
              </a:rPr>
              <a:t>elemen</a:t>
            </a:r>
            <a:r>
              <a:rPr lang="en-US" sz="2000" i="1" dirty="0">
                <a:latin typeface="Avenir Next LT Pro" panose="020B0504020202020204" pitchFamily="34" charset="0"/>
              </a:rPr>
              <a:t> </a:t>
            </a:r>
            <a:r>
              <a:rPr lang="en-US" sz="2000" i="1" dirty="0" err="1">
                <a:latin typeface="Avenir Next LT Pro" panose="020B0504020202020204" pitchFamily="34" charset="0"/>
              </a:rPr>
              <a:t>desain</a:t>
            </a:r>
            <a:r>
              <a:rPr lang="en-US" sz="2000" i="1" dirty="0">
                <a:latin typeface="Avenir Next LT Pro" panose="020B0504020202020204" pitchFamily="34" charset="0"/>
              </a:rPr>
              <a:t> </a:t>
            </a:r>
            <a:r>
              <a:rPr lang="en-US" sz="2000" i="1" dirty="0" err="1">
                <a:latin typeface="Avenir Next LT Pro" panose="020B0504020202020204" pitchFamily="34" charset="0"/>
              </a:rPr>
              <a:t>seperti</a:t>
            </a:r>
            <a:r>
              <a:rPr lang="en-US" sz="2000" i="1" dirty="0">
                <a:latin typeface="Avenir Next LT Pro" panose="020B0504020202020204" pitchFamily="34" charset="0"/>
              </a:rPr>
              <a:t> (</a:t>
            </a:r>
            <a:r>
              <a:rPr lang="en-US" sz="2000" i="1" dirty="0" err="1">
                <a:latin typeface="Avenir Next LT Pro" panose="020B0504020202020204" pitchFamily="34" charset="0"/>
              </a:rPr>
              <a:t>tipografi</a:t>
            </a:r>
            <a:r>
              <a:rPr lang="en-US" sz="2000" i="1" dirty="0">
                <a:latin typeface="Avenir Next LT Pro" panose="020B0504020202020204" pitchFamily="34" charset="0"/>
              </a:rPr>
              <a:t> dan </a:t>
            </a:r>
            <a:r>
              <a:rPr lang="en-US" sz="2000" i="1" dirty="0" err="1">
                <a:latin typeface="Avenir Next LT Pro" panose="020B0504020202020204" pitchFamily="34" charset="0"/>
              </a:rPr>
              <a:t>gambar</a:t>
            </a:r>
            <a:r>
              <a:rPr lang="en-US" sz="2000" i="1" dirty="0">
                <a:latin typeface="Avenir Next LT Pro" panose="020B0504020202020204" pitchFamily="34" charset="0"/>
              </a:rPr>
              <a:t>) </a:t>
            </a:r>
            <a:r>
              <a:rPr lang="en-US" sz="2000" i="1" dirty="0" err="1">
                <a:latin typeface="Avenir Next LT Pro" panose="020B0504020202020204" pitchFamily="34" charset="0"/>
              </a:rPr>
              <a:t>untuk</a:t>
            </a:r>
            <a:r>
              <a:rPr lang="en-US" sz="2000" i="1" dirty="0">
                <a:latin typeface="Avenir Next LT Pro" panose="020B0504020202020204" pitchFamily="34" charset="0"/>
              </a:rPr>
              <a:t> </a:t>
            </a:r>
            <a:r>
              <a:rPr lang="en-US" sz="2000" i="1" dirty="0" err="1">
                <a:latin typeface="Avenir Next LT Pro" panose="020B0504020202020204" pitchFamily="34" charset="0"/>
              </a:rPr>
              <a:t>menyemapaikan</a:t>
            </a:r>
            <a:r>
              <a:rPr lang="en-US" sz="2000" i="1" dirty="0">
                <a:latin typeface="Avenir Next LT Pro" panose="020B0504020202020204" pitchFamily="34" charset="0"/>
              </a:rPr>
              <a:t> </a:t>
            </a:r>
            <a:r>
              <a:rPr lang="en-US" sz="2000" i="1" dirty="0" err="1">
                <a:latin typeface="Avenir Next LT Pro" panose="020B0504020202020204" pitchFamily="34" charset="0"/>
              </a:rPr>
              <a:t>informasi</a:t>
            </a:r>
            <a:r>
              <a:rPr lang="en-US" sz="2000" i="1" dirty="0">
                <a:latin typeface="Avenir Next LT Pro" panose="020B0504020202020204" pitchFamily="34" charset="0"/>
              </a:rPr>
              <a:t> </a:t>
            </a:r>
            <a:r>
              <a:rPr lang="en-US" sz="2000" i="1" dirty="0" err="1">
                <a:latin typeface="Avenir Next LT Pro" panose="020B0504020202020204" pitchFamily="34" charset="0"/>
              </a:rPr>
              <a:t>atau</a:t>
            </a:r>
            <a:r>
              <a:rPr lang="en-US" sz="2000" i="1" dirty="0">
                <a:latin typeface="Avenir Next LT Pro" panose="020B0504020202020204" pitchFamily="34" charset="0"/>
              </a:rPr>
              <a:t> </a:t>
            </a:r>
            <a:r>
              <a:rPr lang="en-US" sz="2000" i="1" dirty="0" err="1">
                <a:latin typeface="Avenir Next LT Pro" panose="020B0504020202020204" pitchFamily="34" charset="0"/>
              </a:rPr>
              <a:t>pesan</a:t>
            </a:r>
            <a:endParaRPr lang="en-US" sz="2000" i="1" dirty="0">
              <a:latin typeface="Avenir Next LT Pro" panose="020B0504020202020204" pitchFamily="34" charset="0"/>
            </a:endParaRPr>
          </a:p>
          <a:p>
            <a:endParaRPr lang="en-US" sz="2000" i="1" dirty="0">
              <a:latin typeface="Avenir Next LT Pro" panose="020B0504020202020204" pitchFamily="34" charset="0"/>
            </a:endParaRPr>
          </a:p>
          <a:p>
            <a:r>
              <a:rPr lang="en-US" sz="2000" i="1" dirty="0" err="1">
                <a:latin typeface="Avenir Next LT Pro" panose="020B0504020202020204" pitchFamily="34" charset="0"/>
              </a:rPr>
              <a:t>Sesuatu</a:t>
            </a:r>
            <a:r>
              <a:rPr lang="en-US" sz="2000" i="1" dirty="0">
                <a:latin typeface="Avenir Next LT Pro" panose="020B0504020202020204" pitchFamily="34" charset="0"/>
              </a:rPr>
              <a:t> yang di </a:t>
            </a:r>
            <a:r>
              <a:rPr lang="en-US" sz="2000" i="1" dirty="0" err="1">
                <a:latin typeface="Avenir Next LT Pro" panose="020B0504020202020204" pitchFamily="34" charset="0"/>
              </a:rPr>
              <a:t>ciptakan</a:t>
            </a:r>
            <a:r>
              <a:rPr lang="en-US" sz="2000" i="1" dirty="0">
                <a:latin typeface="Avenir Next LT Pro" panose="020B0504020202020204" pitchFamily="34" charset="0"/>
              </a:rPr>
              <a:t> </a:t>
            </a:r>
            <a:r>
              <a:rPr lang="en-US" sz="2000" i="1" dirty="0" err="1">
                <a:latin typeface="Avenir Next LT Pro" panose="020B0504020202020204" pitchFamily="34" charset="0"/>
              </a:rPr>
              <a:t>dari</a:t>
            </a:r>
            <a:r>
              <a:rPr lang="en-US" sz="2000" i="1" dirty="0">
                <a:latin typeface="Avenir Next LT Pro" panose="020B0504020202020204" pitchFamily="34" charset="0"/>
              </a:rPr>
              <a:t> </a:t>
            </a:r>
            <a:r>
              <a:rPr lang="en-US" sz="2000" i="1" dirty="0" err="1">
                <a:latin typeface="Avenir Next LT Pro" panose="020B0504020202020204" pitchFamily="34" charset="0"/>
              </a:rPr>
              <a:t>imajinasi</a:t>
            </a:r>
            <a:r>
              <a:rPr lang="en-US" sz="2000" i="1" dirty="0">
                <a:latin typeface="Avenir Next LT Pro" panose="020B0504020202020204" pitchFamily="34" charset="0"/>
              </a:rPr>
              <a:t> dan </a:t>
            </a:r>
            <a:r>
              <a:rPr lang="en-US" sz="2000" i="1" dirty="0" err="1">
                <a:latin typeface="Avenir Next LT Pro" panose="020B0504020202020204" pitchFamily="34" charset="0"/>
              </a:rPr>
              <a:t>kemampuan</a:t>
            </a:r>
            <a:r>
              <a:rPr lang="en-US" sz="2000" i="1" dirty="0">
                <a:latin typeface="Avenir Next LT Pro" panose="020B0504020202020204" pitchFamily="34" charset="0"/>
              </a:rPr>
              <a:t> yang </a:t>
            </a:r>
            <a:r>
              <a:rPr lang="en-US" sz="2000" i="1" dirty="0" err="1">
                <a:latin typeface="Avenir Next LT Pro" panose="020B0504020202020204" pitchFamily="34" charset="0"/>
              </a:rPr>
              <a:t>dimana</a:t>
            </a:r>
            <a:r>
              <a:rPr lang="en-US" sz="2000" i="1" dirty="0">
                <a:latin typeface="Avenir Next LT Pro" panose="020B0504020202020204" pitchFamily="34" charset="0"/>
              </a:rPr>
              <a:t> </a:t>
            </a:r>
            <a:r>
              <a:rPr lang="en-US" sz="2000" i="1" dirty="0" err="1">
                <a:latin typeface="Avenir Next LT Pro" panose="020B0504020202020204" pitchFamily="34" charset="0"/>
              </a:rPr>
              <a:t>desain</a:t>
            </a:r>
            <a:r>
              <a:rPr lang="en-US" sz="2000" i="1" dirty="0">
                <a:latin typeface="Avenir Next LT Pro" panose="020B0504020202020204" pitchFamily="34" charset="0"/>
              </a:rPr>
              <a:t> </a:t>
            </a:r>
            <a:r>
              <a:rPr lang="en-US" sz="2000" i="1" dirty="0" err="1">
                <a:latin typeface="Avenir Next LT Pro" panose="020B0504020202020204" pitchFamily="34" charset="0"/>
              </a:rPr>
              <a:t>tersebut</a:t>
            </a:r>
            <a:r>
              <a:rPr lang="en-US" sz="2000" i="1" dirty="0">
                <a:latin typeface="Avenir Next LT Pro" panose="020B0504020202020204" pitchFamily="34" charset="0"/>
              </a:rPr>
              <a:t> </a:t>
            </a:r>
            <a:r>
              <a:rPr lang="en-US" sz="2000" i="1" dirty="0" err="1">
                <a:latin typeface="Avenir Next LT Pro" panose="020B0504020202020204" pitchFamily="34" charset="0"/>
              </a:rPr>
              <a:t>indah</a:t>
            </a:r>
            <a:r>
              <a:rPr lang="en-US" sz="2000" i="1" dirty="0">
                <a:latin typeface="Avenir Next LT Pro" panose="020B0504020202020204" pitchFamily="34" charset="0"/>
              </a:rPr>
              <a:t> dan </a:t>
            </a:r>
            <a:r>
              <a:rPr lang="en-US" sz="2000" i="1" dirty="0" err="1">
                <a:latin typeface="Avenir Next LT Pro" panose="020B0504020202020204" pitchFamily="34" charset="0"/>
              </a:rPr>
              <a:t>menujukan</a:t>
            </a:r>
            <a:r>
              <a:rPr lang="en-US" sz="2000" i="1" dirty="0">
                <a:latin typeface="Avenir Next LT Pro" panose="020B0504020202020204" pitchFamily="34" charset="0"/>
              </a:rPr>
              <a:t> ide yang </a:t>
            </a:r>
            <a:r>
              <a:rPr lang="en-US" sz="2000" i="1" dirty="0" err="1">
                <a:latin typeface="Avenir Next LT Pro" panose="020B0504020202020204" pitchFamily="34" charset="0"/>
              </a:rPr>
              <a:t>penting</a:t>
            </a:r>
            <a:r>
              <a:rPr lang="en-US" sz="2000" i="1" dirty="0">
                <a:latin typeface="Avenir Next LT Pro" panose="020B0504020202020204" pitchFamily="34" charset="0"/>
              </a:rPr>
              <a:t> </a:t>
            </a:r>
            <a:r>
              <a:rPr lang="en-US" sz="2000" i="1" dirty="0" err="1">
                <a:latin typeface="Avenir Next LT Pro" panose="020B0504020202020204" pitchFamily="34" charset="0"/>
              </a:rPr>
              <a:t>atau</a:t>
            </a:r>
            <a:r>
              <a:rPr lang="en-US" sz="2000" i="1" dirty="0">
                <a:latin typeface="Avenir Next LT Pro" panose="020B0504020202020204" pitchFamily="34" charset="0"/>
              </a:rPr>
              <a:t> </a:t>
            </a:r>
            <a:r>
              <a:rPr lang="en-US" sz="2000" i="1" dirty="0" err="1">
                <a:latin typeface="Avenir Next LT Pro" panose="020B0504020202020204" pitchFamily="34" charset="0"/>
              </a:rPr>
              <a:t>perasaan</a:t>
            </a:r>
            <a:endParaRPr lang="en-US" sz="2000" i="1" dirty="0">
              <a:latin typeface="Avenir Next LT Pro" panose="020B0504020202020204" pitchFamily="34" charset="0"/>
            </a:endParaRPr>
          </a:p>
        </p:txBody>
      </p:sp>
      <p:pic>
        <p:nvPicPr>
          <p:cNvPr id="5" name="Picture 4" descr="A close-up of a flower">
            <a:extLst>
              <a:ext uri="{FF2B5EF4-FFF2-40B4-BE49-F238E27FC236}">
                <a16:creationId xmlns:a16="http://schemas.microsoft.com/office/drawing/2014/main" id="{D9D72079-09FE-81FB-C078-F036D2911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0282" r="10346"/>
          <a:stretch/>
        </p:blipFill>
        <p:spPr>
          <a:xfrm>
            <a:off x="8109502" y="10"/>
            <a:ext cx="408249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556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 descr="Cave painting of people in a cave with Lascaux in the background&#10;&#10;Description automatically generated">
            <a:extLst>
              <a:ext uri="{FF2B5EF4-FFF2-40B4-BE49-F238E27FC236}">
                <a16:creationId xmlns:a16="http://schemas.microsoft.com/office/drawing/2014/main" id="{EADB9C37-FD8C-CE30-3EFA-5A452AA0AEC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6237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A8D4E46-CDC3-8B22-90F7-A04D58E66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>
                <a:highlight>
                  <a:srgbClr val="C0C0C0"/>
                </a:highlight>
              </a:rPr>
              <a:t>CAVE ART AT LASCAUX FRANCE ABAD 30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EB0926-5E88-2682-C8C9-FEB511A2A9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i="1">
                <a:highlight>
                  <a:srgbClr val="C0C0C0"/>
                </a:highlight>
              </a:rPr>
              <a:t>Lukisan goa pra Sejarah yang di temukan di wilayah pyrenees di prancis Selatan dan spanyol utara adalah sala satu karya komunikasi terulis pertama yang di ketahui dunia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D0B9C8-00A2-7BEE-407C-735D3F82E5C6}"/>
              </a:ext>
            </a:extLst>
          </p:cNvPr>
          <p:cNvSpPr txBox="1"/>
          <p:nvPr/>
        </p:nvSpPr>
        <p:spPr>
          <a:xfrm>
            <a:off x="9894576" y="6657945"/>
            <a:ext cx="2297424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ID" sz="700">
                <a:solidFill>
                  <a:srgbClr val="FFFFFF"/>
                </a:solidFill>
                <a:hlinkClick r:id="rId3" tooltip="http://travelfrance.tips/graffiti-museum-opens-20000-year-old-lascaux-cave-art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ID" sz="700">
                <a:solidFill>
                  <a:srgbClr val="FFFFFF"/>
                </a:solidFill>
              </a:rPr>
              <a:t> by Unknown Author is licensed under </a:t>
            </a:r>
            <a:r>
              <a:rPr lang="en-ID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ID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816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statue of a pharaoh">
            <a:extLst>
              <a:ext uri="{FF2B5EF4-FFF2-40B4-BE49-F238E27FC236}">
                <a16:creationId xmlns:a16="http://schemas.microsoft.com/office/drawing/2014/main" id="{17888B7D-94C4-FB01-B0A6-6F153A11DE5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5884" r="-1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DFF090-3F89-8B77-B3D7-D5D4FBA14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100" b="1"/>
              <a:t>PENGARUH MESIR </a:t>
            </a:r>
            <a:br>
              <a:rPr lang="en-US" sz="3100" b="1"/>
            </a:br>
            <a:r>
              <a:rPr lang="en-US" sz="3100" b="1"/>
              <a:t>KUNO PADA DESAIN</a:t>
            </a:r>
            <a:br>
              <a:rPr lang="en-US" sz="3100" b="1"/>
            </a:br>
            <a:r>
              <a:rPr lang="en-US" sz="3100" b="1"/>
              <a:t> DI 3200 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4D0F2-9D57-D96A-F900-1431F9ED2A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 err="1"/>
              <a:t>Hieroglif</a:t>
            </a:r>
            <a:r>
              <a:rPr lang="en-US" sz="2000" dirty="0"/>
              <a:t> </a:t>
            </a:r>
            <a:r>
              <a:rPr lang="en-US" sz="2000" dirty="0" err="1"/>
              <a:t>mesir</a:t>
            </a:r>
            <a:r>
              <a:rPr lang="en-US" sz="2000" dirty="0"/>
              <a:t> </a:t>
            </a:r>
            <a:r>
              <a:rPr lang="en-US" sz="2000" dirty="0" err="1"/>
              <a:t>kuno</a:t>
            </a:r>
            <a:r>
              <a:rPr lang="en-US" sz="2000" dirty="0"/>
              <a:t> </a:t>
            </a:r>
            <a:r>
              <a:rPr lang="en-US" sz="2000" dirty="0" err="1"/>
              <a:t>awalnya</a:t>
            </a:r>
            <a:r>
              <a:rPr lang="en-US" sz="2000" dirty="0"/>
              <a:t> </a:t>
            </a:r>
            <a:r>
              <a:rPr lang="en-US" sz="2000" dirty="0" err="1"/>
              <a:t>didasarkan</a:t>
            </a:r>
            <a:r>
              <a:rPr lang="en-US" sz="2000" dirty="0"/>
              <a:t> pada </a:t>
            </a:r>
            <a:r>
              <a:rPr lang="en-US" sz="2000" dirty="0" err="1"/>
              <a:t>aksara</a:t>
            </a:r>
            <a:r>
              <a:rPr lang="en-US" sz="2000" dirty="0"/>
              <a:t> </a:t>
            </a:r>
            <a:r>
              <a:rPr lang="en-US" sz="2000" dirty="0" err="1"/>
              <a:t>sumeria</a:t>
            </a:r>
            <a:r>
              <a:rPr lang="en-US" sz="2000" dirty="0"/>
              <a:t> dan </a:t>
            </a:r>
            <a:r>
              <a:rPr lang="en-US" sz="2000" dirty="0" err="1"/>
              <a:t>kemudia</a:t>
            </a:r>
            <a:r>
              <a:rPr lang="en-US" sz="2000" dirty="0"/>
              <a:t> </a:t>
            </a:r>
            <a:r>
              <a:rPr lang="en-US" sz="2000" dirty="0" err="1"/>
              <a:t>diadopsi</a:t>
            </a:r>
            <a:r>
              <a:rPr lang="en-US" sz="2000" dirty="0"/>
              <a:t> </a:t>
            </a:r>
            <a:r>
              <a:rPr lang="en-US" sz="2000" dirty="0" err="1"/>
              <a:t>kedalam</a:t>
            </a:r>
            <a:r>
              <a:rPr lang="en-US" sz="2000" dirty="0"/>
              <a:t> Bahasa formal </a:t>
            </a:r>
            <a:r>
              <a:rPr lang="en-US" sz="2000" dirty="0" err="1"/>
              <a:t>sekitar</a:t>
            </a:r>
            <a:r>
              <a:rPr lang="en-US" sz="2000" dirty="0"/>
              <a:t> </a:t>
            </a:r>
            <a:r>
              <a:rPr lang="en-US" sz="2000" dirty="0" err="1"/>
              <a:t>tahun</a:t>
            </a:r>
            <a:r>
              <a:rPr lang="en-US" sz="2000" dirty="0"/>
              <a:t> 3200 </a:t>
            </a:r>
            <a:r>
              <a:rPr lang="en-US" sz="2000" dirty="0" err="1"/>
              <a:t>sm</a:t>
            </a:r>
            <a:endParaRPr lang="en-US" sz="2000" dirty="0"/>
          </a:p>
          <a:p>
            <a:r>
              <a:rPr lang="en-US" sz="2000" dirty="0"/>
              <a:t>Bahasa </a:t>
            </a:r>
            <a:r>
              <a:rPr lang="en-US" sz="2000" dirty="0" err="1"/>
              <a:t>mesir</a:t>
            </a:r>
            <a:r>
              <a:rPr lang="en-US" sz="2000" dirty="0"/>
              <a:t> </a:t>
            </a:r>
            <a:r>
              <a:rPr lang="en-US" sz="2000" dirty="0" err="1"/>
              <a:t>kuno</a:t>
            </a:r>
            <a:r>
              <a:rPr lang="en-US" sz="2000" dirty="0"/>
              <a:t> </a:t>
            </a:r>
            <a:r>
              <a:rPr lang="en-US" sz="2000" dirty="0" err="1"/>
              <a:t>belum</a:t>
            </a:r>
            <a:r>
              <a:rPr lang="en-US" sz="2000" dirty="0"/>
              <a:t> </a:t>
            </a:r>
            <a:r>
              <a:rPr lang="en-US" sz="2000" dirty="0" err="1"/>
              <a:t>sepenuhnya</a:t>
            </a:r>
            <a:r>
              <a:rPr lang="en-US" sz="2000" dirty="0"/>
              <a:t> </a:t>
            </a:r>
            <a:r>
              <a:rPr lang="en-US" sz="2000" dirty="0" err="1"/>
              <a:t>dipahami</a:t>
            </a:r>
            <a:r>
              <a:rPr lang="en-US" sz="2000" dirty="0"/>
              <a:t> </a:t>
            </a:r>
            <a:r>
              <a:rPr lang="en-US" sz="2000" dirty="0" err="1"/>
              <a:t>hingga</a:t>
            </a:r>
            <a:r>
              <a:rPr lang="en-US" sz="2000" dirty="0"/>
              <a:t> </a:t>
            </a:r>
            <a:r>
              <a:rPr lang="en-US" sz="2000" dirty="0" err="1"/>
              <a:t>ditemukannya</a:t>
            </a:r>
            <a:r>
              <a:rPr lang="en-US" sz="2000" dirty="0"/>
              <a:t> batu </a:t>
            </a:r>
            <a:r>
              <a:rPr lang="en-US" sz="2000" dirty="0" err="1"/>
              <a:t>rosetta</a:t>
            </a:r>
            <a:r>
              <a:rPr lang="en-US" sz="2000" dirty="0"/>
              <a:t> pada </a:t>
            </a:r>
            <a:r>
              <a:rPr lang="en-US" sz="2000" dirty="0" err="1"/>
              <a:t>tahun</a:t>
            </a:r>
            <a:r>
              <a:rPr lang="en-US" sz="2000" dirty="0"/>
              <a:t> 1798 oleh napoleon</a:t>
            </a:r>
          </a:p>
        </p:txBody>
      </p:sp>
    </p:spTree>
    <p:extLst>
      <p:ext uri="{BB962C8B-B14F-4D97-AF65-F5344CB8AC3E}">
        <p14:creationId xmlns:p14="http://schemas.microsoft.com/office/powerpoint/2010/main" val="1214564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group of people standing on a dock&#10;&#10;Description automatically generated">
            <a:extLst>
              <a:ext uri="{FF2B5EF4-FFF2-40B4-BE49-F238E27FC236}">
                <a16:creationId xmlns:a16="http://schemas.microsoft.com/office/drawing/2014/main" id="{3A5E4520-A78B-4750-D350-FD8D8008805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155" r="7254" b="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E58C48-DAC5-02AF-015C-11C16ECE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100" b="1" dirty="0"/>
              <a:t>ABAD PERTENGAHAN DAN REVOLUSI INDUSTRI 1100 - 1453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E1977-05AB-588D-6722-1B36776BA4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r>
              <a:rPr lang="en-US" sz="2000" dirty="0" err="1"/>
              <a:t>Seperti</a:t>
            </a:r>
            <a:r>
              <a:rPr lang="en-US" sz="2000" dirty="0"/>
              <a:t> </a:t>
            </a:r>
            <a:r>
              <a:rPr lang="en-US" sz="2000" dirty="0" err="1"/>
              <a:t>penemuan-penemuan</a:t>
            </a:r>
            <a:r>
              <a:rPr lang="en-US" sz="2000" dirty="0"/>
              <a:t> </a:t>
            </a:r>
            <a:r>
              <a:rPr lang="en-US" sz="2000" dirty="0" err="1"/>
              <a:t>baru</a:t>
            </a:r>
            <a:r>
              <a:rPr lang="en-US" sz="2000" dirty="0"/>
              <a:t> pada </a:t>
            </a:r>
            <a:r>
              <a:rPr lang="en-US" sz="2000" dirty="0" err="1"/>
              <a:t>pertengahan</a:t>
            </a:r>
            <a:r>
              <a:rPr lang="en-US" sz="2000" dirty="0"/>
              <a:t> </a:t>
            </a:r>
            <a:r>
              <a:rPr lang="en-US" sz="2000" dirty="0" err="1"/>
              <a:t>hingga</a:t>
            </a:r>
            <a:r>
              <a:rPr lang="en-US" sz="2000" dirty="0"/>
              <a:t> </a:t>
            </a:r>
            <a:r>
              <a:rPr lang="en-US" sz="2000" dirty="0" err="1"/>
              <a:t>akhir</a:t>
            </a:r>
            <a:r>
              <a:rPr lang="en-US" sz="2000" dirty="0"/>
              <a:t> </a:t>
            </a:r>
            <a:r>
              <a:rPr lang="en-US" sz="2000" dirty="0" err="1"/>
              <a:t>abad</a:t>
            </a:r>
            <a:r>
              <a:rPr lang="en-US" sz="2000" dirty="0"/>
              <a:t> ke-19 </a:t>
            </a:r>
            <a:r>
              <a:rPr lang="en-US" sz="2000" dirty="0" err="1"/>
              <a:t>mengubah</a:t>
            </a:r>
            <a:r>
              <a:rPr lang="en-US" sz="2000" dirty="0"/>
              <a:t> </a:t>
            </a:r>
            <a:r>
              <a:rPr lang="en-US" sz="2000" dirty="0" err="1"/>
              <a:t>cara</a:t>
            </a:r>
            <a:r>
              <a:rPr lang="en-US" sz="2000" dirty="0"/>
              <a:t> orang </a:t>
            </a:r>
            <a:r>
              <a:rPr lang="en-US" sz="2000" dirty="0" err="1"/>
              <a:t>hidup</a:t>
            </a:r>
            <a:r>
              <a:rPr lang="en-US" sz="2000" dirty="0"/>
              <a:t>/</a:t>
            </a:r>
            <a:r>
              <a:rPr lang="en-US" sz="2000" dirty="0" err="1"/>
              <a:t>bekerja</a:t>
            </a:r>
            <a:endParaRPr lang="en-US" sz="2000" dirty="0"/>
          </a:p>
          <a:p>
            <a:r>
              <a:rPr lang="en-US" sz="2000" dirty="0" err="1"/>
              <a:t>Penggeseran</a:t>
            </a:r>
            <a:r>
              <a:rPr lang="en-US" sz="2000" dirty="0"/>
              <a:t> </a:t>
            </a:r>
            <a:r>
              <a:rPr lang="en-US" sz="2000" dirty="0" err="1"/>
              <a:t>kebudayaan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masyarakat</a:t>
            </a:r>
            <a:r>
              <a:rPr lang="en-US" sz="2000" dirty="0"/>
              <a:t> yang </a:t>
            </a:r>
            <a:r>
              <a:rPr lang="en-US" sz="2000" dirty="0" err="1"/>
              <a:t>bebasis</a:t>
            </a:r>
            <a:r>
              <a:rPr lang="en-US" sz="2000" dirty="0"/>
              <a:t> </a:t>
            </a:r>
            <a:r>
              <a:rPr lang="en-US" sz="2000" dirty="0" err="1"/>
              <a:t>pertanian</a:t>
            </a:r>
            <a:r>
              <a:rPr lang="en-US" sz="2000" dirty="0"/>
              <a:t> </a:t>
            </a:r>
            <a:r>
              <a:rPr lang="en-US" sz="2000" dirty="0" err="1"/>
              <a:t>agraris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</a:t>
            </a:r>
            <a:r>
              <a:rPr lang="en-US" sz="2000" dirty="0" err="1"/>
              <a:t>cara</a:t>
            </a:r>
            <a:r>
              <a:rPr lang="en-US" sz="2000" dirty="0"/>
              <a:t> </a:t>
            </a:r>
            <a:r>
              <a:rPr lang="en-US" sz="2000" dirty="0" err="1"/>
              <a:t>hidup</a:t>
            </a:r>
            <a:r>
              <a:rPr lang="en-US" sz="2000" dirty="0"/>
              <a:t> yang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err="1"/>
              <a:t>industrilisasi</a:t>
            </a:r>
            <a:endParaRPr lang="en-US" sz="2000" dirty="0"/>
          </a:p>
          <a:p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mesin-mesin</a:t>
            </a:r>
            <a:r>
              <a:rPr lang="en-US" sz="2000" dirty="0"/>
              <a:t> </a:t>
            </a:r>
            <a:r>
              <a:rPr lang="en-US" sz="2000" dirty="0" err="1"/>
              <a:t>baru,manu</a:t>
            </a:r>
            <a:r>
              <a:rPr lang="en-US" sz="2000" dirty="0"/>
              <a:t> </a:t>
            </a:r>
            <a:r>
              <a:rPr lang="en-US" sz="2000" dirty="0" err="1"/>
              <a:t>faktur</a:t>
            </a:r>
            <a:r>
              <a:rPr lang="en-US" sz="2000" dirty="0"/>
              <a:t> </a:t>
            </a:r>
            <a:r>
              <a:rPr lang="en-US" sz="2000" dirty="0" err="1"/>
              <a:t>masal</a:t>
            </a:r>
            <a:r>
              <a:rPr lang="en-US" sz="2000" dirty="0"/>
              <a:t> </a:t>
            </a:r>
            <a:r>
              <a:rPr lang="en-US" sz="2000" dirty="0" err="1"/>
              <a:t>mulai</a:t>
            </a:r>
            <a:r>
              <a:rPr lang="en-US" sz="2000" dirty="0"/>
              <a:t> </a:t>
            </a:r>
            <a:r>
              <a:rPr lang="en-US" sz="2000" dirty="0" err="1"/>
              <a:t>memungkikan</a:t>
            </a:r>
            <a:r>
              <a:rPr lang="en-US" sz="2000" dirty="0"/>
              <a:t> </a:t>
            </a:r>
            <a:r>
              <a:rPr lang="en-US" sz="2000" dirty="0" err="1"/>
              <a:t>terjadinya</a:t>
            </a:r>
            <a:r>
              <a:rPr lang="en-US" sz="2000" dirty="0"/>
              <a:t> </a:t>
            </a:r>
            <a:r>
              <a:rPr lang="en-US" sz="2000" dirty="0" err="1"/>
              <a:t>duplikasi</a:t>
            </a:r>
            <a:r>
              <a:rPr lang="en-US" sz="2000" dirty="0"/>
              <a:t> </a:t>
            </a:r>
            <a:r>
              <a:rPr lang="en-US" sz="2000" dirty="0" err="1"/>
              <a:t>barang,yang</a:t>
            </a:r>
            <a:r>
              <a:rPr lang="en-US" sz="2000" dirty="0"/>
              <a:t> </a:t>
            </a:r>
            <a:r>
              <a:rPr lang="en-US" sz="2000" dirty="0" err="1"/>
              <a:t>tiba</a:t>
            </a:r>
            <a:r>
              <a:rPr lang="en-US" sz="2000" dirty="0"/>
              <a:t> </a:t>
            </a:r>
            <a:r>
              <a:rPr lang="en-US" sz="2000" dirty="0" err="1"/>
              <a:t>tiba</a:t>
            </a:r>
            <a:r>
              <a:rPr lang="en-US" sz="2000" dirty="0"/>
              <a:t> </a:t>
            </a:r>
            <a:r>
              <a:rPr lang="en-US" sz="2000" dirty="0" err="1"/>
              <a:t>produk</a:t>
            </a:r>
            <a:r>
              <a:rPr lang="en-US" sz="2000" dirty="0"/>
              <a:t> </a:t>
            </a:r>
            <a:r>
              <a:rPr lang="en-US" sz="2000" dirty="0" err="1"/>
              <a:t>tersedia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jumlah</a:t>
            </a:r>
            <a:r>
              <a:rPr lang="en-US" sz="2000" dirty="0"/>
              <a:t> </a:t>
            </a:r>
            <a:r>
              <a:rPr lang="en-US" sz="2000" dirty="0" err="1"/>
              <a:t>besar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kecepatan</a:t>
            </a:r>
            <a:r>
              <a:rPr lang="en-US" sz="2000" dirty="0"/>
              <a:t>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err="1"/>
              <a:t>cepat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C4748B-819A-76BA-AEE9-D9E08EBAD151}"/>
              </a:ext>
            </a:extLst>
          </p:cNvPr>
          <p:cNvSpPr txBox="1"/>
          <p:nvPr/>
        </p:nvSpPr>
        <p:spPr>
          <a:xfrm>
            <a:off x="7372219" y="6657945"/>
            <a:ext cx="2297424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ID" sz="700">
                <a:solidFill>
                  <a:srgbClr val="FFFFFF"/>
                </a:solidFill>
                <a:hlinkClick r:id="rId3" tooltip="https://indo-artileri.blogspot.com/2016/02/sejarah-kerajaan-kutai-kehidupan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ID" sz="700">
                <a:solidFill>
                  <a:srgbClr val="FFFFFF"/>
                </a:solidFill>
              </a:rPr>
              <a:t> by Unknown Author is licensed under </a:t>
            </a:r>
            <a:r>
              <a:rPr lang="en-ID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ID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834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wall with many small objects on it&#10;&#10;Description automatically generated with medium confidence">
            <a:extLst>
              <a:ext uri="{FF2B5EF4-FFF2-40B4-BE49-F238E27FC236}">
                <a16:creationId xmlns:a16="http://schemas.microsoft.com/office/drawing/2014/main" id="{4276F89F-CDEB-2A6C-1057-324A3F0D4CE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0678" r="10363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CBD0AA-08E0-16A8-7029-FFE0D7CF5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100" b="1"/>
              <a:t>ABAD PERTENGAHAN DAN REVOLSI INDUSTRI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F2FC0E-2B02-8F59-E22F-67F2C421DB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/>
              <a:t>Sebelumnya</a:t>
            </a:r>
            <a:r>
              <a:rPr lang="en-US" sz="2000" dirty="0"/>
              <a:t> </a:t>
            </a:r>
            <a:r>
              <a:rPr lang="en-US" sz="2000"/>
              <a:t>warga</a:t>
            </a:r>
            <a:r>
              <a:rPr lang="en-US" sz="2000" dirty="0"/>
              <a:t> </a:t>
            </a:r>
            <a:r>
              <a:rPr lang="en-US" sz="2000"/>
              <a:t>membuat</a:t>
            </a:r>
            <a:r>
              <a:rPr lang="en-US" sz="2000" dirty="0"/>
              <a:t>  </a:t>
            </a:r>
            <a:r>
              <a:rPr lang="en-US" sz="2000"/>
              <a:t>pakaian</a:t>
            </a:r>
            <a:r>
              <a:rPr lang="en-US" sz="2000" dirty="0"/>
              <a:t> dan </a:t>
            </a:r>
            <a:r>
              <a:rPr lang="en-US" sz="2000"/>
              <a:t>barang</a:t>
            </a:r>
            <a:r>
              <a:rPr lang="en-US" sz="2000" dirty="0"/>
              <a:t> </a:t>
            </a:r>
            <a:r>
              <a:rPr lang="en-US" sz="2000"/>
              <a:t>barang</a:t>
            </a:r>
            <a:r>
              <a:rPr lang="en-US" sz="2000" dirty="0"/>
              <a:t> </a:t>
            </a:r>
            <a:r>
              <a:rPr lang="en-US" sz="2000"/>
              <a:t>rumah</a:t>
            </a:r>
            <a:r>
              <a:rPr lang="en-US" sz="2000" dirty="0"/>
              <a:t> </a:t>
            </a:r>
            <a:r>
              <a:rPr lang="en-US" sz="2000"/>
              <a:t>tangganya</a:t>
            </a:r>
            <a:r>
              <a:rPr lang="en-US" sz="2000" dirty="0"/>
              <a:t> </a:t>
            </a:r>
            <a:r>
              <a:rPr lang="en-US" sz="2000"/>
              <a:t>sendiri</a:t>
            </a:r>
            <a:r>
              <a:rPr lang="en-US" sz="2000" dirty="0"/>
              <a:t> </a:t>
            </a:r>
            <a:r>
              <a:rPr lang="en-US" sz="2000"/>
              <a:t>tidak</a:t>
            </a:r>
            <a:r>
              <a:rPr lang="en-US" sz="2000" dirty="0"/>
              <a:t> </a:t>
            </a:r>
            <a:r>
              <a:rPr lang="en-US" sz="2000"/>
              <a:t>ada</a:t>
            </a:r>
            <a:r>
              <a:rPr lang="en-US" sz="2000" dirty="0"/>
              <a:t> </a:t>
            </a:r>
            <a:r>
              <a:rPr lang="en-US" sz="2000"/>
              <a:t>barang</a:t>
            </a:r>
            <a:r>
              <a:rPr lang="en-US" sz="2000" dirty="0"/>
              <a:t> yang identic</a:t>
            </a:r>
          </a:p>
          <a:p>
            <a:r>
              <a:rPr lang="en-US" sz="2000"/>
              <a:t>Sebelum</a:t>
            </a:r>
            <a:r>
              <a:rPr lang="en-US" sz="2000" dirty="0"/>
              <a:t> </a:t>
            </a:r>
            <a:r>
              <a:rPr lang="en-US" sz="2000"/>
              <a:t>revolusi</a:t>
            </a:r>
            <a:r>
              <a:rPr lang="en-US" sz="2000" dirty="0"/>
              <a:t> </a:t>
            </a:r>
            <a:r>
              <a:rPr lang="en-US" sz="2000"/>
              <a:t>industry,teks</a:t>
            </a:r>
            <a:r>
              <a:rPr lang="en-US" sz="2000" dirty="0"/>
              <a:t> </a:t>
            </a:r>
            <a:r>
              <a:rPr lang="en-US" sz="2000"/>
              <a:t>teks</a:t>
            </a:r>
            <a:r>
              <a:rPr lang="en-US" sz="2000" dirty="0"/>
              <a:t> </a:t>
            </a:r>
            <a:r>
              <a:rPr lang="en-US" sz="2000"/>
              <a:t>berharga</a:t>
            </a:r>
            <a:r>
              <a:rPr lang="en-US" sz="2000" dirty="0"/>
              <a:t> </a:t>
            </a:r>
            <a:r>
              <a:rPr lang="en-US" sz="2000"/>
              <a:t>ditulis</a:t>
            </a:r>
            <a:r>
              <a:rPr lang="en-US" sz="2000" dirty="0"/>
              <a:t> </a:t>
            </a:r>
            <a:r>
              <a:rPr lang="en-US" sz="2000"/>
              <a:t>dengan</a:t>
            </a:r>
            <a:r>
              <a:rPr lang="en-US" sz="2000" dirty="0"/>
              <a:t> </a:t>
            </a:r>
            <a:r>
              <a:rPr lang="en-US" sz="2000"/>
              <a:t>tangan</a:t>
            </a:r>
            <a:r>
              <a:rPr lang="en-US" sz="2000" dirty="0"/>
              <a:t> </a:t>
            </a:r>
            <a:r>
              <a:rPr lang="en-US" sz="2000"/>
              <a:t>harus</a:t>
            </a:r>
            <a:r>
              <a:rPr lang="en-US" sz="2000" dirty="0"/>
              <a:t> </a:t>
            </a:r>
            <a:r>
              <a:rPr lang="en-US" sz="2000"/>
              <a:t>dibawa</a:t>
            </a:r>
            <a:r>
              <a:rPr lang="en-US" sz="2000" dirty="0"/>
              <a:t> </a:t>
            </a:r>
            <a:r>
              <a:rPr lang="en-US" sz="2000"/>
              <a:t>berpergian</a:t>
            </a:r>
            <a:r>
              <a:rPr lang="en-US" sz="2000" dirty="0"/>
              <a:t> agar </a:t>
            </a:r>
            <a:r>
              <a:rPr lang="en-US" sz="2000"/>
              <a:t>dapat</a:t>
            </a:r>
            <a:r>
              <a:rPr lang="en-US" sz="2000" dirty="0"/>
              <a:t> </a:t>
            </a:r>
            <a:r>
              <a:rPr lang="en-US" sz="2000"/>
              <a:t>dilihat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2332D5-0242-0C5A-3310-B512D89D1607}"/>
              </a:ext>
            </a:extLst>
          </p:cNvPr>
          <p:cNvSpPr txBox="1"/>
          <p:nvPr/>
        </p:nvSpPr>
        <p:spPr>
          <a:xfrm>
            <a:off x="7215125" y="6657945"/>
            <a:ext cx="245451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ID" sz="700">
                <a:solidFill>
                  <a:srgbClr val="FFFFFF"/>
                </a:solidFill>
                <a:hlinkClick r:id="rId3" tooltip="https://liandamarta.com/2016/10/12/jalan-jalan-ke-museum-bank-mandiri-di-kota-tua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ID" sz="700">
                <a:solidFill>
                  <a:srgbClr val="FFFFFF"/>
                </a:solidFill>
              </a:rPr>
              <a:t> by Unknown Author is licensed under </a:t>
            </a:r>
            <a:r>
              <a:rPr lang="en-ID" sz="700">
                <a:solidFill>
                  <a:srgbClr val="FFFFFF"/>
                </a:solidFill>
                <a:hlinkClick r:id="rId4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n-ID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637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n open book with text on it&#10;&#10;Description automatically generated">
            <a:extLst>
              <a:ext uri="{FF2B5EF4-FFF2-40B4-BE49-F238E27FC236}">
                <a16:creationId xmlns:a16="http://schemas.microsoft.com/office/drawing/2014/main" id="{EB03D5F8-CE42-B936-B125-82545B209FA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5884" r="-1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85AB18-EBDB-DF47-FC8C-E54D8B54F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b="1"/>
              <a:t>THE PRINTING PRESS &amp; CUTENBERG 1454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E0E296-548F-A1D2-0D47-C332D0F773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 err="1"/>
              <a:t>Seiring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persaingan</a:t>
            </a:r>
            <a:r>
              <a:rPr lang="en-US" sz="2000" dirty="0"/>
              <a:t> </a:t>
            </a:r>
            <a:r>
              <a:rPr lang="en-US" sz="2000" dirty="0" err="1"/>
              <a:t>munculah</a:t>
            </a:r>
            <a:r>
              <a:rPr lang="en-US" sz="2000" dirty="0"/>
              <a:t> </a:t>
            </a:r>
            <a:r>
              <a:rPr lang="en-US" sz="2000" dirty="0" err="1"/>
              <a:t>peluang</a:t>
            </a:r>
            <a:r>
              <a:rPr lang="en-US" sz="2000" dirty="0"/>
              <a:t> </a:t>
            </a:r>
            <a:r>
              <a:rPr lang="en-US" sz="2000" dirty="0" err="1"/>
              <a:t>komunikasi</a:t>
            </a:r>
            <a:r>
              <a:rPr lang="en-US" sz="2000" dirty="0"/>
              <a:t> masa yang </a:t>
            </a:r>
            <a:r>
              <a:rPr lang="en-US" sz="2000" dirty="0" err="1"/>
              <a:t>meluas</a:t>
            </a:r>
            <a:r>
              <a:rPr lang="en-US" sz="2000" dirty="0"/>
              <a:t> </a:t>
            </a:r>
          </a:p>
          <a:p>
            <a:r>
              <a:rPr lang="en-US" sz="2000" dirty="0"/>
              <a:t>1454 </a:t>
            </a:r>
            <a:r>
              <a:rPr lang="en-US" sz="2000" dirty="0" err="1"/>
              <a:t>mesin</a:t>
            </a:r>
            <a:r>
              <a:rPr lang="en-US" sz="2000" dirty="0"/>
              <a:t> </a:t>
            </a:r>
            <a:r>
              <a:rPr lang="en-US" sz="2000" dirty="0" err="1"/>
              <a:t>cetak</a:t>
            </a:r>
            <a:r>
              <a:rPr lang="en-US" sz="2000" dirty="0"/>
              <a:t> </a:t>
            </a:r>
            <a:r>
              <a:rPr lang="en-US" sz="2000" dirty="0" err="1"/>
              <a:t>ditemukan</a:t>
            </a:r>
            <a:r>
              <a:rPr lang="en-US" sz="2000" dirty="0"/>
              <a:t> oleh </a:t>
            </a:r>
            <a:r>
              <a:rPr lang="en-US" sz="2000" dirty="0" err="1"/>
              <a:t>johaness</a:t>
            </a:r>
            <a:r>
              <a:rPr lang="en-US" sz="2000" dirty="0"/>
              <a:t> Gutenberg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jerman</a:t>
            </a:r>
            <a:r>
              <a:rPr lang="en-US" sz="2000" dirty="0"/>
              <a:t> yang </a:t>
            </a:r>
            <a:r>
              <a:rPr lang="en-US" sz="2000" dirty="0" err="1"/>
              <a:t>ditugaskan</a:t>
            </a:r>
            <a:r>
              <a:rPr lang="en-US" sz="2000" dirty="0"/>
              <a:t> oleh </a:t>
            </a:r>
            <a:r>
              <a:rPr lang="en-US" sz="2000" dirty="0" err="1"/>
              <a:t>kekaisaran</a:t>
            </a:r>
            <a:r>
              <a:rPr lang="en-US" sz="2000" dirty="0"/>
              <a:t> </a:t>
            </a:r>
            <a:r>
              <a:rPr lang="en-US" sz="2000" dirty="0" err="1"/>
              <a:t>romawi</a:t>
            </a:r>
            <a:r>
              <a:rPr lang="en-US" sz="2000" dirty="0"/>
              <a:t> </a:t>
            </a:r>
            <a:r>
              <a:rPr lang="en-US" sz="2000" dirty="0" err="1"/>
              <a:t>suci</a:t>
            </a:r>
            <a:endParaRPr lang="en-US" sz="2000" dirty="0"/>
          </a:p>
          <a:p>
            <a:pPr marL="0"/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58D397-EBFE-58F8-F24F-E3BCF016DA3E}"/>
              </a:ext>
            </a:extLst>
          </p:cNvPr>
          <p:cNvSpPr txBox="1"/>
          <p:nvPr/>
        </p:nvSpPr>
        <p:spPr>
          <a:xfrm>
            <a:off x="7237566" y="6657945"/>
            <a:ext cx="243207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ID" sz="700">
                <a:solidFill>
                  <a:srgbClr val="FFFFFF"/>
                </a:solidFill>
                <a:hlinkClick r:id="rId3" tooltip="https://hurraki.de/wiki/Bibe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ID" sz="700">
                <a:solidFill>
                  <a:srgbClr val="FFFFFF"/>
                </a:solidFill>
              </a:rPr>
              <a:t> by Unknown Author is licensed under </a:t>
            </a:r>
            <a:r>
              <a:rPr lang="en-ID" sz="700">
                <a:solidFill>
                  <a:srgbClr val="FFFFFF"/>
                </a:solidFill>
                <a:hlinkClick r:id="rId4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ID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749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13BEC-6AAB-C5E1-EF46-C4368FC46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33" y="490537"/>
            <a:ext cx="5291663" cy="162877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/>
              <a:t>THE PRINTING PRESS &amp; GUTENBERG 1454</a:t>
            </a:r>
          </a:p>
        </p:txBody>
      </p:sp>
      <p:pic>
        <p:nvPicPr>
          <p:cNvPr id="6" name="Content Placeholder 5" descr="A person with a long beard&#10;&#10;Description automatically generated">
            <a:extLst>
              <a:ext uri="{FF2B5EF4-FFF2-40B4-BE49-F238E27FC236}">
                <a16:creationId xmlns:a16="http://schemas.microsoft.com/office/drawing/2014/main" id="{97C7AEF9-712A-ED72-00D7-8BFEA58583E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8896" r="1" b="1"/>
          <a:stretch/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1C5423-6F80-24B9-8C66-6A99AE9B11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7734" y="2614612"/>
            <a:ext cx="5291663" cy="375284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800" dirty="0" err="1"/>
              <a:t>Alkitab</a:t>
            </a:r>
            <a:r>
              <a:rPr lang="en-US" sz="1800" dirty="0"/>
              <a:t> Gutenberg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buku</a:t>
            </a:r>
            <a:r>
              <a:rPr lang="en-US" sz="1800" dirty="0"/>
              <a:t> </a:t>
            </a:r>
            <a:r>
              <a:rPr lang="en-US" sz="1800" dirty="0" err="1"/>
              <a:t>partama</a:t>
            </a:r>
            <a:r>
              <a:rPr lang="en-US" sz="1800" dirty="0"/>
              <a:t> yang </a:t>
            </a:r>
            <a:r>
              <a:rPr lang="en-US" sz="1800" dirty="0" err="1"/>
              <a:t>dicetak</a:t>
            </a:r>
            <a:r>
              <a:rPr lang="en-US" sz="1800" dirty="0"/>
              <a:t> di </a:t>
            </a:r>
            <a:r>
              <a:rPr lang="en-US" sz="1800" dirty="0" err="1"/>
              <a:t>eopa</a:t>
            </a:r>
            <a:r>
              <a:rPr lang="en-US" sz="1800" dirty="0"/>
              <a:t> barat </a:t>
            </a:r>
            <a:r>
              <a:rPr lang="en-US" sz="1800" dirty="0" err="1"/>
              <a:t>menggunakan</a:t>
            </a:r>
            <a:r>
              <a:rPr lang="en-US" sz="1800" dirty="0"/>
              <a:t> </a:t>
            </a:r>
            <a:r>
              <a:rPr lang="en-US" sz="1800" dirty="0" err="1"/>
              <a:t>jenis</a:t>
            </a:r>
            <a:r>
              <a:rPr lang="en-US" sz="1800" dirty="0"/>
              <a:t> </a:t>
            </a:r>
            <a:r>
              <a:rPr lang="en-US" sz="1800" dirty="0" err="1"/>
              <a:t>logam</a:t>
            </a:r>
            <a:r>
              <a:rPr lang="en-US" sz="1800" dirty="0"/>
              <a:t> </a:t>
            </a:r>
            <a:r>
              <a:rPr lang="en-US" sz="1800" dirty="0" err="1"/>
              <a:t>bergerak,memperkenalkan</a:t>
            </a:r>
            <a:r>
              <a:rPr lang="en-US" sz="1800" dirty="0"/>
              <a:t> </a:t>
            </a:r>
            <a:r>
              <a:rPr lang="en-US" sz="1800" dirty="0" err="1"/>
              <a:t>reproduksi</a:t>
            </a:r>
            <a:r>
              <a:rPr lang="en-US" sz="1800" dirty="0"/>
              <a:t> </a:t>
            </a:r>
            <a:r>
              <a:rPr lang="en-US" sz="1800" dirty="0" err="1"/>
              <a:t>teks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masa </a:t>
            </a:r>
            <a:r>
              <a:rPr lang="en-US" sz="1800" dirty="0" err="1"/>
              <a:t>itu</a:t>
            </a:r>
            <a:r>
              <a:rPr lang="en-US" sz="1800" dirty="0"/>
              <a:t> </a:t>
            </a:r>
            <a:r>
              <a:rPr lang="en-US" sz="1800" dirty="0" err="1"/>
              <a:t>hal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endParaRPr lang="en-US" sz="1800" dirty="0"/>
          </a:p>
          <a:p>
            <a:r>
              <a:rPr lang="en-US" sz="1800" dirty="0"/>
              <a:t>Hal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hanya</a:t>
            </a:r>
            <a:r>
              <a:rPr lang="en-US" sz="1800" dirty="0"/>
              <a:t> </a:t>
            </a:r>
            <a:r>
              <a:rPr lang="en-US" sz="1800" dirty="0" err="1"/>
              <a:t>mempercepat</a:t>
            </a:r>
            <a:r>
              <a:rPr lang="en-US" sz="1800" dirty="0"/>
              <a:t> proses </a:t>
            </a:r>
            <a:r>
              <a:rPr lang="en-US" sz="1800" dirty="0" err="1"/>
              <a:t>pencetakan</a:t>
            </a:r>
            <a:r>
              <a:rPr lang="en-US" sz="1800" dirty="0"/>
              <a:t> </a:t>
            </a:r>
            <a:r>
              <a:rPr lang="en-US" sz="1800" dirty="0" err="1"/>
              <a:t>tetapi</a:t>
            </a:r>
            <a:r>
              <a:rPr lang="en-US" sz="1800" dirty="0"/>
              <a:t> juga </a:t>
            </a:r>
            <a:r>
              <a:rPr lang="en-US" sz="1800" dirty="0" err="1"/>
              <a:t>memungkinkan</a:t>
            </a:r>
            <a:r>
              <a:rPr lang="en-US" sz="1800" dirty="0"/>
              <a:t> </a:t>
            </a:r>
            <a:r>
              <a:rPr lang="en-US" sz="1800" dirty="0" err="1"/>
              <a:t>materi</a:t>
            </a:r>
            <a:r>
              <a:rPr lang="en-US" sz="1800" dirty="0"/>
              <a:t> dan ide </a:t>
            </a:r>
            <a:r>
              <a:rPr lang="en-US" sz="1800" dirty="0" err="1"/>
              <a:t>teryulis</a:t>
            </a:r>
            <a:r>
              <a:rPr lang="en-US" sz="1800" dirty="0"/>
              <a:t> </a:t>
            </a:r>
            <a:r>
              <a:rPr lang="en-US" sz="1800" dirty="0" err="1"/>
              <a:t>menyebar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cepat,sehingga</a:t>
            </a:r>
            <a:r>
              <a:rPr lang="en-US" sz="1800" dirty="0"/>
              <a:t> </a:t>
            </a:r>
            <a:r>
              <a:rPr lang="en-US" sz="1800" dirty="0" err="1"/>
              <a:t>menjangkau</a:t>
            </a:r>
            <a:r>
              <a:rPr lang="en-US" sz="1800" dirty="0"/>
              <a:t> </a:t>
            </a:r>
            <a:r>
              <a:rPr lang="en-US" sz="1800" dirty="0" err="1"/>
              <a:t>khalayak</a:t>
            </a:r>
            <a:r>
              <a:rPr lang="en-US" sz="1800" dirty="0"/>
              <a:t> yang </a:t>
            </a:r>
            <a:r>
              <a:rPr lang="en-US" sz="1800" dirty="0" err="1"/>
              <a:t>lebih</a:t>
            </a:r>
            <a:r>
              <a:rPr lang="en-US" sz="1800" dirty="0"/>
              <a:t> </a:t>
            </a:r>
            <a:r>
              <a:rPr lang="en-US" sz="1800" dirty="0" err="1"/>
              <a:t>luas</a:t>
            </a:r>
            <a:endParaRPr lang="en-US" sz="1800" dirty="0"/>
          </a:p>
          <a:p>
            <a:r>
              <a:rPr lang="en-US" sz="1800" dirty="0" err="1"/>
              <a:t>Mirip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upaya</a:t>
            </a:r>
            <a:r>
              <a:rPr lang="en-US" sz="1800" dirty="0"/>
              <a:t> </a:t>
            </a:r>
            <a:r>
              <a:rPr lang="en-US" sz="1800" dirty="0" err="1"/>
              <a:t>pemasaran</a:t>
            </a:r>
            <a:r>
              <a:rPr lang="en-US" sz="1800" dirty="0"/>
              <a:t> </a:t>
            </a:r>
            <a:r>
              <a:rPr lang="en-US" sz="1800" dirty="0" err="1"/>
              <a:t>saat</a:t>
            </a:r>
            <a:r>
              <a:rPr lang="en-US" sz="1800" dirty="0"/>
              <a:t> </a:t>
            </a:r>
            <a:r>
              <a:rPr lang="en-US" sz="1800" dirty="0" err="1"/>
              <a:t>ini,akhirnya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menegaskan</a:t>
            </a:r>
            <a:r>
              <a:rPr lang="en-US" sz="1800" dirty="0"/>
              <a:t> </a:t>
            </a:r>
            <a:r>
              <a:rPr lang="en-US" sz="1800" dirty="0" err="1"/>
              <a:t>pengaruh</a:t>
            </a:r>
            <a:endParaRPr lang="en-US" sz="1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C82D7A-8B54-5904-E3BD-C92167D4C6B7}"/>
              </a:ext>
            </a:extLst>
          </p:cNvPr>
          <p:cNvSpPr txBox="1"/>
          <p:nvPr/>
        </p:nvSpPr>
        <p:spPr>
          <a:xfrm>
            <a:off x="9759924" y="6657945"/>
            <a:ext cx="243207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ID" sz="700">
                <a:solidFill>
                  <a:srgbClr val="FFFFFF"/>
                </a:solidFill>
                <a:hlinkClick r:id="rId3" tooltip="https://de.wikipedia.org/wiki/Johannes_Gutenber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ID" sz="700">
                <a:solidFill>
                  <a:srgbClr val="FFFFFF"/>
                </a:solidFill>
              </a:rPr>
              <a:t> by Unknown Author is licensed under </a:t>
            </a:r>
            <a:r>
              <a:rPr lang="en-ID" sz="700">
                <a:solidFill>
                  <a:srgbClr val="FFFFFF"/>
                </a:solidFill>
                <a:hlinkClick r:id="rId4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ID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735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Magazine printing process">
            <a:extLst>
              <a:ext uri="{FF2B5EF4-FFF2-40B4-BE49-F238E27FC236}">
                <a16:creationId xmlns:a16="http://schemas.microsoft.com/office/drawing/2014/main" id="{F096893A-73F7-7F53-D9A4-669949E308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4" r="-1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9200E07-AAF0-8D47-1D52-7923D99A6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 b="1" dirty="0"/>
              <a:t>THE IMPORTANCE OF PRINT</a:t>
            </a:r>
            <a:endParaRPr lang="en-ID" sz="4000" b="1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2A78B2A-DC00-CC82-B3DE-DAEDA4B1E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Produksi</a:t>
            </a:r>
            <a:r>
              <a:rPr lang="en-US" sz="2000" dirty="0"/>
              <a:t> </a:t>
            </a:r>
            <a:r>
              <a:rPr lang="en-US" sz="2000"/>
              <a:t>masal</a:t>
            </a:r>
            <a:r>
              <a:rPr lang="en-US" sz="2000" dirty="0"/>
              <a:t> </a:t>
            </a:r>
            <a:r>
              <a:rPr lang="en-US" sz="2000"/>
              <a:t>ini</a:t>
            </a:r>
            <a:r>
              <a:rPr lang="en-US" sz="2000" dirty="0"/>
              <a:t> </a:t>
            </a:r>
            <a:r>
              <a:rPr lang="en-US" sz="2000"/>
              <a:t>menciptakan</a:t>
            </a:r>
            <a:r>
              <a:rPr lang="en-US" sz="2000" dirty="0"/>
              <a:t> </a:t>
            </a:r>
            <a:r>
              <a:rPr lang="en-US" sz="2000"/>
              <a:t>persaingan</a:t>
            </a:r>
            <a:r>
              <a:rPr lang="en-US" sz="2000" dirty="0"/>
              <a:t>,</a:t>
            </a:r>
            <a:r>
              <a:rPr lang="en-ID" sz="2000"/>
              <a:t>ini</a:t>
            </a:r>
            <a:r>
              <a:rPr lang="en-ID" sz="2000" dirty="0"/>
              <a:t> </a:t>
            </a:r>
            <a:r>
              <a:rPr lang="en-ID" sz="2000"/>
              <a:t>adalah</a:t>
            </a:r>
            <a:r>
              <a:rPr lang="en-ID" sz="2000" dirty="0"/>
              <a:t> </a:t>
            </a:r>
            <a:r>
              <a:rPr lang="en-ID" sz="2000"/>
              <a:t>asal</a:t>
            </a:r>
            <a:r>
              <a:rPr lang="en-ID" sz="2000" dirty="0"/>
              <a:t> </a:t>
            </a:r>
            <a:r>
              <a:rPr lang="en-ID" sz="2000"/>
              <a:t>usul</a:t>
            </a:r>
            <a:r>
              <a:rPr lang="en-ID" sz="2000" dirty="0"/>
              <a:t> </a:t>
            </a:r>
            <a:r>
              <a:rPr lang="en-ID" sz="2000"/>
              <a:t>periklanan</a:t>
            </a:r>
            <a:r>
              <a:rPr lang="en-ID" sz="2000" dirty="0"/>
              <a:t> dan </a:t>
            </a:r>
            <a:r>
              <a:rPr lang="en-ID" sz="2000"/>
              <a:t>desain</a:t>
            </a:r>
            <a:r>
              <a:rPr lang="en-ID" sz="2000" dirty="0"/>
              <a:t> modern. </a:t>
            </a:r>
            <a:r>
              <a:rPr lang="en-ID" sz="2000"/>
              <a:t>Untuk</a:t>
            </a:r>
            <a:r>
              <a:rPr lang="en-ID" sz="2000" dirty="0"/>
              <a:t> </a:t>
            </a:r>
            <a:r>
              <a:rPr lang="en-ID" sz="2000"/>
              <a:t>bersaing,produsen</a:t>
            </a:r>
            <a:r>
              <a:rPr lang="en-ID" sz="2000" dirty="0"/>
              <a:t> </a:t>
            </a:r>
            <a:r>
              <a:rPr lang="en-ID" sz="2000"/>
              <a:t>beraalih</a:t>
            </a:r>
            <a:r>
              <a:rPr lang="en-ID" sz="2000" dirty="0"/>
              <a:t> </a:t>
            </a:r>
            <a:r>
              <a:rPr lang="en-ID" sz="2000"/>
              <a:t>ke</a:t>
            </a:r>
            <a:r>
              <a:rPr lang="en-ID" sz="2000" dirty="0"/>
              <a:t> </a:t>
            </a:r>
            <a:r>
              <a:rPr lang="en-ID" sz="2000"/>
              <a:t>poster,plakat,iklan</a:t>
            </a:r>
            <a:r>
              <a:rPr lang="en-ID" sz="2000" dirty="0"/>
              <a:t> </a:t>
            </a:r>
            <a:r>
              <a:rPr lang="en-ID" sz="2000"/>
              <a:t>untuk</a:t>
            </a:r>
            <a:r>
              <a:rPr lang="en-ID" sz="2000" dirty="0"/>
              <a:t> </a:t>
            </a:r>
            <a:r>
              <a:rPr lang="en-ID" sz="2000"/>
              <a:t>meyakinkan</a:t>
            </a:r>
            <a:r>
              <a:rPr lang="en-ID" sz="2000" dirty="0"/>
              <a:t> </a:t>
            </a:r>
            <a:r>
              <a:rPr lang="en-ID" sz="2000"/>
              <a:t>konsumen</a:t>
            </a:r>
            <a:r>
              <a:rPr lang="en-ID" sz="2000" dirty="0"/>
              <a:t> agar </a:t>
            </a:r>
            <a:r>
              <a:rPr lang="en-ID" sz="2000"/>
              <a:t>mengunakan</a:t>
            </a:r>
            <a:r>
              <a:rPr lang="en-ID" sz="2000" dirty="0"/>
              <a:t> </a:t>
            </a:r>
            <a:r>
              <a:rPr lang="en-ID" sz="2000"/>
              <a:t>produk</a:t>
            </a:r>
            <a:r>
              <a:rPr lang="en-ID" sz="2000" dirty="0"/>
              <a:t> </a:t>
            </a:r>
            <a:r>
              <a:rPr lang="en-ID" sz="2000"/>
              <a:t>mereka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36763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B0C161-5EF4-D0FB-2D8C-64BC6ED2644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14824" y="735106"/>
            <a:ext cx="10053763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SEKIAN TERIMA KASIH</a:t>
            </a:r>
          </a:p>
        </p:txBody>
      </p:sp>
    </p:spTree>
    <p:extLst>
      <p:ext uri="{BB962C8B-B14F-4D97-AF65-F5344CB8AC3E}">
        <p14:creationId xmlns:p14="http://schemas.microsoft.com/office/powerpoint/2010/main" val="3172450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409</Words>
  <Application>Microsoft Office PowerPoint</Application>
  <PresentationFormat>Widescreen</PresentationFormat>
  <Paragraphs>33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Aptos</vt:lpstr>
      <vt:lpstr>Aptos Display</vt:lpstr>
      <vt:lpstr>Arial</vt:lpstr>
      <vt:lpstr>Avenir Next LT Pro</vt:lpstr>
      <vt:lpstr>Berlin Sans FB Demi</vt:lpstr>
      <vt:lpstr>Bold Italic Art</vt:lpstr>
      <vt:lpstr>Office Theme</vt:lpstr>
      <vt:lpstr>SEJARAH DESAIN GRAFIS PADA ABAD PERTENGAHAN</vt:lpstr>
      <vt:lpstr>APA ITU  DESAIN  GRAFIS</vt:lpstr>
      <vt:lpstr>CAVE ART AT LASCAUX FRANCE ABAD 30</vt:lpstr>
      <vt:lpstr>PENGARUH MESIR  KUNO PADA DESAIN  DI 3200 SM</vt:lpstr>
      <vt:lpstr>ABAD PERTENGAHAN DAN REVOLUSI INDUSTRI 1100 - 1453</vt:lpstr>
      <vt:lpstr>ABAD PERTENGAHAN DAN REVOLSI INDUSTRI</vt:lpstr>
      <vt:lpstr>THE PRINTING PRESS &amp; CUTENBERG 1454</vt:lpstr>
      <vt:lpstr>THE PRINTING PRESS &amp; GUTENBERG 1454</vt:lpstr>
      <vt:lpstr>THE IMPORTANCE OF PRINT</vt:lpstr>
      <vt:lpstr>SEKIAN 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aria Desvita</dc:creator>
  <cp:lastModifiedBy>aria Desvita</cp:lastModifiedBy>
  <cp:revision>2</cp:revision>
  <dcterms:created xsi:type="dcterms:W3CDTF">2024-12-07T09:34:48Z</dcterms:created>
  <dcterms:modified xsi:type="dcterms:W3CDTF">2024-12-08T06:17:15Z</dcterms:modified>
</cp:coreProperties>
</file>