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29"/>
  </p:notesMasterIdLst>
  <p:sldIdLst>
    <p:sldId id="256" r:id="rId2"/>
    <p:sldId id="257" r:id="rId3"/>
    <p:sldId id="259" r:id="rId4"/>
    <p:sldId id="260" r:id="rId5"/>
    <p:sldId id="261" r:id="rId6"/>
    <p:sldId id="275" r:id="rId7"/>
    <p:sldId id="262" r:id="rId8"/>
    <p:sldId id="263" r:id="rId9"/>
    <p:sldId id="264" r:id="rId10"/>
    <p:sldId id="276" r:id="rId11"/>
    <p:sldId id="265" r:id="rId12"/>
    <p:sldId id="268" r:id="rId13"/>
    <p:sldId id="267" r:id="rId14"/>
    <p:sldId id="269" r:id="rId15"/>
    <p:sldId id="274" r:id="rId16"/>
    <p:sldId id="277" r:id="rId17"/>
    <p:sldId id="278" r:id="rId18"/>
    <p:sldId id="279" r:id="rId19"/>
    <p:sldId id="280" r:id="rId20"/>
    <p:sldId id="281" r:id="rId21"/>
    <p:sldId id="282" r:id="rId22"/>
    <p:sldId id="283" r:id="rId23"/>
    <p:sldId id="284" r:id="rId24"/>
    <p:sldId id="285" r:id="rId25"/>
    <p:sldId id="286" r:id="rId26"/>
    <p:sldId id="287" r:id="rId27"/>
    <p:sldId id="271" r:id="rId28"/>
  </p:sldIdLst>
  <p:sldSz cx="18288000" cy="10287000"/>
  <p:notesSz cx="6858000" cy="9144000"/>
  <p:embeddedFontLst>
    <p:embeddedFont>
      <p:font typeface="Broadway" panose="04040905080B02020502" pitchFamily="82" charset="0"/>
      <p:regular r:id="rId30"/>
    </p:embeddedFont>
    <p:embeddedFont>
      <p:font typeface="Titillium Web" panose="020B0604020202020204" charset="0"/>
      <p:bold r:id="rId31"/>
      <p:boldItalic r:id="rId32"/>
    </p:embeddedFont>
    <p:embeddedFont>
      <p:font typeface="Titillium Web SemiBold" panose="020B0604020202020204" charset="0"/>
      <p:regular r:id="rId33"/>
      <p:bold r:id="rId34"/>
      <p:italic r:id="rId35"/>
      <p:boldItalic r:id="rId36"/>
    </p:embeddedFont>
    <p:embeddedFont>
      <p:font typeface="Roboto Slab" panose="020B0604020202020204" charset="0"/>
      <p:regular r:id="rId37"/>
      <p:bold r:id="rId38"/>
    </p:embeddedFont>
    <p:embeddedFont>
      <p:font typeface="Calibri" panose="020F0502020204030204" pitchFamily="34" charset="0"/>
      <p:regular r:id="rId39"/>
      <p:bold r:id="rId40"/>
      <p:italic r:id="rId41"/>
      <p:boldItalic r:id="rId42"/>
    </p:embeddedFont>
    <p:embeddedFont>
      <p:font typeface="Arial Narrow" panose="020B0606020202030204" pitchFamily="34" charset="0"/>
      <p:regular r:id="rId43"/>
      <p:bold r:id="rId44"/>
      <p:italic r:id="rId45"/>
      <p:boldItalic r:id="rId46"/>
    </p:embeddedFont>
    <p:embeddedFont>
      <p:font typeface="Quicksand" panose="020B0604020202020204" charset="0"/>
      <p:regular r:id="rId47"/>
      <p:bold r:id="rId48"/>
    </p:embeddedFont>
    <p:embeddedFont>
      <p:font typeface="Roboto" panose="02000000000000000000" pitchFamily="2" charset="0"/>
      <p:regular r:id="rId49"/>
    </p:embeddedFont>
    <p:embeddedFont>
      <p:font typeface="Bookman Old Style" panose="02050604050505020204" pitchFamily="18"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732"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5416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6" name="Google Shape;46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5" name="Google Shape;58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0" name="Google Shape;55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3" name="Google Shape;6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8" name="Google Shape;78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0" name="Google Shape;68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2703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9" name="Google Shape;38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914400" y="2400301"/>
            <a:ext cx="16459200" cy="6788945"/>
          </a:xfrm>
        </p:spPr>
        <p:txBody>
          <a:bodyPr/>
          <a:lstStyle/>
          <a:p>
            <a:endParaRPr lang="en-US"/>
          </a:p>
        </p:txBody>
      </p:sp>
      <p:sp>
        <p:nvSpPr>
          <p:cNvPr id="4" name="Date Placeholder 3"/>
          <p:cNvSpPr>
            <a:spLocks noGrp="1"/>
          </p:cNvSpPr>
          <p:nvPr>
            <p:ph type="dt" sz="half" idx="10"/>
          </p:nvPr>
        </p:nvSpPr>
        <p:spPr>
          <a:xfrm>
            <a:off x="914400" y="9367838"/>
            <a:ext cx="4267200" cy="714375"/>
          </a:xfrm>
        </p:spPr>
        <p:txBody>
          <a:bodyPr/>
          <a:lstStyle>
            <a:lvl1pPr>
              <a:defRPr/>
            </a:lvl1pPr>
          </a:lstStyle>
          <a:p>
            <a:endParaRPr lang="en-US" altLang="en-US"/>
          </a:p>
        </p:txBody>
      </p:sp>
      <p:sp>
        <p:nvSpPr>
          <p:cNvPr id="5" name="Footer Placeholder 4"/>
          <p:cNvSpPr>
            <a:spLocks noGrp="1"/>
          </p:cNvSpPr>
          <p:nvPr>
            <p:ph type="ftr" sz="quarter" idx="11"/>
          </p:nvPr>
        </p:nvSpPr>
        <p:spPr>
          <a:xfrm>
            <a:off x="6248400" y="9367838"/>
            <a:ext cx="5791200" cy="714375"/>
          </a:xfrm>
        </p:spPr>
        <p:txBody>
          <a:bodyPr/>
          <a:lstStyle>
            <a:lvl1pPr>
              <a:defRPr/>
            </a:lvl1pPr>
          </a:lstStyle>
          <a:p>
            <a:endParaRPr lang="en-US" altLang="en-US"/>
          </a:p>
        </p:txBody>
      </p:sp>
      <p:sp>
        <p:nvSpPr>
          <p:cNvPr id="6" name="Slide Number Placeholder 5"/>
          <p:cNvSpPr>
            <a:spLocks noGrp="1"/>
          </p:cNvSpPr>
          <p:nvPr>
            <p:ph type="sldNum" sz="quarter" idx="12"/>
          </p:nvPr>
        </p:nvSpPr>
        <p:spPr>
          <a:xfrm>
            <a:off x="13106400" y="9367838"/>
            <a:ext cx="4267200" cy="714375"/>
          </a:xfrm>
        </p:spPr>
        <p:txBody>
          <a:bodyPr/>
          <a:lstStyle>
            <a:lvl1pPr>
              <a:defRPr/>
            </a:lvl1pPr>
          </a:lstStyle>
          <a:p>
            <a:fld id="{15390DB0-4C1C-4086-888B-5388A4A7F30A}" type="slidenum">
              <a:rPr lang="en-US" altLang="en-US"/>
              <a:pPr/>
              <a:t>‹#›</a:t>
            </a:fld>
            <a:endParaRPr lang="en-US" altLang="en-US"/>
          </a:p>
        </p:txBody>
      </p:sp>
    </p:spTree>
    <p:extLst>
      <p:ext uri="{BB962C8B-B14F-4D97-AF65-F5344CB8AC3E}">
        <p14:creationId xmlns:p14="http://schemas.microsoft.com/office/powerpoint/2010/main" val="119241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3"/>
          <p:cNvSpPr txBox="1">
            <a:spLocks noGrp="1"/>
          </p:cNvSpPr>
          <p:nvPr>
            <p:ph type="ctrTitle"/>
          </p:nvPr>
        </p:nvSpPr>
        <p:spPr>
          <a:xfrm>
            <a:off x="1697850" y="943875"/>
            <a:ext cx="14892300" cy="1470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 name="Google Shape;11;p3"/>
          <p:cNvSpPr txBox="1">
            <a:spLocks noGrp="1"/>
          </p:cNvSpPr>
          <p:nvPr>
            <p:ph type="subTitle" idx="1"/>
          </p:nvPr>
        </p:nvSpPr>
        <p:spPr>
          <a:xfrm>
            <a:off x="2090550" y="3942700"/>
            <a:ext cx="141069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SzPts val="2500"/>
              <a:buNone/>
              <a:defRPr sz="2500"/>
            </a:lvl1pPr>
            <a:lvl2pPr lvl="1" algn="ctr">
              <a:spcBef>
                <a:spcPts val="560"/>
              </a:spcBef>
              <a:spcAft>
                <a:spcPts val="0"/>
              </a:spcAft>
              <a:buSzPts val="2500"/>
              <a:buFont typeface="Roboto Slab"/>
              <a:buNone/>
              <a:defRPr sz="2500">
                <a:latin typeface="Roboto Slab"/>
                <a:ea typeface="Roboto Slab"/>
                <a:cs typeface="Roboto Slab"/>
                <a:sym typeface="Roboto Slab"/>
              </a:defRPr>
            </a:lvl2pPr>
            <a:lvl3pPr lvl="2" algn="ctr">
              <a:spcBef>
                <a:spcPts val="480"/>
              </a:spcBef>
              <a:spcAft>
                <a:spcPts val="0"/>
              </a:spcAft>
              <a:buSzPts val="2500"/>
              <a:buFont typeface="Roboto Slab"/>
              <a:buNone/>
              <a:defRPr sz="2500">
                <a:latin typeface="Roboto Slab"/>
                <a:ea typeface="Roboto Slab"/>
                <a:cs typeface="Roboto Slab"/>
                <a:sym typeface="Roboto Slab"/>
              </a:defRPr>
            </a:lvl3pPr>
            <a:lvl4pPr lvl="3" algn="ctr">
              <a:spcBef>
                <a:spcPts val="400"/>
              </a:spcBef>
              <a:spcAft>
                <a:spcPts val="0"/>
              </a:spcAft>
              <a:buSzPts val="2500"/>
              <a:buFont typeface="Roboto Slab"/>
              <a:buNone/>
              <a:defRPr sz="2500">
                <a:latin typeface="Roboto Slab"/>
                <a:ea typeface="Roboto Slab"/>
                <a:cs typeface="Roboto Slab"/>
                <a:sym typeface="Roboto Slab"/>
              </a:defRPr>
            </a:lvl4pPr>
            <a:lvl5pPr lvl="4" algn="ctr">
              <a:spcBef>
                <a:spcPts val="400"/>
              </a:spcBef>
              <a:spcAft>
                <a:spcPts val="0"/>
              </a:spcAft>
              <a:buSzPts val="2500"/>
              <a:buFont typeface="Roboto Slab"/>
              <a:buNone/>
              <a:defRPr sz="2500">
                <a:latin typeface="Roboto Slab"/>
                <a:ea typeface="Roboto Slab"/>
                <a:cs typeface="Roboto Slab"/>
                <a:sym typeface="Roboto Slab"/>
              </a:defRPr>
            </a:lvl5pPr>
            <a:lvl6pPr lvl="5" algn="ctr">
              <a:spcBef>
                <a:spcPts val="400"/>
              </a:spcBef>
              <a:spcAft>
                <a:spcPts val="0"/>
              </a:spcAft>
              <a:buSzPts val="2500"/>
              <a:buFont typeface="Roboto Slab"/>
              <a:buNone/>
              <a:defRPr sz="2500">
                <a:latin typeface="Roboto Slab"/>
                <a:ea typeface="Roboto Slab"/>
                <a:cs typeface="Roboto Slab"/>
                <a:sym typeface="Roboto Slab"/>
              </a:defRPr>
            </a:lvl6pPr>
            <a:lvl7pPr lvl="6" algn="ctr">
              <a:spcBef>
                <a:spcPts val="400"/>
              </a:spcBef>
              <a:spcAft>
                <a:spcPts val="0"/>
              </a:spcAft>
              <a:buSzPts val="2500"/>
              <a:buFont typeface="Roboto Slab"/>
              <a:buNone/>
              <a:defRPr sz="2500">
                <a:latin typeface="Roboto Slab"/>
                <a:ea typeface="Roboto Slab"/>
                <a:cs typeface="Roboto Slab"/>
                <a:sym typeface="Roboto Slab"/>
              </a:defRPr>
            </a:lvl7pPr>
            <a:lvl8pPr lvl="7" algn="ctr">
              <a:spcBef>
                <a:spcPts val="400"/>
              </a:spcBef>
              <a:spcAft>
                <a:spcPts val="0"/>
              </a:spcAft>
              <a:buSzPts val="2500"/>
              <a:buFont typeface="Roboto Slab"/>
              <a:buNone/>
              <a:defRPr sz="2500">
                <a:latin typeface="Roboto Slab"/>
                <a:ea typeface="Roboto Slab"/>
                <a:cs typeface="Roboto Slab"/>
                <a:sym typeface="Roboto Slab"/>
              </a:defRPr>
            </a:lvl8pPr>
            <a:lvl9pPr lvl="8" algn="ctr">
              <a:spcBef>
                <a:spcPts val="400"/>
              </a:spcBef>
              <a:spcAft>
                <a:spcPts val="0"/>
              </a:spcAft>
              <a:buSzPts val="2500"/>
              <a:buFont typeface="Roboto Slab"/>
              <a:buNone/>
              <a:defRPr sz="2500">
                <a:latin typeface="Roboto Slab"/>
                <a:ea typeface="Roboto Slab"/>
                <a:cs typeface="Roboto Slab"/>
                <a:sym typeface="Roboto Slab"/>
              </a:defRPr>
            </a:lvl9pPr>
          </a:lstStyle>
          <a:p>
            <a:endParaRPr/>
          </a:p>
        </p:txBody>
      </p:sp>
      <p:grpSp>
        <p:nvGrpSpPr>
          <p:cNvPr id="12" name="Google Shape;12;p3"/>
          <p:cNvGrpSpPr/>
          <p:nvPr/>
        </p:nvGrpSpPr>
        <p:grpSpPr>
          <a:xfrm>
            <a:off x="1028700" y="9766770"/>
            <a:ext cx="16230530" cy="0"/>
            <a:chOff x="0" y="1328912"/>
            <a:chExt cx="21640706" cy="0"/>
          </a:xfrm>
        </p:grpSpPr>
        <p:cxnSp>
          <p:nvCxnSpPr>
            <p:cNvPr id="13" name="Google Shape;13;p3"/>
            <p:cNvCxnSpPr/>
            <p:nvPr/>
          </p:nvCxnSpPr>
          <p:spPr>
            <a:xfrm>
              <a:off x="0" y="1328912"/>
              <a:ext cx="7755600" cy="0"/>
            </a:xfrm>
            <a:prstGeom prst="straightConnector1">
              <a:avLst/>
            </a:prstGeom>
            <a:noFill/>
            <a:ln w="50800" cap="flat" cmpd="sng">
              <a:solidFill>
                <a:srgbClr val="0047AB"/>
              </a:solidFill>
              <a:prstDash val="solid"/>
              <a:round/>
              <a:headEnd type="none" w="sm" len="sm"/>
              <a:tailEnd type="none" w="sm" len="sm"/>
            </a:ln>
          </p:spPr>
        </p:cxnSp>
        <p:cxnSp>
          <p:nvCxnSpPr>
            <p:cNvPr id="14" name="Google Shape;14;p3"/>
            <p:cNvCxnSpPr/>
            <p:nvPr/>
          </p:nvCxnSpPr>
          <p:spPr>
            <a:xfrm>
              <a:off x="13885106" y="1328912"/>
              <a:ext cx="7755600" cy="0"/>
            </a:xfrm>
            <a:prstGeom prst="straightConnector1">
              <a:avLst/>
            </a:prstGeom>
            <a:noFill/>
            <a:ln w="50800" cap="flat" cmpd="sng">
              <a:solidFill>
                <a:srgbClr val="0047AB"/>
              </a:solidFill>
              <a:prstDash val="solid"/>
              <a:round/>
              <a:headEnd type="none" w="sm" len="sm"/>
              <a:tailEnd type="none" w="sm" len="sm"/>
            </a:ln>
          </p:spPr>
        </p:cxnSp>
      </p:grpSp>
      <p:grpSp>
        <p:nvGrpSpPr>
          <p:cNvPr id="15" name="Google Shape;15;p3"/>
          <p:cNvGrpSpPr/>
          <p:nvPr/>
        </p:nvGrpSpPr>
        <p:grpSpPr>
          <a:xfrm>
            <a:off x="17508842" y="7990927"/>
            <a:ext cx="1558300" cy="1558300"/>
            <a:chOff x="0" y="0"/>
            <a:chExt cx="812800" cy="812800"/>
          </a:xfrm>
        </p:grpSpPr>
        <p:sp>
          <p:nvSpPr>
            <p:cNvPr id="16" name="Google Shape;16;p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 name="Google Shape;18;p3"/>
          <p:cNvGrpSpPr/>
          <p:nvPr/>
        </p:nvGrpSpPr>
        <p:grpSpPr>
          <a:xfrm>
            <a:off x="-455923" y="2966518"/>
            <a:ext cx="2017370" cy="2017370"/>
            <a:chOff x="0" y="0"/>
            <a:chExt cx="812800" cy="812800"/>
          </a:xfrm>
        </p:grpSpPr>
        <p:sp>
          <p:nvSpPr>
            <p:cNvPr id="19" name="Google Shape;19;p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 name="Google Shape;21;p3"/>
          <p:cNvGrpSpPr/>
          <p:nvPr/>
        </p:nvGrpSpPr>
        <p:grpSpPr>
          <a:xfrm rot="8344191">
            <a:off x="17427396" y="7783292"/>
            <a:ext cx="818708" cy="818708"/>
            <a:chOff x="0" y="0"/>
            <a:chExt cx="812800" cy="812800"/>
          </a:xfrm>
        </p:grpSpPr>
        <p:sp>
          <p:nvSpPr>
            <p:cNvPr id="22" name="Google Shape;22;p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24" name="Google Shape;24;p3"/>
          <p:cNvPicPr preferRelativeResize="0"/>
          <p:nvPr/>
        </p:nvPicPr>
        <p:blipFill>
          <a:blip r:embed="rId2">
            <a:alphaModFix/>
          </a:blip>
          <a:stretch>
            <a:fillRect/>
          </a:stretch>
        </p:blipFill>
        <p:spPr>
          <a:xfrm>
            <a:off x="8208650" y="8770096"/>
            <a:ext cx="1870700" cy="12761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57200" y="274650"/>
            <a:ext cx="16872300" cy="29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3013850" y="4217250"/>
            <a:ext cx="8229600" cy="4526100"/>
          </a:xfrm>
          <a:prstGeom prst="rect">
            <a:avLst/>
          </a:prstGeom>
          <a:noFill/>
          <a:ln>
            <a:noFill/>
          </a:ln>
        </p:spPr>
        <p:txBody>
          <a:bodyPr spcFirstLastPara="1" wrap="square" lIns="91425" tIns="45700" rIns="91425" bIns="45700" anchor="t" anchorCtr="0">
            <a:normAutofit/>
          </a:bodyPr>
          <a:lstStyle>
            <a:lvl1pPr marL="457200" lvl="0" indent="-387350" algn="l">
              <a:spcBef>
                <a:spcPts val="360"/>
              </a:spcBef>
              <a:spcAft>
                <a:spcPts val="0"/>
              </a:spcAft>
              <a:buClr>
                <a:schemeClr val="dk1"/>
              </a:buClr>
              <a:buSzPts val="2500"/>
              <a:buChar char="•"/>
              <a:defRPr sz="2500"/>
            </a:lvl1pPr>
            <a:lvl2pPr marL="914400" lvl="1"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2pPr>
            <a:lvl3pPr marL="1371600" lvl="2"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3pPr>
            <a:lvl4pPr marL="1828800" lvl="3"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4pPr>
            <a:lvl5pPr marL="2286000" lvl="4"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5pPr>
            <a:lvl6pPr marL="2743200" lvl="5"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6pPr>
            <a:lvl7pPr marL="3200400" lvl="6"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7pPr>
            <a:lvl8pPr marL="3657600" lvl="7"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8pPr>
            <a:lvl9pPr marL="4114800" lvl="8"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9pPr>
          </a:lstStyle>
          <a:p>
            <a:endParaRPr/>
          </a:p>
        </p:txBody>
      </p:sp>
      <p:cxnSp>
        <p:nvCxnSpPr>
          <p:cNvPr id="28" name="Google Shape;28;p4"/>
          <p:cNvCxnSpPr/>
          <p:nvPr/>
        </p:nvCxnSpPr>
        <p:spPr>
          <a:xfrm>
            <a:off x="1028700" y="9766770"/>
            <a:ext cx="5816700" cy="0"/>
          </a:xfrm>
          <a:prstGeom prst="straightConnector1">
            <a:avLst/>
          </a:prstGeom>
          <a:noFill/>
          <a:ln w="38100" cap="flat" cmpd="sng">
            <a:solidFill>
              <a:srgbClr val="445D81"/>
            </a:solidFill>
            <a:prstDash val="solid"/>
            <a:round/>
            <a:headEnd type="none" w="sm" len="sm"/>
            <a:tailEnd type="none" w="sm" len="sm"/>
          </a:ln>
        </p:spPr>
      </p:cxnSp>
      <p:cxnSp>
        <p:nvCxnSpPr>
          <p:cNvPr id="29" name="Google Shape;29;p4"/>
          <p:cNvCxnSpPr/>
          <p:nvPr/>
        </p:nvCxnSpPr>
        <p:spPr>
          <a:xfrm>
            <a:off x="11442529" y="9766770"/>
            <a:ext cx="5816700" cy="0"/>
          </a:xfrm>
          <a:prstGeom prst="straightConnector1">
            <a:avLst/>
          </a:prstGeom>
          <a:noFill/>
          <a:ln w="38100" cap="flat" cmpd="sng">
            <a:solidFill>
              <a:srgbClr val="445D81"/>
            </a:solidFill>
            <a:prstDash val="solid"/>
            <a:round/>
            <a:headEnd type="none" w="sm" len="sm"/>
            <a:tailEnd type="none" w="sm" len="sm"/>
          </a:ln>
        </p:spPr>
      </p:cxnSp>
      <p:pic>
        <p:nvPicPr>
          <p:cNvPr id="30" name="Google Shape;30;p4"/>
          <p:cNvPicPr preferRelativeResize="0"/>
          <p:nvPr/>
        </p:nvPicPr>
        <p:blipFill>
          <a:blip r:embed="rId2">
            <a:alphaModFix/>
          </a:blip>
          <a:stretch>
            <a:fillRect/>
          </a:stretch>
        </p:blipFill>
        <p:spPr>
          <a:xfrm>
            <a:off x="8208650" y="8711596"/>
            <a:ext cx="1870700" cy="1276100"/>
          </a:xfrm>
          <a:prstGeom prst="rect">
            <a:avLst/>
          </a:prstGeom>
          <a:noFill/>
          <a:ln>
            <a:noFill/>
          </a:ln>
        </p:spPr>
      </p:pic>
      <p:grpSp>
        <p:nvGrpSpPr>
          <p:cNvPr id="31" name="Google Shape;31;p4"/>
          <p:cNvGrpSpPr/>
          <p:nvPr/>
        </p:nvGrpSpPr>
        <p:grpSpPr>
          <a:xfrm>
            <a:off x="1028700" y="8155567"/>
            <a:ext cx="1375176" cy="1375176"/>
            <a:chOff x="0" y="0"/>
            <a:chExt cx="812800" cy="812800"/>
          </a:xfrm>
        </p:grpSpPr>
        <p:sp>
          <p:nvSpPr>
            <p:cNvPr id="32" name="Google Shape;32;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 name="Google Shape;34;p4"/>
          <p:cNvGrpSpPr/>
          <p:nvPr/>
        </p:nvGrpSpPr>
        <p:grpSpPr>
          <a:xfrm>
            <a:off x="16839026" y="3072179"/>
            <a:ext cx="2071340" cy="2071340"/>
            <a:chOff x="0" y="0"/>
            <a:chExt cx="812800" cy="812800"/>
          </a:xfrm>
        </p:grpSpPr>
        <p:sp>
          <p:nvSpPr>
            <p:cNvPr id="35" name="Google Shape;35;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 name="Google Shape;37;p4"/>
          <p:cNvGrpSpPr/>
          <p:nvPr/>
        </p:nvGrpSpPr>
        <p:grpSpPr>
          <a:xfrm>
            <a:off x="15608253" y="944245"/>
            <a:ext cx="3302081" cy="3302081"/>
            <a:chOff x="0" y="0"/>
            <a:chExt cx="812800" cy="812800"/>
          </a:xfrm>
        </p:grpSpPr>
        <p:sp>
          <p:nvSpPr>
            <p:cNvPr id="38" name="Google Shape;38;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 name="Google Shape;40;p4"/>
          <p:cNvGrpSpPr/>
          <p:nvPr/>
        </p:nvGrpSpPr>
        <p:grpSpPr>
          <a:xfrm>
            <a:off x="-1427332" y="8531728"/>
            <a:ext cx="3302081" cy="3302081"/>
            <a:chOff x="0" y="0"/>
            <a:chExt cx="812800" cy="812800"/>
          </a:xfrm>
        </p:grpSpPr>
        <p:sp>
          <p:nvSpPr>
            <p:cNvPr id="41" name="Google Shape;41;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 name="Google Shape;43;p4"/>
          <p:cNvGrpSpPr/>
          <p:nvPr/>
        </p:nvGrpSpPr>
        <p:grpSpPr>
          <a:xfrm>
            <a:off x="13614140" y="8152190"/>
            <a:ext cx="1143691" cy="1143691"/>
            <a:chOff x="0" y="0"/>
            <a:chExt cx="812800" cy="812800"/>
          </a:xfrm>
        </p:grpSpPr>
        <p:sp>
          <p:nvSpPr>
            <p:cNvPr id="44" name="Google Shape;44;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6" name="Google Shape;46;p4"/>
          <p:cNvGrpSpPr/>
          <p:nvPr/>
        </p:nvGrpSpPr>
        <p:grpSpPr>
          <a:xfrm>
            <a:off x="14185973" y="8700504"/>
            <a:ext cx="830275" cy="830275"/>
            <a:chOff x="0" y="0"/>
            <a:chExt cx="812800" cy="812800"/>
          </a:xfrm>
        </p:grpSpPr>
        <p:sp>
          <p:nvSpPr>
            <p:cNvPr id="47" name="Google Shape;47;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 name="Google Shape;49;p4"/>
          <p:cNvGrpSpPr/>
          <p:nvPr/>
        </p:nvGrpSpPr>
        <p:grpSpPr>
          <a:xfrm>
            <a:off x="118871" y="7245737"/>
            <a:ext cx="909848" cy="909848"/>
            <a:chOff x="0" y="0"/>
            <a:chExt cx="812800" cy="812800"/>
          </a:xfrm>
        </p:grpSpPr>
        <p:sp>
          <p:nvSpPr>
            <p:cNvPr id="50" name="Google Shape;50;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p5"/>
          <p:cNvSpPr txBox="1">
            <a:spLocks noGrp="1"/>
          </p:cNvSpPr>
          <p:nvPr>
            <p:ph type="title"/>
          </p:nvPr>
        </p:nvSpPr>
        <p:spPr>
          <a:xfrm>
            <a:off x="1927725" y="545900"/>
            <a:ext cx="15665400" cy="2361000"/>
          </a:xfrm>
          <a:prstGeom prst="rect">
            <a:avLst/>
          </a:prstGeom>
          <a:noFill/>
          <a:ln>
            <a:noFill/>
          </a:ln>
        </p:spPr>
        <p:txBody>
          <a:bodyPr spcFirstLastPara="1" wrap="square" lIns="91425" tIns="45700" rIns="91425" bIns="45700" anchor="t" anchorCtr="0">
            <a:normAutofit/>
          </a:bodyPr>
          <a:lstStyle>
            <a:lvl1pPr lvl="0">
              <a:spcBef>
                <a:spcPts val="0"/>
              </a:spcBef>
              <a:spcAft>
                <a:spcPts val="0"/>
              </a:spcAft>
              <a:buClr>
                <a:schemeClr val="dk1"/>
              </a:buClr>
              <a:buSzPts val="9000"/>
              <a:buFont typeface="Calibri"/>
              <a:buNone/>
              <a:defRPr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5"/>
          <p:cNvSpPr txBox="1">
            <a:spLocks noGrp="1"/>
          </p:cNvSpPr>
          <p:nvPr>
            <p:ph type="body" idx="1"/>
          </p:nvPr>
        </p:nvSpPr>
        <p:spPr>
          <a:xfrm>
            <a:off x="1532188" y="6560538"/>
            <a:ext cx="7772400" cy="150030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2500"/>
              <a:buNone/>
              <a:defRPr sz="2500"/>
            </a:lvl1pPr>
            <a:lvl2pPr marL="914400" lvl="1" indent="-228600" algn="l">
              <a:spcBef>
                <a:spcPts val="360"/>
              </a:spcBef>
              <a:spcAft>
                <a:spcPts val="0"/>
              </a:spcAft>
              <a:buSzPts val="2500"/>
              <a:buFont typeface="Roboto Slab"/>
              <a:buNone/>
              <a:defRPr sz="2500">
                <a:latin typeface="Roboto Slab"/>
                <a:ea typeface="Roboto Slab"/>
                <a:cs typeface="Roboto Slab"/>
                <a:sym typeface="Roboto Slab"/>
              </a:defRPr>
            </a:lvl2pPr>
            <a:lvl3pPr marL="1371600" lvl="2" indent="-228600" algn="l">
              <a:spcBef>
                <a:spcPts val="320"/>
              </a:spcBef>
              <a:spcAft>
                <a:spcPts val="0"/>
              </a:spcAft>
              <a:buSzPts val="2500"/>
              <a:buFont typeface="Roboto Slab"/>
              <a:buNone/>
              <a:defRPr sz="2500">
                <a:latin typeface="Roboto Slab"/>
                <a:ea typeface="Roboto Slab"/>
                <a:cs typeface="Roboto Slab"/>
                <a:sym typeface="Roboto Slab"/>
              </a:defRPr>
            </a:lvl3pPr>
            <a:lvl4pPr marL="1828800" lvl="3" indent="-228600" algn="l">
              <a:spcBef>
                <a:spcPts val="280"/>
              </a:spcBef>
              <a:spcAft>
                <a:spcPts val="0"/>
              </a:spcAft>
              <a:buSzPts val="2500"/>
              <a:buFont typeface="Roboto Slab"/>
              <a:buNone/>
              <a:defRPr sz="2500">
                <a:latin typeface="Roboto Slab"/>
                <a:ea typeface="Roboto Slab"/>
                <a:cs typeface="Roboto Slab"/>
                <a:sym typeface="Roboto Slab"/>
              </a:defRPr>
            </a:lvl4pPr>
            <a:lvl5pPr marL="2286000" lvl="4" indent="-228600" algn="l">
              <a:spcBef>
                <a:spcPts val="280"/>
              </a:spcBef>
              <a:spcAft>
                <a:spcPts val="0"/>
              </a:spcAft>
              <a:buSzPts val="2500"/>
              <a:buFont typeface="Roboto Slab"/>
              <a:buNone/>
              <a:defRPr sz="2500">
                <a:latin typeface="Roboto Slab"/>
                <a:ea typeface="Roboto Slab"/>
                <a:cs typeface="Roboto Slab"/>
                <a:sym typeface="Roboto Slab"/>
              </a:defRPr>
            </a:lvl5pPr>
            <a:lvl6pPr marL="2743200" lvl="5" indent="-228600" algn="l">
              <a:spcBef>
                <a:spcPts val="280"/>
              </a:spcBef>
              <a:spcAft>
                <a:spcPts val="0"/>
              </a:spcAft>
              <a:buSzPts val="2500"/>
              <a:buFont typeface="Roboto Slab"/>
              <a:buNone/>
              <a:defRPr sz="2500">
                <a:latin typeface="Roboto Slab"/>
                <a:ea typeface="Roboto Slab"/>
                <a:cs typeface="Roboto Slab"/>
                <a:sym typeface="Roboto Slab"/>
              </a:defRPr>
            </a:lvl6pPr>
            <a:lvl7pPr marL="3200400" lvl="6" indent="-228600" algn="l">
              <a:spcBef>
                <a:spcPts val="280"/>
              </a:spcBef>
              <a:spcAft>
                <a:spcPts val="0"/>
              </a:spcAft>
              <a:buSzPts val="2500"/>
              <a:buFont typeface="Roboto Slab"/>
              <a:buNone/>
              <a:defRPr sz="2500">
                <a:latin typeface="Roboto Slab"/>
                <a:ea typeface="Roboto Slab"/>
                <a:cs typeface="Roboto Slab"/>
                <a:sym typeface="Roboto Slab"/>
              </a:defRPr>
            </a:lvl7pPr>
            <a:lvl8pPr marL="3657600" lvl="7" indent="-228600" algn="l">
              <a:spcBef>
                <a:spcPts val="280"/>
              </a:spcBef>
              <a:spcAft>
                <a:spcPts val="0"/>
              </a:spcAft>
              <a:buSzPts val="2500"/>
              <a:buFont typeface="Roboto Slab"/>
              <a:buNone/>
              <a:defRPr sz="2500">
                <a:latin typeface="Roboto Slab"/>
                <a:ea typeface="Roboto Slab"/>
                <a:cs typeface="Roboto Slab"/>
                <a:sym typeface="Roboto Slab"/>
              </a:defRPr>
            </a:lvl8pPr>
            <a:lvl9pPr marL="4114800" lvl="8" indent="-228600" algn="l">
              <a:spcBef>
                <a:spcPts val="280"/>
              </a:spcBef>
              <a:spcAft>
                <a:spcPts val="0"/>
              </a:spcAft>
              <a:buSzPts val="2500"/>
              <a:buFont typeface="Roboto Slab"/>
              <a:buNone/>
              <a:defRPr sz="2500">
                <a:latin typeface="Roboto Slab"/>
                <a:ea typeface="Roboto Slab"/>
                <a:cs typeface="Roboto Slab"/>
                <a:sym typeface="Roboto Slab"/>
              </a:defRPr>
            </a:lvl9pPr>
          </a:lstStyle>
          <a:p>
            <a:endParaRPr/>
          </a:p>
        </p:txBody>
      </p:sp>
      <p:cxnSp>
        <p:nvCxnSpPr>
          <p:cNvPr id="55" name="Google Shape;55;p5"/>
          <p:cNvCxnSpPr/>
          <p:nvPr/>
        </p:nvCxnSpPr>
        <p:spPr>
          <a:xfrm>
            <a:off x="1028700" y="9766770"/>
            <a:ext cx="5816700" cy="0"/>
          </a:xfrm>
          <a:prstGeom prst="straightConnector1">
            <a:avLst/>
          </a:prstGeom>
          <a:noFill/>
          <a:ln w="38100" cap="flat" cmpd="sng">
            <a:solidFill>
              <a:srgbClr val="445D81"/>
            </a:solidFill>
            <a:prstDash val="solid"/>
            <a:round/>
            <a:headEnd type="none" w="sm" len="sm"/>
            <a:tailEnd type="none" w="sm" len="sm"/>
          </a:ln>
        </p:spPr>
      </p:cxnSp>
      <p:cxnSp>
        <p:nvCxnSpPr>
          <p:cNvPr id="56" name="Google Shape;56;p5"/>
          <p:cNvCxnSpPr/>
          <p:nvPr/>
        </p:nvCxnSpPr>
        <p:spPr>
          <a:xfrm>
            <a:off x="11442529" y="9766770"/>
            <a:ext cx="5816700" cy="0"/>
          </a:xfrm>
          <a:prstGeom prst="straightConnector1">
            <a:avLst/>
          </a:prstGeom>
          <a:noFill/>
          <a:ln w="38100" cap="flat" cmpd="sng">
            <a:solidFill>
              <a:srgbClr val="445D81"/>
            </a:solidFill>
            <a:prstDash val="solid"/>
            <a:round/>
            <a:headEnd type="none" w="sm" len="sm"/>
            <a:tailEnd type="none" w="sm" len="sm"/>
          </a:ln>
        </p:spPr>
      </p:cxnSp>
      <p:pic>
        <p:nvPicPr>
          <p:cNvPr id="57" name="Google Shape;57;p5"/>
          <p:cNvPicPr preferRelativeResize="0"/>
          <p:nvPr/>
        </p:nvPicPr>
        <p:blipFill>
          <a:blip r:embed="rId2">
            <a:alphaModFix/>
          </a:blip>
          <a:stretch>
            <a:fillRect/>
          </a:stretch>
        </p:blipFill>
        <p:spPr>
          <a:xfrm>
            <a:off x="8208650" y="8711596"/>
            <a:ext cx="1870700" cy="1276100"/>
          </a:xfrm>
          <a:prstGeom prst="rect">
            <a:avLst/>
          </a:prstGeom>
          <a:noFill/>
          <a:ln>
            <a:noFill/>
          </a:ln>
        </p:spPr>
      </p:pic>
      <p:grpSp>
        <p:nvGrpSpPr>
          <p:cNvPr id="58" name="Google Shape;58;p5"/>
          <p:cNvGrpSpPr/>
          <p:nvPr/>
        </p:nvGrpSpPr>
        <p:grpSpPr>
          <a:xfrm>
            <a:off x="-327716" y="1715214"/>
            <a:ext cx="1878137" cy="1878218"/>
            <a:chOff x="0" y="0"/>
            <a:chExt cx="812800" cy="812800"/>
          </a:xfrm>
        </p:grpSpPr>
        <p:sp>
          <p:nvSpPr>
            <p:cNvPr id="59" name="Google Shape;59;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 name="Google Shape;61;p5"/>
          <p:cNvGrpSpPr/>
          <p:nvPr/>
        </p:nvGrpSpPr>
        <p:grpSpPr>
          <a:xfrm>
            <a:off x="895219" y="1715214"/>
            <a:ext cx="1310477" cy="1310477"/>
            <a:chOff x="0" y="0"/>
            <a:chExt cx="812800" cy="812800"/>
          </a:xfrm>
        </p:grpSpPr>
        <p:sp>
          <p:nvSpPr>
            <p:cNvPr id="62" name="Google Shape;62;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4" name="Google Shape;64;p5"/>
          <p:cNvGrpSpPr/>
          <p:nvPr/>
        </p:nvGrpSpPr>
        <p:grpSpPr>
          <a:xfrm rot="-3256100">
            <a:off x="16290231" y="7595487"/>
            <a:ext cx="1878101" cy="1878215"/>
            <a:chOff x="0" y="0"/>
            <a:chExt cx="812800" cy="812800"/>
          </a:xfrm>
        </p:grpSpPr>
        <p:sp>
          <p:nvSpPr>
            <p:cNvPr id="65" name="Google Shape;65;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 name="Google Shape;67;p5"/>
          <p:cNvGrpSpPr/>
          <p:nvPr/>
        </p:nvGrpSpPr>
        <p:grpSpPr>
          <a:xfrm rot="-3256040">
            <a:off x="16892067" y="6951241"/>
            <a:ext cx="1310492" cy="1310492"/>
            <a:chOff x="0" y="0"/>
            <a:chExt cx="812800" cy="812800"/>
          </a:xfrm>
        </p:grpSpPr>
        <p:sp>
          <p:nvSpPr>
            <p:cNvPr id="68" name="Google Shape;68;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0"/>
        <p:cNvGrpSpPr/>
        <p:nvPr/>
      </p:nvGrpSpPr>
      <p:grpSpPr>
        <a:xfrm>
          <a:off x="0" y="0"/>
          <a:ext cx="0" cy="0"/>
          <a:chOff x="0" y="0"/>
          <a:chExt cx="0" cy="0"/>
        </a:xfrm>
      </p:grpSpPr>
      <p:sp>
        <p:nvSpPr>
          <p:cNvPr id="71" name="Google Shape;71;p6"/>
          <p:cNvSpPr txBox="1">
            <a:spLocks noGrp="1"/>
          </p:cNvSpPr>
          <p:nvPr>
            <p:ph type="title"/>
          </p:nvPr>
        </p:nvSpPr>
        <p:spPr>
          <a:xfrm>
            <a:off x="849625" y="820850"/>
            <a:ext cx="173274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6"/>
          <p:cNvSpPr txBox="1">
            <a:spLocks noGrp="1"/>
          </p:cNvSpPr>
          <p:nvPr>
            <p:ph type="body" idx="1"/>
          </p:nvPr>
        </p:nvSpPr>
        <p:spPr>
          <a:xfrm>
            <a:off x="1813250" y="3464800"/>
            <a:ext cx="6720600" cy="4526100"/>
          </a:xfrm>
          <a:prstGeom prst="rect">
            <a:avLst/>
          </a:prstGeom>
          <a:noFill/>
          <a:ln>
            <a:noFill/>
          </a:ln>
        </p:spPr>
        <p:txBody>
          <a:bodyPr spcFirstLastPara="1" wrap="square" lIns="91425" tIns="45700" rIns="91425" bIns="45700" anchor="t" anchorCtr="0">
            <a:normAutofit/>
          </a:bodyPr>
          <a:lstStyle>
            <a:lvl1pPr marL="457200" lvl="0" indent="-387350" algn="l">
              <a:spcBef>
                <a:spcPts val="560"/>
              </a:spcBef>
              <a:spcAft>
                <a:spcPts val="0"/>
              </a:spcAft>
              <a:buClr>
                <a:schemeClr val="dk1"/>
              </a:buClr>
              <a:buSzPts val="2500"/>
              <a:buChar char="•"/>
              <a:defRPr sz="2500"/>
            </a:lvl1pPr>
            <a:lvl2pPr marL="914400" lvl="1" indent="-387350" algn="l">
              <a:spcBef>
                <a:spcPts val="480"/>
              </a:spcBef>
              <a:spcAft>
                <a:spcPts val="0"/>
              </a:spcAft>
              <a:buClr>
                <a:schemeClr val="dk1"/>
              </a:buClr>
              <a:buSzPts val="2500"/>
              <a:buFont typeface="Roboto Slab"/>
              <a:buChar char="–"/>
              <a:defRPr sz="2500">
                <a:latin typeface="Roboto Slab"/>
                <a:ea typeface="Roboto Slab"/>
                <a:cs typeface="Roboto Slab"/>
                <a:sym typeface="Roboto Slab"/>
              </a:defRPr>
            </a:lvl2pPr>
            <a:lvl3pPr marL="1371600" lvl="2" indent="-387350" algn="l">
              <a:spcBef>
                <a:spcPts val="400"/>
              </a:spcBef>
              <a:spcAft>
                <a:spcPts val="0"/>
              </a:spcAft>
              <a:buClr>
                <a:schemeClr val="dk1"/>
              </a:buClr>
              <a:buSzPts val="2500"/>
              <a:buFont typeface="Roboto Slab"/>
              <a:buChar char="•"/>
              <a:defRPr sz="2500">
                <a:latin typeface="Roboto Slab"/>
                <a:ea typeface="Roboto Slab"/>
                <a:cs typeface="Roboto Slab"/>
                <a:sym typeface="Roboto Slab"/>
              </a:defRPr>
            </a:lvl3pPr>
            <a:lvl4pPr marL="1828800" lvl="3"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4pPr>
            <a:lvl5pPr marL="2286000" lvl="4"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5pPr>
            <a:lvl6pPr marL="2743200" lvl="5"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6pPr>
            <a:lvl7pPr marL="3200400" lvl="6"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7pPr>
            <a:lvl8pPr marL="3657600" lvl="7"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8pPr>
            <a:lvl9pPr marL="4114800" lvl="8"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9pPr>
          </a:lstStyle>
          <a:p>
            <a:endParaRPr/>
          </a:p>
        </p:txBody>
      </p:sp>
      <p:cxnSp>
        <p:nvCxnSpPr>
          <p:cNvPr id="73" name="Google Shape;73;p6"/>
          <p:cNvCxnSpPr/>
          <p:nvPr/>
        </p:nvCxnSpPr>
        <p:spPr>
          <a:xfrm>
            <a:off x="1028700" y="9766770"/>
            <a:ext cx="5816700" cy="0"/>
          </a:xfrm>
          <a:prstGeom prst="straightConnector1">
            <a:avLst/>
          </a:prstGeom>
          <a:noFill/>
          <a:ln w="38100" cap="flat" cmpd="sng">
            <a:solidFill>
              <a:srgbClr val="445D81"/>
            </a:solidFill>
            <a:prstDash val="solid"/>
            <a:round/>
            <a:headEnd type="none" w="sm" len="sm"/>
            <a:tailEnd type="none" w="sm" len="sm"/>
          </a:ln>
        </p:spPr>
      </p:cxnSp>
      <p:cxnSp>
        <p:nvCxnSpPr>
          <p:cNvPr id="74" name="Google Shape;74;p6"/>
          <p:cNvCxnSpPr/>
          <p:nvPr/>
        </p:nvCxnSpPr>
        <p:spPr>
          <a:xfrm>
            <a:off x="11442529" y="9766770"/>
            <a:ext cx="5816700" cy="0"/>
          </a:xfrm>
          <a:prstGeom prst="straightConnector1">
            <a:avLst/>
          </a:prstGeom>
          <a:noFill/>
          <a:ln w="38100" cap="flat" cmpd="sng">
            <a:solidFill>
              <a:srgbClr val="445D81"/>
            </a:solidFill>
            <a:prstDash val="solid"/>
            <a:round/>
            <a:headEnd type="none" w="sm" len="sm"/>
            <a:tailEnd type="none" w="sm" len="sm"/>
          </a:ln>
        </p:spPr>
      </p:cxnSp>
      <p:pic>
        <p:nvPicPr>
          <p:cNvPr id="75" name="Google Shape;75;p6"/>
          <p:cNvPicPr preferRelativeResize="0"/>
          <p:nvPr/>
        </p:nvPicPr>
        <p:blipFill>
          <a:blip r:embed="rId2">
            <a:alphaModFix/>
          </a:blip>
          <a:stretch>
            <a:fillRect/>
          </a:stretch>
        </p:blipFill>
        <p:spPr>
          <a:xfrm>
            <a:off x="8208650" y="8711596"/>
            <a:ext cx="1870700" cy="1276100"/>
          </a:xfrm>
          <a:prstGeom prst="rect">
            <a:avLst/>
          </a:prstGeom>
          <a:noFill/>
          <a:ln>
            <a:noFill/>
          </a:ln>
        </p:spPr>
      </p:pic>
      <p:grpSp>
        <p:nvGrpSpPr>
          <p:cNvPr id="76" name="Google Shape;76;p6"/>
          <p:cNvGrpSpPr/>
          <p:nvPr/>
        </p:nvGrpSpPr>
        <p:grpSpPr>
          <a:xfrm>
            <a:off x="480568" y="7598636"/>
            <a:ext cx="1644863" cy="1644863"/>
            <a:chOff x="0" y="0"/>
            <a:chExt cx="812800" cy="812800"/>
          </a:xfrm>
        </p:grpSpPr>
        <p:sp>
          <p:nvSpPr>
            <p:cNvPr id="77" name="Google Shape;77;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9" name="Google Shape;79;p6"/>
          <p:cNvGrpSpPr/>
          <p:nvPr/>
        </p:nvGrpSpPr>
        <p:grpSpPr>
          <a:xfrm>
            <a:off x="16700606" y="2700900"/>
            <a:ext cx="1018520" cy="1018520"/>
            <a:chOff x="0" y="0"/>
            <a:chExt cx="812800" cy="812800"/>
          </a:xfrm>
        </p:grpSpPr>
        <p:sp>
          <p:nvSpPr>
            <p:cNvPr id="80" name="Google Shape;80;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2" name="Google Shape;82;p6"/>
          <p:cNvGrpSpPr/>
          <p:nvPr/>
        </p:nvGrpSpPr>
        <p:grpSpPr>
          <a:xfrm>
            <a:off x="17259300" y="7889229"/>
            <a:ext cx="692099" cy="692099"/>
            <a:chOff x="0" y="0"/>
            <a:chExt cx="812800" cy="812800"/>
          </a:xfrm>
        </p:grpSpPr>
        <p:sp>
          <p:nvSpPr>
            <p:cNvPr id="83" name="Google Shape;83;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5" name="Google Shape;85;p6"/>
          <p:cNvGrpSpPr/>
          <p:nvPr/>
        </p:nvGrpSpPr>
        <p:grpSpPr>
          <a:xfrm>
            <a:off x="800368" y="-249035"/>
            <a:ext cx="692099" cy="692099"/>
            <a:chOff x="0" y="0"/>
            <a:chExt cx="812800" cy="812800"/>
          </a:xfrm>
        </p:grpSpPr>
        <p:sp>
          <p:nvSpPr>
            <p:cNvPr id="86" name="Google Shape;86;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8" name="Google Shape;88;p6"/>
          <p:cNvGrpSpPr/>
          <p:nvPr/>
        </p:nvGrpSpPr>
        <p:grpSpPr>
          <a:xfrm>
            <a:off x="1146427" y="97025"/>
            <a:ext cx="498490" cy="498490"/>
            <a:chOff x="0" y="0"/>
            <a:chExt cx="812800" cy="812800"/>
          </a:xfrm>
        </p:grpSpPr>
        <p:sp>
          <p:nvSpPr>
            <p:cNvPr id="89" name="Google Shape;89;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1"/>
        <p:cNvGrpSpPr/>
        <p:nvPr/>
      </p:nvGrpSpPr>
      <p:grpSpPr>
        <a:xfrm>
          <a:off x="0" y="0"/>
          <a:ext cx="0" cy="0"/>
          <a:chOff x="0" y="0"/>
          <a:chExt cx="0" cy="0"/>
        </a:xfrm>
      </p:grpSpPr>
      <p:sp>
        <p:nvSpPr>
          <p:cNvPr id="92" name="Google Shape;92;p7"/>
          <p:cNvSpPr txBox="1">
            <a:spLocks noGrp="1"/>
          </p:cNvSpPr>
          <p:nvPr>
            <p:ph type="title"/>
          </p:nvPr>
        </p:nvSpPr>
        <p:spPr>
          <a:xfrm>
            <a:off x="457200" y="274650"/>
            <a:ext cx="16872300" cy="29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7"/>
          <p:cNvSpPr txBox="1">
            <a:spLocks noGrp="1"/>
          </p:cNvSpPr>
          <p:nvPr>
            <p:ph type="body" idx="1"/>
          </p:nvPr>
        </p:nvSpPr>
        <p:spPr>
          <a:xfrm>
            <a:off x="1511900" y="3974725"/>
            <a:ext cx="5786400" cy="3951300"/>
          </a:xfrm>
          <a:prstGeom prst="rect">
            <a:avLst/>
          </a:prstGeom>
          <a:noFill/>
          <a:ln>
            <a:noFill/>
          </a:ln>
        </p:spPr>
        <p:txBody>
          <a:bodyPr spcFirstLastPara="1" wrap="square" lIns="91425" tIns="45700" rIns="91425" bIns="45700" anchor="t" anchorCtr="0">
            <a:normAutofit/>
          </a:bodyPr>
          <a:lstStyle>
            <a:lvl1pPr marL="457200" lvl="0" indent="-387350" algn="l">
              <a:spcBef>
                <a:spcPts val="480"/>
              </a:spcBef>
              <a:spcAft>
                <a:spcPts val="0"/>
              </a:spcAft>
              <a:buClr>
                <a:schemeClr val="dk1"/>
              </a:buClr>
              <a:buSzPts val="2500"/>
              <a:buChar char="•"/>
              <a:defRPr sz="2500"/>
            </a:lvl1pPr>
            <a:lvl2pPr marL="914400" lvl="1" indent="-387350" algn="l">
              <a:spcBef>
                <a:spcPts val="400"/>
              </a:spcBef>
              <a:spcAft>
                <a:spcPts val="0"/>
              </a:spcAft>
              <a:buClr>
                <a:schemeClr val="dk1"/>
              </a:buClr>
              <a:buSzPts val="2500"/>
              <a:buFont typeface="Roboto Slab"/>
              <a:buChar char="–"/>
              <a:defRPr sz="2500">
                <a:latin typeface="Roboto Slab"/>
                <a:ea typeface="Roboto Slab"/>
                <a:cs typeface="Roboto Slab"/>
                <a:sym typeface="Roboto Slab"/>
              </a:defRPr>
            </a:lvl2pPr>
            <a:lvl3pPr marL="1371600" lvl="2"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3pPr>
            <a:lvl4pPr marL="1828800" lvl="3"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4pPr>
            <a:lvl5pPr marL="2286000" lvl="4"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5pPr>
            <a:lvl6pPr marL="2743200" lvl="5"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6pPr>
            <a:lvl7pPr marL="3200400" lvl="6"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7pPr>
            <a:lvl8pPr marL="3657600" lvl="7"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8pPr>
            <a:lvl9pPr marL="4114800" lvl="8"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9pPr>
          </a:lstStyle>
          <a:p>
            <a:endParaRPr/>
          </a:p>
        </p:txBody>
      </p:sp>
      <p:sp>
        <p:nvSpPr>
          <p:cNvPr id="94" name="Google Shape;94;p7"/>
          <p:cNvSpPr txBox="1">
            <a:spLocks noGrp="1"/>
          </p:cNvSpPr>
          <p:nvPr>
            <p:ph type="body" idx="2"/>
          </p:nvPr>
        </p:nvSpPr>
        <p:spPr>
          <a:xfrm>
            <a:off x="9845389" y="3748725"/>
            <a:ext cx="5789100" cy="3951300"/>
          </a:xfrm>
          <a:prstGeom prst="rect">
            <a:avLst/>
          </a:prstGeom>
          <a:noFill/>
          <a:ln>
            <a:noFill/>
          </a:ln>
        </p:spPr>
        <p:txBody>
          <a:bodyPr spcFirstLastPara="1" wrap="square" lIns="91425" tIns="45700" rIns="91425" bIns="45700" anchor="t" anchorCtr="0">
            <a:normAutofit/>
          </a:bodyPr>
          <a:lstStyle>
            <a:lvl1pPr marL="457200" lvl="0" indent="-387350" algn="l">
              <a:spcBef>
                <a:spcPts val="480"/>
              </a:spcBef>
              <a:spcAft>
                <a:spcPts val="0"/>
              </a:spcAft>
              <a:buClr>
                <a:schemeClr val="dk1"/>
              </a:buClr>
              <a:buSzPts val="2500"/>
              <a:buChar char="•"/>
              <a:defRPr sz="2500"/>
            </a:lvl1pPr>
            <a:lvl2pPr marL="914400" lvl="1" indent="-387350" algn="l">
              <a:spcBef>
                <a:spcPts val="400"/>
              </a:spcBef>
              <a:spcAft>
                <a:spcPts val="0"/>
              </a:spcAft>
              <a:buClr>
                <a:schemeClr val="dk1"/>
              </a:buClr>
              <a:buSzPts val="2500"/>
              <a:buFont typeface="Roboto Slab"/>
              <a:buChar char="–"/>
              <a:defRPr sz="2500">
                <a:latin typeface="Roboto Slab"/>
                <a:ea typeface="Roboto Slab"/>
                <a:cs typeface="Roboto Slab"/>
                <a:sym typeface="Roboto Slab"/>
              </a:defRPr>
            </a:lvl2pPr>
            <a:lvl3pPr marL="1371600" lvl="2" indent="-387350" algn="l">
              <a:spcBef>
                <a:spcPts val="360"/>
              </a:spcBef>
              <a:spcAft>
                <a:spcPts val="0"/>
              </a:spcAft>
              <a:buClr>
                <a:schemeClr val="dk1"/>
              </a:buClr>
              <a:buSzPts val="2500"/>
              <a:buFont typeface="Roboto Slab"/>
              <a:buChar char="•"/>
              <a:defRPr sz="2500">
                <a:latin typeface="Roboto Slab"/>
                <a:ea typeface="Roboto Slab"/>
                <a:cs typeface="Roboto Slab"/>
                <a:sym typeface="Roboto Slab"/>
              </a:defRPr>
            </a:lvl3pPr>
            <a:lvl4pPr marL="1828800" lvl="3"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4pPr>
            <a:lvl5pPr marL="2286000" lvl="4"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5pPr>
            <a:lvl6pPr marL="2743200" lvl="5"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6pPr>
            <a:lvl7pPr marL="3200400" lvl="6"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7pPr>
            <a:lvl8pPr marL="3657600" lvl="7"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8pPr>
            <a:lvl9pPr marL="4114800" lvl="8" indent="-387350" algn="l">
              <a:spcBef>
                <a:spcPts val="320"/>
              </a:spcBef>
              <a:spcAft>
                <a:spcPts val="0"/>
              </a:spcAft>
              <a:buClr>
                <a:schemeClr val="dk1"/>
              </a:buClr>
              <a:buSzPts val="2500"/>
              <a:buFont typeface="Roboto Slab"/>
              <a:buChar char="•"/>
              <a:defRPr sz="2500">
                <a:latin typeface="Roboto Slab"/>
                <a:ea typeface="Roboto Slab"/>
                <a:cs typeface="Roboto Slab"/>
                <a:sym typeface="Roboto Slab"/>
              </a:defRPr>
            </a:lvl9pPr>
          </a:lstStyle>
          <a:p>
            <a:endParaRPr/>
          </a:p>
        </p:txBody>
      </p:sp>
      <p:cxnSp>
        <p:nvCxnSpPr>
          <p:cNvPr id="95" name="Google Shape;95;p7"/>
          <p:cNvCxnSpPr/>
          <p:nvPr/>
        </p:nvCxnSpPr>
        <p:spPr>
          <a:xfrm>
            <a:off x="1028700" y="9766770"/>
            <a:ext cx="5816700" cy="0"/>
          </a:xfrm>
          <a:prstGeom prst="straightConnector1">
            <a:avLst/>
          </a:prstGeom>
          <a:noFill/>
          <a:ln w="38100" cap="flat" cmpd="sng">
            <a:solidFill>
              <a:srgbClr val="445D81"/>
            </a:solidFill>
            <a:prstDash val="solid"/>
            <a:round/>
            <a:headEnd type="none" w="sm" len="sm"/>
            <a:tailEnd type="none" w="sm" len="sm"/>
          </a:ln>
        </p:spPr>
      </p:cxnSp>
      <p:cxnSp>
        <p:nvCxnSpPr>
          <p:cNvPr id="96" name="Google Shape;96;p7"/>
          <p:cNvCxnSpPr/>
          <p:nvPr/>
        </p:nvCxnSpPr>
        <p:spPr>
          <a:xfrm>
            <a:off x="11442529" y="9766770"/>
            <a:ext cx="5816700" cy="0"/>
          </a:xfrm>
          <a:prstGeom prst="straightConnector1">
            <a:avLst/>
          </a:prstGeom>
          <a:noFill/>
          <a:ln w="38100" cap="flat" cmpd="sng">
            <a:solidFill>
              <a:srgbClr val="445D81"/>
            </a:solidFill>
            <a:prstDash val="solid"/>
            <a:round/>
            <a:headEnd type="none" w="sm" len="sm"/>
            <a:tailEnd type="none" w="sm" len="sm"/>
          </a:ln>
        </p:spPr>
      </p:cxnSp>
      <p:pic>
        <p:nvPicPr>
          <p:cNvPr id="97" name="Google Shape;97;p7"/>
          <p:cNvPicPr preferRelativeResize="0"/>
          <p:nvPr/>
        </p:nvPicPr>
        <p:blipFill>
          <a:blip r:embed="rId2">
            <a:alphaModFix/>
          </a:blip>
          <a:stretch>
            <a:fillRect/>
          </a:stretch>
        </p:blipFill>
        <p:spPr>
          <a:xfrm>
            <a:off x="8208650" y="8711596"/>
            <a:ext cx="1870700" cy="1276100"/>
          </a:xfrm>
          <a:prstGeom prst="rect">
            <a:avLst/>
          </a:prstGeom>
          <a:noFill/>
          <a:ln>
            <a:noFill/>
          </a:ln>
        </p:spPr>
      </p:pic>
      <p:grpSp>
        <p:nvGrpSpPr>
          <p:cNvPr id="98" name="Google Shape;98;p7"/>
          <p:cNvGrpSpPr/>
          <p:nvPr/>
        </p:nvGrpSpPr>
        <p:grpSpPr>
          <a:xfrm>
            <a:off x="16720832" y="6417543"/>
            <a:ext cx="2422307" cy="2422307"/>
            <a:chOff x="0" y="0"/>
            <a:chExt cx="812800" cy="812800"/>
          </a:xfrm>
        </p:grpSpPr>
        <p:sp>
          <p:nvSpPr>
            <p:cNvPr id="99" name="Google Shape;99;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1" name="Google Shape;101;p7"/>
          <p:cNvGrpSpPr/>
          <p:nvPr/>
        </p:nvGrpSpPr>
        <p:grpSpPr>
          <a:xfrm>
            <a:off x="17041017" y="5838885"/>
            <a:ext cx="858236" cy="858236"/>
            <a:chOff x="0" y="0"/>
            <a:chExt cx="812800" cy="812800"/>
          </a:xfrm>
        </p:grpSpPr>
        <p:sp>
          <p:nvSpPr>
            <p:cNvPr id="102" name="Google Shape;102;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4" name="Google Shape;104;p7"/>
          <p:cNvGrpSpPr/>
          <p:nvPr/>
        </p:nvGrpSpPr>
        <p:grpSpPr>
          <a:xfrm>
            <a:off x="-146178" y="-627340"/>
            <a:ext cx="1280160" cy="1280160"/>
            <a:chOff x="0" y="0"/>
            <a:chExt cx="812800" cy="812800"/>
          </a:xfrm>
        </p:grpSpPr>
        <p:sp>
          <p:nvSpPr>
            <p:cNvPr id="105" name="Google Shape;105;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7"/>
        <p:cNvGrpSpPr/>
        <p:nvPr/>
      </p:nvGrpSpPr>
      <p:grpSpPr>
        <a:xfrm>
          <a:off x="0" y="0"/>
          <a:ext cx="0" cy="0"/>
          <a:chOff x="0" y="0"/>
          <a:chExt cx="0" cy="0"/>
        </a:xfrm>
      </p:grpSpPr>
      <p:sp>
        <p:nvSpPr>
          <p:cNvPr id="108" name="Google Shape;108;p8"/>
          <p:cNvSpPr txBox="1">
            <a:spLocks noGrp="1"/>
          </p:cNvSpPr>
          <p:nvPr>
            <p:ph type="title"/>
          </p:nvPr>
        </p:nvSpPr>
        <p:spPr>
          <a:xfrm>
            <a:off x="3853200" y="2873750"/>
            <a:ext cx="10581600" cy="29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9" name="Google Shape;109;p8"/>
          <p:cNvCxnSpPr/>
          <p:nvPr/>
        </p:nvCxnSpPr>
        <p:spPr>
          <a:xfrm>
            <a:off x="1028700" y="9766770"/>
            <a:ext cx="5816700" cy="0"/>
          </a:xfrm>
          <a:prstGeom prst="straightConnector1">
            <a:avLst/>
          </a:prstGeom>
          <a:noFill/>
          <a:ln w="38100" cap="flat" cmpd="sng">
            <a:solidFill>
              <a:srgbClr val="445D81"/>
            </a:solidFill>
            <a:prstDash val="solid"/>
            <a:round/>
            <a:headEnd type="none" w="sm" len="sm"/>
            <a:tailEnd type="none" w="sm" len="sm"/>
          </a:ln>
        </p:spPr>
      </p:cxnSp>
      <p:cxnSp>
        <p:nvCxnSpPr>
          <p:cNvPr id="110" name="Google Shape;110;p8"/>
          <p:cNvCxnSpPr/>
          <p:nvPr/>
        </p:nvCxnSpPr>
        <p:spPr>
          <a:xfrm>
            <a:off x="11442529" y="9766770"/>
            <a:ext cx="5816700" cy="0"/>
          </a:xfrm>
          <a:prstGeom prst="straightConnector1">
            <a:avLst/>
          </a:prstGeom>
          <a:noFill/>
          <a:ln w="38100" cap="flat" cmpd="sng">
            <a:solidFill>
              <a:srgbClr val="445D81"/>
            </a:solidFill>
            <a:prstDash val="solid"/>
            <a:round/>
            <a:headEnd type="none" w="sm" len="sm"/>
            <a:tailEnd type="none" w="sm" len="sm"/>
          </a:ln>
        </p:spPr>
      </p:cxnSp>
      <p:pic>
        <p:nvPicPr>
          <p:cNvPr id="111" name="Google Shape;111;p8"/>
          <p:cNvPicPr preferRelativeResize="0"/>
          <p:nvPr/>
        </p:nvPicPr>
        <p:blipFill>
          <a:blip r:embed="rId2">
            <a:alphaModFix/>
          </a:blip>
          <a:stretch>
            <a:fillRect/>
          </a:stretch>
        </p:blipFill>
        <p:spPr>
          <a:xfrm>
            <a:off x="8208650" y="8711596"/>
            <a:ext cx="1870700" cy="1276100"/>
          </a:xfrm>
          <a:prstGeom prst="rect">
            <a:avLst/>
          </a:prstGeom>
          <a:noFill/>
          <a:ln>
            <a:noFill/>
          </a:ln>
        </p:spPr>
      </p:pic>
      <p:grpSp>
        <p:nvGrpSpPr>
          <p:cNvPr id="112" name="Google Shape;112;p8"/>
          <p:cNvGrpSpPr/>
          <p:nvPr/>
        </p:nvGrpSpPr>
        <p:grpSpPr>
          <a:xfrm>
            <a:off x="-1211161" y="7263721"/>
            <a:ext cx="2422307" cy="2422307"/>
            <a:chOff x="0" y="0"/>
            <a:chExt cx="812800" cy="812800"/>
          </a:xfrm>
        </p:grpSpPr>
        <p:sp>
          <p:nvSpPr>
            <p:cNvPr id="113" name="Google Shape;113;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8"/>
          <p:cNvGrpSpPr/>
          <p:nvPr/>
        </p:nvGrpSpPr>
        <p:grpSpPr>
          <a:xfrm>
            <a:off x="16679176" y="540890"/>
            <a:ext cx="975604" cy="975604"/>
            <a:chOff x="0" y="0"/>
            <a:chExt cx="812800" cy="812800"/>
          </a:xfrm>
        </p:grpSpPr>
        <p:sp>
          <p:nvSpPr>
            <p:cNvPr id="116" name="Google Shape;116;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8" name="Google Shape;118;p8"/>
          <p:cNvGrpSpPr/>
          <p:nvPr/>
        </p:nvGrpSpPr>
        <p:grpSpPr>
          <a:xfrm>
            <a:off x="16336039" y="540890"/>
            <a:ext cx="686247" cy="686247"/>
            <a:chOff x="0" y="0"/>
            <a:chExt cx="812800" cy="812800"/>
          </a:xfrm>
        </p:grpSpPr>
        <p:sp>
          <p:nvSpPr>
            <p:cNvPr id="119" name="Google Shape;119;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1" name="Google Shape;121;p8"/>
          <p:cNvGrpSpPr/>
          <p:nvPr/>
        </p:nvGrpSpPr>
        <p:grpSpPr>
          <a:xfrm>
            <a:off x="538159" y="535428"/>
            <a:ext cx="981050" cy="981050"/>
            <a:chOff x="0" y="0"/>
            <a:chExt cx="812800" cy="812800"/>
          </a:xfrm>
        </p:grpSpPr>
        <p:sp>
          <p:nvSpPr>
            <p:cNvPr id="122" name="Google Shape;122;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8"/>
          <p:cNvGrpSpPr/>
          <p:nvPr/>
        </p:nvGrpSpPr>
        <p:grpSpPr>
          <a:xfrm>
            <a:off x="10991389" y="8474882"/>
            <a:ext cx="877824" cy="877824"/>
            <a:chOff x="0" y="0"/>
            <a:chExt cx="812800" cy="812800"/>
          </a:xfrm>
        </p:grpSpPr>
        <p:sp>
          <p:nvSpPr>
            <p:cNvPr id="125" name="Google Shape;125;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7"/>
        <p:cNvGrpSpPr/>
        <p:nvPr/>
      </p:nvGrpSpPr>
      <p:grpSpPr>
        <a:xfrm>
          <a:off x="0" y="0"/>
          <a:ext cx="0" cy="0"/>
          <a:chOff x="0" y="0"/>
          <a:chExt cx="0" cy="0"/>
        </a:xfrm>
      </p:grpSpPr>
      <p:sp>
        <p:nvSpPr>
          <p:cNvPr id="128" name="Google Shape;128;p9"/>
          <p:cNvSpPr txBox="1">
            <a:spLocks noGrp="1"/>
          </p:cNvSpPr>
          <p:nvPr>
            <p:ph type="title"/>
          </p:nvPr>
        </p:nvSpPr>
        <p:spPr>
          <a:xfrm>
            <a:off x="1434450" y="732400"/>
            <a:ext cx="9321900" cy="37563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9000"/>
              <a:buFont typeface="Calibri"/>
              <a:buNone/>
              <a:defRPr b="1"/>
            </a:lvl1pPr>
            <a:lvl2pPr lvl="1">
              <a:spcBef>
                <a:spcPts val="0"/>
              </a:spcBef>
              <a:spcAft>
                <a:spcPts val="0"/>
              </a:spcAft>
              <a:buSzPts val="9000"/>
              <a:buNone/>
              <a:defRPr sz="9000"/>
            </a:lvl2pPr>
            <a:lvl3pPr lvl="2">
              <a:spcBef>
                <a:spcPts val="0"/>
              </a:spcBef>
              <a:spcAft>
                <a:spcPts val="0"/>
              </a:spcAft>
              <a:buSzPts val="9000"/>
              <a:buNone/>
              <a:defRPr sz="9000"/>
            </a:lvl3pPr>
            <a:lvl4pPr lvl="3">
              <a:spcBef>
                <a:spcPts val="0"/>
              </a:spcBef>
              <a:spcAft>
                <a:spcPts val="0"/>
              </a:spcAft>
              <a:buSzPts val="9000"/>
              <a:buNone/>
              <a:defRPr sz="9000"/>
            </a:lvl4pPr>
            <a:lvl5pPr lvl="4">
              <a:spcBef>
                <a:spcPts val="0"/>
              </a:spcBef>
              <a:spcAft>
                <a:spcPts val="0"/>
              </a:spcAft>
              <a:buSzPts val="9000"/>
              <a:buNone/>
              <a:defRPr sz="9000"/>
            </a:lvl5pPr>
            <a:lvl6pPr lvl="5">
              <a:spcBef>
                <a:spcPts val="0"/>
              </a:spcBef>
              <a:spcAft>
                <a:spcPts val="0"/>
              </a:spcAft>
              <a:buSzPts val="9000"/>
              <a:buNone/>
              <a:defRPr sz="9000"/>
            </a:lvl6pPr>
            <a:lvl7pPr lvl="6">
              <a:spcBef>
                <a:spcPts val="0"/>
              </a:spcBef>
              <a:spcAft>
                <a:spcPts val="0"/>
              </a:spcAft>
              <a:buSzPts val="9000"/>
              <a:buNone/>
              <a:defRPr sz="9000"/>
            </a:lvl7pPr>
            <a:lvl8pPr lvl="7">
              <a:spcBef>
                <a:spcPts val="0"/>
              </a:spcBef>
              <a:spcAft>
                <a:spcPts val="0"/>
              </a:spcAft>
              <a:buSzPts val="9000"/>
              <a:buNone/>
              <a:defRPr sz="9000"/>
            </a:lvl8pPr>
            <a:lvl9pPr lvl="8">
              <a:spcBef>
                <a:spcPts val="0"/>
              </a:spcBef>
              <a:spcAft>
                <a:spcPts val="0"/>
              </a:spcAft>
              <a:buSzPts val="9000"/>
              <a:buNone/>
              <a:defRPr sz="9000"/>
            </a:lvl9pPr>
          </a:lstStyle>
          <a:p>
            <a:endParaRPr/>
          </a:p>
        </p:txBody>
      </p:sp>
      <p:sp>
        <p:nvSpPr>
          <p:cNvPr id="129" name="Google Shape;129;p9"/>
          <p:cNvSpPr>
            <a:spLocks noGrp="1"/>
          </p:cNvSpPr>
          <p:nvPr>
            <p:ph type="pic" idx="2"/>
          </p:nvPr>
        </p:nvSpPr>
        <p:spPr>
          <a:xfrm>
            <a:off x="11442513" y="2835225"/>
            <a:ext cx="5486400" cy="4114800"/>
          </a:xfrm>
          <a:prstGeom prst="rect">
            <a:avLst/>
          </a:prstGeom>
          <a:noFill/>
          <a:ln>
            <a:noFill/>
          </a:ln>
        </p:spPr>
      </p:sp>
      <p:sp>
        <p:nvSpPr>
          <p:cNvPr id="130" name="Google Shape;130;p9"/>
          <p:cNvSpPr txBox="1">
            <a:spLocks noGrp="1"/>
          </p:cNvSpPr>
          <p:nvPr>
            <p:ph type="body" idx="1"/>
          </p:nvPr>
        </p:nvSpPr>
        <p:spPr>
          <a:xfrm>
            <a:off x="1622800" y="4896475"/>
            <a:ext cx="7193700" cy="8049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2500"/>
              <a:buNone/>
              <a:defRPr sz="2500"/>
            </a:lvl1pPr>
            <a:lvl2pPr marL="914400" lvl="1" indent="-228600" algn="l">
              <a:spcBef>
                <a:spcPts val="240"/>
              </a:spcBef>
              <a:spcAft>
                <a:spcPts val="0"/>
              </a:spcAft>
              <a:buClr>
                <a:schemeClr val="dk1"/>
              </a:buClr>
              <a:buSzPts val="2500"/>
              <a:buFont typeface="Roboto Slab"/>
              <a:buNone/>
              <a:defRPr sz="2500">
                <a:latin typeface="Roboto Slab"/>
                <a:ea typeface="Roboto Slab"/>
                <a:cs typeface="Roboto Slab"/>
                <a:sym typeface="Roboto Slab"/>
              </a:defRPr>
            </a:lvl2pPr>
            <a:lvl3pPr marL="1371600" lvl="2" indent="-228600" algn="l">
              <a:spcBef>
                <a:spcPts val="200"/>
              </a:spcBef>
              <a:spcAft>
                <a:spcPts val="0"/>
              </a:spcAft>
              <a:buClr>
                <a:schemeClr val="dk1"/>
              </a:buClr>
              <a:buSzPts val="2500"/>
              <a:buFont typeface="Roboto Slab"/>
              <a:buNone/>
              <a:defRPr sz="2500">
                <a:latin typeface="Roboto Slab"/>
                <a:ea typeface="Roboto Slab"/>
                <a:cs typeface="Roboto Slab"/>
                <a:sym typeface="Roboto Slab"/>
              </a:defRPr>
            </a:lvl3pPr>
            <a:lvl4pPr marL="1828800" lvl="3" indent="-228600" algn="l">
              <a:spcBef>
                <a:spcPts val="180"/>
              </a:spcBef>
              <a:spcAft>
                <a:spcPts val="0"/>
              </a:spcAft>
              <a:buClr>
                <a:schemeClr val="dk1"/>
              </a:buClr>
              <a:buSzPts val="2500"/>
              <a:buFont typeface="Roboto Slab"/>
              <a:buNone/>
              <a:defRPr sz="2500">
                <a:latin typeface="Roboto Slab"/>
                <a:ea typeface="Roboto Slab"/>
                <a:cs typeface="Roboto Slab"/>
                <a:sym typeface="Roboto Slab"/>
              </a:defRPr>
            </a:lvl4pPr>
            <a:lvl5pPr marL="2286000" lvl="4" indent="-228600" algn="l">
              <a:spcBef>
                <a:spcPts val="180"/>
              </a:spcBef>
              <a:spcAft>
                <a:spcPts val="0"/>
              </a:spcAft>
              <a:buClr>
                <a:schemeClr val="dk1"/>
              </a:buClr>
              <a:buSzPts val="2500"/>
              <a:buFont typeface="Roboto Slab"/>
              <a:buNone/>
              <a:defRPr sz="2500">
                <a:latin typeface="Roboto Slab"/>
                <a:ea typeface="Roboto Slab"/>
                <a:cs typeface="Roboto Slab"/>
                <a:sym typeface="Roboto Slab"/>
              </a:defRPr>
            </a:lvl5pPr>
            <a:lvl6pPr marL="2743200" lvl="5" indent="-228600" algn="l">
              <a:spcBef>
                <a:spcPts val="180"/>
              </a:spcBef>
              <a:spcAft>
                <a:spcPts val="0"/>
              </a:spcAft>
              <a:buClr>
                <a:schemeClr val="dk1"/>
              </a:buClr>
              <a:buSzPts val="2500"/>
              <a:buFont typeface="Roboto Slab"/>
              <a:buNone/>
              <a:defRPr sz="2500">
                <a:latin typeface="Roboto Slab"/>
                <a:ea typeface="Roboto Slab"/>
                <a:cs typeface="Roboto Slab"/>
                <a:sym typeface="Roboto Slab"/>
              </a:defRPr>
            </a:lvl6pPr>
            <a:lvl7pPr marL="3200400" lvl="6" indent="-228600" algn="l">
              <a:spcBef>
                <a:spcPts val="180"/>
              </a:spcBef>
              <a:spcAft>
                <a:spcPts val="0"/>
              </a:spcAft>
              <a:buClr>
                <a:schemeClr val="dk1"/>
              </a:buClr>
              <a:buSzPts val="2500"/>
              <a:buFont typeface="Roboto Slab"/>
              <a:buNone/>
              <a:defRPr sz="2500">
                <a:latin typeface="Roboto Slab"/>
                <a:ea typeface="Roboto Slab"/>
                <a:cs typeface="Roboto Slab"/>
                <a:sym typeface="Roboto Slab"/>
              </a:defRPr>
            </a:lvl7pPr>
            <a:lvl8pPr marL="3657600" lvl="7" indent="-228600" algn="l">
              <a:spcBef>
                <a:spcPts val="180"/>
              </a:spcBef>
              <a:spcAft>
                <a:spcPts val="0"/>
              </a:spcAft>
              <a:buClr>
                <a:schemeClr val="dk1"/>
              </a:buClr>
              <a:buSzPts val="2500"/>
              <a:buFont typeface="Roboto Slab"/>
              <a:buNone/>
              <a:defRPr sz="2500">
                <a:latin typeface="Roboto Slab"/>
                <a:ea typeface="Roboto Slab"/>
                <a:cs typeface="Roboto Slab"/>
                <a:sym typeface="Roboto Slab"/>
              </a:defRPr>
            </a:lvl8pPr>
            <a:lvl9pPr marL="4114800" lvl="8" indent="-228600" algn="l">
              <a:spcBef>
                <a:spcPts val="180"/>
              </a:spcBef>
              <a:spcAft>
                <a:spcPts val="0"/>
              </a:spcAft>
              <a:buClr>
                <a:schemeClr val="dk1"/>
              </a:buClr>
              <a:buSzPts val="2500"/>
              <a:buFont typeface="Roboto Slab"/>
              <a:buNone/>
              <a:defRPr sz="2500">
                <a:latin typeface="Roboto Slab"/>
                <a:ea typeface="Roboto Slab"/>
                <a:cs typeface="Roboto Slab"/>
                <a:sym typeface="Roboto Slab"/>
              </a:defRPr>
            </a:lvl9pPr>
          </a:lstStyle>
          <a:p>
            <a:endParaRPr/>
          </a:p>
        </p:txBody>
      </p:sp>
      <p:cxnSp>
        <p:nvCxnSpPr>
          <p:cNvPr id="131" name="Google Shape;131;p9"/>
          <p:cNvCxnSpPr/>
          <p:nvPr/>
        </p:nvCxnSpPr>
        <p:spPr>
          <a:xfrm>
            <a:off x="1028700" y="9766770"/>
            <a:ext cx="5816700" cy="0"/>
          </a:xfrm>
          <a:prstGeom prst="straightConnector1">
            <a:avLst/>
          </a:prstGeom>
          <a:noFill/>
          <a:ln w="38100" cap="flat" cmpd="sng">
            <a:solidFill>
              <a:srgbClr val="445D81"/>
            </a:solidFill>
            <a:prstDash val="solid"/>
            <a:round/>
            <a:headEnd type="none" w="sm" len="sm"/>
            <a:tailEnd type="none" w="sm" len="sm"/>
          </a:ln>
        </p:spPr>
      </p:cxnSp>
      <p:cxnSp>
        <p:nvCxnSpPr>
          <p:cNvPr id="132" name="Google Shape;132;p9"/>
          <p:cNvCxnSpPr/>
          <p:nvPr/>
        </p:nvCxnSpPr>
        <p:spPr>
          <a:xfrm>
            <a:off x="11442529" y="9766770"/>
            <a:ext cx="5816700" cy="0"/>
          </a:xfrm>
          <a:prstGeom prst="straightConnector1">
            <a:avLst/>
          </a:prstGeom>
          <a:noFill/>
          <a:ln w="38100" cap="flat" cmpd="sng">
            <a:solidFill>
              <a:srgbClr val="445D81"/>
            </a:solidFill>
            <a:prstDash val="solid"/>
            <a:round/>
            <a:headEnd type="none" w="sm" len="sm"/>
            <a:tailEnd type="none" w="sm" len="sm"/>
          </a:ln>
        </p:spPr>
      </p:cxnSp>
      <p:pic>
        <p:nvPicPr>
          <p:cNvPr id="133" name="Google Shape;133;p9"/>
          <p:cNvPicPr preferRelativeResize="0"/>
          <p:nvPr/>
        </p:nvPicPr>
        <p:blipFill>
          <a:blip r:embed="rId2">
            <a:alphaModFix/>
          </a:blip>
          <a:stretch>
            <a:fillRect/>
          </a:stretch>
        </p:blipFill>
        <p:spPr>
          <a:xfrm>
            <a:off x="8208650" y="8711596"/>
            <a:ext cx="1870700" cy="1276100"/>
          </a:xfrm>
          <a:prstGeom prst="rect">
            <a:avLst/>
          </a:prstGeom>
          <a:noFill/>
          <a:ln>
            <a:noFill/>
          </a:ln>
        </p:spPr>
      </p:pic>
      <p:grpSp>
        <p:nvGrpSpPr>
          <p:cNvPr id="134" name="Google Shape;134;p9"/>
          <p:cNvGrpSpPr/>
          <p:nvPr/>
        </p:nvGrpSpPr>
        <p:grpSpPr>
          <a:xfrm>
            <a:off x="17053932" y="2876718"/>
            <a:ext cx="2422307" cy="2422307"/>
            <a:chOff x="0" y="0"/>
            <a:chExt cx="812800" cy="812800"/>
          </a:xfrm>
        </p:grpSpPr>
        <p:sp>
          <p:nvSpPr>
            <p:cNvPr id="135" name="Google Shape;135;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37" name="Google Shape;137;p9"/>
          <p:cNvGrpSpPr/>
          <p:nvPr/>
        </p:nvGrpSpPr>
        <p:grpSpPr>
          <a:xfrm>
            <a:off x="16720817" y="3635285"/>
            <a:ext cx="858236" cy="858236"/>
            <a:chOff x="0" y="0"/>
            <a:chExt cx="812800" cy="812800"/>
          </a:xfrm>
        </p:grpSpPr>
        <p:sp>
          <p:nvSpPr>
            <p:cNvPr id="138" name="Google Shape;138;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0" name="Google Shape;140;p9"/>
          <p:cNvGrpSpPr/>
          <p:nvPr/>
        </p:nvGrpSpPr>
        <p:grpSpPr>
          <a:xfrm>
            <a:off x="1680182" y="8184093"/>
            <a:ext cx="710794" cy="710794"/>
            <a:chOff x="0" y="0"/>
            <a:chExt cx="812800" cy="812800"/>
          </a:xfrm>
        </p:grpSpPr>
        <p:sp>
          <p:nvSpPr>
            <p:cNvPr id="141" name="Google Shape;141;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3" name="Google Shape;143;p9"/>
          <p:cNvGrpSpPr/>
          <p:nvPr/>
        </p:nvGrpSpPr>
        <p:grpSpPr>
          <a:xfrm>
            <a:off x="-146178" y="-627340"/>
            <a:ext cx="1280160" cy="1280160"/>
            <a:chOff x="0" y="0"/>
            <a:chExt cx="812800" cy="812800"/>
          </a:xfrm>
        </p:grpSpPr>
        <p:sp>
          <p:nvSpPr>
            <p:cNvPr id="144" name="Google Shape;144;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9"/>
            <p:cNvSpPr txBox="1"/>
            <p:nvPr/>
          </p:nvSpPr>
          <p:spPr>
            <a:xfrm>
              <a:off x="76200" y="19050"/>
              <a:ext cx="660300" cy="7176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411958"/>
            <a:ext cx="16459200" cy="87772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914400" y="9367838"/>
            <a:ext cx="4267200" cy="714375"/>
          </a:xfrm>
        </p:spPr>
        <p:txBody>
          <a:bodyPr/>
          <a:lstStyle>
            <a:lvl1pPr>
              <a:defRPr/>
            </a:lvl1pPr>
          </a:lstStyle>
          <a:p>
            <a:endParaRPr lang="en-US" altLang="en-US"/>
          </a:p>
        </p:txBody>
      </p:sp>
      <p:sp>
        <p:nvSpPr>
          <p:cNvPr id="4" name="Footer Placeholder 3"/>
          <p:cNvSpPr>
            <a:spLocks noGrp="1"/>
          </p:cNvSpPr>
          <p:nvPr>
            <p:ph type="ftr" sz="quarter" idx="11"/>
          </p:nvPr>
        </p:nvSpPr>
        <p:spPr>
          <a:xfrm>
            <a:off x="6248400" y="9367838"/>
            <a:ext cx="5791200" cy="714375"/>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13106400" y="9367838"/>
            <a:ext cx="4267200" cy="714375"/>
          </a:xfrm>
        </p:spPr>
        <p:txBody>
          <a:bodyPr/>
          <a:lstStyle>
            <a:lvl1pPr>
              <a:defRPr/>
            </a:lvl1pPr>
          </a:lstStyle>
          <a:p>
            <a:fld id="{DE6433D6-5025-4BB0-BC94-A3D792740071}" type="slidenum">
              <a:rPr lang="en-US" altLang="en-US"/>
              <a:pPr/>
              <a:t>‹#›</a:t>
            </a:fld>
            <a:endParaRPr lang="en-US" altLang="en-US"/>
          </a:p>
        </p:txBody>
      </p:sp>
    </p:spTree>
    <p:extLst>
      <p:ext uri="{BB962C8B-B14F-4D97-AF65-F5344CB8AC3E}">
        <p14:creationId xmlns:p14="http://schemas.microsoft.com/office/powerpoint/2010/main" val="119039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50"/>
            <a:ext cx="16872300" cy="2914500"/>
          </a:xfrm>
          <a:prstGeom prst="rect">
            <a:avLst/>
          </a:prstGeom>
          <a:solidFill>
            <a:schemeClr val="accent1"/>
          </a:solid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9000"/>
              <a:buFont typeface="Roboto Slab"/>
              <a:buNone/>
              <a:defRPr sz="9000" b="1" i="0" u="none" strike="noStrike" cap="none">
                <a:solidFill>
                  <a:schemeClr val="dk1"/>
                </a:solidFill>
                <a:latin typeface="Roboto Slab"/>
                <a:ea typeface="Roboto Slab"/>
                <a:cs typeface="Roboto Slab"/>
                <a:sym typeface="Roboto Slab"/>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3013850" y="4217250"/>
            <a:ext cx="8229600" cy="4526100"/>
          </a:xfrm>
          <a:prstGeom prst="rect">
            <a:avLst/>
          </a:prstGeom>
          <a:noFill/>
          <a:ln>
            <a:noFill/>
          </a:ln>
        </p:spPr>
        <p:txBody>
          <a:bodyPr spcFirstLastPara="1" wrap="square" lIns="91425" tIns="45700" rIns="91425" bIns="45700" anchor="t" anchorCtr="0">
            <a:normAutofit/>
          </a:bodyPr>
          <a:lstStyle>
            <a:lvl1pPr marL="457200" marR="0" lvl="0" indent="-387350" algn="l" rtl="0">
              <a:spcBef>
                <a:spcPts val="640"/>
              </a:spcBef>
              <a:spcAft>
                <a:spcPts val="0"/>
              </a:spcAft>
              <a:buSzPts val="2500"/>
              <a:buFont typeface="Roboto Slab"/>
              <a:buChar char="•"/>
              <a:defRPr sz="2500" i="0" u="none" strike="noStrike" cap="none">
                <a:latin typeface="Roboto Slab"/>
                <a:ea typeface="Roboto Slab"/>
                <a:cs typeface="Roboto Slab"/>
                <a:sym typeface="Roboto Slab"/>
              </a:defRPr>
            </a:lvl1pPr>
            <a:lvl2pPr marL="914400" marR="0" lvl="1" indent="-387350" algn="l" rtl="0">
              <a:spcBef>
                <a:spcPts val="560"/>
              </a:spcBef>
              <a:spcAft>
                <a:spcPts val="0"/>
              </a:spcAft>
              <a:buSzPts val="2500"/>
              <a:buFont typeface="Roboto Slab"/>
              <a:buChar char="–"/>
              <a:defRPr sz="2500" i="0" u="none" strike="noStrike" cap="none">
                <a:latin typeface="Roboto Slab"/>
                <a:ea typeface="Roboto Slab"/>
                <a:cs typeface="Roboto Slab"/>
                <a:sym typeface="Roboto Slab"/>
              </a:defRPr>
            </a:lvl2pPr>
            <a:lvl3pPr marL="1371600" marR="0" lvl="2" indent="-387350" algn="l" rtl="0">
              <a:spcBef>
                <a:spcPts val="480"/>
              </a:spcBef>
              <a:spcAft>
                <a:spcPts val="0"/>
              </a:spcAft>
              <a:buSzPts val="2500"/>
              <a:buFont typeface="Roboto Slab"/>
              <a:buChar char="•"/>
              <a:defRPr sz="2500" i="0" u="none" strike="noStrike" cap="none">
                <a:latin typeface="Roboto Slab"/>
                <a:ea typeface="Roboto Slab"/>
                <a:cs typeface="Roboto Slab"/>
                <a:sym typeface="Roboto Slab"/>
              </a:defRPr>
            </a:lvl3pPr>
            <a:lvl4pPr marL="1828800" marR="0" lvl="3" indent="-387350" algn="l" rtl="0">
              <a:spcBef>
                <a:spcPts val="400"/>
              </a:spcBef>
              <a:spcAft>
                <a:spcPts val="0"/>
              </a:spcAft>
              <a:buSzPts val="2500"/>
              <a:buFont typeface="Roboto Slab"/>
              <a:buChar char="–"/>
              <a:defRPr sz="2500" i="0" u="none" strike="noStrike" cap="none">
                <a:latin typeface="Roboto Slab"/>
                <a:ea typeface="Roboto Slab"/>
                <a:cs typeface="Roboto Slab"/>
                <a:sym typeface="Roboto Slab"/>
              </a:defRPr>
            </a:lvl4pPr>
            <a:lvl5pPr marL="2286000" marR="0" lvl="4" indent="-387350" algn="l" rtl="0">
              <a:spcBef>
                <a:spcPts val="400"/>
              </a:spcBef>
              <a:spcAft>
                <a:spcPts val="0"/>
              </a:spcAft>
              <a:buSzPts val="2500"/>
              <a:buFont typeface="Roboto Slab"/>
              <a:buChar char="»"/>
              <a:defRPr sz="2500" i="0" u="none" strike="noStrike" cap="none">
                <a:latin typeface="Roboto Slab"/>
                <a:ea typeface="Roboto Slab"/>
                <a:cs typeface="Roboto Slab"/>
                <a:sym typeface="Roboto Slab"/>
              </a:defRPr>
            </a:lvl5pPr>
            <a:lvl6pPr marL="2743200" marR="0" lvl="5" indent="-387350" algn="l" rtl="0">
              <a:spcBef>
                <a:spcPts val="400"/>
              </a:spcBef>
              <a:spcAft>
                <a:spcPts val="0"/>
              </a:spcAft>
              <a:buSzPts val="2500"/>
              <a:buFont typeface="Roboto Slab"/>
              <a:buChar char="•"/>
              <a:defRPr sz="2500" i="0" u="none" strike="noStrike" cap="none">
                <a:latin typeface="Roboto Slab"/>
                <a:ea typeface="Roboto Slab"/>
                <a:cs typeface="Roboto Slab"/>
                <a:sym typeface="Roboto Slab"/>
              </a:defRPr>
            </a:lvl6pPr>
            <a:lvl7pPr marL="3200400" marR="0" lvl="6" indent="-387350" algn="l" rtl="0">
              <a:spcBef>
                <a:spcPts val="400"/>
              </a:spcBef>
              <a:spcAft>
                <a:spcPts val="0"/>
              </a:spcAft>
              <a:buSzPts val="2500"/>
              <a:buFont typeface="Roboto Slab"/>
              <a:buChar char="•"/>
              <a:defRPr sz="2500" i="0" u="none" strike="noStrike" cap="none">
                <a:latin typeface="Roboto Slab"/>
                <a:ea typeface="Roboto Slab"/>
                <a:cs typeface="Roboto Slab"/>
                <a:sym typeface="Roboto Slab"/>
              </a:defRPr>
            </a:lvl7pPr>
            <a:lvl8pPr marL="3657600" marR="0" lvl="7" indent="-387350" algn="l" rtl="0">
              <a:spcBef>
                <a:spcPts val="400"/>
              </a:spcBef>
              <a:spcAft>
                <a:spcPts val="0"/>
              </a:spcAft>
              <a:buSzPts val="2500"/>
              <a:buFont typeface="Roboto Slab"/>
              <a:buChar char="•"/>
              <a:defRPr sz="2500" i="0" u="none" strike="noStrike" cap="none">
                <a:latin typeface="Roboto Slab"/>
                <a:ea typeface="Roboto Slab"/>
                <a:cs typeface="Roboto Slab"/>
                <a:sym typeface="Roboto Slab"/>
              </a:defRPr>
            </a:lvl8pPr>
            <a:lvl9pPr marL="4114800" marR="0" lvl="8" indent="-387350" algn="l" rtl="0">
              <a:spcBef>
                <a:spcPts val="400"/>
              </a:spcBef>
              <a:spcAft>
                <a:spcPts val="0"/>
              </a:spcAft>
              <a:buSzPts val="2500"/>
              <a:buFont typeface="Roboto Slab"/>
              <a:buChar char="•"/>
              <a:defRPr sz="2500" i="0" u="none" strike="noStrike" cap="none">
                <a:latin typeface="Roboto Slab"/>
                <a:ea typeface="Roboto Slab"/>
                <a:cs typeface="Roboto Slab"/>
                <a:sym typeface="Roboto Slab"/>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14.xml"/><Relationship Id="rId3" Type="http://schemas.openxmlformats.org/officeDocument/2006/relationships/slide" Target="slide3.xml"/><Relationship Id="rId7" Type="http://schemas.openxmlformats.org/officeDocument/2006/relationships/slide" Target="slide9.xml"/><Relationship Id="rId12" Type="http://schemas.openxmlformats.org/officeDocument/2006/relationships/slide" Target="slide19.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17.xml"/><Relationship Id="rId11" Type="http://schemas.openxmlformats.org/officeDocument/2006/relationships/slide" Target="slide12.xml"/><Relationship Id="rId5" Type="http://schemas.openxmlformats.org/officeDocument/2006/relationships/slide" Target="slide8.xml"/><Relationship Id="rId15" Type="http://schemas.openxmlformats.org/officeDocument/2006/relationships/hyperlink" Target="Aruskas.doc" TargetMode="External"/><Relationship Id="rId10" Type="http://schemas.openxmlformats.org/officeDocument/2006/relationships/slide" Target="slide18.xml"/><Relationship Id="rId4" Type="http://schemas.openxmlformats.org/officeDocument/2006/relationships/slide" Target="slide16.xml"/><Relationship Id="rId9" Type="http://schemas.openxmlformats.org/officeDocument/2006/relationships/slide" Target="slide11.xml"/><Relationship Id="rId14" Type="http://schemas.openxmlformats.org/officeDocument/2006/relationships/slide" Target="slide27.xml"/></Relationships>
</file>

<file path=ppt/slides/_rels/slide16.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149"/>
        <p:cNvGrpSpPr/>
        <p:nvPr/>
      </p:nvGrpSpPr>
      <p:grpSpPr>
        <a:xfrm>
          <a:off x="0" y="0"/>
          <a:ext cx="0" cy="0"/>
          <a:chOff x="0" y="0"/>
          <a:chExt cx="0" cy="0"/>
        </a:xfrm>
      </p:grpSpPr>
      <p:pic>
        <p:nvPicPr>
          <p:cNvPr id="150" name="Google Shape;150;p10"/>
          <p:cNvPicPr preferRelativeResize="0"/>
          <p:nvPr/>
        </p:nvPicPr>
        <p:blipFill>
          <a:blip r:embed="rId3">
            <a:alphaModFix/>
          </a:blip>
          <a:stretch>
            <a:fillRect/>
          </a:stretch>
        </p:blipFill>
        <p:spPr>
          <a:xfrm>
            <a:off x="9559175" y="816738"/>
            <a:ext cx="7713300" cy="8653500"/>
          </a:xfrm>
          <a:prstGeom prst="round2DiagRect">
            <a:avLst>
              <a:gd name="adj1" fmla="val 16667"/>
              <a:gd name="adj2" fmla="val 0"/>
            </a:avLst>
          </a:prstGeom>
          <a:noFill/>
          <a:ln>
            <a:noFill/>
          </a:ln>
        </p:spPr>
      </p:pic>
      <p:grpSp>
        <p:nvGrpSpPr>
          <p:cNvPr id="151" name="Google Shape;151;p10"/>
          <p:cNvGrpSpPr/>
          <p:nvPr/>
        </p:nvGrpSpPr>
        <p:grpSpPr>
          <a:xfrm>
            <a:off x="16956999" y="7381040"/>
            <a:ext cx="1924499" cy="1924499"/>
            <a:chOff x="0" y="0"/>
            <a:chExt cx="812800" cy="812800"/>
          </a:xfrm>
        </p:grpSpPr>
        <p:sp>
          <p:nvSpPr>
            <p:cNvPr id="152" name="Google Shape;152;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4" name="Google Shape;154;p10"/>
          <p:cNvGrpSpPr/>
          <p:nvPr/>
        </p:nvGrpSpPr>
        <p:grpSpPr>
          <a:xfrm>
            <a:off x="2156216" y="1393923"/>
            <a:ext cx="706489" cy="706489"/>
            <a:chOff x="0" y="0"/>
            <a:chExt cx="812800" cy="812800"/>
          </a:xfrm>
        </p:grpSpPr>
        <p:sp>
          <p:nvSpPr>
            <p:cNvPr id="155" name="Google Shape;155;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7" name="Google Shape;157;p10"/>
          <p:cNvGrpSpPr/>
          <p:nvPr/>
        </p:nvGrpSpPr>
        <p:grpSpPr>
          <a:xfrm>
            <a:off x="9681855" y="1648315"/>
            <a:ext cx="604275" cy="604275"/>
            <a:chOff x="0" y="0"/>
            <a:chExt cx="812800" cy="812800"/>
          </a:xfrm>
        </p:grpSpPr>
        <p:sp>
          <p:nvSpPr>
            <p:cNvPr id="158" name="Google Shape;158;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0" name="Google Shape;160;p10"/>
          <p:cNvGrpSpPr/>
          <p:nvPr/>
        </p:nvGrpSpPr>
        <p:grpSpPr>
          <a:xfrm>
            <a:off x="9559165" y="9006660"/>
            <a:ext cx="726965" cy="726965"/>
            <a:chOff x="0" y="0"/>
            <a:chExt cx="812800" cy="812800"/>
          </a:xfrm>
        </p:grpSpPr>
        <p:sp>
          <p:nvSpPr>
            <p:cNvPr id="161" name="Google Shape;161;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3" name="Google Shape;163;p10"/>
          <p:cNvGrpSpPr/>
          <p:nvPr/>
        </p:nvGrpSpPr>
        <p:grpSpPr>
          <a:xfrm>
            <a:off x="16408519" y="2999725"/>
            <a:ext cx="491237" cy="491237"/>
            <a:chOff x="0" y="0"/>
            <a:chExt cx="812800" cy="812800"/>
          </a:xfrm>
        </p:grpSpPr>
        <p:sp>
          <p:nvSpPr>
            <p:cNvPr id="164" name="Google Shape;164;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6" name="Google Shape;166;p10"/>
          <p:cNvGrpSpPr/>
          <p:nvPr/>
        </p:nvGrpSpPr>
        <p:grpSpPr>
          <a:xfrm>
            <a:off x="8141661" y="9006660"/>
            <a:ext cx="1856386" cy="1856386"/>
            <a:chOff x="0" y="0"/>
            <a:chExt cx="812800" cy="812800"/>
          </a:xfrm>
        </p:grpSpPr>
        <p:sp>
          <p:nvSpPr>
            <p:cNvPr id="167" name="Google Shape;167;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9" name="Google Shape;169;p10"/>
          <p:cNvGrpSpPr/>
          <p:nvPr/>
        </p:nvGrpSpPr>
        <p:grpSpPr>
          <a:xfrm>
            <a:off x="-598837" y="-494367"/>
            <a:ext cx="2549251" cy="2549251"/>
            <a:chOff x="0" y="0"/>
            <a:chExt cx="812800" cy="812800"/>
          </a:xfrm>
        </p:grpSpPr>
        <p:sp>
          <p:nvSpPr>
            <p:cNvPr id="170" name="Google Shape;170;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2" name="Google Shape;172;p10"/>
          <p:cNvGrpSpPr/>
          <p:nvPr/>
        </p:nvGrpSpPr>
        <p:grpSpPr>
          <a:xfrm>
            <a:off x="1293032" y="8470948"/>
            <a:ext cx="535712" cy="535712"/>
            <a:chOff x="0" y="0"/>
            <a:chExt cx="812800" cy="812800"/>
          </a:xfrm>
        </p:grpSpPr>
        <p:sp>
          <p:nvSpPr>
            <p:cNvPr id="173" name="Google Shape;173;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75" name="Google Shape;175;p10"/>
          <p:cNvSpPr/>
          <p:nvPr/>
        </p:nvSpPr>
        <p:spPr>
          <a:xfrm rot="-1424655">
            <a:off x="8504029" y="6450418"/>
            <a:ext cx="1706802" cy="1222690"/>
          </a:xfrm>
          <a:custGeom>
            <a:avLst/>
            <a:gdLst/>
            <a:ahLst/>
            <a:cxnLst/>
            <a:rect l="l" t="t" r="r" b="b"/>
            <a:pathLst>
              <a:path w="1707458" h="1223160" extrusionOk="0">
                <a:moveTo>
                  <a:pt x="0" y="0"/>
                </a:moveTo>
                <a:lnTo>
                  <a:pt x="1707458" y="0"/>
                </a:lnTo>
                <a:lnTo>
                  <a:pt x="1707458" y="1223160"/>
                </a:lnTo>
                <a:lnTo>
                  <a:pt x="0" y="1223160"/>
                </a:lnTo>
                <a:lnTo>
                  <a:pt x="0" y="0"/>
                </a:lnTo>
                <a:close/>
              </a:path>
            </a:pathLst>
          </a:custGeom>
          <a:blipFill rotWithShape="1">
            <a:blip r:embed="rId4">
              <a:alphaModFix/>
            </a:blip>
            <a:stretch>
              <a:fillRect/>
            </a:stretch>
          </a:blipFill>
          <a:ln>
            <a:noFill/>
          </a:ln>
        </p:spPr>
      </p:sp>
      <p:grpSp>
        <p:nvGrpSpPr>
          <p:cNvPr id="176" name="Google Shape;176;p10"/>
          <p:cNvGrpSpPr/>
          <p:nvPr/>
        </p:nvGrpSpPr>
        <p:grpSpPr>
          <a:xfrm>
            <a:off x="9170853" y="1241745"/>
            <a:ext cx="813139" cy="813139"/>
            <a:chOff x="0" y="0"/>
            <a:chExt cx="812800" cy="812800"/>
          </a:xfrm>
        </p:grpSpPr>
        <p:sp>
          <p:nvSpPr>
            <p:cNvPr id="177" name="Google Shape;177;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9" name="Google Shape;179;p10"/>
          <p:cNvGrpSpPr/>
          <p:nvPr/>
        </p:nvGrpSpPr>
        <p:grpSpPr>
          <a:xfrm>
            <a:off x="2969126" y="6361374"/>
            <a:ext cx="4215185" cy="1076727"/>
            <a:chOff x="0" y="-57150"/>
            <a:chExt cx="1110172" cy="283582"/>
          </a:xfrm>
        </p:grpSpPr>
        <p:sp>
          <p:nvSpPr>
            <p:cNvPr id="180" name="Google Shape;180;p10"/>
            <p:cNvSpPr/>
            <p:nvPr/>
          </p:nvSpPr>
          <p:spPr>
            <a:xfrm>
              <a:off x="0" y="0"/>
              <a:ext cx="1110172" cy="226432"/>
            </a:xfrm>
            <a:custGeom>
              <a:avLst/>
              <a:gdLst/>
              <a:ahLst/>
              <a:cxnLst/>
              <a:rect l="l" t="t" r="r" b="b"/>
              <a:pathLst>
                <a:path w="1110172" h="226432" extrusionOk="0">
                  <a:moveTo>
                    <a:pt x="93670" y="0"/>
                  </a:moveTo>
                  <a:lnTo>
                    <a:pt x="1016502" y="0"/>
                  </a:lnTo>
                  <a:cubicBezTo>
                    <a:pt x="1068235" y="0"/>
                    <a:pt x="1110172" y="41938"/>
                    <a:pt x="1110172" y="93670"/>
                  </a:cubicBezTo>
                  <a:lnTo>
                    <a:pt x="1110172" y="132762"/>
                  </a:lnTo>
                  <a:cubicBezTo>
                    <a:pt x="1110172" y="184494"/>
                    <a:pt x="1068235" y="226432"/>
                    <a:pt x="1016502" y="226432"/>
                  </a:cubicBezTo>
                  <a:lnTo>
                    <a:pt x="93670" y="226432"/>
                  </a:lnTo>
                  <a:cubicBezTo>
                    <a:pt x="41938" y="226432"/>
                    <a:pt x="0" y="184494"/>
                    <a:pt x="0" y="132762"/>
                  </a:cubicBezTo>
                  <a:lnTo>
                    <a:pt x="0" y="93670"/>
                  </a:lnTo>
                  <a:cubicBezTo>
                    <a:pt x="0" y="41938"/>
                    <a:pt x="41938" y="0"/>
                    <a:pt x="93670" y="0"/>
                  </a:cubicBezTo>
                  <a:close/>
                </a:path>
              </a:pathLst>
            </a:custGeom>
            <a:solidFill>
              <a:srgbClr val="000000">
                <a:alpha val="0"/>
              </a:srgbClr>
            </a:solidFill>
            <a:ln w="38100" cap="rnd" cmpd="sng">
              <a:solidFill>
                <a:srgbClr val="1E3D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0"/>
            <p:cNvSpPr txBox="1"/>
            <p:nvPr/>
          </p:nvSpPr>
          <p:spPr>
            <a:xfrm>
              <a:off x="0" y="-57150"/>
              <a:ext cx="1110172" cy="283582"/>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2" name="Google Shape;182;p10"/>
          <p:cNvSpPr txBox="1"/>
          <p:nvPr/>
        </p:nvSpPr>
        <p:spPr>
          <a:xfrm>
            <a:off x="268258" y="2681928"/>
            <a:ext cx="9861705" cy="3545586"/>
          </a:xfrm>
          <a:prstGeom prst="rect">
            <a:avLst/>
          </a:prstGeom>
          <a:noFill/>
          <a:ln>
            <a:noFill/>
          </a:ln>
        </p:spPr>
        <p:txBody>
          <a:bodyPr spcFirstLastPara="1" wrap="square" lIns="0" tIns="0" rIns="0" bIns="0" anchor="t" anchorCtr="0">
            <a:spAutoFit/>
          </a:bodyPr>
          <a:lstStyle/>
          <a:p>
            <a:pPr marL="0" marR="0" lvl="0" indent="0" algn="ctr" rtl="0">
              <a:lnSpc>
                <a:spcPct val="120001"/>
              </a:lnSpc>
              <a:spcBef>
                <a:spcPts val="0"/>
              </a:spcBef>
              <a:spcAft>
                <a:spcPts val="0"/>
              </a:spcAft>
              <a:buNone/>
            </a:pPr>
            <a:r>
              <a:rPr lang="en-US" sz="9600" b="1" i="0" u="none" strike="noStrike" cap="none" dirty="0" err="1" smtClean="0">
                <a:solidFill>
                  <a:srgbClr val="027C82"/>
                </a:solidFill>
                <a:latin typeface="Roboto Slab"/>
                <a:ea typeface="Roboto Slab"/>
                <a:cs typeface="Roboto Slab"/>
                <a:sym typeface="Roboto Slab"/>
              </a:rPr>
              <a:t>Akuntansi</a:t>
            </a:r>
            <a:r>
              <a:rPr lang="en-US" sz="9600" b="1" i="0" u="none" strike="noStrike" cap="none" dirty="0" smtClean="0">
                <a:solidFill>
                  <a:srgbClr val="027C82"/>
                </a:solidFill>
                <a:latin typeface="Roboto Slab"/>
                <a:ea typeface="Roboto Slab"/>
                <a:cs typeface="Roboto Slab"/>
                <a:sym typeface="Roboto Slab"/>
              </a:rPr>
              <a:t> Perusahaan </a:t>
            </a:r>
            <a:r>
              <a:rPr lang="en-US" sz="9600" b="1" i="0" u="none" strike="noStrike" cap="none" dirty="0" err="1" smtClean="0">
                <a:solidFill>
                  <a:srgbClr val="027C82"/>
                </a:solidFill>
                <a:latin typeface="Roboto Slab"/>
                <a:ea typeface="Roboto Slab"/>
                <a:cs typeface="Roboto Slab"/>
                <a:sym typeface="Roboto Slab"/>
              </a:rPr>
              <a:t>Jasa</a:t>
            </a:r>
            <a:endParaRPr sz="1200" dirty="0"/>
          </a:p>
        </p:txBody>
      </p:sp>
      <p:sp>
        <p:nvSpPr>
          <p:cNvPr id="183" name="Google Shape;183;p10"/>
          <p:cNvSpPr txBox="1"/>
          <p:nvPr/>
        </p:nvSpPr>
        <p:spPr>
          <a:xfrm>
            <a:off x="3546074" y="6740973"/>
            <a:ext cx="3306074"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err="1" smtClean="0">
                <a:solidFill>
                  <a:srgbClr val="1E3D69"/>
                </a:solidFill>
                <a:latin typeface="Titillium Web"/>
                <a:sym typeface="Titillium Web"/>
              </a:rPr>
              <a:t>MSPulungan</a:t>
            </a:r>
            <a:endParaRPr dirty="0"/>
          </a:p>
        </p:txBody>
      </p:sp>
      <p:pic>
        <p:nvPicPr>
          <p:cNvPr id="184" name="Google Shape;184;p10"/>
          <p:cNvPicPr preferRelativeResize="0"/>
          <p:nvPr/>
        </p:nvPicPr>
        <p:blipFill>
          <a:blip r:embed="rId5">
            <a:alphaModFix/>
          </a:blip>
          <a:stretch>
            <a:fillRect/>
          </a:stretch>
        </p:blipFill>
        <p:spPr>
          <a:xfrm>
            <a:off x="560450" y="7438088"/>
            <a:ext cx="5774374" cy="2314575"/>
          </a:xfrm>
          <a:prstGeom prst="rect">
            <a:avLst/>
          </a:prstGeom>
          <a:noFill/>
          <a:ln>
            <a:noFill/>
          </a:ln>
        </p:spPr>
      </p:pic>
      <p:pic>
        <p:nvPicPr>
          <p:cNvPr id="185" name="Google Shape;185;p10"/>
          <p:cNvPicPr preferRelativeResize="0"/>
          <p:nvPr/>
        </p:nvPicPr>
        <p:blipFill>
          <a:blip r:embed="rId6">
            <a:alphaModFix/>
          </a:blip>
          <a:stretch>
            <a:fillRect/>
          </a:stretch>
        </p:blipFill>
        <p:spPr>
          <a:xfrm>
            <a:off x="11929927" y="491025"/>
            <a:ext cx="5774374" cy="2314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18"/>
          <p:cNvSpPr txBox="1"/>
          <p:nvPr/>
        </p:nvSpPr>
        <p:spPr>
          <a:xfrm>
            <a:off x="1028700" y="1302455"/>
            <a:ext cx="10720427"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i="0" u="none" strike="noStrike" cap="none" dirty="0" err="1" smtClean="0">
                <a:solidFill>
                  <a:srgbClr val="027C82"/>
                </a:solidFill>
                <a:latin typeface="Roboto Slab"/>
                <a:ea typeface="Roboto Slab"/>
                <a:cs typeface="Roboto Slab"/>
                <a:sym typeface="Roboto Slab"/>
              </a:rPr>
              <a:t>Hutang</a:t>
            </a:r>
            <a:r>
              <a:rPr lang="en-US" sz="9000" b="1" i="0" u="none" strike="noStrike" cap="none"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dan</a:t>
            </a:r>
            <a:r>
              <a:rPr lang="en-US" sz="9000" b="1" i="0" u="none" strike="noStrike" cap="none" dirty="0" smtClean="0">
                <a:solidFill>
                  <a:srgbClr val="027C82"/>
                </a:solidFill>
                <a:latin typeface="Roboto Slab"/>
                <a:ea typeface="Roboto Slab"/>
                <a:cs typeface="Roboto Slab"/>
                <a:sym typeface="Roboto Slab"/>
              </a:rPr>
              <a:t> Modal</a:t>
            </a:r>
            <a:endParaRPr dirty="0"/>
          </a:p>
        </p:txBody>
      </p:sp>
      <p:grpSp>
        <p:nvGrpSpPr>
          <p:cNvPr id="432" name="Google Shape;432;p18"/>
          <p:cNvGrpSpPr/>
          <p:nvPr/>
        </p:nvGrpSpPr>
        <p:grpSpPr>
          <a:xfrm>
            <a:off x="17666191" y="4447600"/>
            <a:ext cx="691373" cy="691373"/>
            <a:chOff x="0" y="0"/>
            <a:chExt cx="812800" cy="812800"/>
          </a:xfrm>
        </p:grpSpPr>
        <p:sp>
          <p:nvSpPr>
            <p:cNvPr id="433" name="Google Shape;433;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5" name="Google Shape;435;p18"/>
          <p:cNvGrpSpPr/>
          <p:nvPr/>
        </p:nvGrpSpPr>
        <p:grpSpPr>
          <a:xfrm>
            <a:off x="17259300" y="3148400"/>
            <a:ext cx="1644887" cy="1644887"/>
            <a:chOff x="0" y="0"/>
            <a:chExt cx="812800" cy="812800"/>
          </a:xfrm>
        </p:grpSpPr>
        <p:sp>
          <p:nvSpPr>
            <p:cNvPr id="436" name="Google Shape;436;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8" name="Google Shape;438;p18"/>
          <p:cNvGrpSpPr/>
          <p:nvPr/>
        </p:nvGrpSpPr>
        <p:grpSpPr>
          <a:xfrm>
            <a:off x="-822443" y="7933343"/>
            <a:ext cx="1644887" cy="1644887"/>
            <a:chOff x="0" y="0"/>
            <a:chExt cx="812800" cy="812800"/>
          </a:xfrm>
        </p:grpSpPr>
        <p:sp>
          <p:nvSpPr>
            <p:cNvPr id="439" name="Google Shape;439;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1" name="Google Shape;441;p18"/>
          <p:cNvGrpSpPr/>
          <p:nvPr/>
        </p:nvGrpSpPr>
        <p:grpSpPr>
          <a:xfrm>
            <a:off x="13237239" y="1134876"/>
            <a:ext cx="612291" cy="612291"/>
            <a:chOff x="0" y="0"/>
            <a:chExt cx="812800" cy="812800"/>
          </a:xfrm>
        </p:grpSpPr>
        <p:sp>
          <p:nvSpPr>
            <p:cNvPr id="442" name="Google Shape;442;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4" name="Google Shape;444;p18"/>
          <p:cNvGrpSpPr/>
          <p:nvPr/>
        </p:nvGrpSpPr>
        <p:grpSpPr>
          <a:xfrm>
            <a:off x="12125675" y="8461590"/>
            <a:ext cx="410655" cy="410655"/>
            <a:chOff x="0" y="0"/>
            <a:chExt cx="812800" cy="812800"/>
          </a:xfrm>
        </p:grpSpPr>
        <p:sp>
          <p:nvSpPr>
            <p:cNvPr id="445" name="Google Shape;445;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7" name="Google Shape;447;p18"/>
          <p:cNvGrpSpPr/>
          <p:nvPr/>
        </p:nvGrpSpPr>
        <p:grpSpPr>
          <a:xfrm>
            <a:off x="11749127" y="8222913"/>
            <a:ext cx="512868" cy="512868"/>
            <a:chOff x="0" y="0"/>
            <a:chExt cx="812800" cy="812800"/>
          </a:xfrm>
        </p:grpSpPr>
        <p:sp>
          <p:nvSpPr>
            <p:cNvPr id="448" name="Google Shape;448;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0" name="Google Shape;450;p18"/>
          <p:cNvGrpSpPr/>
          <p:nvPr/>
        </p:nvGrpSpPr>
        <p:grpSpPr>
          <a:xfrm>
            <a:off x="1903005" y="-552402"/>
            <a:ext cx="1104805" cy="1104805"/>
            <a:chOff x="0" y="0"/>
            <a:chExt cx="812800" cy="812800"/>
          </a:xfrm>
        </p:grpSpPr>
        <p:sp>
          <p:nvSpPr>
            <p:cNvPr id="451" name="Google Shape;451;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453" name="Google Shape;453;p18"/>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454" name="Google Shape;454;p18"/>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455" name="Google Shape;455;p18"/>
          <p:cNvSpPr/>
          <p:nvPr/>
        </p:nvSpPr>
        <p:spPr>
          <a:xfrm>
            <a:off x="8289545" y="8770086"/>
            <a:ext cx="1708910" cy="1165166"/>
          </a:xfrm>
          <a:custGeom>
            <a:avLst/>
            <a:gdLst/>
            <a:ahLst/>
            <a:cxnLst/>
            <a:rect l="l" t="t" r="r" b="b"/>
            <a:pathLst>
              <a:path w="1708910" h="1165166" extrusionOk="0">
                <a:moveTo>
                  <a:pt x="0" y="0"/>
                </a:moveTo>
                <a:lnTo>
                  <a:pt x="1708910" y="0"/>
                </a:lnTo>
                <a:lnTo>
                  <a:pt x="1708910" y="1165166"/>
                </a:lnTo>
                <a:lnTo>
                  <a:pt x="0" y="1165166"/>
                </a:lnTo>
                <a:lnTo>
                  <a:pt x="0" y="0"/>
                </a:lnTo>
                <a:close/>
              </a:path>
            </a:pathLst>
          </a:custGeom>
          <a:blipFill rotWithShape="1">
            <a:blip r:embed="rId3">
              <a:alphaModFix/>
            </a:blip>
            <a:stretch>
              <a:fillRect/>
            </a:stretch>
          </a:blipFill>
          <a:ln>
            <a:noFill/>
          </a:ln>
        </p:spPr>
      </p:sp>
      <p:sp>
        <p:nvSpPr>
          <p:cNvPr id="456" name="Google Shape;456;p18"/>
          <p:cNvSpPr txBox="1"/>
          <p:nvPr/>
        </p:nvSpPr>
        <p:spPr>
          <a:xfrm>
            <a:off x="1028700" y="2809018"/>
            <a:ext cx="3706918"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smtClean="0">
                <a:latin typeface="Titillium Web SemiBold"/>
                <a:ea typeface="Titillium Web SemiBold"/>
                <a:cs typeface="Titillium Web SemiBold"/>
                <a:sym typeface="Titillium Web SemiBold"/>
              </a:rPr>
              <a:t>Modal / </a:t>
            </a:r>
            <a:r>
              <a:rPr lang="en-US" sz="3499" b="1" dirty="0" err="1" smtClean="0">
                <a:latin typeface="Titillium Web SemiBold"/>
                <a:ea typeface="Titillium Web SemiBold"/>
                <a:cs typeface="Titillium Web SemiBold"/>
                <a:sym typeface="Titillium Web SemiBold"/>
              </a:rPr>
              <a:t>Ekuitas</a:t>
            </a:r>
            <a:endParaRPr dirty="0"/>
          </a:p>
        </p:txBody>
      </p:sp>
      <p:pic>
        <p:nvPicPr>
          <p:cNvPr id="463" name="Google Shape;463;p18"/>
          <p:cNvPicPr preferRelativeResize="0"/>
          <p:nvPr/>
        </p:nvPicPr>
        <p:blipFill>
          <a:blip r:embed="rId4">
            <a:alphaModFix/>
          </a:blip>
          <a:stretch>
            <a:fillRect/>
          </a:stretch>
        </p:blipFill>
        <p:spPr>
          <a:xfrm>
            <a:off x="7336835" y="3372857"/>
            <a:ext cx="2664900" cy="3402600"/>
          </a:xfrm>
          <a:prstGeom prst="round2DiagRect">
            <a:avLst>
              <a:gd name="adj1" fmla="val 16667"/>
              <a:gd name="adj2" fmla="val 0"/>
            </a:avLst>
          </a:prstGeom>
          <a:noFill/>
          <a:ln>
            <a:noFill/>
          </a:ln>
        </p:spPr>
      </p:pic>
      <p:graphicFrame>
        <p:nvGraphicFramePr>
          <p:cNvPr id="31" name="Group 75"/>
          <p:cNvGraphicFramePr>
            <a:graphicFrameLocks/>
          </p:cNvGraphicFramePr>
          <p:nvPr>
            <p:extLst>
              <p:ext uri="{D42A27DB-BD31-4B8C-83A1-F6EECF244321}">
                <p14:modId xmlns:p14="http://schemas.microsoft.com/office/powerpoint/2010/main" val="3407668939"/>
              </p:ext>
            </p:extLst>
          </p:nvPr>
        </p:nvGraphicFramePr>
        <p:xfrm>
          <a:off x="976652" y="3857240"/>
          <a:ext cx="8229600" cy="5120640"/>
        </p:xfrm>
        <a:graphic>
          <a:graphicData uri="http://schemas.openxmlformats.org/drawingml/2006/table">
            <a:tbl>
              <a:tblPr/>
              <a:tblGrid>
                <a:gridCol w="933450">
                  <a:extLst>
                    <a:ext uri="{9D8B030D-6E8A-4147-A177-3AD203B41FA5}">
                      <a16:colId xmlns:a16="http://schemas.microsoft.com/office/drawing/2014/main" val="2650118578"/>
                    </a:ext>
                  </a:extLst>
                </a:gridCol>
                <a:gridCol w="1301750">
                  <a:extLst>
                    <a:ext uri="{9D8B030D-6E8A-4147-A177-3AD203B41FA5}">
                      <a16:colId xmlns:a16="http://schemas.microsoft.com/office/drawing/2014/main" val="4041890682"/>
                    </a:ext>
                  </a:extLst>
                </a:gridCol>
                <a:gridCol w="1220788">
                  <a:extLst>
                    <a:ext uri="{9D8B030D-6E8A-4147-A177-3AD203B41FA5}">
                      <a16:colId xmlns:a16="http://schemas.microsoft.com/office/drawing/2014/main" val="1644625328"/>
                    </a:ext>
                  </a:extLst>
                </a:gridCol>
                <a:gridCol w="4773612">
                  <a:extLst>
                    <a:ext uri="{9D8B030D-6E8A-4147-A177-3AD203B41FA5}">
                      <a16:colId xmlns:a16="http://schemas.microsoft.com/office/drawing/2014/main" val="399497524"/>
                    </a:ext>
                  </a:extLst>
                </a:gridCol>
              </a:tblGrid>
              <a:tr h="56515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3.1.</a:t>
                      </a:r>
                      <a:endParaRPr kumimoji="0" lang="en-US" altLang="en-US" sz="3600" b="0"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cap="fla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Modal</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cap="fla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cap="fla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678172853"/>
                  </a:ext>
                </a:extLst>
              </a:tr>
              <a:tr h="566738">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3101</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Modal A</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00178995"/>
                  </a:ext>
                </a:extLst>
              </a:tr>
              <a:tr h="56515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3102</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Modal B</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552747658"/>
                  </a:ext>
                </a:extLst>
              </a:tr>
              <a:tr h="566738">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3103</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Modal C</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342239306"/>
                  </a:ext>
                </a:extLst>
              </a:tr>
              <a:tr h="56515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3.2.</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Prive</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00466382"/>
                  </a:ext>
                </a:extLst>
              </a:tr>
              <a:tr h="56515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3201</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Prive A</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284204538"/>
                  </a:ext>
                </a:extLst>
              </a:tr>
              <a:tr h="566738">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3202</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Prive B</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48509411"/>
                  </a:ext>
                </a:extLst>
              </a:tr>
              <a:tr h="56515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cap="flat">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6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3203</a:t>
                      </a:r>
                      <a:endParaRPr kumimoji="0" lang="en-US" altLang="en-US" sz="36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Prive</a:t>
                      </a:r>
                      <a:r>
                        <a:rPr kumimoji="0" lang="en-US" altLang="en-US" sz="3600" b="0"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C</a:t>
                      </a:r>
                      <a:endParaRPr kumimoji="0" lang="en-US" altLang="en-US" sz="3600" b="0"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66133115"/>
                  </a:ext>
                </a:extLst>
              </a:tr>
            </a:tbl>
          </a:graphicData>
        </a:graphic>
      </p:graphicFrame>
    </p:spTree>
    <p:extLst>
      <p:ext uri="{BB962C8B-B14F-4D97-AF65-F5344CB8AC3E}">
        <p14:creationId xmlns:p14="http://schemas.microsoft.com/office/powerpoint/2010/main" val="4126034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467"/>
        <p:cNvGrpSpPr/>
        <p:nvPr/>
      </p:nvGrpSpPr>
      <p:grpSpPr>
        <a:xfrm>
          <a:off x="0" y="0"/>
          <a:ext cx="0" cy="0"/>
          <a:chOff x="0" y="0"/>
          <a:chExt cx="0" cy="0"/>
        </a:xfrm>
      </p:grpSpPr>
      <p:sp>
        <p:nvSpPr>
          <p:cNvPr id="471" name="Google Shape;471;p19"/>
          <p:cNvSpPr txBox="1"/>
          <p:nvPr/>
        </p:nvSpPr>
        <p:spPr>
          <a:xfrm>
            <a:off x="1028700" y="1028700"/>
            <a:ext cx="13944632"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i="0" u="none" strike="noStrike" cap="none" dirty="0" err="1" smtClean="0">
                <a:solidFill>
                  <a:srgbClr val="027C82"/>
                </a:solidFill>
                <a:latin typeface="Roboto Slab"/>
                <a:ea typeface="Roboto Slab"/>
                <a:cs typeface="Roboto Slab"/>
                <a:sym typeface="Roboto Slab"/>
              </a:rPr>
              <a:t>Pendapatan</a:t>
            </a:r>
            <a:r>
              <a:rPr lang="en-US" sz="9000" b="1" i="0" u="none" strike="noStrike" cap="none"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dan</a:t>
            </a:r>
            <a:r>
              <a:rPr lang="en-US" sz="9000" b="1" i="0" u="none" strike="noStrike" cap="none" dirty="0" smtClean="0">
                <a:solidFill>
                  <a:srgbClr val="027C82"/>
                </a:solidFill>
                <a:latin typeface="Roboto Slab"/>
                <a:ea typeface="Roboto Slab"/>
                <a:cs typeface="Roboto Slab"/>
                <a:sym typeface="Roboto Slab"/>
              </a:rPr>
              <a:t> Beban</a:t>
            </a:r>
            <a:endParaRPr dirty="0"/>
          </a:p>
        </p:txBody>
      </p:sp>
      <p:grpSp>
        <p:nvGrpSpPr>
          <p:cNvPr id="479" name="Google Shape;479;p19"/>
          <p:cNvGrpSpPr/>
          <p:nvPr/>
        </p:nvGrpSpPr>
        <p:grpSpPr>
          <a:xfrm>
            <a:off x="16567927" y="2054613"/>
            <a:ext cx="691373" cy="691373"/>
            <a:chOff x="0" y="0"/>
            <a:chExt cx="812800" cy="812800"/>
          </a:xfrm>
        </p:grpSpPr>
        <p:sp>
          <p:nvSpPr>
            <p:cNvPr id="480" name="Google Shape;480;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9"/>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82" name="Google Shape;482;p19"/>
          <p:cNvGrpSpPr/>
          <p:nvPr/>
        </p:nvGrpSpPr>
        <p:grpSpPr>
          <a:xfrm>
            <a:off x="15590850" y="1232170"/>
            <a:ext cx="1644887" cy="1644887"/>
            <a:chOff x="0" y="0"/>
            <a:chExt cx="812800" cy="812800"/>
          </a:xfrm>
        </p:grpSpPr>
        <p:sp>
          <p:nvSpPr>
            <p:cNvPr id="483" name="Google Shape;483;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9"/>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85" name="Google Shape;485;p19"/>
          <p:cNvGrpSpPr/>
          <p:nvPr/>
        </p:nvGrpSpPr>
        <p:grpSpPr>
          <a:xfrm>
            <a:off x="925465" y="3402553"/>
            <a:ext cx="1034027" cy="1034027"/>
            <a:chOff x="0" y="0"/>
            <a:chExt cx="812800" cy="812800"/>
          </a:xfrm>
        </p:grpSpPr>
        <p:sp>
          <p:nvSpPr>
            <p:cNvPr id="486" name="Google Shape;486;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9"/>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88" name="Google Shape;488;p19"/>
          <p:cNvGrpSpPr/>
          <p:nvPr/>
        </p:nvGrpSpPr>
        <p:grpSpPr>
          <a:xfrm>
            <a:off x="1442479" y="6147458"/>
            <a:ext cx="538183" cy="538183"/>
            <a:chOff x="0" y="0"/>
            <a:chExt cx="812800" cy="812800"/>
          </a:xfrm>
        </p:grpSpPr>
        <p:sp>
          <p:nvSpPr>
            <p:cNvPr id="489" name="Google Shape;489;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9"/>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1" name="Google Shape;491;p19"/>
          <p:cNvGrpSpPr/>
          <p:nvPr/>
        </p:nvGrpSpPr>
        <p:grpSpPr>
          <a:xfrm>
            <a:off x="1638188" y="3919567"/>
            <a:ext cx="642608" cy="642608"/>
            <a:chOff x="0" y="0"/>
            <a:chExt cx="812800" cy="812800"/>
          </a:xfrm>
        </p:grpSpPr>
        <p:sp>
          <p:nvSpPr>
            <p:cNvPr id="492" name="Google Shape;492;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9"/>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4" name="Google Shape;494;p19"/>
          <p:cNvGrpSpPr/>
          <p:nvPr/>
        </p:nvGrpSpPr>
        <p:grpSpPr>
          <a:xfrm>
            <a:off x="10976626" y="8770086"/>
            <a:ext cx="538183" cy="538183"/>
            <a:chOff x="0" y="0"/>
            <a:chExt cx="812800" cy="812800"/>
          </a:xfrm>
        </p:grpSpPr>
        <p:sp>
          <p:nvSpPr>
            <p:cNvPr id="495" name="Google Shape;495;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9"/>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497" name="Google Shape;497;p19"/>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498" name="Google Shape;498;p19"/>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499" name="Google Shape;499;p19"/>
          <p:cNvSpPr/>
          <p:nvPr/>
        </p:nvSpPr>
        <p:spPr>
          <a:xfrm>
            <a:off x="8289545" y="8770086"/>
            <a:ext cx="1708910" cy="1165166"/>
          </a:xfrm>
          <a:custGeom>
            <a:avLst/>
            <a:gdLst/>
            <a:ahLst/>
            <a:cxnLst/>
            <a:rect l="l" t="t" r="r" b="b"/>
            <a:pathLst>
              <a:path w="1708910" h="1165166" extrusionOk="0">
                <a:moveTo>
                  <a:pt x="0" y="0"/>
                </a:moveTo>
                <a:lnTo>
                  <a:pt x="1708910" y="0"/>
                </a:lnTo>
                <a:lnTo>
                  <a:pt x="1708910" y="1165166"/>
                </a:lnTo>
                <a:lnTo>
                  <a:pt x="0" y="1165166"/>
                </a:lnTo>
                <a:lnTo>
                  <a:pt x="0" y="0"/>
                </a:lnTo>
                <a:close/>
              </a:path>
            </a:pathLst>
          </a:custGeom>
          <a:blipFill rotWithShape="1">
            <a:blip r:embed="rId3">
              <a:alphaModFix/>
            </a:blip>
            <a:stretch>
              <a:fillRect/>
            </a:stretch>
          </a:blipFill>
          <a:ln>
            <a:noFill/>
          </a:ln>
        </p:spPr>
      </p:sp>
      <p:pic>
        <p:nvPicPr>
          <p:cNvPr id="500" name="Google Shape;500;p19"/>
          <p:cNvPicPr preferRelativeResize="0"/>
          <p:nvPr/>
        </p:nvPicPr>
        <p:blipFill>
          <a:blip r:embed="rId4">
            <a:alphaModFix/>
          </a:blip>
          <a:stretch>
            <a:fillRect/>
          </a:stretch>
        </p:blipFill>
        <p:spPr>
          <a:xfrm>
            <a:off x="977088" y="4070121"/>
            <a:ext cx="6264424" cy="4692842"/>
          </a:xfrm>
          <a:prstGeom prst="rect">
            <a:avLst/>
          </a:prstGeom>
          <a:noFill/>
          <a:ln>
            <a:noFill/>
          </a:ln>
        </p:spPr>
      </p:pic>
      <p:graphicFrame>
        <p:nvGraphicFramePr>
          <p:cNvPr id="35" name="Group 22"/>
          <p:cNvGraphicFramePr>
            <a:graphicFrameLocks/>
          </p:cNvGraphicFramePr>
          <p:nvPr>
            <p:extLst>
              <p:ext uri="{D42A27DB-BD31-4B8C-83A1-F6EECF244321}">
                <p14:modId xmlns:p14="http://schemas.microsoft.com/office/powerpoint/2010/main" val="1903349027"/>
              </p:ext>
            </p:extLst>
          </p:nvPr>
        </p:nvGraphicFramePr>
        <p:xfrm>
          <a:off x="8001016" y="4716284"/>
          <a:ext cx="8229600" cy="1402080"/>
        </p:xfrm>
        <a:graphic>
          <a:graphicData uri="http://schemas.openxmlformats.org/drawingml/2006/table">
            <a:tbl>
              <a:tblPr/>
              <a:tblGrid>
                <a:gridCol w="933450">
                  <a:extLst>
                    <a:ext uri="{9D8B030D-6E8A-4147-A177-3AD203B41FA5}">
                      <a16:colId xmlns:a16="http://schemas.microsoft.com/office/drawing/2014/main" val="4177941993"/>
                    </a:ext>
                  </a:extLst>
                </a:gridCol>
                <a:gridCol w="7296150">
                  <a:extLst>
                    <a:ext uri="{9D8B030D-6E8A-4147-A177-3AD203B41FA5}">
                      <a16:colId xmlns:a16="http://schemas.microsoft.com/office/drawing/2014/main" val="2439345927"/>
                    </a:ext>
                  </a:extLst>
                </a:gridCol>
              </a:tblGrid>
              <a:tr h="180975">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4000" b="1" i="0" u="none" strike="noStrike" cap="none" normalizeH="0" baseline="0" smtClean="0">
                          <a:ln>
                            <a:noFill/>
                          </a:ln>
                          <a:solidFill>
                            <a:srgbClr val="00FF00"/>
                          </a:solidFill>
                          <a:effectLst/>
                          <a:latin typeface="Arial Narrow" panose="020B0606020202030204" pitchFamily="34" charset="0"/>
                          <a:cs typeface="Times New Roman" panose="02020603050405020304" pitchFamily="18" charset="0"/>
                        </a:rPr>
                        <a:t>4.1.</a:t>
                      </a:r>
                      <a:endParaRPr kumimoji="0" lang="sv-SE" altLang="en-US" sz="4000" b="0" i="0" u="none" strike="noStrike" cap="none" normalizeH="0" baseline="0" smtClean="0">
                        <a:ln>
                          <a:noFill/>
                        </a:ln>
                        <a:solidFill>
                          <a:srgbClr val="00FF00"/>
                        </a:solidFill>
                        <a:effectLst/>
                        <a:latin typeface="Arial" panose="020B0604020202020204" pitchFamily="34" charset="0"/>
                        <a:cs typeface="Arial" panose="020B0604020202020204" pitchFamily="34" charset="0"/>
                      </a:endParaRPr>
                    </a:p>
                  </a:txBody>
                  <a:tcPr anchor="b" horzOverflow="overflow">
                    <a:lnL cap="flat">
                      <a:noFill/>
                    </a:lnL>
                    <a:lnR>
                      <a:noFill/>
                    </a:lnR>
                    <a:lnT cap="fla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4000" b="1" i="0" u="none" strike="noStrike" cap="none" normalizeH="0" baseline="0" dirty="0" smtClean="0">
                          <a:ln>
                            <a:noFill/>
                          </a:ln>
                          <a:solidFill>
                            <a:srgbClr val="00FF00"/>
                          </a:solidFill>
                          <a:effectLst/>
                          <a:latin typeface="Arial Narrow" panose="020B0606020202030204" pitchFamily="34" charset="0"/>
                          <a:cs typeface="Times New Roman" panose="02020603050405020304" pitchFamily="18" charset="0"/>
                        </a:rPr>
                        <a:t>Pendapatan Usaha</a:t>
                      </a:r>
                      <a:endParaRPr kumimoji="0" lang="sv-SE" altLang="en-US" sz="4000" b="0" i="0" u="none" strike="noStrike" cap="none" normalizeH="0" baseline="0" dirty="0" smtClean="0">
                        <a:ln>
                          <a:noFill/>
                        </a:ln>
                        <a:solidFill>
                          <a:srgbClr val="00FF00"/>
                        </a:solidFill>
                        <a:effectLst/>
                        <a:latin typeface="Arial" panose="020B0604020202020204" pitchFamily="34" charset="0"/>
                        <a:cs typeface="Arial" panose="020B0604020202020204" pitchFamily="34" charset="0"/>
                      </a:endParaRP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85377472"/>
                  </a:ext>
                </a:extLst>
              </a:tr>
              <a:tr h="180975">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4000" b="1" i="0" u="none" strike="noStrike" cap="none" normalizeH="0" baseline="0" smtClean="0">
                          <a:ln>
                            <a:noFill/>
                          </a:ln>
                          <a:solidFill>
                            <a:srgbClr val="00FF00"/>
                          </a:solidFill>
                          <a:effectLst/>
                          <a:latin typeface="Arial Narrow" panose="020B0606020202030204" pitchFamily="34" charset="0"/>
                          <a:cs typeface="Times New Roman" panose="02020603050405020304" pitchFamily="18" charset="0"/>
                        </a:rPr>
                        <a:t>4.2</a:t>
                      </a:r>
                      <a:endParaRPr kumimoji="0" lang="sv-SE" altLang="en-US" sz="4000" b="0" i="0" u="none" strike="noStrike" cap="none" normalizeH="0" baseline="0" smtClean="0">
                        <a:ln>
                          <a:noFill/>
                        </a:ln>
                        <a:solidFill>
                          <a:srgbClr val="00FF00"/>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4000" b="1" i="0" u="none" strike="noStrike" cap="none" normalizeH="0" baseline="0" dirty="0" smtClean="0">
                          <a:ln>
                            <a:noFill/>
                          </a:ln>
                          <a:solidFill>
                            <a:srgbClr val="00FF00"/>
                          </a:solidFill>
                          <a:effectLst/>
                          <a:latin typeface="Arial Narrow" panose="020B0606020202030204" pitchFamily="34" charset="0"/>
                          <a:cs typeface="Times New Roman" panose="02020603050405020304" pitchFamily="18" charset="0"/>
                        </a:rPr>
                        <a:t>Pendapatan di Luar Usaha</a:t>
                      </a:r>
                      <a:endParaRPr kumimoji="0" lang="sv-SE" altLang="en-US" sz="4000" b="0" i="0" u="none" strike="noStrike" cap="none" normalizeH="0" baseline="0" dirty="0" smtClean="0">
                        <a:ln>
                          <a:noFill/>
                        </a:ln>
                        <a:solidFill>
                          <a:srgbClr val="00FF00"/>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14370553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586"/>
        <p:cNvGrpSpPr/>
        <p:nvPr/>
      </p:nvGrpSpPr>
      <p:grpSpPr>
        <a:xfrm>
          <a:off x="0" y="0"/>
          <a:ext cx="0" cy="0"/>
          <a:chOff x="0" y="0"/>
          <a:chExt cx="0" cy="0"/>
        </a:xfrm>
      </p:grpSpPr>
      <p:pic>
        <p:nvPicPr>
          <p:cNvPr id="587" name="Google Shape;587;p22"/>
          <p:cNvPicPr preferRelativeResize="0"/>
          <p:nvPr/>
        </p:nvPicPr>
        <p:blipFill>
          <a:blip r:embed="rId3">
            <a:alphaModFix/>
          </a:blip>
          <a:stretch>
            <a:fillRect/>
          </a:stretch>
        </p:blipFill>
        <p:spPr>
          <a:xfrm>
            <a:off x="10139505" y="2616875"/>
            <a:ext cx="6967327" cy="5545500"/>
          </a:xfrm>
          <a:prstGeom prst="round2DiagRect">
            <a:avLst>
              <a:gd name="adj1" fmla="val 16667"/>
              <a:gd name="adj2" fmla="val 0"/>
            </a:avLst>
          </a:prstGeom>
          <a:noFill/>
          <a:ln>
            <a:noFill/>
          </a:ln>
        </p:spPr>
      </p:pic>
      <p:sp>
        <p:nvSpPr>
          <p:cNvPr id="588" name="Google Shape;588;p22"/>
          <p:cNvSpPr txBox="1"/>
          <p:nvPr/>
        </p:nvSpPr>
        <p:spPr>
          <a:xfrm>
            <a:off x="1322380" y="1012480"/>
            <a:ext cx="8115300"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i="0" u="none" strike="noStrike" cap="none" dirty="0" smtClean="0">
                <a:solidFill>
                  <a:srgbClr val="027C82"/>
                </a:solidFill>
                <a:latin typeface="Roboto Slab"/>
                <a:ea typeface="Roboto Slab"/>
                <a:cs typeface="Roboto Slab"/>
                <a:sym typeface="Roboto Slab"/>
              </a:rPr>
              <a:t>Beban</a:t>
            </a:r>
            <a:endParaRPr dirty="0"/>
          </a:p>
        </p:txBody>
      </p:sp>
      <p:grpSp>
        <p:nvGrpSpPr>
          <p:cNvPr id="590" name="Google Shape;590;p22"/>
          <p:cNvGrpSpPr/>
          <p:nvPr/>
        </p:nvGrpSpPr>
        <p:grpSpPr>
          <a:xfrm>
            <a:off x="480568" y="7598636"/>
            <a:ext cx="1644887" cy="1644887"/>
            <a:chOff x="0" y="0"/>
            <a:chExt cx="812800" cy="812800"/>
          </a:xfrm>
        </p:grpSpPr>
        <p:sp>
          <p:nvSpPr>
            <p:cNvPr id="591" name="Google Shape;5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2"/>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3" name="Google Shape;593;p22"/>
          <p:cNvGrpSpPr/>
          <p:nvPr/>
        </p:nvGrpSpPr>
        <p:grpSpPr>
          <a:xfrm>
            <a:off x="1292196" y="8545511"/>
            <a:ext cx="1018550" cy="1018550"/>
            <a:chOff x="0" y="0"/>
            <a:chExt cx="812800" cy="812800"/>
          </a:xfrm>
        </p:grpSpPr>
        <p:sp>
          <p:nvSpPr>
            <p:cNvPr id="594" name="Google Shape;5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2"/>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6" name="Google Shape;596;p22"/>
          <p:cNvGrpSpPr/>
          <p:nvPr/>
        </p:nvGrpSpPr>
        <p:grpSpPr>
          <a:xfrm>
            <a:off x="9336431" y="1891025"/>
            <a:ext cx="1018550" cy="1018550"/>
            <a:chOff x="0" y="0"/>
            <a:chExt cx="812800" cy="812800"/>
          </a:xfrm>
        </p:grpSpPr>
        <p:sp>
          <p:nvSpPr>
            <p:cNvPr id="597" name="Google Shape;597;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2"/>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9" name="Google Shape;599;p22"/>
          <p:cNvGrpSpPr/>
          <p:nvPr/>
        </p:nvGrpSpPr>
        <p:grpSpPr>
          <a:xfrm>
            <a:off x="17259300" y="7889229"/>
            <a:ext cx="692119" cy="692119"/>
            <a:chOff x="0" y="0"/>
            <a:chExt cx="812800" cy="812800"/>
          </a:xfrm>
        </p:grpSpPr>
        <p:sp>
          <p:nvSpPr>
            <p:cNvPr id="600" name="Google Shape;600;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2"/>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2" name="Google Shape;602;p22"/>
          <p:cNvGrpSpPr/>
          <p:nvPr/>
        </p:nvGrpSpPr>
        <p:grpSpPr>
          <a:xfrm>
            <a:off x="800368" y="-249035"/>
            <a:ext cx="692119" cy="692119"/>
            <a:chOff x="0" y="0"/>
            <a:chExt cx="812800" cy="812800"/>
          </a:xfrm>
        </p:grpSpPr>
        <p:sp>
          <p:nvSpPr>
            <p:cNvPr id="603" name="Google Shape;603;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2"/>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5" name="Google Shape;605;p22"/>
          <p:cNvGrpSpPr/>
          <p:nvPr/>
        </p:nvGrpSpPr>
        <p:grpSpPr>
          <a:xfrm>
            <a:off x="1146427" y="97025"/>
            <a:ext cx="498460" cy="498460"/>
            <a:chOff x="0" y="0"/>
            <a:chExt cx="812800" cy="812800"/>
          </a:xfrm>
        </p:grpSpPr>
        <p:sp>
          <p:nvSpPr>
            <p:cNvPr id="606" name="Google Shape;606;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2"/>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608" name="Google Shape;608;p22"/>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609" name="Google Shape;609;p22"/>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610" name="Google Shape;610;p22"/>
          <p:cNvSpPr/>
          <p:nvPr/>
        </p:nvSpPr>
        <p:spPr>
          <a:xfrm>
            <a:off x="8289545" y="8770086"/>
            <a:ext cx="1708910" cy="1165166"/>
          </a:xfrm>
          <a:custGeom>
            <a:avLst/>
            <a:gdLst/>
            <a:ahLst/>
            <a:cxnLst/>
            <a:rect l="l" t="t" r="r" b="b"/>
            <a:pathLst>
              <a:path w="1708910" h="1165166" extrusionOk="0">
                <a:moveTo>
                  <a:pt x="0" y="0"/>
                </a:moveTo>
                <a:lnTo>
                  <a:pt x="1708910" y="0"/>
                </a:lnTo>
                <a:lnTo>
                  <a:pt x="1708910" y="1165166"/>
                </a:lnTo>
                <a:lnTo>
                  <a:pt x="0" y="1165166"/>
                </a:lnTo>
                <a:lnTo>
                  <a:pt x="0" y="0"/>
                </a:lnTo>
                <a:close/>
              </a:path>
            </a:pathLst>
          </a:custGeom>
          <a:blipFill rotWithShape="1">
            <a:blip r:embed="rId4">
              <a:alphaModFix/>
            </a:blip>
            <a:stretch>
              <a:fillRect/>
            </a:stretch>
          </a:blipFill>
          <a:ln>
            <a:noFill/>
          </a:ln>
        </p:spPr>
      </p:sp>
      <p:graphicFrame>
        <p:nvGraphicFramePr>
          <p:cNvPr id="26" name="Group 117"/>
          <p:cNvGraphicFramePr>
            <a:graphicFrameLocks/>
          </p:cNvGraphicFramePr>
          <p:nvPr>
            <p:extLst>
              <p:ext uri="{D42A27DB-BD31-4B8C-83A1-F6EECF244321}">
                <p14:modId xmlns:p14="http://schemas.microsoft.com/office/powerpoint/2010/main" val="3362758128"/>
              </p:ext>
            </p:extLst>
          </p:nvPr>
        </p:nvGraphicFramePr>
        <p:xfrm>
          <a:off x="1341749" y="2795442"/>
          <a:ext cx="8229600" cy="6736080"/>
        </p:xfrm>
        <a:graphic>
          <a:graphicData uri="http://schemas.openxmlformats.org/drawingml/2006/table">
            <a:tbl>
              <a:tblPr/>
              <a:tblGrid>
                <a:gridCol w="847725">
                  <a:extLst>
                    <a:ext uri="{9D8B030D-6E8A-4147-A177-3AD203B41FA5}">
                      <a16:colId xmlns:a16="http://schemas.microsoft.com/office/drawing/2014/main" val="3172722582"/>
                    </a:ext>
                  </a:extLst>
                </a:gridCol>
                <a:gridCol w="1063625">
                  <a:extLst>
                    <a:ext uri="{9D8B030D-6E8A-4147-A177-3AD203B41FA5}">
                      <a16:colId xmlns:a16="http://schemas.microsoft.com/office/drawing/2014/main" val="3822187485"/>
                    </a:ext>
                  </a:extLst>
                </a:gridCol>
                <a:gridCol w="1025525">
                  <a:extLst>
                    <a:ext uri="{9D8B030D-6E8A-4147-A177-3AD203B41FA5}">
                      <a16:colId xmlns:a16="http://schemas.microsoft.com/office/drawing/2014/main" val="588576931"/>
                    </a:ext>
                  </a:extLst>
                </a:gridCol>
                <a:gridCol w="5292725">
                  <a:extLst>
                    <a:ext uri="{9D8B030D-6E8A-4147-A177-3AD203B41FA5}">
                      <a16:colId xmlns:a16="http://schemas.microsoft.com/office/drawing/2014/main" val="1880246514"/>
                    </a:ext>
                  </a:extLst>
                </a:gridCol>
              </a:tblGrid>
              <a:tr h="290513">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cap="flat">
                      <a:noFill/>
                    </a:lnT>
                    <a:lnB>
                      <a:noFill/>
                    </a:lnB>
                    <a:lnTlToBr>
                      <a:noFill/>
                    </a:lnTlToBr>
                    <a:lnBlToTr>
                      <a:noFill/>
                    </a:lnBlToTr>
                    <a:noFill/>
                  </a:tcPr>
                </a:tc>
                <a:tc gridSpan="3">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Biya Administrasi dan Umum</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5148611"/>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Gaji dan Upah</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92118532"/>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5102</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Lembur</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88015997"/>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5103</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Biaya</a:t>
                      </a:r>
                      <a:r>
                        <a:rPr kumimoji="0" lang="en-US" altLang="en-US" sz="28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Pengobatan</a:t>
                      </a:r>
                      <a:r>
                        <a:rPr kumimoji="0" lang="en-US" altLang="en-US" sz="28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dan</a:t>
                      </a:r>
                      <a:r>
                        <a:rPr kumimoji="0" lang="en-US" altLang="en-US" sz="28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Perawatan</a:t>
                      </a:r>
                      <a:endParaRPr kumimoji="0" lang="en-US" altLang="en-US" sz="28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058837550"/>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5104</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Assuransi</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48858725"/>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5105</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Reverasi dan Pemeliharaan</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84506934"/>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5106</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Sewa</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934981490"/>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5107</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Depresiasi Gedung </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56158337"/>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5108</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Depresiasi Mesin</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975278476"/>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5109</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Depresiasi Kenderaan</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67822336"/>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5110</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Depresiasi Meubel</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863395435"/>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5111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Depresiasi Alat-alat Kantor</a:t>
                      </a:r>
                      <a:endParaRPr kumimoji="0" lang="fi-FI"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120583269"/>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cap="flat">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5112</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28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Biaya Depresiasi Alat-alat Lain</a:t>
                      </a:r>
                      <a:endParaRPr kumimoji="0" lang="fi-FI" altLang="en-US" sz="28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431587753"/>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551"/>
        <p:cNvGrpSpPr/>
        <p:nvPr/>
      </p:nvGrpSpPr>
      <p:grpSpPr>
        <a:xfrm>
          <a:off x="0" y="0"/>
          <a:ext cx="0" cy="0"/>
          <a:chOff x="0" y="0"/>
          <a:chExt cx="0" cy="0"/>
        </a:xfrm>
      </p:grpSpPr>
      <p:sp>
        <p:nvSpPr>
          <p:cNvPr id="552" name="Google Shape;552;p21"/>
          <p:cNvSpPr txBox="1"/>
          <p:nvPr/>
        </p:nvSpPr>
        <p:spPr>
          <a:xfrm>
            <a:off x="2190914" y="1204281"/>
            <a:ext cx="13356943"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dirty="0" err="1" smtClean="0">
                <a:solidFill>
                  <a:srgbClr val="027C82"/>
                </a:solidFill>
                <a:latin typeface="Roboto Slab"/>
                <a:ea typeface="Roboto Slab"/>
                <a:cs typeface="Roboto Slab"/>
                <a:sym typeface="Roboto Slab"/>
              </a:rPr>
              <a:t>A</a:t>
            </a:r>
            <a:r>
              <a:rPr lang="en-US" sz="9000" b="1" i="0" u="none" strike="noStrike" cap="none" dirty="0" err="1" smtClean="0">
                <a:solidFill>
                  <a:srgbClr val="027C82"/>
                </a:solidFill>
                <a:latin typeface="Roboto Slab"/>
                <a:ea typeface="Roboto Slab"/>
                <a:cs typeface="Roboto Slab"/>
                <a:sym typeface="Roboto Slab"/>
              </a:rPr>
              <a:t>turan</a:t>
            </a:r>
            <a:r>
              <a:rPr lang="en-US" sz="9000" b="1" i="0" u="none" strike="noStrike" cap="none" dirty="0" smtClean="0">
                <a:solidFill>
                  <a:srgbClr val="027C82"/>
                </a:solidFill>
                <a:latin typeface="Roboto Slab"/>
                <a:ea typeface="Roboto Slab"/>
                <a:cs typeface="Roboto Slab"/>
                <a:sym typeface="Roboto Slab"/>
              </a:rPr>
              <a:t> Debit </a:t>
            </a:r>
            <a:r>
              <a:rPr lang="en-US" sz="9000" b="1" i="0" u="none" strike="noStrike" cap="none" dirty="0" err="1" smtClean="0">
                <a:solidFill>
                  <a:srgbClr val="027C82"/>
                </a:solidFill>
                <a:latin typeface="Roboto Slab"/>
                <a:ea typeface="Roboto Slab"/>
                <a:cs typeface="Roboto Slab"/>
                <a:sym typeface="Roboto Slab"/>
              </a:rPr>
              <a:t>dan</a:t>
            </a:r>
            <a:r>
              <a:rPr lang="en-US" sz="9000" b="1" i="0" u="none" strike="noStrike" cap="none"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Kredit</a:t>
            </a:r>
            <a:endParaRPr dirty="0"/>
          </a:p>
        </p:txBody>
      </p:sp>
      <p:sp>
        <p:nvSpPr>
          <p:cNvPr id="553" name="Google Shape;553;p21"/>
          <p:cNvSpPr txBox="1"/>
          <p:nvPr/>
        </p:nvSpPr>
        <p:spPr>
          <a:xfrm>
            <a:off x="4674565" y="3550772"/>
            <a:ext cx="3306074" cy="886397"/>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4800" b="1" dirty="0" err="1" smtClean="0">
                <a:latin typeface="Titillium Web SemiBold"/>
                <a:ea typeface="Titillium Web SemiBold"/>
                <a:cs typeface="Titillium Web SemiBold"/>
                <a:sym typeface="Titillium Web SemiBold"/>
              </a:rPr>
              <a:t>As</a:t>
            </a:r>
            <a:r>
              <a:rPr lang="en-US" sz="4800" b="1" i="0" u="none" strike="noStrike" cap="none" dirty="0" err="1" smtClean="0">
                <a:solidFill>
                  <a:srgbClr val="000000"/>
                </a:solidFill>
                <a:latin typeface="Titillium Web SemiBold"/>
                <a:ea typeface="Titillium Web SemiBold"/>
                <a:cs typeface="Titillium Web SemiBold"/>
                <a:sym typeface="Titillium Web SemiBold"/>
              </a:rPr>
              <a:t>et</a:t>
            </a:r>
            <a:endParaRPr sz="2400" dirty="0"/>
          </a:p>
        </p:txBody>
      </p:sp>
      <p:sp>
        <p:nvSpPr>
          <p:cNvPr id="555" name="Google Shape;555;p21"/>
          <p:cNvSpPr txBox="1"/>
          <p:nvPr/>
        </p:nvSpPr>
        <p:spPr>
          <a:xfrm>
            <a:off x="12544753" y="2847884"/>
            <a:ext cx="3306074" cy="886397"/>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4800" b="1" dirty="0" err="1" smtClean="0">
                <a:latin typeface="Titillium Web SemiBold"/>
                <a:ea typeface="Titillium Web SemiBold"/>
                <a:cs typeface="Titillium Web SemiBold"/>
                <a:sym typeface="Titillium Web SemiBold"/>
              </a:rPr>
              <a:t>Hutang</a:t>
            </a:r>
            <a:endParaRPr sz="2400" dirty="0"/>
          </a:p>
        </p:txBody>
      </p:sp>
      <p:grpSp>
        <p:nvGrpSpPr>
          <p:cNvPr id="557" name="Google Shape;557;p21"/>
          <p:cNvGrpSpPr/>
          <p:nvPr/>
        </p:nvGrpSpPr>
        <p:grpSpPr>
          <a:xfrm>
            <a:off x="9325756" y="707695"/>
            <a:ext cx="329790" cy="329790"/>
            <a:chOff x="0" y="0"/>
            <a:chExt cx="812800" cy="812800"/>
          </a:xfrm>
        </p:grpSpPr>
        <p:sp>
          <p:nvSpPr>
            <p:cNvPr id="558" name="Google Shape;558;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60" name="Google Shape;560;p21"/>
          <p:cNvGrpSpPr/>
          <p:nvPr/>
        </p:nvGrpSpPr>
        <p:grpSpPr>
          <a:xfrm>
            <a:off x="8859683" y="315383"/>
            <a:ext cx="784624" cy="784624"/>
            <a:chOff x="0" y="0"/>
            <a:chExt cx="812800" cy="812800"/>
          </a:xfrm>
        </p:grpSpPr>
        <p:sp>
          <p:nvSpPr>
            <p:cNvPr id="561" name="Google Shape;561;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63" name="Google Shape;563;p21"/>
          <p:cNvGrpSpPr/>
          <p:nvPr/>
        </p:nvGrpSpPr>
        <p:grpSpPr>
          <a:xfrm>
            <a:off x="-822443" y="7125199"/>
            <a:ext cx="1644887" cy="1644887"/>
            <a:chOff x="0" y="0"/>
            <a:chExt cx="812800" cy="812800"/>
          </a:xfrm>
        </p:grpSpPr>
        <p:sp>
          <p:nvSpPr>
            <p:cNvPr id="564" name="Google Shape;564;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66" name="Google Shape;566;p21"/>
          <p:cNvGrpSpPr/>
          <p:nvPr/>
        </p:nvGrpSpPr>
        <p:grpSpPr>
          <a:xfrm>
            <a:off x="148906" y="707695"/>
            <a:ext cx="433082" cy="433082"/>
            <a:chOff x="0" y="0"/>
            <a:chExt cx="812800" cy="812800"/>
          </a:xfrm>
        </p:grpSpPr>
        <p:sp>
          <p:nvSpPr>
            <p:cNvPr id="567" name="Google Shape;567;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69" name="Google Shape;569;p21"/>
          <p:cNvGrpSpPr/>
          <p:nvPr/>
        </p:nvGrpSpPr>
        <p:grpSpPr>
          <a:xfrm>
            <a:off x="-284175" y="171322"/>
            <a:ext cx="866163" cy="866163"/>
            <a:chOff x="0" y="0"/>
            <a:chExt cx="812800" cy="812800"/>
          </a:xfrm>
        </p:grpSpPr>
        <p:sp>
          <p:nvSpPr>
            <p:cNvPr id="570" name="Google Shape;570;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72" name="Google Shape;572;p21"/>
          <p:cNvGrpSpPr/>
          <p:nvPr/>
        </p:nvGrpSpPr>
        <p:grpSpPr>
          <a:xfrm>
            <a:off x="16567927" y="7775216"/>
            <a:ext cx="866163" cy="866163"/>
            <a:chOff x="0" y="0"/>
            <a:chExt cx="812800" cy="812800"/>
          </a:xfrm>
        </p:grpSpPr>
        <p:sp>
          <p:nvSpPr>
            <p:cNvPr id="573" name="Google Shape;573;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75" name="Google Shape;575;p21"/>
          <p:cNvGrpSpPr/>
          <p:nvPr/>
        </p:nvGrpSpPr>
        <p:grpSpPr>
          <a:xfrm>
            <a:off x="15500667" y="7637542"/>
            <a:ext cx="503375" cy="503375"/>
            <a:chOff x="0" y="0"/>
            <a:chExt cx="812800" cy="812800"/>
          </a:xfrm>
        </p:grpSpPr>
        <p:sp>
          <p:nvSpPr>
            <p:cNvPr id="576" name="Google Shape;576;p2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578" name="Google Shape;578;p21"/>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579" name="Google Shape;579;p21"/>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580" name="Google Shape;580;p21"/>
          <p:cNvSpPr/>
          <p:nvPr/>
        </p:nvSpPr>
        <p:spPr>
          <a:xfrm>
            <a:off x="8289545" y="8770086"/>
            <a:ext cx="1708910" cy="1165166"/>
          </a:xfrm>
          <a:custGeom>
            <a:avLst/>
            <a:gdLst/>
            <a:ahLst/>
            <a:cxnLst/>
            <a:rect l="l" t="t" r="r" b="b"/>
            <a:pathLst>
              <a:path w="1708910" h="1165166" extrusionOk="0">
                <a:moveTo>
                  <a:pt x="0" y="0"/>
                </a:moveTo>
                <a:lnTo>
                  <a:pt x="1708910" y="0"/>
                </a:lnTo>
                <a:lnTo>
                  <a:pt x="1708910" y="1165166"/>
                </a:lnTo>
                <a:lnTo>
                  <a:pt x="0" y="1165166"/>
                </a:lnTo>
                <a:lnTo>
                  <a:pt x="0" y="0"/>
                </a:lnTo>
                <a:close/>
              </a:path>
            </a:pathLst>
          </a:custGeom>
          <a:blipFill rotWithShape="1">
            <a:blip r:embed="rId3">
              <a:alphaModFix/>
            </a:blip>
            <a:stretch>
              <a:fillRect/>
            </a:stretch>
          </a:blipFill>
          <a:ln>
            <a:noFill/>
          </a:ln>
        </p:spPr>
      </p:sp>
      <p:pic>
        <p:nvPicPr>
          <p:cNvPr id="2050" name="Picture 2" descr="Cara Menyelamatkan Bisnis Anda dari Tenggelam dalam Utang – Program Studi  Akuntansi – Fakultas Ekonomi dan Bisn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0845" y="2866274"/>
            <a:ext cx="4043703" cy="343461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3854056649"/>
              </p:ext>
            </p:extLst>
          </p:nvPr>
        </p:nvGraphicFramePr>
        <p:xfrm>
          <a:off x="4394942" y="4536676"/>
          <a:ext cx="3585698" cy="1524000"/>
        </p:xfrm>
        <a:graphic>
          <a:graphicData uri="http://schemas.openxmlformats.org/drawingml/2006/table">
            <a:tbl>
              <a:tblPr firstRow="1" bandRow="1">
                <a:tableStyleId>{5C22544A-7EE6-4342-B048-85BDC9FD1C3A}</a:tableStyleId>
              </a:tblPr>
              <a:tblGrid>
                <a:gridCol w="1792849">
                  <a:extLst>
                    <a:ext uri="{9D8B030D-6E8A-4147-A177-3AD203B41FA5}">
                      <a16:colId xmlns:a16="http://schemas.microsoft.com/office/drawing/2014/main" val="3134497349"/>
                    </a:ext>
                  </a:extLst>
                </a:gridCol>
                <a:gridCol w="1792849">
                  <a:extLst>
                    <a:ext uri="{9D8B030D-6E8A-4147-A177-3AD203B41FA5}">
                      <a16:colId xmlns:a16="http://schemas.microsoft.com/office/drawing/2014/main" val="3727087800"/>
                    </a:ext>
                  </a:extLst>
                </a:gridCol>
              </a:tblGrid>
              <a:tr h="344797">
                <a:tc>
                  <a:txBody>
                    <a:bodyPr/>
                    <a:lstStyle/>
                    <a:p>
                      <a:pPr algn="ctr"/>
                      <a:r>
                        <a:rPr lang="en-US" sz="4000" dirty="0" err="1" smtClean="0">
                          <a:solidFill>
                            <a:schemeClr val="accent3">
                              <a:lumMod val="25000"/>
                            </a:schemeClr>
                          </a:solidFill>
                        </a:rPr>
                        <a:t>Debet</a:t>
                      </a:r>
                      <a:endParaRPr lang="en-US" sz="4000" dirty="0">
                        <a:solidFill>
                          <a:schemeClr val="accent3">
                            <a:lumMod val="25000"/>
                          </a:schemeClr>
                        </a:solidFill>
                      </a:endParaRPr>
                    </a:p>
                  </a:txBody>
                  <a:tcPr/>
                </a:tc>
                <a:tc>
                  <a:txBody>
                    <a:bodyPr/>
                    <a:lstStyle/>
                    <a:p>
                      <a:pPr algn="ctr"/>
                      <a:r>
                        <a:rPr lang="en-US" sz="4000" dirty="0" err="1" smtClean="0">
                          <a:solidFill>
                            <a:schemeClr val="accent3">
                              <a:lumMod val="25000"/>
                            </a:schemeClr>
                          </a:solidFill>
                        </a:rPr>
                        <a:t>Kredit</a:t>
                      </a:r>
                      <a:endParaRPr lang="en-US" sz="4000" dirty="0">
                        <a:solidFill>
                          <a:schemeClr val="accent3">
                            <a:lumMod val="25000"/>
                          </a:schemeClr>
                        </a:solidFill>
                      </a:endParaRPr>
                    </a:p>
                  </a:txBody>
                  <a:tcPr/>
                </a:tc>
                <a:extLst>
                  <a:ext uri="{0D108BD9-81ED-4DB2-BD59-A6C34878D82A}">
                    <a16:rowId xmlns:a16="http://schemas.microsoft.com/office/drawing/2014/main" val="1668630886"/>
                  </a:ext>
                </a:extLst>
              </a:tr>
              <a:tr h="344797">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extLst>
                  <a:ext uri="{0D108BD9-81ED-4DB2-BD59-A6C34878D82A}">
                    <a16:rowId xmlns:a16="http://schemas.microsoft.com/office/drawing/2014/main" val="582914618"/>
                  </a:ext>
                </a:extLst>
              </a:tr>
            </a:tbl>
          </a:graphicData>
        </a:graphic>
      </p:graphicFrame>
      <p:graphicFrame>
        <p:nvGraphicFramePr>
          <p:cNvPr id="36" name="Table 35"/>
          <p:cNvGraphicFramePr>
            <a:graphicFrameLocks noGrp="1"/>
          </p:cNvGraphicFramePr>
          <p:nvPr>
            <p:extLst>
              <p:ext uri="{D42A27DB-BD31-4B8C-83A1-F6EECF244321}">
                <p14:modId xmlns:p14="http://schemas.microsoft.com/office/powerpoint/2010/main" val="1082825086"/>
              </p:ext>
            </p:extLst>
          </p:nvPr>
        </p:nvGraphicFramePr>
        <p:xfrm>
          <a:off x="12544753" y="3958639"/>
          <a:ext cx="3585698" cy="1524000"/>
        </p:xfrm>
        <a:graphic>
          <a:graphicData uri="http://schemas.openxmlformats.org/drawingml/2006/table">
            <a:tbl>
              <a:tblPr firstRow="1" bandRow="1">
                <a:tableStyleId>{5C22544A-7EE6-4342-B048-85BDC9FD1C3A}</a:tableStyleId>
              </a:tblPr>
              <a:tblGrid>
                <a:gridCol w="1792849">
                  <a:extLst>
                    <a:ext uri="{9D8B030D-6E8A-4147-A177-3AD203B41FA5}">
                      <a16:colId xmlns:a16="http://schemas.microsoft.com/office/drawing/2014/main" val="3134497349"/>
                    </a:ext>
                  </a:extLst>
                </a:gridCol>
                <a:gridCol w="1792849">
                  <a:extLst>
                    <a:ext uri="{9D8B030D-6E8A-4147-A177-3AD203B41FA5}">
                      <a16:colId xmlns:a16="http://schemas.microsoft.com/office/drawing/2014/main" val="3727087800"/>
                    </a:ext>
                  </a:extLst>
                </a:gridCol>
              </a:tblGrid>
              <a:tr h="344797">
                <a:tc>
                  <a:txBody>
                    <a:bodyPr/>
                    <a:lstStyle/>
                    <a:p>
                      <a:pPr algn="ctr"/>
                      <a:r>
                        <a:rPr lang="en-US" sz="4000" dirty="0" err="1" smtClean="0">
                          <a:solidFill>
                            <a:schemeClr val="accent3">
                              <a:lumMod val="25000"/>
                            </a:schemeClr>
                          </a:solidFill>
                        </a:rPr>
                        <a:t>Debet</a:t>
                      </a:r>
                      <a:endParaRPr lang="en-US" sz="4000" dirty="0">
                        <a:solidFill>
                          <a:schemeClr val="accent3">
                            <a:lumMod val="25000"/>
                          </a:schemeClr>
                        </a:solidFill>
                      </a:endParaRPr>
                    </a:p>
                  </a:txBody>
                  <a:tcPr/>
                </a:tc>
                <a:tc>
                  <a:txBody>
                    <a:bodyPr/>
                    <a:lstStyle/>
                    <a:p>
                      <a:pPr algn="ctr"/>
                      <a:r>
                        <a:rPr lang="en-US" sz="4000" dirty="0" err="1" smtClean="0">
                          <a:solidFill>
                            <a:schemeClr val="accent3">
                              <a:lumMod val="25000"/>
                            </a:schemeClr>
                          </a:solidFill>
                        </a:rPr>
                        <a:t>Kredit</a:t>
                      </a:r>
                      <a:endParaRPr lang="en-US" sz="4000" dirty="0">
                        <a:solidFill>
                          <a:schemeClr val="accent3">
                            <a:lumMod val="25000"/>
                          </a:schemeClr>
                        </a:solidFill>
                      </a:endParaRPr>
                    </a:p>
                  </a:txBody>
                  <a:tcPr/>
                </a:tc>
                <a:extLst>
                  <a:ext uri="{0D108BD9-81ED-4DB2-BD59-A6C34878D82A}">
                    <a16:rowId xmlns:a16="http://schemas.microsoft.com/office/drawing/2014/main" val="1668630886"/>
                  </a:ext>
                </a:extLst>
              </a:tr>
              <a:tr h="344797">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extLst>
                  <a:ext uri="{0D108BD9-81ED-4DB2-BD59-A6C34878D82A}">
                    <a16:rowId xmlns:a16="http://schemas.microsoft.com/office/drawing/2014/main" val="582914618"/>
                  </a:ext>
                </a:extLst>
              </a:tr>
            </a:tbl>
          </a:graphicData>
        </a:graphic>
      </p:graphicFrame>
      <p:pic>
        <p:nvPicPr>
          <p:cNvPr id="2052" name="Picture 4" descr="Pentingnya Utang Usaha Dalam Akuntansi Hingga Tipsny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9588" y="6805476"/>
            <a:ext cx="3646091" cy="243072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8" name="Google Shape;555;p21"/>
          <p:cNvSpPr txBox="1"/>
          <p:nvPr/>
        </p:nvSpPr>
        <p:spPr>
          <a:xfrm>
            <a:off x="13641455" y="6684762"/>
            <a:ext cx="4178194" cy="886397"/>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4800" b="1" dirty="0" smtClean="0">
                <a:latin typeface="Titillium Web SemiBold"/>
                <a:ea typeface="Titillium Web SemiBold"/>
                <a:cs typeface="Titillium Web SemiBold"/>
                <a:sym typeface="Titillium Web SemiBold"/>
              </a:rPr>
              <a:t>Modal / </a:t>
            </a:r>
            <a:r>
              <a:rPr lang="en-US" sz="4800" b="1" dirty="0" err="1" smtClean="0">
                <a:latin typeface="Titillium Web SemiBold"/>
                <a:ea typeface="Titillium Web SemiBold"/>
                <a:cs typeface="Titillium Web SemiBold"/>
                <a:sym typeface="Titillium Web SemiBold"/>
              </a:rPr>
              <a:t>Ekuitas</a:t>
            </a:r>
            <a:endParaRPr sz="2400" dirty="0"/>
          </a:p>
        </p:txBody>
      </p:sp>
      <p:graphicFrame>
        <p:nvGraphicFramePr>
          <p:cNvPr id="39" name="Table 38"/>
          <p:cNvGraphicFramePr>
            <a:graphicFrameLocks noGrp="1"/>
          </p:cNvGraphicFramePr>
          <p:nvPr>
            <p:extLst>
              <p:ext uri="{D42A27DB-BD31-4B8C-83A1-F6EECF244321}">
                <p14:modId xmlns:p14="http://schemas.microsoft.com/office/powerpoint/2010/main" val="2096369392"/>
              </p:ext>
            </p:extLst>
          </p:nvPr>
        </p:nvGraphicFramePr>
        <p:xfrm>
          <a:off x="13641455" y="7795517"/>
          <a:ext cx="3585698" cy="1524000"/>
        </p:xfrm>
        <a:graphic>
          <a:graphicData uri="http://schemas.openxmlformats.org/drawingml/2006/table">
            <a:tbl>
              <a:tblPr firstRow="1" bandRow="1">
                <a:tableStyleId>{5C22544A-7EE6-4342-B048-85BDC9FD1C3A}</a:tableStyleId>
              </a:tblPr>
              <a:tblGrid>
                <a:gridCol w="1792849">
                  <a:extLst>
                    <a:ext uri="{9D8B030D-6E8A-4147-A177-3AD203B41FA5}">
                      <a16:colId xmlns:a16="http://schemas.microsoft.com/office/drawing/2014/main" val="3134497349"/>
                    </a:ext>
                  </a:extLst>
                </a:gridCol>
                <a:gridCol w="1792849">
                  <a:extLst>
                    <a:ext uri="{9D8B030D-6E8A-4147-A177-3AD203B41FA5}">
                      <a16:colId xmlns:a16="http://schemas.microsoft.com/office/drawing/2014/main" val="3727087800"/>
                    </a:ext>
                  </a:extLst>
                </a:gridCol>
              </a:tblGrid>
              <a:tr h="344797">
                <a:tc>
                  <a:txBody>
                    <a:bodyPr/>
                    <a:lstStyle/>
                    <a:p>
                      <a:pPr algn="ctr"/>
                      <a:r>
                        <a:rPr lang="en-US" sz="4000" dirty="0" err="1" smtClean="0">
                          <a:solidFill>
                            <a:schemeClr val="accent3">
                              <a:lumMod val="25000"/>
                            </a:schemeClr>
                          </a:solidFill>
                        </a:rPr>
                        <a:t>Debet</a:t>
                      </a:r>
                      <a:endParaRPr lang="en-US" sz="4000" dirty="0">
                        <a:solidFill>
                          <a:schemeClr val="accent3">
                            <a:lumMod val="25000"/>
                          </a:schemeClr>
                        </a:solidFill>
                      </a:endParaRPr>
                    </a:p>
                  </a:txBody>
                  <a:tcPr/>
                </a:tc>
                <a:tc>
                  <a:txBody>
                    <a:bodyPr/>
                    <a:lstStyle/>
                    <a:p>
                      <a:pPr algn="ctr"/>
                      <a:r>
                        <a:rPr lang="en-US" sz="4000" dirty="0" err="1" smtClean="0">
                          <a:solidFill>
                            <a:schemeClr val="accent3">
                              <a:lumMod val="25000"/>
                            </a:schemeClr>
                          </a:solidFill>
                        </a:rPr>
                        <a:t>Kredit</a:t>
                      </a:r>
                      <a:endParaRPr lang="en-US" sz="4000" dirty="0">
                        <a:solidFill>
                          <a:schemeClr val="accent3">
                            <a:lumMod val="25000"/>
                          </a:schemeClr>
                        </a:solidFill>
                      </a:endParaRPr>
                    </a:p>
                  </a:txBody>
                  <a:tcPr/>
                </a:tc>
                <a:extLst>
                  <a:ext uri="{0D108BD9-81ED-4DB2-BD59-A6C34878D82A}">
                    <a16:rowId xmlns:a16="http://schemas.microsoft.com/office/drawing/2014/main" val="1668630886"/>
                  </a:ext>
                </a:extLst>
              </a:tr>
              <a:tr h="344797">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extLst>
                  <a:ext uri="{0D108BD9-81ED-4DB2-BD59-A6C34878D82A}">
                    <a16:rowId xmlns:a16="http://schemas.microsoft.com/office/drawing/2014/main" val="582914618"/>
                  </a:ext>
                </a:extLst>
              </a:tr>
            </a:tbl>
          </a:graphicData>
        </a:graphic>
      </p:graphicFrame>
      <p:pic>
        <p:nvPicPr>
          <p:cNvPr id="40" name="Picture 2" descr="Investasi Aset Tetap, Karakteristik, Jenis, Hingga Pentingnya untuk Bisni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446" y="3353786"/>
            <a:ext cx="4039418" cy="33309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614"/>
        <p:cNvGrpSpPr/>
        <p:nvPr/>
      </p:nvGrpSpPr>
      <p:grpSpPr>
        <a:xfrm>
          <a:off x="0" y="0"/>
          <a:ext cx="0" cy="0"/>
          <a:chOff x="0" y="0"/>
          <a:chExt cx="0" cy="0"/>
        </a:xfrm>
      </p:grpSpPr>
      <p:cxnSp>
        <p:nvCxnSpPr>
          <p:cNvPr id="615" name="Google Shape;615;p23"/>
          <p:cNvCxnSpPr/>
          <p:nvPr/>
        </p:nvCxnSpPr>
        <p:spPr>
          <a:xfrm flipV="1">
            <a:off x="893736" y="4982404"/>
            <a:ext cx="13342582" cy="813"/>
          </a:xfrm>
          <a:prstGeom prst="straightConnector1">
            <a:avLst/>
          </a:prstGeom>
          <a:noFill/>
          <a:ln w="47625" cap="flat" cmpd="sng">
            <a:solidFill>
              <a:srgbClr val="0047AB"/>
            </a:solidFill>
            <a:prstDash val="solid"/>
            <a:round/>
            <a:headEnd type="none" w="sm" len="sm"/>
            <a:tailEnd type="none" w="sm" len="sm"/>
          </a:ln>
        </p:spPr>
      </p:cxnSp>
      <p:sp>
        <p:nvSpPr>
          <p:cNvPr id="616" name="Google Shape;616;p23"/>
          <p:cNvSpPr/>
          <p:nvPr/>
        </p:nvSpPr>
        <p:spPr>
          <a:xfrm>
            <a:off x="2557103" y="4806409"/>
            <a:ext cx="353616" cy="35361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20" name="Google Shape;620;p23"/>
          <p:cNvCxnSpPr/>
          <p:nvPr/>
        </p:nvCxnSpPr>
        <p:spPr>
          <a:xfrm>
            <a:off x="11276895" y="4963985"/>
            <a:ext cx="3225526" cy="301"/>
          </a:xfrm>
          <a:prstGeom prst="straightConnector1">
            <a:avLst/>
          </a:prstGeom>
          <a:noFill/>
          <a:ln w="47625" cap="flat" cmpd="sng">
            <a:solidFill>
              <a:srgbClr val="0047AB"/>
            </a:solidFill>
            <a:prstDash val="solid"/>
            <a:round/>
            <a:headEnd type="none" w="sm" len="sm"/>
            <a:tailEnd type="none" w="sm" len="sm"/>
          </a:ln>
        </p:spPr>
      </p:cxnSp>
      <p:cxnSp>
        <p:nvCxnSpPr>
          <p:cNvPr id="621" name="Google Shape;621;p23"/>
          <p:cNvCxnSpPr/>
          <p:nvPr/>
        </p:nvCxnSpPr>
        <p:spPr>
          <a:xfrm>
            <a:off x="14130556" y="4963968"/>
            <a:ext cx="2993781" cy="0"/>
          </a:xfrm>
          <a:prstGeom prst="straightConnector1">
            <a:avLst/>
          </a:prstGeom>
          <a:noFill/>
          <a:ln w="47625" cap="flat" cmpd="sng">
            <a:solidFill>
              <a:srgbClr val="0047AB"/>
            </a:solidFill>
            <a:prstDash val="solid"/>
            <a:round/>
            <a:headEnd type="none" w="sm" len="sm"/>
            <a:tailEnd type="none" w="sm" len="sm"/>
          </a:ln>
        </p:spPr>
      </p:cxnSp>
      <p:sp>
        <p:nvSpPr>
          <p:cNvPr id="622" name="Google Shape;622;p23"/>
          <p:cNvSpPr/>
          <p:nvPr/>
        </p:nvSpPr>
        <p:spPr>
          <a:xfrm>
            <a:off x="15152851" y="4787160"/>
            <a:ext cx="353616" cy="35361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3"/>
          <p:cNvSpPr txBox="1"/>
          <p:nvPr/>
        </p:nvSpPr>
        <p:spPr>
          <a:xfrm>
            <a:off x="1540499" y="1619922"/>
            <a:ext cx="13313856"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dirty="0" err="1">
                <a:solidFill>
                  <a:srgbClr val="027C82"/>
                </a:solidFill>
                <a:latin typeface="Roboto Slab"/>
                <a:ea typeface="Roboto Slab"/>
                <a:cs typeface="Roboto Slab"/>
                <a:sym typeface="Roboto Slab"/>
              </a:rPr>
              <a:t>P</a:t>
            </a:r>
            <a:r>
              <a:rPr lang="en-US" sz="9000" b="1" i="0" u="none" strike="noStrike" cap="none" dirty="0" err="1" smtClean="0">
                <a:solidFill>
                  <a:srgbClr val="027C82"/>
                </a:solidFill>
                <a:latin typeface="Roboto Slab"/>
                <a:ea typeface="Roboto Slab"/>
                <a:cs typeface="Roboto Slab"/>
                <a:sym typeface="Roboto Slab"/>
              </a:rPr>
              <a:t>endapatan</a:t>
            </a:r>
            <a:r>
              <a:rPr lang="en-US" sz="9000" b="1" i="0" u="none" strike="noStrike" cap="none"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dan</a:t>
            </a:r>
            <a:r>
              <a:rPr lang="en-US" sz="9000" b="1" i="0" u="none" strike="noStrike" cap="none" dirty="0" smtClean="0">
                <a:solidFill>
                  <a:srgbClr val="027C82"/>
                </a:solidFill>
                <a:latin typeface="Roboto Slab"/>
                <a:ea typeface="Roboto Slab"/>
                <a:cs typeface="Roboto Slab"/>
                <a:sym typeface="Roboto Slab"/>
              </a:rPr>
              <a:t> Beban</a:t>
            </a:r>
            <a:endParaRPr dirty="0"/>
          </a:p>
        </p:txBody>
      </p:sp>
      <p:sp>
        <p:nvSpPr>
          <p:cNvPr id="624" name="Google Shape;624;p23"/>
          <p:cNvSpPr txBox="1"/>
          <p:nvPr/>
        </p:nvSpPr>
        <p:spPr>
          <a:xfrm>
            <a:off x="1163663" y="6971527"/>
            <a:ext cx="3364925" cy="738664"/>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4000" b="1" i="0" u="none" strike="noStrike" cap="none" dirty="0" err="1" smtClean="0">
                <a:solidFill>
                  <a:schemeClr val="accent1">
                    <a:lumMod val="50000"/>
                  </a:schemeClr>
                </a:solidFill>
                <a:latin typeface="Titillium Web"/>
                <a:ea typeface="Titillium Web"/>
                <a:cs typeface="Titillium Web"/>
                <a:sym typeface="Titillium Web"/>
              </a:rPr>
              <a:t>Pendapatan</a:t>
            </a:r>
            <a:endParaRPr sz="1800" dirty="0">
              <a:solidFill>
                <a:schemeClr val="accent1">
                  <a:lumMod val="50000"/>
                </a:schemeClr>
              </a:solidFill>
            </a:endParaRPr>
          </a:p>
        </p:txBody>
      </p:sp>
      <p:sp>
        <p:nvSpPr>
          <p:cNvPr id="625" name="Google Shape;625;p23"/>
          <p:cNvSpPr txBox="1"/>
          <p:nvPr/>
        </p:nvSpPr>
        <p:spPr>
          <a:xfrm>
            <a:off x="13759412" y="6918650"/>
            <a:ext cx="3364925" cy="738664"/>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4000" b="1" i="0" u="none" strike="noStrike" cap="none" dirty="0" smtClean="0">
                <a:solidFill>
                  <a:schemeClr val="accent1">
                    <a:lumMod val="50000"/>
                  </a:schemeClr>
                </a:solidFill>
                <a:latin typeface="Titillium Web"/>
                <a:ea typeface="Titillium Web"/>
                <a:cs typeface="Titillium Web"/>
                <a:sym typeface="Titillium Web"/>
              </a:rPr>
              <a:t>Beban</a:t>
            </a:r>
            <a:endParaRPr sz="1800" dirty="0">
              <a:solidFill>
                <a:schemeClr val="accent1">
                  <a:lumMod val="50000"/>
                </a:schemeClr>
              </a:solidFill>
            </a:endParaRPr>
          </a:p>
        </p:txBody>
      </p:sp>
      <p:cxnSp>
        <p:nvCxnSpPr>
          <p:cNvPr id="632" name="Google Shape;632;p23"/>
          <p:cNvCxnSpPr/>
          <p:nvPr/>
        </p:nvCxnSpPr>
        <p:spPr>
          <a:xfrm>
            <a:off x="2822313" y="5648775"/>
            <a:ext cx="0" cy="1271608"/>
          </a:xfrm>
          <a:prstGeom prst="straightConnector1">
            <a:avLst/>
          </a:prstGeom>
          <a:noFill/>
          <a:ln w="47625" cap="flat" cmpd="sng">
            <a:solidFill>
              <a:srgbClr val="0047AB"/>
            </a:solidFill>
            <a:prstDash val="solid"/>
            <a:round/>
            <a:headEnd type="none" w="sm" len="sm"/>
            <a:tailEnd type="stealth" w="med" len="med"/>
          </a:ln>
        </p:spPr>
      </p:cxnSp>
      <p:sp>
        <p:nvSpPr>
          <p:cNvPr id="633" name="Google Shape;633;p23"/>
          <p:cNvSpPr/>
          <p:nvPr/>
        </p:nvSpPr>
        <p:spPr>
          <a:xfrm rot="5400000">
            <a:off x="1690014" y="3637760"/>
            <a:ext cx="2312224" cy="2411111"/>
          </a:xfrm>
          <a:custGeom>
            <a:avLst/>
            <a:gdLst/>
            <a:ahLst/>
            <a:cxnLst/>
            <a:rect l="l" t="t" r="r" b="b"/>
            <a:pathLst>
              <a:path w="8428157" h="8788605" extrusionOk="0">
                <a:moveTo>
                  <a:pt x="6422255" y="0"/>
                </a:moveTo>
                <a:lnTo>
                  <a:pt x="2005901" y="0"/>
                </a:lnTo>
                <a:cubicBezTo>
                  <a:pt x="898441" y="0"/>
                  <a:pt x="0" y="936865"/>
                  <a:pt x="0" y="2091688"/>
                </a:cubicBezTo>
                <a:lnTo>
                  <a:pt x="0" y="8788605"/>
                </a:lnTo>
                <a:lnTo>
                  <a:pt x="6422255" y="8788605"/>
                </a:lnTo>
                <a:cubicBezTo>
                  <a:pt x="7529716" y="8788605"/>
                  <a:pt x="8428157" y="7851740"/>
                  <a:pt x="8428157" y="6696917"/>
                </a:cubicBezTo>
                <a:lnTo>
                  <a:pt x="8428157" y="0"/>
                </a:lnTo>
                <a:lnTo>
                  <a:pt x="6422255" y="0"/>
                </a:lnTo>
                <a:close/>
              </a:path>
            </a:pathLst>
          </a:custGeom>
          <a:solidFill>
            <a:srgbClr val="028085"/>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36" name="Google Shape;636;p23"/>
          <p:cNvCxnSpPr/>
          <p:nvPr/>
        </p:nvCxnSpPr>
        <p:spPr>
          <a:xfrm>
            <a:off x="15482654" y="5648775"/>
            <a:ext cx="0" cy="1271608"/>
          </a:xfrm>
          <a:prstGeom prst="straightConnector1">
            <a:avLst/>
          </a:prstGeom>
          <a:noFill/>
          <a:ln w="47625" cap="flat" cmpd="sng">
            <a:solidFill>
              <a:srgbClr val="0047AB"/>
            </a:solidFill>
            <a:prstDash val="solid"/>
            <a:round/>
            <a:headEnd type="none" w="sm" len="sm"/>
            <a:tailEnd type="stealth" w="med" len="med"/>
          </a:ln>
        </p:spPr>
      </p:cxnSp>
      <p:sp>
        <p:nvSpPr>
          <p:cNvPr id="639" name="Google Shape;639;p23"/>
          <p:cNvSpPr/>
          <p:nvPr/>
        </p:nvSpPr>
        <p:spPr>
          <a:xfrm rot="5400000">
            <a:off x="14285762" y="3637760"/>
            <a:ext cx="2312224" cy="2411111"/>
          </a:xfrm>
          <a:custGeom>
            <a:avLst/>
            <a:gdLst/>
            <a:ahLst/>
            <a:cxnLst/>
            <a:rect l="l" t="t" r="r" b="b"/>
            <a:pathLst>
              <a:path w="8428157" h="8788605" extrusionOk="0">
                <a:moveTo>
                  <a:pt x="6422255" y="0"/>
                </a:moveTo>
                <a:lnTo>
                  <a:pt x="2005901" y="0"/>
                </a:lnTo>
                <a:cubicBezTo>
                  <a:pt x="898441" y="0"/>
                  <a:pt x="0" y="936865"/>
                  <a:pt x="0" y="2091688"/>
                </a:cubicBezTo>
                <a:lnTo>
                  <a:pt x="0" y="8788605"/>
                </a:lnTo>
                <a:lnTo>
                  <a:pt x="6422255" y="8788605"/>
                </a:lnTo>
                <a:cubicBezTo>
                  <a:pt x="7529716" y="8788605"/>
                  <a:pt x="8428157" y="7851740"/>
                  <a:pt x="8428157" y="6696917"/>
                </a:cubicBezTo>
                <a:lnTo>
                  <a:pt x="8428157" y="0"/>
                </a:lnTo>
                <a:lnTo>
                  <a:pt x="6422255" y="0"/>
                </a:lnTo>
                <a:close/>
              </a:path>
            </a:pathLst>
          </a:custGeom>
          <a:solidFill>
            <a:srgbClr val="028085"/>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3"/>
          <p:cNvSpPr/>
          <p:nvPr/>
        </p:nvSpPr>
        <p:spPr>
          <a:xfrm>
            <a:off x="14636415" y="4037856"/>
            <a:ext cx="1610919" cy="1610919"/>
          </a:xfrm>
          <a:custGeom>
            <a:avLst/>
            <a:gdLst/>
            <a:ahLst/>
            <a:cxnLst/>
            <a:rect l="l" t="t" r="r" b="b"/>
            <a:pathLst>
              <a:path w="1610919" h="1610919" extrusionOk="0">
                <a:moveTo>
                  <a:pt x="0" y="0"/>
                </a:moveTo>
                <a:lnTo>
                  <a:pt x="1610919" y="0"/>
                </a:lnTo>
                <a:lnTo>
                  <a:pt x="1610919" y="1610919"/>
                </a:lnTo>
                <a:lnTo>
                  <a:pt x="0" y="1610919"/>
                </a:lnTo>
                <a:lnTo>
                  <a:pt x="0" y="0"/>
                </a:lnTo>
                <a:close/>
              </a:path>
            </a:pathLst>
          </a:custGeom>
          <a:blipFill rotWithShape="1">
            <a:blip r:embed="rId3">
              <a:alphaModFix/>
            </a:blip>
            <a:stretch>
              <a:fillRect/>
            </a:stretch>
          </a:blipFill>
          <a:ln>
            <a:noFill/>
          </a:ln>
        </p:spPr>
      </p:sp>
      <p:grpSp>
        <p:nvGrpSpPr>
          <p:cNvPr id="641" name="Google Shape;641;p23"/>
          <p:cNvGrpSpPr/>
          <p:nvPr/>
        </p:nvGrpSpPr>
        <p:grpSpPr>
          <a:xfrm>
            <a:off x="-976187" y="6959173"/>
            <a:ext cx="1644887" cy="1644887"/>
            <a:chOff x="0" y="0"/>
            <a:chExt cx="812800" cy="812800"/>
          </a:xfrm>
        </p:grpSpPr>
        <p:sp>
          <p:nvSpPr>
            <p:cNvPr id="642" name="Google Shape;642;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44" name="Google Shape;644;p23"/>
          <p:cNvGrpSpPr/>
          <p:nvPr/>
        </p:nvGrpSpPr>
        <p:grpSpPr>
          <a:xfrm rot="-1791820">
            <a:off x="616267" y="595618"/>
            <a:ext cx="866163" cy="866163"/>
            <a:chOff x="0" y="0"/>
            <a:chExt cx="812800" cy="812800"/>
          </a:xfrm>
        </p:grpSpPr>
        <p:sp>
          <p:nvSpPr>
            <p:cNvPr id="645" name="Google Shape;645;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47" name="Google Shape;647;p23"/>
          <p:cNvGrpSpPr/>
          <p:nvPr/>
        </p:nvGrpSpPr>
        <p:grpSpPr>
          <a:xfrm>
            <a:off x="16770494" y="-249810"/>
            <a:ext cx="3183956" cy="3183956"/>
            <a:chOff x="0" y="0"/>
            <a:chExt cx="812800" cy="812800"/>
          </a:xfrm>
        </p:grpSpPr>
        <p:sp>
          <p:nvSpPr>
            <p:cNvPr id="648" name="Google Shape;64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50" name="Google Shape;650;p23"/>
          <p:cNvGrpSpPr/>
          <p:nvPr/>
        </p:nvGrpSpPr>
        <p:grpSpPr>
          <a:xfrm>
            <a:off x="16512102" y="-1174995"/>
            <a:ext cx="1850370" cy="1850370"/>
            <a:chOff x="0" y="0"/>
            <a:chExt cx="812800" cy="812800"/>
          </a:xfrm>
        </p:grpSpPr>
        <p:sp>
          <p:nvSpPr>
            <p:cNvPr id="651" name="Google Shape;65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53" name="Google Shape;653;p23"/>
          <p:cNvGrpSpPr/>
          <p:nvPr/>
        </p:nvGrpSpPr>
        <p:grpSpPr>
          <a:xfrm rot="-1791820">
            <a:off x="16670242" y="9853918"/>
            <a:ext cx="866163" cy="866163"/>
            <a:chOff x="0" y="0"/>
            <a:chExt cx="812800" cy="812800"/>
          </a:xfrm>
        </p:grpSpPr>
        <p:sp>
          <p:nvSpPr>
            <p:cNvPr id="654" name="Google Shape;65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656" name="Google Shape;656;p23"/>
          <p:cNvPicPr preferRelativeResize="0"/>
          <p:nvPr/>
        </p:nvPicPr>
        <p:blipFill>
          <a:blip r:embed="rId4">
            <a:alphaModFix/>
          </a:blip>
          <a:stretch>
            <a:fillRect/>
          </a:stretch>
        </p:blipFill>
        <p:spPr>
          <a:xfrm>
            <a:off x="1986675" y="3950151"/>
            <a:ext cx="1793100" cy="1786308"/>
          </a:xfrm>
          <a:prstGeom prst="rect">
            <a:avLst/>
          </a:prstGeom>
          <a:noFill/>
          <a:ln>
            <a:noFill/>
          </a:ln>
        </p:spPr>
      </p:pic>
      <p:graphicFrame>
        <p:nvGraphicFramePr>
          <p:cNvPr id="48" name="Table 47"/>
          <p:cNvGraphicFramePr>
            <a:graphicFrameLocks noGrp="1"/>
          </p:cNvGraphicFramePr>
          <p:nvPr>
            <p:extLst>
              <p:ext uri="{D42A27DB-BD31-4B8C-83A1-F6EECF244321}">
                <p14:modId xmlns:p14="http://schemas.microsoft.com/office/powerpoint/2010/main" val="1872261187"/>
              </p:ext>
            </p:extLst>
          </p:nvPr>
        </p:nvGraphicFramePr>
        <p:xfrm>
          <a:off x="13167714" y="8490562"/>
          <a:ext cx="3585698" cy="1524000"/>
        </p:xfrm>
        <a:graphic>
          <a:graphicData uri="http://schemas.openxmlformats.org/drawingml/2006/table">
            <a:tbl>
              <a:tblPr firstRow="1" bandRow="1">
                <a:tableStyleId>{5C22544A-7EE6-4342-B048-85BDC9FD1C3A}</a:tableStyleId>
              </a:tblPr>
              <a:tblGrid>
                <a:gridCol w="1792849">
                  <a:extLst>
                    <a:ext uri="{9D8B030D-6E8A-4147-A177-3AD203B41FA5}">
                      <a16:colId xmlns:a16="http://schemas.microsoft.com/office/drawing/2014/main" val="3134497349"/>
                    </a:ext>
                  </a:extLst>
                </a:gridCol>
                <a:gridCol w="1792849">
                  <a:extLst>
                    <a:ext uri="{9D8B030D-6E8A-4147-A177-3AD203B41FA5}">
                      <a16:colId xmlns:a16="http://schemas.microsoft.com/office/drawing/2014/main" val="3727087800"/>
                    </a:ext>
                  </a:extLst>
                </a:gridCol>
              </a:tblGrid>
              <a:tr h="344797">
                <a:tc>
                  <a:txBody>
                    <a:bodyPr/>
                    <a:lstStyle/>
                    <a:p>
                      <a:pPr algn="ctr"/>
                      <a:r>
                        <a:rPr lang="en-US" sz="4000" dirty="0" err="1" smtClean="0">
                          <a:solidFill>
                            <a:schemeClr val="accent3">
                              <a:lumMod val="25000"/>
                            </a:schemeClr>
                          </a:solidFill>
                        </a:rPr>
                        <a:t>Debet</a:t>
                      </a:r>
                      <a:endParaRPr lang="en-US" sz="4000" dirty="0">
                        <a:solidFill>
                          <a:schemeClr val="accent3">
                            <a:lumMod val="25000"/>
                          </a:schemeClr>
                        </a:solidFill>
                      </a:endParaRPr>
                    </a:p>
                  </a:txBody>
                  <a:tcPr/>
                </a:tc>
                <a:tc>
                  <a:txBody>
                    <a:bodyPr/>
                    <a:lstStyle/>
                    <a:p>
                      <a:pPr algn="ctr"/>
                      <a:r>
                        <a:rPr lang="en-US" sz="4000" dirty="0" err="1" smtClean="0">
                          <a:solidFill>
                            <a:schemeClr val="accent3">
                              <a:lumMod val="25000"/>
                            </a:schemeClr>
                          </a:solidFill>
                        </a:rPr>
                        <a:t>Kredit</a:t>
                      </a:r>
                      <a:endParaRPr lang="en-US" sz="4000" dirty="0">
                        <a:solidFill>
                          <a:schemeClr val="accent3">
                            <a:lumMod val="25000"/>
                          </a:schemeClr>
                        </a:solidFill>
                      </a:endParaRPr>
                    </a:p>
                  </a:txBody>
                  <a:tcPr/>
                </a:tc>
                <a:extLst>
                  <a:ext uri="{0D108BD9-81ED-4DB2-BD59-A6C34878D82A}">
                    <a16:rowId xmlns:a16="http://schemas.microsoft.com/office/drawing/2014/main" val="1668630886"/>
                  </a:ext>
                </a:extLst>
              </a:tr>
              <a:tr h="344797">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extLst>
                  <a:ext uri="{0D108BD9-81ED-4DB2-BD59-A6C34878D82A}">
                    <a16:rowId xmlns:a16="http://schemas.microsoft.com/office/drawing/2014/main" val="582914618"/>
                  </a:ext>
                </a:extLst>
              </a:tr>
            </a:tbl>
          </a:graphicData>
        </a:graphic>
      </p:graphicFrame>
      <p:graphicFrame>
        <p:nvGraphicFramePr>
          <p:cNvPr id="49" name="Table 48"/>
          <p:cNvGraphicFramePr>
            <a:graphicFrameLocks noGrp="1"/>
          </p:cNvGraphicFramePr>
          <p:nvPr>
            <p:extLst>
              <p:ext uri="{D42A27DB-BD31-4B8C-83A1-F6EECF244321}">
                <p14:modId xmlns:p14="http://schemas.microsoft.com/office/powerpoint/2010/main" val="1809688340"/>
              </p:ext>
            </p:extLst>
          </p:nvPr>
        </p:nvGraphicFramePr>
        <p:xfrm>
          <a:off x="770338" y="8229816"/>
          <a:ext cx="3585698" cy="1524000"/>
        </p:xfrm>
        <a:graphic>
          <a:graphicData uri="http://schemas.openxmlformats.org/drawingml/2006/table">
            <a:tbl>
              <a:tblPr firstRow="1" bandRow="1">
                <a:tableStyleId>{5C22544A-7EE6-4342-B048-85BDC9FD1C3A}</a:tableStyleId>
              </a:tblPr>
              <a:tblGrid>
                <a:gridCol w="1792849">
                  <a:extLst>
                    <a:ext uri="{9D8B030D-6E8A-4147-A177-3AD203B41FA5}">
                      <a16:colId xmlns:a16="http://schemas.microsoft.com/office/drawing/2014/main" val="3134497349"/>
                    </a:ext>
                  </a:extLst>
                </a:gridCol>
                <a:gridCol w="1792849">
                  <a:extLst>
                    <a:ext uri="{9D8B030D-6E8A-4147-A177-3AD203B41FA5}">
                      <a16:colId xmlns:a16="http://schemas.microsoft.com/office/drawing/2014/main" val="3727087800"/>
                    </a:ext>
                  </a:extLst>
                </a:gridCol>
              </a:tblGrid>
              <a:tr h="344797">
                <a:tc>
                  <a:txBody>
                    <a:bodyPr/>
                    <a:lstStyle/>
                    <a:p>
                      <a:pPr algn="ctr"/>
                      <a:r>
                        <a:rPr lang="en-US" sz="4000" dirty="0" err="1" smtClean="0">
                          <a:solidFill>
                            <a:schemeClr val="accent3">
                              <a:lumMod val="25000"/>
                            </a:schemeClr>
                          </a:solidFill>
                        </a:rPr>
                        <a:t>Debet</a:t>
                      </a:r>
                      <a:endParaRPr lang="en-US" sz="4000" dirty="0">
                        <a:solidFill>
                          <a:schemeClr val="accent3">
                            <a:lumMod val="25000"/>
                          </a:schemeClr>
                        </a:solidFill>
                      </a:endParaRPr>
                    </a:p>
                  </a:txBody>
                  <a:tcPr/>
                </a:tc>
                <a:tc>
                  <a:txBody>
                    <a:bodyPr/>
                    <a:lstStyle/>
                    <a:p>
                      <a:pPr algn="ctr"/>
                      <a:r>
                        <a:rPr lang="en-US" sz="4000" dirty="0" err="1" smtClean="0">
                          <a:solidFill>
                            <a:schemeClr val="accent3">
                              <a:lumMod val="25000"/>
                            </a:schemeClr>
                          </a:solidFill>
                        </a:rPr>
                        <a:t>Kredit</a:t>
                      </a:r>
                      <a:endParaRPr lang="en-US" sz="4000" dirty="0">
                        <a:solidFill>
                          <a:schemeClr val="accent3">
                            <a:lumMod val="25000"/>
                          </a:schemeClr>
                        </a:solidFill>
                      </a:endParaRPr>
                    </a:p>
                  </a:txBody>
                  <a:tcPr/>
                </a:tc>
                <a:extLst>
                  <a:ext uri="{0D108BD9-81ED-4DB2-BD59-A6C34878D82A}">
                    <a16:rowId xmlns:a16="http://schemas.microsoft.com/office/drawing/2014/main" val="1668630886"/>
                  </a:ext>
                </a:extLst>
              </a:tr>
              <a:tr h="344797">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tc>
                  <a:txBody>
                    <a:bodyPr/>
                    <a:lstStyle/>
                    <a:p>
                      <a:pPr algn="ctr"/>
                      <a:r>
                        <a:rPr lang="en-US" sz="4800" b="1" dirty="0" smtClean="0">
                          <a:solidFill>
                            <a:schemeClr val="accent3">
                              <a:lumMod val="25000"/>
                            </a:schemeClr>
                          </a:solidFill>
                        </a:rPr>
                        <a:t>+</a:t>
                      </a:r>
                      <a:endParaRPr lang="en-US" sz="4800" b="1" dirty="0">
                        <a:solidFill>
                          <a:schemeClr val="accent3">
                            <a:lumMod val="25000"/>
                          </a:schemeClr>
                        </a:solidFill>
                      </a:endParaRPr>
                    </a:p>
                  </a:txBody>
                  <a:tcPr/>
                </a:tc>
                <a:extLst>
                  <a:ext uri="{0D108BD9-81ED-4DB2-BD59-A6C34878D82A}">
                    <a16:rowId xmlns:a16="http://schemas.microsoft.com/office/drawing/2014/main" val="582914618"/>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789"/>
        <p:cNvGrpSpPr/>
        <p:nvPr/>
      </p:nvGrpSpPr>
      <p:grpSpPr>
        <a:xfrm>
          <a:off x="0" y="0"/>
          <a:ext cx="0" cy="0"/>
          <a:chOff x="0" y="0"/>
          <a:chExt cx="0" cy="0"/>
        </a:xfrm>
      </p:grpSpPr>
      <p:sp>
        <p:nvSpPr>
          <p:cNvPr id="790" name="Google Shape;790;p28"/>
          <p:cNvSpPr txBox="1"/>
          <p:nvPr/>
        </p:nvSpPr>
        <p:spPr>
          <a:xfrm>
            <a:off x="5280936" y="1204706"/>
            <a:ext cx="11091178" cy="1661993"/>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000" b="1" i="0" u="none" strike="noStrike" cap="none" dirty="0" err="1" smtClean="0">
                <a:solidFill>
                  <a:srgbClr val="027C82"/>
                </a:solidFill>
                <a:latin typeface="Roboto Slab"/>
                <a:ea typeface="Roboto Slab"/>
                <a:cs typeface="Roboto Slab"/>
                <a:sym typeface="Roboto Slab"/>
              </a:rPr>
              <a:t>Siklus</a:t>
            </a:r>
            <a:r>
              <a:rPr lang="en-US" sz="9000" b="1" i="0" u="none" strike="noStrike" cap="none"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Akuntansi</a:t>
            </a:r>
            <a:endParaRPr dirty="0"/>
          </a:p>
        </p:txBody>
      </p:sp>
      <p:grpSp>
        <p:nvGrpSpPr>
          <p:cNvPr id="794" name="Google Shape;794;p28"/>
          <p:cNvGrpSpPr/>
          <p:nvPr/>
        </p:nvGrpSpPr>
        <p:grpSpPr>
          <a:xfrm>
            <a:off x="11849421" y="599405"/>
            <a:ext cx="5816771" cy="2314575"/>
            <a:chOff x="0" y="25400"/>
            <a:chExt cx="7755694" cy="3086100"/>
          </a:xfrm>
        </p:grpSpPr>
        <p:cxnSp>
          <p:nvCxnSpPr>
            <p:cNvPr id="795" name="Google Shape;795;p28"/>
            <p:cNvCxnSpPr/>
            <p:nvPr/>
          </p:nvCxnSpPr>
          <p:spPr>
            <a:xfrm>
              <a:off x="0" y="25400"/>
              <a:ext cx="7755694" cy="0"/>
            </a:xfrm>
            <a:prstGeom prst="straightConnector1">
              <a:avLst/>
            </a:prstGeom>
            <a:noFill/>
            <a:ln w="50800" cap="flat" cmpd="sng">
              <a:solidFill>
                <a:srgbClr val="0047AB"/>
              </a:solidFill>
              <a:prstDash val="solid"/>
              <a:round/>
              <a:headEnd type="none" w="sm" len="sm"/>
              <a:tailEnd type="none" w="sm" len="sm"/>
            </a:ln>
          </p:spPr>
        </p:cxnSp>
        <p:cxnSp>
          <p:nvCxnSpPr>
            <p:cNvPr id="796" name="Google Shape;796;p28"/>
            <p:cNvCxnSpPr/>
            <p:nvPr/>
          </p:nvCxnSpPr>
          <p:spPr>
            <a:xfrm rot="10800000">
              <a:off x="7730294" y="38993"/>
              <a:ext cx="0" cy="3072507"/>
            </a:xfrm>
            <a:prstGeom prst="straightConnector1">
              <a:avLst/>
            </a:prstGeom>
            <a:noFill/>
            <a:ln w="50800" cap="flat" cmpd="sng">
              <a:solidFill>
                <a:srgbClr val="0047AB"/>
              </a:solidFill>
              <a:prstDash val="solid"/>
              <a:round/>
              <a:headEnd type="none" w="sm" len="sm"/>
              <a:tailEnd type="none" w="sm" len="sm"/>
            </a:ln>
          </p:spPr>
        </p:cxnSp>
      </p:grpSp>
      <p:grpSp>
        <p:nvGrpSpPr>
          <p:cNvPr id="797" name="Google Shape;797;p28"/>
          <p:cNvGrpSpPr/>
          <p:nvPr/>
        </p:nvGrpSpPr>
        <p:grpSpPr>
          <a:xfrm rot="10800000">
            <a:off x="675789" y="7400000"/>
            <a:ext cx="5816771" cy="2314575"/>
            <a:chOff x="0" y="25400"/>
            <a:chExt cx="7755694" cy="3086100"/>
          </a:xfrm>
        </p:grpSpPr>
        <p:cxnSp>
          <p:nvCxnSpPr>
            <p:cNvPr id="798" name="Google Shape;798;p28"/>
            <p:cNvCxnSpPr/>
            <p:nvPr/>
          </p:nvCxnSpPr>
          <p:spPr>
            <a:xfrm>
              <a:off x="0" y="25400"/>
              <a:ext cx="7755694" cy="0"/>
            </a:xfrm>
            <a:prstGeom prst="straightConnector1">
              <a:avLst/>
            </a:prstGeom>
            <a:noFill/>
            <a:ln w="50800" cap="flat" cmpd="sng">
              <a:solidFill>
                <a:srgbClr val="0047AB"/>
              </a:solidFill>
              <a:prstDash val="solid"/>
              <a:round/>
              <a:headEnd type="none" w="sm" len="sm"/>
              <a:tailEnd type="none" w="sm" len="sm"/>
            </a:ln>
          </p:spPr>
        </p:cxnSp>
        <p:cxnSp>
          <p:nvCxnSpPr>
            <p:cNvPr id="799" name="Google Shape;799;p28"/>
            <p:cNvCxnSpPr/>
            <p:nvPr/>
          </p:nvCxnSpPr>
          <p:spPr>
            <a:xfrm rot="10800000">
              <a:off x="7730294" y="38993"/>
              <a:ext cx="0" cy="3072507"/>
            </a:xfrm>
            <a:prstGeom prst="straightConnector1">
              <a:avLst/>
            </a:prstGeom>
            <a:noFill/>
            <a:ln w="50800" cap="flat" cmpd="sng">
              <a:solidFill>
                <a:srgbClr val="0047AB"/>
              </a:solidFill>
              <a:prstDash val="solid"/>
              <a:round/>
              <a:headEnd type="none" w="sm" len="sm"/>
              <a:tailEnd type="none" w="sm" len="sm"/>
            </a:ln>
          </p:spPr>
        </p:cxnSp>
      </p:grpSp>
      <p:grpSp>
        <p:nvGrpSpPr>
          <p:cNvPr id="800" name="Google Shape;800;p28"/>
          <p:cNvGrpSpPr/>
          <p:nvPr/>
        </p:nvGrpSpPr>
        <p:grpSpPr>
          <a:xfrm>
            <a:off x="2415298" y="1487779"/>
            <a:ext cx="805454" cy="805454"/>
            <a:chOff x="0" y="0"/>
            <a:chExt cx="812800" cy="812800"/>
          </a:xfrm>
        </p:grpSpPr>
        <p:sp>
          <p:nvSpPr>
            <p:cNvPr id="801" name="Google Shape;801;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03" name="Google Shape;803;p28"/>
          <p:cNvGrpSpPr/>
          <p:nvPr/>
        </p:nvGrpSpPr>
        <p:grpSpPr>
          <a:xfrm>
            <a:off x="1686747" y="1640179"/>
            <a:ext cx="1686406" cy="1686406"/>
            <a:chOff x="0" y="0"/>
            <a:chExt cx="812800" cy="812800"/>
          </a:xfrm>
        </p:grpSpPr>
        <p:sp>
          <p:nvSpPr>
            <p:cNvPr id="804" name="Google Shape;804;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06" name="Google Shape;806;p28"/>
          <p:cNvGrpSpPr/>
          <p:nvPr/>
        </p:nvGrpSpPr>
        <p:grpSpPr>
          <a:xfrm>
            <a:off x="15469975" y="7698133"/>
            <a:ext cx="1686406" cy="1686406"/>
            <a:chOff x="0" y="0"/>
            <a:chExt cx="812800" cy="812800"/>
          </a:xfrm>
        </p:grpSpPr>
        <p:sp>
          <p:nvSpPr>
            <p:cNvPr id="807" name="Google Shape;807;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09" name="Google Shape;809;p28"/>
          <p:cNvGrpSpPr/>
          <p:nvPr/>
        </p:nvGrpSpPr>
        <p:grpSpPr>
          <a:xfrm>
            <a:off x="15469975" y="1929223"/>
            <a:ext cx="647084" cy="647084"/>
            <a:chOff x="0" y="0"/>
            <a:chExt cx="812800" cy="812800"/>
          </a:xfrm>
        </p:grpSpPr>
        <p:sp>
          <p:nvSpPr>
            <p:cNvPr id="810" name="Google Shape;810;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12" name="Google Shape;812;p28"/>
          <p:cNvGrpSpPr/>
          <p:nvPr/>
        </p:nvGrpSpPr>
        <p:grpSpPr>
          <a:xfrm>
            <a:off x="1258696" y="4819958"/>
            <a:ext cx="647084" cy="647084"/>
            <a:chOff x="0" y="0"/>
            <a:chExt cx="812800" cy="812800"/>
          </a:xfrm>
        </p:grpSpPr>
        <p:sp>
          <p:nvSpPr>
            <p:cNvPr id="813" name="Google Shape;813;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8" name="Group 27"/>
          <p:cNvGrpSpPr/>
          <p:nvPr/>
        </p:nvGrpSpPr>
        <p:grpSpPr>
          <a:xfrm>
            <a:off x="3145240" y="2913980"/>
            <a:ext cx="9695230" cy="6790399"/>
            <a:chOff x="609600" y="635000"/>
            <a:chExt cx="7772400" cy="5765800"/>
          </a:xfrm>
        </p:grpSpPr>
        <p:sp>
          <p:nvSpPr>
            <p:cNvPr id="29" name="Rectangle 2"/>
            <p:cNvSpPr>
              <a:spLocks noChangeArrowheads="1"/>
            </p:cNvSpPr>
            <p:nvPr/>
          </p:nvSpPr>
          <p:spPr bwMode="auto">
            <a:xfrm>
              <a:off x="1174750" y="838200"/>
              <a:ext cx="1752600" cy="425450"/>
            </a:xfrm>
            <a:prstGeom prst="rect">
              <a:avLst/>
            </a:prstGeom>
            <a:solidFill>
              <a:srgbClr val="00FFFF"/>
            </a:solidFill>
            <a:ln w="28575">
              <a:solidFill>
                <a:srgbClr val="FF0000"/>
              </a:solidFill>
              <a:miter lim="800000"/>
              <a:headEnd/>
              <a:tailEnd/>
            </a:ln>
          </p:spPr>
          <p:txBody>
            <a:bodyPr/>
            <a:lstStyle/>
            <a:p>
              <a:pPr algn="ctr"/>
              <a:r>
                <a:rPr lang="en-US" altLang="en-US" sz="1800" b="1">
                  <a:solidFill>
                    <a:srgbClr val="CC3300"/>
                  </a:solidFill>
                  <a:effectLst>
                    <a:outerShdw blurRad="38100" dist="38100" dir="2700000" algn="tl">
                      <a:srgbClr val="000000"/>
                    </a:outerShdw>
                  </a:effectLst>
                  <a:latin typeface="Bookman Old Style" panose="02050604050505020204" pitchFamily="18" charset="0"/>
                </a:rPr>
                <a:t>TRANSAKSI</a:t>
              </a:r>
            </a:p>
          </p:txBody>
        </p:sp>
        <p:sp>
          <p:nvSpPr>
            <p:cNvPr id="30" name="Rectangle 3"/>
            <p:cNvSpPr>
              <a:spLocks noChangeArrowheads="1"/>
            </p:cNvSpPr>
            <p:nvPr/>
          </p:nvSpPr>
          <p:spPr bwMode="auto">
            <a:xfrm>
              <a:off x="952500" y="1870075"/>
              <a:ext cx="2190750" cy="415925"/>
            </a:xfrm>
            <a:prstGeom prst="rect">
              <a:avLst/>
            </a:prstGeom>
            <a:solidFill>
              <a:srgbClr val="00FFFF"/>
            </a:solidFill>
            <a:ln w="28575">
              <a:solidFill>
                <a:srgbClr val="FF0000"/>
              </a:solidFill>
              <a:miter lim="800000"/>
              <a:headEnd/>
              <a:tailEnd/>
            </a:ln>
          </p:spPr>
          <p:txBody>
            <a:bodyPr/>
            <a:lstStyle/>
            <a:p>
              <a:pPr algn="ctr"/>
              <a:r>
                <a:rPr lang="en-US" altLang="en-US" sz="1800" b="1">
                  <a:solidFill>
                    <a:srgbClr val="CC3300"/>
                  </a:solidFill>
                  <a:effectLst>
                    <a:outerShdw blurRad="38100" dist="38100" dir="2700000" algn="tl">
                      <a:srgbClr val="000000"/>
                    </a:outerShdw>
                  </a:effectLst>
                  <a:latin typeface="Bookman Old Style" panose="02050604050505020204" pitchFamily="18" charset="0"/>
                </a:rPr>
                <a:t>PENCATATAN</a:t>
              </a:r>
            </a:p>
          </p:txBody>
        </p:sp>
        <p:sp>
          <p:nvSpPr>
            <p:cNvPr id="31" name="Rectangle 4"/>
            <p:cNvSpPr>
              <a:spLocks noChangeArrowheads="1"/>
            </p:cNvSpPr>
            <p:nvPr/>
          </p:nvSpPr>
          <p:spPr bwMode="auto">
            <a:xfrm>
              <a:off x="609600" y="2946400"/>
              <a:ext cx="2825750" cy="415925"/>
            </a:xfrm>
            <a:prstGeom prst="rect">
              <a:avLst/>
            </a:prstGeom>
            <a:solidFill>
              <a:srgbClr val="00FFFF"/>
            </a:solidFill>
            <a:ln w="28575">
              <a:solidFill>
                <a:srgbClr val="FF0000"/>
              </a:solidFill>
              <a:miter lim="800000"/>
              <a:headEnd/>
              <a:tailEnd/>
            </a:ln>
          </p:spPr>
          <p:txBody>
            <a:bodyPr/>
            <a:lstStyle/>
            <a:p>
              <a:pPr algn="ctr"/>
              <a:r>
                <a:rPr lang="en-US" altLang="en-US" sz="1800" b="1">
                  <a:solidFill>
                    <a:srgbClr val="CC3300"/>
                  </a:solidFill>
                  <a:effectLst>
                    <a:outerShdw blurRad="38100" dist="38100" dir="2700000" algn="tl">
                      <a:srgbClr val="000000"/>
                    </a:outerShdw>
                  </a:effectLst>
                  <a:latin typeface="Bookman Old Style" panose="02050604050505020204" pitchFamily="18" charset="0"/>
                </a:rPr>
                <a:t>PENGKLASIFIKASIAN</a:t>
              </a:r>
            </a:p>
          </p:txBody>
        </p:sp>
        <p:sp>
          <p:nvSpPr>
            <p:cNvPr id="32" name="Rectangle 5"/>
            <p:cNvSpPr>
              <a:spLocks noChangeArrowheads="1"/>
            </p:cNvSpPr>
            <p:nvPr/>
          </p:nvSpPr>
          <p:spPr bwMode="auto">
            <a:xfrm>
              <a:off x="787400" y="4008438"/>
              <a:ext cx="2443163" cy="415925"/>
            </a:xfrm>
            <a:prstGeom prst="rect">
              <a:avLst/>
            </a:prstGeom>
            <a:solidFill>
              <a:srgbClr val="00FFFF"/>
            </a:solidFill>
            <a:ln w="28575">
              <a:solidFill>
                <a:srgbClr val="FF0000"/>
              </a:solidFill>
              <a:miter lim="800000"/>
              <a:headEnd/>
              <a:tailEnd/>
            </a:ln>
          </p:spPr>
          <p:txBody>
            <a:bodyPr/>
            <a:lstStyle/>
            <a:p>
              <a:pPr algn="ctr"/>
              <a:r>
                <a:rPr lang="en-US" altLang="en-US" sz="1800" b="1">
                  <a:solidFill>
                    <a:srgbClr val="CC3300"/>
                  </a:solidFill>
                  <a:effectLst>
                    <a:outerShdw blurRad="38100" dist="38100" dir="2700000" algn="tl">
                      <a:srgbClr val="000000"/>
                    </a:outerShdw>
                  </a:effectLst>
                  <a:latin typeface="Bookman Old Style" panose="02050604050505020204" pitchFamily="18" charset="0"/>
                </a:rPr>
                <a:t>PENGIKHTISARAN</a:t>
              </a:r>
            </a:p>
          </p:txBody>
        </p:sp>
        <p:sp>
          <p:nvSpPr>
            <p:cNvPr id="33" name="Rectangle 6"/>
            <p:cNvSpPr>
              <a:spLocks noChangeArrowheads="1"/>
            </p:cNvSpPr>
            <p:nvPr/>
          </p:nvSpPr>
          <p:spPr bwMode="auto">
            <a:xfrm>
              <a:off x="768350" y="5214938"/>
              <a:ext cx="2443163" cy="415925"/>
            </a:xfrm>
            <a:prstGeom prst="rect">
              <a:avLst/>
            </a:prstGeom>
            <a:solidFill>
              <a:srgbClr val="00FFFF"/>
            </a:solidFill>
            <a:ln w="28575">
              <a:solidFill>
                <a:srgbClr val="FF0000"/>
              </a:solidFill>
              <a:miter lim="800000"/>
              <a:headEnd/>
              <a:tailEnd/>
            </a:ln>
          </p:spPr>
          <p:txBody>
            <a:bodyPr/>
            <a:lstStyle/>
            <a:p>
              <a:pPr algn="ctr"/>
              <a:r>
                <a:rPr lang="en-US" altLang="en-US" sz="1800" b="1">
                  <a:solidFill>
                    <a:srgbClr val="CC3300"/>
                  </a:solidFill>
                  <a:effectLst>
                    <a:outerShdw blurRad="38100" dist="38100" dir="2700000" algn="tl">
                      <a:srgbClr val="000000"/>
                    </a:outerShdw>
                  </a:effectLst>
                  <a:latin typeface="Bookman Old Style" panose="02050604050505020204" pitchFamily="18" charset="0"/>
                </a:rPr>
                <a:t>PELAPORAN</a:t>
              </a:r>
            </a:p>
          </p:txBody>
        </p:sp>
        <p:cxnSp>
          <p:nvCxnSpPr>
            <p:cNvPr id="34" name="AutoShape 7"/>
            <p:cNvCxnSpPr>
              <a:cxnSpLocks noChangeShapeType="1"/>
              <a:stCxn id="29" idx="2"/>
              <a:endCxn id="30" idx="0"/>
            </p:cNvCxnSpPr>
            <p:nvPr/>
          </p:nvCxnSpPr>
          <p:spPr bwMode="auto">
            <a:xfrm flipH="1">
              <a:off x="2047875" y="1277938"/>
              <a:ext cx="3175" cy="577850"/>
            </a:xfrm>
            <a:prstGeom prst="straightConnector1">
              <a:avLst/>
            </a:prstGeom>
            <a:noFill/>
            <a:ln w="63500">
              <a:solidFill>
                <a:srgbClr val="FF0000"/>
              </a:solidFill>
              <a:round/>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35" name="AutoShape 8"/>
            <p:cNvCxnSpPr>
              <a:cxnSpLocks noChangeShapeType="1"/>
              <a:stCxn id="30" idx="2"/>
              <a:endCxn id="31" idx="0"/>
            </p:cNvCxnSpPr>
            <p:nvPr/>
          </p:nvCxnSpPr>
          <p:spPr bwMode="auto">
            <a:xfrm flipH="1">
              <a:off x="2022475" y="2300288"/>
              <a:ext cx="25400" cy="631825"/>
            </a:xfrm>
            <a:prstGeom prst="straightConnector1">
              <a:avLst/>
            </a:prstGeom>
            <a:noFill/>
            <a:ln w="63500">
              <a:solidFill>
                <a:srgbClr val="FF0000"/>
              </a:solidFill>
              <a:round/>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36" name="AutoShape 9"/>
            <p:cNvCxnSpPr>
              <a:cxnSpLocks noChangeShapeType="1"/>
              <a:stCxn id="31" idx="2"/>
              <a:endCxn id="32" idx="0"/>
            </p:cNvCxnSpPr>
            <p:nvPr/>
          </p:nvCxnSpPr>
          <p:spPr bwMode="auto">
            <a:xfrm flipH="1">
              <a:off x="2009775" y="3376613"/>
              <a:ext cx="12700" cy="617537"/>
            </a:xfrm>
            <a:prstGeom prst="straightConnector1">
              <a:avLst/>
            </a:prstGeom>
            <a:noFill/>
            <a:ln w="63500">
              <a:solidFill>
                <a:srgbClr val="FF0000"/>
              </a:solidFill>
              <a:round/>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37" name="AutoShape 10"/>
            <p:cNvCxnSpPr>
              <a:cxnSpLocks noChangeShapeType="1"/>
              <a:stCxn id="32" idx="2"/>
              <a:endCxn id="33" idx="0"/>
            </p:cNvCxnSpPr>
            <p:nvPr/>
          </p:nvCxnSpPr>
          <p:spPr bwMode="auto">
            <a:xfrm flipH="1">
              <a:off x="1990725" y="4438650"/>
              <a:ext cx="19050" cy="762000"/>
            </a:xfrm>
            <a:prstGeom prst="straightConnector1">
              <a:avLst/>
            </a:prstGeom>
            <a:noFill/>
            <a:ln w="63500">
              <a:solidFill>
                <a:srgbClr val="FF0000"/>
              </a:solidFill>
              <a:round/>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38" name="AutoShape 11"/>
            <p:cNvCxnSpPr>
              <a:cxnSpLocks noChangeShapeType="1"/>
              <a:stCxn id="33" idx="2"/>
              <a:endCxn id="29" idx="1"/>
            </p:cNvCxnSpPr>
            <p:nvPr/>
          </p:nvCxnSpPr>
          <p:spPr bwMode="auto">
            <a:xfrm rot="16200000" flipV="1">
              <a:off x="-721519" y="2932907"/>
              <a:ext cx="4594225" cy="830262"/>
            </a:xfrm>
            <a:prstGeom prst="bentConnector4">
              <a:avLst>
                <a:gd name="adj1" fmla="val -4667"/>
                <a:gd name="adj2" fmla="val 198278"/>
              </a:avLst>
            </a:prstGeom>
            <a:noFill/>
            <a:ln w="635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39" name="AutoShape 12"/>
            <p:cNvCxnSpPr>
              <a:cxnSpLocks noChangeShapeType="1"/>
              <a:stCxn id="30" idx="3"/>
              <a:endCxn id="40" idx="1"/>
            </p:cNvCxnSpPr>
            <p:nvPr/>
          </p:nvCxnSpPr>
          <p:spPr bwMode="auto">
            <a:xfrm flipV="1">
              <a:off x="3157538" y="825500"/>
              <a:ext cx="2252662" cy="1252538"/>
            </a:xfrm>
            <a:prstGeom prst="straightConnector1">
              <a:avLst/>
            </a:prstGeom>
            <a:noFill/>
            <a:ln w="38100">
              <a:solidFill>
                <a:srgbClr val="FF0000"/>
              </a:solidFill>
              <a:round/>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sp>
          <p:nvSpPr>
            <p:cNvPr id="40" name="Rectangle 13">
              <a:hlinkClick r:id="rId3" action="ppaction://hlinksldjump"/>
            </p:cNvPr>
            <p:cNvSpPr>
              <a:spLocks noChangeArrowheads="1"/>
            </p:cNvSpPr>
            <p:nvPr/>
          </p:nvSpPr>
          <p:spPr bwMode="auto">
            <a:xfrm>
              <a:off x="5410200" y="6350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hlinkClick r:id="rId4" action="ppaction://hlinksldjump"/>
                </a:rPr>
                <a:t>JURNAL UMUM</a:t>
              </a:r>
              <a:endParaRPr lang="en-US" altLang="en-US" sz="1800" b="1">
                <a:solidFill>
                  <a:srgbClr val="CC3300"/>
                </a:solidFill>
                <a:effectLst>
                  <a:outerShdw blurRad="38100" dist="38100" dir="2700000" algn="tl">
                    <a:srgbClr val="000000"/>
                  </a:outerShdw>
                </a:effectLst>
              </a:endParaRPr>
            </a:p>
          </p:txBody>
        </p:sp>
        <p:sp>
          <p:nvSpPr>
            <p:cNvPr id="41" name="Rectangle 15">
              <a:hlinkClick r:id="rId5" action="ppaction://hlinksldjump"/>
            </p:cNvPr>
            <p:cNvSpPr>
              <a:spLocks noChangeArrowheads="1"/>
            </p:cNvSpPr>
            <p:nvPr/>
          </p:nvSpPr>
          <p:spPr bwMode="auto">
            <a:xfrm>
              <a:off x="5397500" y="16256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hlinkClick r:id="rId6" action="ppaction://hlinksldjump"/>
                </a:rPr>
                <a:t>PEMBANTU PIUTANG</a:t>
              </a:r>
              <a:endParaRPr lang="en-US" altLang="en-US" sz="1800" b="1">
                <a:solidFill>
                  <a:srgbClr val="CC3300"/>
                </a:solidFill>
                <a:effectLst>
                  <a:outerShdw blurRad="38100" dist="38100" dir="2700000" algn="tl">
                    <a:srgbClr val="000000"/>
                  </a:outerShdw>
                </a:effectLst>
              </a:endParaRPr>
            </a:p>
          </p:txBody>
        </p:sp>
        <p:sp>
          <p:nvSpPr>
            <p:cNvPr id="42" name="Rectangle 16">
              <a:hlinkClick r:id="rId7" action="ppaction://hlinksldjump"/>
            </p:cNvPr>
            <p:cNvSpPr>
              <a:spLocks noChangeArrowheads="1"/>
            </p:cNvSpPr>
            <p:nvPr/>
          </p:nvSpPr>
          <p:spPr bwMode="auto">
            <a:xfrm>
              <a:off x="5397500" y="20066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hlinkClick r:id="rId8" action="ppaction://hlinksldjump"/>
                </a:rPr>
                <a:t>PEMBANTU UTANG</a:t>
              </a:r>
              <a:endParaRPr lang="en-US" altLang="en-US" sz="1800" b="1">
                <a:solidFill>
                  <a:srgbClr val="CC3300"/>
                </a:solidFill>
                <a:effectLst>
                  <a:outerShdw blurRad="38100" dist="38100" dir="2700000" algn="tl">
                    <a:srgbClr val="000000"/>
                  </a:outerShdw>
                </a:effectLst>
              </a:endParaRPr>
            </a:p>
          </p:txBody>
        </p:sp>
        <p:cxnSp>
          <p:nvCxnSpPr>
            <p:cNvPr id="43" name="AutoShape 19"/>
            <p:cNvCxnSpPr>
              <a:cxnSpLocks noChangeShapeType="1"/>
              <a:stCxn id="30" idx="2"/>
              <a:endCxn id="41" idx="1"/>
            </p:cNvCxnSpPr>
            <p:nvPr/>
          </p:nvCxnSpPr>
          <p:spPr bwMode="auto">
            <a:xfrm rot="5400000" flipH="1" flipV="1">
              <a:off x="3480594" y="383381"/>
              <a:ext cx="484188" cy="3349625"/>
            </a:xfrm>
            <a:prstGeom prst="bentConnector4">
              <a:avLst>
                <a:gd name="adj1" fmla="val -44264"/>
                <a:gd name="adj2" fmla="val 66352"/>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44" name="AutoShape 20"/>
            <p:cNvCxnSpPr>
              <a:cxnSpLocks noChangeShapeType="1"/>
              <a:stCxn id="30" idx="2"/>
              <a:endCxn id="42" idx="1"/>
            </p:cNvCxnSpPr>
            <p:nvPr/>
          </p:nvCxnSpPr>
          <p:spPr bwMode="auto">
            <a:xfrm rot="5400000" flipH="1" flipV="1">
              <a:off x="3671094" y="573881"/>
              <a:ext cx="103188" cy="3349625"/>
            </a:xfrm>
            <a:prstGeom prst="bentConnector4">
              <a:avLst>
                <a:gd name="adj1" fmla="val -207694"/>
                <a:gd name="adj2" fmla="val 66352"/>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sp>
          <p:nvSpPr>
            <p:cNvPr id="45" name="Rectangle 22">
              <a:hlinkClick r:id="rId9" action="ppaction://hlinksldjump"/>
            </p:cNvPr>
            <p:cNvSpPr>
              <a:spLocks noChangeArrowheads="1"/>
            </p:cNvSpPr>
            <p:nvPr/>
          </p:nvSpPr>
          <p:spPr bwMode="auto">
            <a:xfrm>
              <a:off x="5397500" y="29718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hlinkClick r:id="rId10" action="ppaction://hlinksldjump"/>
                </a:rPr>
                <a:t>BUKU BESAR</a:t>
              </a:r>
              <a:endParaRPr lang="en-US" altLang="en-US" sz="1800" b="1">
                <a:solidFill>
                  <a:srgbClr val="CC3300"/>
                </a:solidFill>
                <a:effectLst>
                  <a:outerShdw blurRad="38100" dist="38100" dir="2700000" algn="tl">
                    <a:srgbClr val="000000"/>
                  </a:outerShdw>
                </a:effectLst>
              </a:endParaRPr>
            </a:p>
          </p:txBody>
        </p:sp>
        <p:cxnSp>
          <p:nvCxnSpPr>
            <p:cNvPr id="46" name="AutoShape 23"/>
            <p:cNvCxnSpPr>
              <a:cxnSpLocks noChangeShapeType="1"/>
              <a:stCxn id="31" idx="3"/>
              <a:endCxn id="45" idx="1"/>
            </p:cNvCxnSpPr>
            <p:nvPr/>
          </p:nvCxnSpPr>
          <p:spPr bwMode="auto">
            <a:xfrm>
              <a:off x="3449638" y="3154363"/>
              <a:ext cx="1947862" cy="7937"/>
            </a:xfrm>
            <a:prstGeom prst="straightConnector1">
              <a:avLst/>
            </a:prstGeom>
            <a:noFill/>
            <a:ln w="38100">
              <a:solidFill>
                <a:srgbClr val="FF0000"/>
              </a:solidFill>
              <a:round/>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sp>
          <p:nvSpPr>
            <p:cNvPr id="47" name="Rectangle 24">
              <a:hlinkClick r:id="rId11" action="ppaction://hlinksldjump"/>
            </p:cNvPr>
            <p:cNvSpPr>
              <a:spLocks noChangeArrowheads="1"/>
            </p:cNvSpPr>
            <p:nvPr/>
          </p:nvSpPr>
          <p:spPr bwMode="auto">
            <a:xfrm>
              <a:off x="5410200" y="36068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hlinkClick r:id="rId12" action="ppaction://hlinksldjump"/>
                </a:rPr>
                <a:t>NERACA SALDO</a:t>
              </a:r>
              <a:endParaRPr lang="en-US" altLang="en-US" sz="1800" b="1">
                <a:solidFill>
                  <a:srgbClr val="CC3300"/>
                </a:solidFill>
                <a:effectLst>
                  <a:outerShdw blurRad="38100" dist="38100" dir="2700000" algn="tl">
                    <a:srgbClr val="000000"/>
                  </a:outerShdw>
                </a:effectLst>
              </a:endParaRPr>
            </a:p>
          </p:txBody>
        </p:sp>
        <p:sp>
          <p:nvSpPr>
            <p:cNvPr id="48" name="Rectangle 25">
              <a:hlinkClick r:id="rId13" action="ppaction://hlinksldjump"/>
            </p:cNvPr>
            <p:cNvSpPr>
              <a:spLocks noChangeArrowheads="1"/>
            </p:cNvSpPr>
            <p:nvPr/>
          </p:nvSpPr>
          <p:spPr bwMode="auto">
            <a:xfrm>
              <a:off x="5410200" y="39878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rPr>
                <a:t>PENYESUAIAN</a:t>
              </a:r>
            </a:p>
          </p:txBody>
        </p:sp>
        <p:sp>
          <p:nvSpPr>
            <p:cNvPr id="49" name="Rectangle 26">
              <a:hlinkClick r:id="rId4" action="ppaction://hlinksldjump"/>
            </p:cNvPr>
            <p:cNvSpPr>
              <a:spLocks noChangeArrowheads="1"/>
            </p:cNvSpPr>
            <p:nvPr/>
          </p:nvSpPr>
          <p:spPr bwMode="auto">
            <a:xfrm>
              <a:off x="5410200" y="43688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rPr>
                <a:t>NERACA LAJUR</a:t>
              </a:r>
            </a:p>
          </p:txBody>
        </p:sp>
        <p:sp>
          <p:nvSpPr>
            <p:cNvPr id="50" name="Rectangle 27">
              <a:hlinkClick r:id="rId14" action="ppaction://hlinksldjump"/>
            </p:cNvPr>
            <p:cNvSpPr>
              <a:spLocks noChangeArrowheads="1"/>
            </p:cNvSpPr>
            <p:nvPr/>
          </p:nvSpPr>
          <p:spPr bwMode="auto">
            <a:xfrm>
              <a:off x="5410200" y="48768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rPr>
                <a:t>LAP. RUGI LABA</a:t>
              </a:r>
            </a:p>
          </p:txBody>
        </p:sp>
        <p:sp>
          <p:nvSpPr>
            <p:cNvPr id="51" name="Rectangle 28">
              <a:hlinkClick r:id="rId10" action="ppaction://hlinksldjump"/>
            </p:cNvPr>
            <p:cNvSpPr>
              <a:spLocks noChangeArrowheads="1"/>
            </p:cNvSpPr>
            <p:nvPr/>
          </p:nvSpPr>
          <p:spPr bwMode="auto">
            <a:xfrm>
              <a:off x="5410200" y="5257800"/>
              <a:ext cx="29718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rPr>
                <a:t>PERBAHAN MODAL/LABA</a:t>
              </a:r>
            </a:p>
          </p:txBody>
        </p:sp>
        <p:sp>
          <p:nvSpPr>
            <p:cNvPr id="52" name="Rectangle 29">
              <a:hlinkClick r:id="rId12" action="ppaction://hlinksldjump"/>
            </p:cNvPr>
            <p:cNvSpPr>
              <a:spLocks noChangeArrowheads="1"/>
            </p:cNvSpPr>
            <p:nvPr/>
          </p:nvSpPr>
          <p:spPr bwMode="auto">
            <a:xfrm>
              <a:off x="5410200" y="56388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rPr>
                <a:t>NERACA</a:t>
              </a:r>
            </a:p>
          </p:txBody>
        </p:sp>
        <p:sp>
          <p:nvSpPr>
            <p:cNvPr id="53" name="Rectangle 30">
              <a:hlinkClick r:id="rId15" action="ppaction://hlinkfile"/>
            </p:cNvPr>
            <p:cNvSpPr>
              <a:spLocks noChangeArrowheads="1"/>
            </p:cNvSpPr>
            <p:nvPr/>
          </p:nvSpPr>
          <p:spPr bwMode="auto">
            <a:xfrm>
              <a:off x="5410200" y="6019800"/>
              <a:ext cx="2819400" cy="381000"/>
            </a:xfrm>
            <a:prstGeom prst="rect">
              <a:avLst/>
            </a:prstGeom>
            <a:solidFill>
              <a:srgbClr val="FFFF00"/>
            </a:solidFill>
            <a:ln w="9525" algn="ctr">
              <a:solidFill>
                <a:srgbClr val="0000FF"/>
              </a:solidFill>
              <a:miter lim="800000"/>
              <a:headEnd/>
              <a:tailEnd/>
            </a:ln>
            <a:effectLst>
              <a:outerShdw dist="28398" dir="6993903" algn="ctr" rotWithShape="0">
                <a:schemeClr val="bg2"/>
              </a:outerShdw>
            </a:effectLst>
          </p:spPr>
          <p:txBody>
            <a:bodyPr wrap="none" anchor="ctr"/>
            <a:lstStyle/>
            <a:p>
              <a:pPr algn="ctr"/>
              <a:r>
                <a:rPr lang="en-US" altLang="en-US" sz="1800" b="1">
                  <a:solidFill>
                    <a:srgbClr val="CC3300"/>
                  </a:solidFill>
                  <a:effectLst>
                    <a:outerShdw blurRad="38100" dist="38100" dir="2700000" algn="tl">
                      <a:srgbClr val="000000"/>
                    </a:outerShdw>
                  </a:effectLst>
                </a:rPr>
                <a:t>ARUS KAS</a:t>
              </a:r>
            </a:p>
          </p:txBody>
        </p:sp>
        <p:cxnSp>
          <p:nvCxnSpPr>
            <p:cNvPr id="54" name="AutoShape 31"/>
            <p:cNvCxnSpPr>
              <a:cxnSpLocks noChangeShapeType="1"/>
              <a:stCxn id="32" idx="3"/>
              <a:endCxn id="47" idx="1"/>
            </p:cNvCxnSpPr>
            <p:nvPr/>
          </p:nvCxnSpPr>
          <p:spPr bwMode="auto">
            <a:xfrm flipV="1">
              <a:off x="3244850" y="3797300"/>
              <a:ext cx="2165350" cy="419100"/>
            </a:xfrm>
            <a:prstGeom prst="bentConnector3">
              <a:avLst>
                <a:gd name="adj1" fmla="val 49634"/>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55" name="AutoShape 32"/>
            <p:cNvCxnSpPr>
              <a:cxnSpLocks noChangeShapeType="1"/>
              <a:stCxn id="32" idx="3"/>
              <a:endCxn id="48" idx="1"/>
            </p:cNvCxnSpPr>
            <p:nvPr/>
          </p:nvCxnSpPr>
          <p:spPr bwMode="auto">
            <a:xfrm flipV="1">
              <a:off x="3244850" y="4178300"/>
              <a:ext cx="2165350" cy="38100"/>
            </a:xfrm>
            <a:prstGeom prst="bentConnector3">
              <a:avLst>
                <a:gd name="adj1" fmla="val 49634"/>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56" name="AutoShape 33"/>
            <p:cNvCxnSpPr>
              <a:cxnSpLocks noChangeShapeType="1"/>
              <a:stCxn id="32" idx="3"/>
              <a:endCxn id="49" idx="1"/>
            </p:cNvCxnSpPr>
            <p:nvPr/>
          </p:nvCxnSpPr>
          <p:spPr bwMode="auto">
            <a:xfrm>
              <a:off x="3244850" y="4216400"/>
              <a:ext cx="2165350" cy="342900"/>
            </a:xfrm>
            <a:prstGeom prst="bentConnector3">
              <a:avLst>
                <a:gd name="adj1" fmla="val 49634"/>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57" name="AutoShape 34"/>
            <p:cNvCxnSpPr>
              <a:cxnSpLocks noChangeShapeType="1"/>
              <a:stCxn id="33" idx="3"/>
              <a:endCxn id="50" idx="1"/>
            </p:cNvCxnSpPr>
            <p:nvPr/>
          </p:nvCxnSpPr>
          <p:spPr bwMode="auto">
            <a:xfrm flipV="1">
              <a:off x="3225800" y="5067300"/>
              <a:ext cx="2184400" cy="355600"/>
            </a:xfrm>
            <a:prstGeom prst="bentConnector3">
              <a:avLst>
                <a:gd name="adj1" fmla="val 49639"/>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58" name="AutoShape 35"/>
            <p:cNvCxnSpPr>
              <a:cxnSpLocks noChangeShapeType="1"/>
              <a:stCxn id="33" idx="3"/>
              <a:endCxn id="51" idx="1"/>
            </p:cNvCxnSpPr>
            <p:nvPr/>
          </p:nvCxnSpPr>
          <p:spPr bwMode="auto">
            <a:xfrm>
              <a:off x="3225800" y="5422900"/>
              <a:ext cx="2184400" cy="25400"/>
            </a:xfrm>
            <a:prstGeom prst="bentConnector3">
              <a:avLst>
                <a:gd name="adj1" fmla="val 49639"/>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59" name="AutoShape 36"/>
            <p:cNvCxnSpPr>
              <a:cxnSpLocks noChangeShapeType="1"/>
              <a:stCxn id="33" idx="3"/>
              <a:endCxn id="52" idx="1"/>
            </p:cNvCxnSpPr>
            <p:nvPr/>
          </p:nvCxnSpPr>
          <p:spPr bwMode="auto">
            <a:xfrm>
              <a:off x="3225800" y="5422900"/>
              <a:ext cx="2184400" cy="406400"/>
            </a:xfrm>
            <a:prstGeom prst="bentConnector3">
              <a:avLst>
                <a:gd name="adj1" fmla="val 49639"/>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cxnSp>
          <p:nvCxnSpPr>
            <p:cNvPr id="60" name="AutoShape 37"/>
            <p:cNvCxnSpPr>
              <a:cxnSpLocks noChangeShapeType="1"/>
              <a:stCxn id="33" idx="3"/>
              <a:endCxn id="53" idx="1"/>
            </p:cNvCxnSpPr>
            <p:nvPr/>
          </p:nvCxnSpPr>
          <p:spPr bwMode="auto">
            <a:xfrm>
              <a:off x="3225800" y="5422900"/>
              <a:ext cx="2184400" cy="787400"/>
            </a:xfrm>
            <a:prstGeom prst="bentConnector3">
              <a:avLst>
                <a:gd name="adj1" fmla="val 49639"/>
              </a:avLst>
            </a:prstGeom>
            <a:noFill/>
            <a:ln w="38100">
              <a:solidFill>
                <a:srgbClr val="FF0000"/>
              </a:solidFill>
              <a:miter lim="800000"/>
              <a:headEnd/>
              <a:tailEnd type="triangle" w="med" len="med"/>
            </a:ln>
            <a:effectLst>
              <a:outerShdw dist="28398" dir="6993903" algn="ctr" rotWithShape="0">
                <a:schemeClr val="bg2"/>
              </a:outerShdw>
            </a:effectLst>
            <a:extLst>
              <a:ext uri="{909E8E84-426E-40DD-AFC4-6F175D3DCCD1}">
                <a14:hiddenFill xmlns:a14="http://schemas.microsoft.com/office/drawing/2010/main">
                  <a:noFill/>
                </a14:hiddenFill>
              </a:ext>
            </a:extLst>
          </p:spPr>
        </p:cxn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06" name="Group 142"/>
          <p:cNvGraphicFramePr>
            <a:graphicFrameLocks noGrp="1"/>
          </p:cNvGraphicFramePr>
          <p:nvPr>
            <p:ph/>
            <p:extLst>
              <p:ext uri="{D42A27DB-BD31-4B8C-83A1-F6EECF244321}">
                <p14:modId xmlns:p14="http://schemas.microsoft.com/office/powerpoint/2010/main" val="2416333720"/>
              </p:ext>
            </p:extLst>
          </p:nvPr>
        </p:nvGraphicFramePr>
        <p:xfrm>
          <a:off x="2971800" y="2052638"/>
          <a:ext cx="12344401" cy="7131846"/>
        </p:xfrm>
        <a:graphic>
          <a:graphicData uri="http://schemas.openxmlformats.org/drawingml/2006/table">
            <a:tbl>
              <a:tblPr/>
              <a:tblGrid>
                <a:gridCol w="1257300">
                  <a:extLst>
                    <a:ext uri="{9D8B030D-6E8A-4147-A177-3AD203B41FA5}">
                      <a16:colId xmlns:a16="http://schemas.microsoft.com/office/drawing/2014/main" val="2429275860"/>
                    </a:ext>
                  </a:extLst>
                </a:gridCol>
                <a:gridCol w="2057400">
                  <a:extLst>
                    <a:ext uri="{9D8B030D-6E8A-4147-A177-3AD203B41FA5}">
                      <a16:colId xmlns:a16="http://schemas.microsoft.com/office/drawing/2014/main" val="340562729"/>
                    </a:ext>
                  </a:extLst>
                </a:gridCol>
                <a:gridCol w="3086100">
                  <a:extLst>
                    <a:ext uri="{9D8B030D-6E8A-4147-A177-3AD203B41FA5}">
                      <a16:colId xmlns:a16="http://schemas.microsoft.com/office/drawing/2014/main" val="2724769904"/>
                    </a:ext>
                  </a:extLst>
                </a:gridCol>
                <a:gridCol w="1004888">
                  <a:extLst>
                    <a:ext uri="{9D8B030D-6E8A-4147-A177-3AD203B41FA5}">
                      <a16:colId xmlns:a16="http://schemas.microsoft.com/office/drawing/2014/main" val="2474605259"/>
                    </a:ext>
                  </a:extLst>
                </a:gridCol>
                <a:gridCol w="2469357">
                  <a:extLst>
                    <a:ext uri="{9D8B030D-6E8A-4147-A177-3AD203B41FA5}">
                      <a16:colId xmlns:a16="http://schemas.microsoft.com/office/drawing/2014/main" val="2311575017"/>
                    </a:ext>
                  </a:extLst>
                </a:gridCol>
                <a:gridCol w="2469356">
                  <a:extLst>
                    <a:ext uri="{9D8B030D-6E8A-4147-A177-3AD203B41FA5}">
                      <a16:colId xmlns:a16="http://schemas.microsoft.com/office/drawing/2014/main" val="3191947887"/>
                    </a:ext>
                  </a:extLst>
                </a:gridCol>
              </a:tblGrid>
              <a:tr h="1691640">
                <a:tc gridSpan="6">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PT. ABC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JURNAL UMUM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BULAN ……………………..</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2078928"/>
                  </a:ext>
                </a:extLst>
              </a:tr>
              <a:tr h="10515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TGL</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BUKTI</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KETERANGAN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01966547"/>
                  </a:ext>
                </a:extLst>
              </a:tr>
              <a:tr h="84534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21166361"/>
                  </a:ext>
                </a:extLst>
              </a:tr>
              <a:tr h="6858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80198560"/>
                  </a:ext>
                </a:extLst>
              </a:tr>
              <a:tr h="661988">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12291546"/>
                  </a:ext>
                </a:extLst>
              </a:tr>
              <a:tr h="823913">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4594508"/>
                  </a:ext>
                </a:extLst>
              </a:tr>
              <a:tr h="6858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1189589"/>
                  </a:ext>
                </a:extLst>
              </a:tr>
              <a:tr h="685800">
                <a:tc gridSpan="3">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JUMLAH</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47928259"/>
                  </a:ext>
                </a:extLst>
              </a:tr>
            </a:tbl>
          </a:graphicData>
        </a:graphic>
      </p:graphicFrame>
      <p:sp>
        <p:nvSpPr>
          <p:cNvPr id="36924" name="Text Box 60"/>
          <p:cNvSpPr txBox="1">
            <a:spLocks noChangeArrowheads="1"/>
          </p:cNvSpPr>
          <p:nvPr/>
        </p:nvSpPr>
        <p:spPr bwMode="auto">
          <a:xfrm>
            <a:off x="2971800" y="562570"/>
            <a:ext cx="6515100" cy="923330"/>
          </a:xfrm>
          <a:prstGeom prst="rect">
            <a:avLst/>
          </a:prstGeom>
          <a:noFill/>
          <a:ln>
            <a:noFill/>
          </a:ln>
          <a:effectLst>
            <a:outerShdw dist="28398" dir="6993903"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anchor="b" anchorCtr="1">
            <a:spAutoFit/>
          </a:bodyPr>
          <a:lstStyle/>
          <a:p>
            <a:pPr>
              <a:spcBef>
                <a:spcPct val="50000"/>
              </a:spcBef>
            </a:pPr>
            <a:r>
              <a:rPr lang="en-US" altLang="en-US" sz="5400" b="1">
                <a:solidFill>
                  <a:srgbClr val="00FF00"/>
                </a:solidFill>
                <a:effectLst>
                  <a:outerShdw blurRad="38100" dist="38100" dir="2700000" algn="tl">
                    <a:srgbClr val="C0C0C0"/>
                  </a:outerShdw>
                </a:effectLst>
                <a:hlinkClick r:id="rId2" action="ppaction://hlinksldjump"/>
              </a:rPr>
              <a:t>JURNAL UMUM</a:t>
            </a:r>
            <a:endParaRPr lang="en-US" altLang="en-US" sz="5400" b="1">
              <a:solidFill>
                <a:srgbClr val="00FF00"/>
              </a:solidFill>
              <a:effectLst>
                <a:outerShdw blurRad="38100" dist="38100" dir="2700000" algn="tl">
                  <a:srgbClr val="C0C0C0"/>
                </a:outerShdw>
              </a:effectLst>
            </a:endParaRPr>
          </a:p>
        </p:txBody>
      </p:sp>
    </p:spTree>
    <p:extLst>
      <p:ext uri="{BB962C8B-B14F-4D97-AF65-F5344CB8AC3E}">
        <p14:creationId xmlns:p14="http://schemas.microsoft.com/office/powerpoint/2010/main" val="191182921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075" name="Group 187"/>
          <p:cNvGraphicFramePr>
            <a:graphicFrameLocks noGrp="1"/>
          </p:cNvGraphicFramePr>
          <p:nvPr>
            <p:ph/>
            <p:extLst>
              <p:ext uri="{D42A27DB-BD31-4B8C-83A1-F6EECF244321}">
                <p14:modId xmlns:p14="http://schemas.microsoft.com/office/powerpoint/2010/main" val="2448441114"/>
              </p:ext>
            </p:extLst>
          </p:nvPr>
        </p:nvGraphicFramePr>
        <p:xfrm>
          <a:off x="2876550" y="1828801"/>
          <a:ext cx="12668250" cy="7455695"/>
        </p:xfrm>
        <a:graphic>
          <a:graphicData uri="http://schemas.openxmlformats.org/drawingml/2006/table">
            <a:tbl>
              <a:tblPr/>
              <a:tblGrid>
                <a:gridCol w="895350">
                  <a:extLst>
                    <a:ext uri="{9D8B030D-6E8A-4147-A177-3AD203B41FA5}">
                      <a16:colId xmlns:a16="http://schemas.microsoft.com/office/drawing/2014/main" val="2560773590"/>
                    </a:ext>
                  </a:extLst>
                </a:gridCol>
                <a:gridCol w="1257300">
                  <a:extLst>
                    <a:ext uri="{9D8B030D-6E8A-4147-A177-3AD203B41FA5}">
                      <a16:colId xmlns:a16="http://schemas.microsoft.com/office/drawing/2014/main" val="539468467"/>
                    </a:ext>
                  </a:extLst>
                </a:gridCol>
                <a:gridCol w="2400300">
                  <a:extLst>
                    <a:ext uri="{9D8B030D-6E8A-4147-A177-3AD203B41FA5}">
                      <a16:colId xmlns:a16="http://schemas.microsoft.com/office/drawing/2014/main" val="1443935580"/>
                    </a:ext>
                  </a:extLst>
                </a:gridCol>
                <a:gridCol w="457200">
                  <a:extLst>
                    <a:ext uri="{9D8B030D-6E8A-4147-A177-3AD203B41FA5}">
                      <a16:colId xmlns:a16="http://schemas.microsoft.com/office/drawing/2014/main" val="1176062057"/>
                    </a:ext>
                  </a:extLst>
                </a:gridCol>
                <a:gridCol w="1828800">
                  <a:extLst>
                    <a:ext uri="{9D8B030D-6E8A-4147-A177-3AD203B41FA5}">
                      <a16:colId xmlns:a16="http://schemas.microsoft.com/office/drawing/2014/main" val="505695876"/>
                    </a:ext>
                  </a:extLst>
                </a:gridCol>
                <a:gridCol w="2057400">
                  <a:extLst>
                    <a:ext uri="{9D8B030D-6E8A-4147-A177-3AD203B41FA5}">
                      <a16:colId xmlns:a16="http://schemas.microsoft.com/office/drawing/2014/main" val="4198343982"/>
                    </a:ext>
                  </a:extLst>
                </a:gridCol>
                <a:gridCol w="1943100">
                  <a:extLst>
                    <a:ext uri="{9D8B030D-6E8A-4147-A177-3AD203B41FA5}">
                      <a16:colId xmlns:a16="http://schemas.microsoft.com/office/drawing/2014/main" val="1286688488"/>
                    </a:ext>
                  </a:extLst>
                </a:gridCol>
                <a:gridCol w="1828800">
                  <a:extLst>
                    <a:ext uri="{9D8B030D-6E8A-4147-A177-3AD203B41FA5}">
                      <a16:colId xmlns:a16="http://schemas.microsoft.com/office/drawing/2014/main" val="2208586164"/>
                    </a:ext>
                  </a:extLst>
                </a:gridCol>
              </a:tblGrid>
              <a:tr h="2788920">
                <a:tc gridSpan="8">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PT. ABC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Buku Pembantu Piutang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Nama Perusahaan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Alamat Perusahaan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Telp                   : ……………………………………….</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83349902"/>
                  </a:ext>
                </a:extLst>
              </a:tr>
              <a:tr h="597695">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TGL</a:t>
                      </a:r>
                    </a:p>
                  </a:txBody>
                  <a:tcPr marL="137160" marR="137160" marT="68580" marB="68580" anchor="ctr"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BUKTI</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KETERANGAN</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grid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Saldo</a:t>
                      </a:r>
                    </a:p>
                  </a:txBody>
                  <a:tcPr marL="137160" marR="137160" marT="68580" marB="68580" anchor="ctr"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2280388278"/>
                  </a:ext>
                </a:extLst>
              </a:tr>
              <a:tr h="50292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anchor="ctr"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04385627"/>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71306094"/>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10904652"/>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01191448"/>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48786976"/>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73565896"/>
                  </a:ext>
                </a:extLst>
              </a:tr>
              <a:tr h="594360">
                <a:tc gridSpan="3">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JUMLAH</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grid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36650535"/>
                  </a:ext>
                </a:extLst>
              </a:tr>
            </a:tbl>
          </a:graphicData>
        </a:graphic>
      </p:graphicFrame>
      <p:sp>
        <p:nvSpPr>
          <p:cNvPr id="37965" name="Text Box 77"/>
          <p:cNvSpPr txBox="1">
            <a:spLocks noChangeArrowheads="1"/>
          </p:cNvSpPr>
          <p:nvPr/>
        </p:nvSpPr>
        <p:spPr bwMode="auto">
          <a:xfrm>
            <a:off x="2971800" y="654903"/>
            <a:ext cx="12573000" cy="830997"/>
          </a:xfrm>
          <a:prstGeom prst="rect">
            <a:avLst/>
          </a:prstGeom>
          <a:noFill/>
          <a:ln>
            <a:noFill/>
          </a:ln>
          <a:effectLst>
            <a:outerShdw dist="28398" dir="6993903"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anchor="b" anchorCtr="1">
            <a:spAutoFit/>
          </a:bodyPr>
          <a:lstStyle/>
          <a:p>
            <a:pPr>
              <a:spcBef>
                <a:spcPct val="50000"/>
              </a:spcBef>
            </a:pPr>
            <a:r>
              <a:rPr lang="en-US" altLang="en-US" sz="4800" b="1">
                <a:solidFill>
                  <a:srgbClr val="00FF00"/>
                </a:solidFill>
                <a:effectLst>
                  <a:outerShdw blurRad="38100" dist="38100" dir="2700000" algn="tl">
                    <a:srgbClr val="C0C0C0"/>
                  </a:outerShdw>
                </a:effectLst>
                <a:hlinkClick r:id="rId2" action="ppaction://hlinksldjump"/>
              </a:rPr>
              <a:t>BUKU PEMBANTU PIUTANG</a:t>
            </a:r>
            <a:endParaRPr lang="en-US" altLang="en-US" sz="4800" b="1">
              <a:solidFill>
                <a:srgbClr val="00FF00"/>
              </a:solidFill>
              <a:effectLst>
                <a:outerShdw blurRad="38100" dist="38100" dir="2700000" algn="tl">
                  <a:srgbClr val="C0C0C0"/>
                </a:outerShdw>
              </a:effectLst>
            </a:endParaRPr>
          </a:p>
        </p:txBody>
      </p:sp>
    </p:spTree>
    <p:extLst>
      <p:ext uri="{BB962C8B-B14F-4D97-AF65-F5344CB8AC3E}">
        <p14:creationId xmlns:p14="http://schemas.microsoft.com/office/powerpoint/2010/main" val="242839059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151" name="Group 191"/>
          <p:cNvGraphicFramePr>
            <a:graphicFrameLocks noGrp="1"/>
          </p:cNvGraphicFramePr>
          <p:nvPr>
            <p:ph/>
            <p:extLst>
              <p:ext uri="{D42A27DB-BD31-4B8C-83A1-F6EECF244321}">
                <p14:modId xmlns:p14="http://schemas.microsoft.com/office/powerpoint/2010/main" val="981893590"/>
              </p:ext>
            </p:extLst>
          </p:nvPr>
        </p:nvGraphicFramePr>
        <p:xfrm>
          <a:off x="2876550" y="1809751"/>
          <a:ext cx="12668250" cy="7455695"/>
        </p:xfrm>
        <a:graphic>
          <a:graphicData uri="http://schemas.openxmlformats.org/drawingml/2006/table">
            <a:tbl>
              <a:tblPr/>
              <a:tblGrid>
                <a:gridCol w="895350">
                  <a:extLst>
                    <a:ext uri="{9D8B030D-6E8A-4147-A177-3AD203B41FA5}">
                      <a16:colId xmlns:a16="http://schemas.microsoft.com/office/drawing/2014/main" val="3978959025"/>
                    </a:ext>
                  </a:extLst>
                </a:gridCol>
                <a:gridCol w="1257300">
                  <a:extLst>
                    <a:ext uri="{9D8B030D-6E8A-4147-A177-3AD203B41FA5}">
                      <a16:colId xmlns:a16="http://schemas.microsoft.com/office/drawing/2014/main" val="141526026"/>
                    </a:ext>
                  </a:extLst>
                </a:gridCol>
                <a:gridCol w="2400300">
                  <a:extLst>
                    <a:ext uri="{9D8B030D-6E8A-4147-A177-3AD203B41FA5}">
                      <a16:colId xmlns:a16="http://schemas.microsoft.com/office/drawing/2014/main" val="361187133"/>
                    </a:ext>
                  </a:extLst>
                </a:gridCol>
                <a:gridCol w="800100">
                  <a:extLst>
                    <a:ext uri="{9D8B030D-6E8A-4147-A177-3AD203B41FA5}">
                      <a16:colId xmlns:a16="http://schemas.microsoft.com/office/drawing/2014/main" val="2999948209"/>
                    </a:ext>
                  </a:extLst>
                </a:gridCol>
                <a:gridCol w="1714500">
                  <a:extLst>
                    <a:ext uri="{9D8B030D-6E8A-4147-A177-3AD203B41FA5}">
                      <a16:colId xmlns:a16="http://schemas.microsoft.com/office/drawing/2014/main" val="2463209067"/>
                    </a:ext>
                  </a:extLst>
                </a:gridCol>
                <a:gridCol w="1943100">
                  <a:extLst>
                    <a:ext uri="{9D8B030D-6E8A-4147-A177-3AD203B41FA5}">
                      <a16:colId xmlns:a16="http://schemas.microsoft.com/office/drawing/2014/main" val="3055293343"/>
                    </a:ext>
                  </a:extLst>
                </a:gridCol>
                <a:gridCol w="1828800">
                  <a:extLst>
                    <a:ext uri="{9D8B030D-6E8A-4147-A177-3AD203B41FA5}">
                      <a16:colId xmlns:a16="http://schemas.microsoft.com/office/drawing/2014/main" val="3978532204"/>
                    </a:ext>
                  </a:extLst>
                </a:gridCol>
                <a:gridCol w="1828800">
                  <a:extLst>
                    <a:ext uri="{9D8B030D-6E8A-4147-A177-3AD203B41FA5}">
                      <a16:colId xmlns:a16="http://schemas.microsoft.com/office/drawing/2014/main" val="4206866532"/>
                    </a:ext>
                  </a:extLst>
                </a:gridCol>
              </a:tblGrid>
              <a:tr h="2788920">
                <a:tc gridSpan="8">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PT. ABC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Buku Pembantu Utang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Nama Perusahaan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Alamat Perusahaan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Telp                        : ……………………………………….</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9662620"/>
                  </a:ext>
                </a:extLst>
              </a:tr>
              <a:tr h="597695">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TGL</a:t>
                      </a:r>
                    </a:p>
                  </a:txBody>
                  <a:tcPr marL="137160" marR="137160" marT="68580" marB="68580" anchor="ctr"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BUKTI</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KETERANGAN</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grid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Saldo</a:t>
                      </a:r>
                    </a:p>
                  </a:txBody>
                  <a:tcPr marL="137160" marR="137160" marT="68580" marB="68580" anchor="ctr"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3746663568"/>
                  </a:ext>
                </a:extLst>
              </a:tr>
              <a:tr h="50292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anchor="ctr"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19364387"/>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71728835"/>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55753534"/>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09868105"/>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57858656"/>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67911432"/>
                  </a:ext>
                </a:extLst>
              </a:tr>
              <a:tr h="594360">
                <a:tc gridSpan="3">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JUMLAH</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grid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110370180"/>
                  </a:ext>
                </a:extLst>
              </a:tr>
            </a:tbl>
          </a:graphicData>
        </a:graphic>
      </p:graphicFrame>
      <p:sp>
        <p:nvSpPr>
          <p:cNvPr id="41037" name="Text Box 77"/>
          <p:cNvSpPr txBox="1">
            <a:spLocks noChangeArrowheads="1"/>
          </p:cNvSpPr>
          <p:nvPr/>
        </p:nvSpPr>
        <p:spPr bwMode="auto">
          <a:xfrm>
            <a:off x="2971800" y="654904"/>
            <a:ext cx="12573000" cy="830997"/>
          </a:xfrm>
          <a:prstGeom prst="rect">
            <a:avLst/>
          </a:prstGeom>
          <a:noFill/>
          <a:ln>
            <a:noFill/>
          </a:ln>
          <a:effectLst>
            <a:outerShdw dist="28398" dir="6993903"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anchor="b" anchorCtr="1">
            <a:spAutoFit/>
          </a:bodyPr>
          <a:lstStyle/>
          <a:p>
            <a:pPr>
              <a:spcBef>
                <a:spcPct val="50000"/>
              </a:spcBef>
            </a:pPr>
            <a:r>
              <a:rPr lang="en-US" altLang="en-US" sz="4800" b="1">
                <a:solidFill>
                  <a:srgbClr val="00FF00"/>
                </a:solidFill>
                <a:effectLst>
                  <a:outerShdw blurRad="38100" dist="38100" dir="2700000" algn="tl">
                    <a:srgbClr val="C0C0C0"/>
                  </a:outerShdw>
                </a:effectLst>
                <a:hlinkClick r:id="rId2" action="ppaction://hlinksldjump"/>
              </a:rPr>
              <a:t>BUKU PEMBANTU UTANG</a:t>
            </a:r>
            <a:endParaRPr lang="en-US" altLang="en-US" sz="4800" b="1">
              <a:solidFill>
                <a:srgbClr val="00FF00"/>
              </a:solidFill>
              <a:effectLst>
                <a:outerShdw blurRad="38100" dist="38100" dir="2700000" algn="tl">
                  <a:srgbClr val="C0C0C0"/>
                </a:outerShdw>
              </a:effectLst>
            </a:endParaRPr>
          </a:p>
        </p:txBody>
      </p:sp>
    </p:spTree>
    <p:extLst>
      <p:ext uri="{BB962C8B-B14F-4D97-AF65-F5344CB8AC3E}">
        <p14:creationId xmlns:p14="http://schemas.microsoft.com/office/powerpoint/2010/main" val="349423722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971800" y="654903"/>
            <a:ext cx="12573000" cy="830997"/>
          </a:xfrm>
          <a:prstGeom prst="rect">
            <a:avLst/>
          </a:prstGeom>
          <a:noFill/>
          <a:ln>
            <a:noFill/>
          </a:ln>
          <a:effectLst>
            <a:outerShdw dist="28398" dir="6993903"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anchor="b" anchorCtr="1">
            <a:spAutoFit/>
          </a:bodyPr>
          <a:lstStyle/>
          <a:p>
            <a:pPr>
              <a:spcBef>
                <a:spcPct val="50000"/>
              </a:spcBef>
            </a:pPr>
            <a:r>
              <a:rPr lang="en-US" altLang="en-US" sz="4800" b="1">
                <a:solidFill>
                  <a:srgbClr val="00FF00"/>
                </a:solidFill>
                <a:effectLst>
                  <a:outerShdw blurRad="38100" dist="38100" dir="2700000" algn="tl">
                    <a:srgbClr val="C0C0C0"/>
                  </a:outerShdw>
                </a:effectLst>
                <a:hlinkClick r:id="rId2" action="ppaction://hlinksldjump"/>
              </a:rPr>
              <a:t>BUKU BESAR BENTUK EMPAT KOLOM</a:t>
            </a:r>
            <a:endParaRPr lang="en-US" altLang="en-US" sz="4800" b="1">
              <a:solidFill>
                <a:srgbClr val="00FF00"/>
              </a:solidFill>
              <a:effectLst>
                <a:outerShdw blurRad="38100" dist="38100" dir="2700000" algn="tl">
                  <a:srgbClr val="C0C0C0"/>
                </a:outerShdw>
              </a:effectLst>
            </a:endParaRPr>
          </a:p>
        </p:txBody>
      </p:sp>
      <p:graphicFrame>
        <p:nvGraphicFramePr>
          <p:cNvPr id="39133" name="Group 221"/>
          <p:cNvGraphicFramePr>
            <a:graphicFrameLocks noGrp="1"/>
          </p:cNvGraphicFramePr>
          <p:nvPr>
            <p:ph/>
            <p:extLst>
              <p:ext uri="{D42A27DB-BD31-4B8C-83A1-F6EECF244321}">
                <p14:modId xmlns:p14="http://schemas.microsoft.com/office/powerpoint/2010/main" val="2014550902"/>
              </p:ext>
            </p:extLst>
          </p:nvPr>
        </p:nvGraphicFramePr>
        <p:xfrm>
          <a:off x="2971800" y="2800350"/>
          <a:ext cx="12344400" cy="6492240"/>
        </p:xfrm>
        <a:graphic>
          <a:graphicData uri="http://schemas.openxmlformats.org/drawingml/2006/table">
            <a:tbl>
              <a:tblPr/>
              <a:tblGrid>
                <a:gridCol w="914400">
                  <a:extLst>
                    <a:ext uri="{9D8B030D-6E8A-4147-A177-3AD203B41FA5}">
                      <a16:colId xmlns:a16="http://schemas.microsoft.com/office/drawing/2014/main" val="3502249602"/>
                    </a:ext>
                  </a:extLst>
                </a:gridCol>
                <a:gridCol w="1371600">
                  <a:extLst>
                    <a:ext uri="{9D8B030D-6E8A-4147-A177-3AD203B41FA5}">
                      <a16:colId xmlns:a16="http://schemas.microsoft.com/office/drawing/2014/main" val="1479215103"/>
                    </a:ext>
                  </a:extLst>
                </a:gridCol>
                <a:gridCol w="2514600">
                  <a:extLst>
                    <a:ext uri="{9D8B030D-6E8A-4147-A177-3AD203B41FA5}">
                      <a16:colId xmlns:a16="http://schemas.microsoft.com/office/drawing/2014/main" val="4283405810"/>
                    </a:ext>
                  </a:extLst>
                </a:gridCol>
                <a:gridCol w="800100">
                  <a:extLst>
                    <a:ext uri="{9D8B030D-6E8A-4147-A177-3AD203B41FA5}">
                      <a16:colId xmlns:a16="http://schemas.microsoft.com/office/drawing/2014/main" val="1617498788"/>
                    </a:ext>
                  </a:extLst>
                </a:gridCol>
                <a:gridCol w="1600200">
                  <a:extLst>
                    <a:ext uri="{9D8B030D-6E8A-4147-A177-3AD203B41FA5}">
                      <a16:colId xmlns:a16="http://schemas.microsoft.com/office/drawing/2014/main" val="3108538075"/>
                    </a:ext>
                  </a:extLst>
                </a:gridCol>
                <a:gridCol w="1485900">
                  <a:extLst>
                    <a:ext uri="{9D8B030D-6E8A-4147-A177-3AD203B41FA5}">
                      <a16:colId xmlns:a16="http://schemas.microsoft.com/office/drawing/2014/main" val="27915083"/>
                    </a:ext>
                  </a:extLst>
                </a:gridCol>
                <a:gridCol w="1828800">
                  <a:extLst>
                    <a:ext uri="{9D8B030D-6E8A-4147-A177-3AD203B41FA5}">
                      <a16:colId xmlns:a16="http://schemas.microsoft.com/office/drawing/2014/main" val="2425700561"/>
                    </a:ext>
                  </a:extLst>
                </a:gridCol>
                <a:gridCol w="1828800">
                  <a:extLst>
                    <a:ext uri="{9D8B030D-6E8A-4147-A177-3AD203B41FA5}">
                      <a16:colId xmlns:a16="http://schemas.microsoft.com/office/drawing/2014/main" val="3258987627"/>
                    </a:ext>
                  </a:extLst>
                </a:gridCol>
              </a:tblGrid>
              <a:tr h="1143000">
                <a:tc gridSpan="8">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No. </a:t>
                      </a:r>
                      <a:r>
                        <a:rPr kumimoji="0" lang="en-US" altLang="en-US" sz="3000" b="0"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Perkiraan</a:t>
                      </a:r>
                      <a:r>
                        <a:rPr kumimoji="0" lang="en-US" altLang="en-US" sz="3000" b="0"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Nama </a:t>
                      </a:r>
                      <a:r>
                        <a:rPr kumimoji="0" lang="en-US" altLang="en-US" sz="3000" b="0"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Perkiraan</a:t>
                      </a:r>
                      <a:r>
                        <a:rPr kumimoji="0" lang="en-US" altLang="en-US" sz="3000" b="0"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 ……………………………..</a:t>
                      </a:r>
                    </a:p>
                  </a:txBody>
                  <a:tcPr marL="137160" marR="137160" marT="68580" marB="68580" anchor="ctr"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8160656"/>
                  </a:ext>
                </a:extLst>
              </a:tr>
              <a:tr h="594360">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Tgl </a:t>
                      </a:r>
                    </a:p>
                  </a:txBody>
                  <a:tcPr marL="137160" marR="137160" marT="68580" marB="68580" anchor="ctr"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Bukti</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Keterangan</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row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grid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Saldo</a:t>
                      </a:r>
                    </a:p>
                  </a:txBody>
                  <a:tcPr marL="137160" marR="137160" marT="68580" marB="68580" anchor="ctr"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4228051596"/>
                  </a:ext>
                </a:extLst>
              </a:tr>
              <a:tr h="59436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anchor="ctr"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18117427"/>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15560398"/>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17290554"/>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63722258"/>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6699190"/>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33987766"/>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75483951"/>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0"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59605768"/>
                  </a:ext>
                </a:extLst>
              </a:tr>
            </a:tbl>
          </a:graphicData>
        </a:graphic>
      </p:graphicFrame>
    </p:spTree>
    <p:extLst>
      <p:ext uri="{BB962C8B-B14F-4D97-AF65-F5344CB8AC3E}">
        <p14:creationId xmlns:p14="http://schemas.microsoft.com/office/powerpoint/2010/main" val="177333619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189"/>
        <p:cNvGrpSpPr/>
        <p:nvPr/>
      </p:nvGrpSpPr>
      <p:grpSpPr>
        <a:xfrm>
          <a:off x="0" y="0"/>
          <a:ext cx="0" cy="0"/>
          <a:chOff x="0" y="0"/>
          <a:chExt cx="0" cy="0"/>
        </a:xfrm>
      </p:grpSpPr>
      <p:sp>
        <p:nvSpPr>
          <p:cNvPr id="190" name="Google Shape;190;p11"/>
          <p:cNvSpPr txBox="1"/>
          <p:nvPr/>
        </p:nvSpPr>
        <p:spPr>
          <a:xfrm>
            <a:off x="1271856" y="1344079"/>
            <a:ext cx="11112198" cy="13716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i="0" u="none" strike="noStrike" cap="none">
                <a:solidFill>
                  <a:srgbClr val="028085"/>
                </a:solidFill>
                <a:latin typeface="Roboto Slab"/>
                <a:ea typeface="Roboto Slab"/>
                <a:cs typeface="Roboto Slab"/>
                <a:sym typeface="Roboto Slab"/>
              </a:rPr>
              <a:t>Table Of Contents</a:t>
            </a:r>
            <a:endParaRPr/>
          </a:p>
        </p:txBody>
      </p:sp>
      <p:sp>
        <p:nvSpPr>
          <p:cNvPr id="191" name="Google Shape;191;p11"/>
          <p:cNvSpPr txBox="1"/>
          <p:nvPr/>
        </p:nvSpPr>
        <p:spPr>
          <a:xfrm>
            <a:off x="3521881" y="7196710"/>
            <a:ext cx="3794478" cy="523875"/>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i="0" u="none" strike="noStrike" cap="none">
                <a:solidFill>
                  <a:srgbClr val="000000"/>
                </a:solidFill>
                <a:latin typeface="Titillium Web"/>
                <a:ea typeface="Titillium Web"/>
                <a:cs typeface="Titillium Web"/>
                <a:sym typeface="Titillium Web"/>
              </a:rPr>
              <a:t>About Us</a:t>
            </a:r>
            <a:endParaRPr/>
          </a:p>
        </p:txBody>
      </p:sp>
      <p:sp>
        <p:nvSpPr>
          <p:cNvPr id="192" name="Google Shape;192;p11"/>
          <p:cNvSpPr/>
          <p:nvPr/>
        </p:nvSpPr>
        <p:spPr>
          <a:xfrm rot="5400000">
            <a:off x="1578440" y="5092219"/>
            <a:ext cx="930831" cy="1080701"/>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9B229D"/>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rot="5400000">
            <a:off x="1578440" y="6918298"/>
            <a:ext cx="930831" cy="1080701"/>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9B229D"/>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1"/>
          <p:cNvSpPr txBox="1"/>
          <p:nvPr/>
        </p:nvSpPr>
        <p:spPr>
          <a:xfrm>
            <a:off x="1883821" y="7030023"/>
            <a:ext cx="320068" cy="767043"/>
          </a:xfrm>
          <a:prstGeom prst="rect">
            <a:avLst/>
          </a:prstGeom>
          <a:noFill/>
          <a:ln>
            <a:noFill/>
          </a:ln>
        </p:spPr>
        <p:txBody>
          <a:bodyPr spcFirstLastPara="1" wrap="square" lIns="0" tIns="0" rIns="0" bIns="0" anchor="t" anchorCtr="0">
            <a:spAutoFit/>
          </a:bodyPr>
          <a:lstStyle/>
          <a:p>
            <a:pPr marL="0" marR="0" lvl="0" indent="0" algn="ctr" rtl="0">
              <a:lnSpc>
                <a:spcPct val="139977"/>
              </a:lnSpc>
              <a:spcBef>
                <a:spcPts val="0"/>
              </a:spcBef>
              <a:spcAft>
                <a:spcPts val="0"/>
              </a:spcAft>
              <a:buNone/>
            </a:pPr>
            <a:r>
              <a:rPr lang="en-US" sz="4500" b="1" i="0" u="none" strike="noStrike" cap="none">
                <a:solidFill>
                  <a:srgbClr val="FFFDFC"/>
                </a:solidFill>
                <a:latin typeface="Titillium Web"/>
                <a:ea typeface="Titillium Web"/>
                <a:cs typeface="Titillium Web"/>
                <a:sym typeface="Titillium Web"/>
              </a:rPr>
              <a:t>3</a:t>
            </a:r>
            <a:endParaRPr/>
          </a:p>
        </p:txBody>
      </p:sp>
      <p:sp>
        <p:nvSpPr>
          <p:cNvPr id="195" name="Google Shape;195;p11"/>
          <p:cNvSpPr txBox="1"/>
          <p:nvPr/>
        </p:nvSpPr>
        <p:spPr>
          <a:xfrm>
            <a:off x="1883821" y="5203944"/>
            <a:ext cx="320068" cy="767043"/>
          </a:xfrm>
          <a:prstGeom prst="rect">
            <a:avLst/>
          </a:prstGeom>
          <a:noFill/>
          <a:ln>
            <a:noFill/>
          </a:ln>
        </p:spPr>
        <p:txBody>
          <a:bodyPr spcFirstLastPara="1" wrap="square" lIns="0" tIns="0" rIns="0" bIns="0" anchor="t" anchorCtr="0">
            <a:spAutoFit/>
          </a:bodyPr>
          <a:lstStyle/>
          <a:p>
            <a:pPr marL="0" marR="0" lvl="0" indent="0" algn="ctr" rtl="0">
              <a:lnSpc>
                <a:spcPct val="139977"/>
              </a:lnSpc>
              <a:spcBef>
                <a:spcPts val="0"/>
              </a:spcBef>
              <a:spcAft>
                <a:spcPts val="0"/>
              </a:spcAft>
              <a:buNone/>
            </a:pPr>
            <a:r>
              <a:rPr lang="en-US" sz="4500" b="1" i="0" u="none" strike="noStrike" cap="none">
                <a:solidFill>
                  <a:srgbClr val="FFFDFC"/>
                </a:solidFill>
                <a:latin typeface="Titillium Web"/>
                <a:ea typeface="Titillium Web"/>
                <a:cs typeface="Titillium Web"/>
                <a:sym typeface="Titillium Web"/>
              </a:rPr>
              <a:t>2</a:t>
            </a:r>
            <a:endParaRPr/>
          </a:p>
        </p:txBody>
      </p:sp>
      <p:sp>
        <p:nvSpPr>
          <p:cNvPr id="196" name="Google Shape;196;p11"/>
          <p:cNvSpPr txBox="1"/>
          <p:nvPr/>
        </p:nvSpPr>
        <p:spPr>
          <a:xfrm>
            <a:off x="3521881" y="5370631"/>
            <a:ext cx="3306074" cy="523875"/>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i="0" u="none" strike="noStrike" cap="none">
                <a:solidFill>
                  <a:srgbClr val="000000"/>
                </a:solidFill>
                <a:latin typeface="Titillium Web"/>
                <a:ea typeface="Titillium Web"/>
                <a:cs typeface="Titillium Web"/>
                <a:sym typeface="Titillium Web"/>
              </a:rPr>
              <a:t>Our Projects</a:t>
            </a:r>
            <a:endParaRPr/>
          </a:p>
        </p:txBody>
      </p:sp>
      <p:sp>
        <p:nvSpPr>
          <p:cNvPr id="197" name="Google Shape;197;p11"/>
          <p:cNvSpPr txBox="1"/>
          <p:nvPr/>
        </p:nvSpPr>
        <p:spPr>
          <a:xfrm>
            <a:off x="7002034" y="5186799"/>
            <a:ext cx="3306074" cy="83439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0" i="0" u="none" strike="noStrike" cap="none">
                <a:solidFill>
                  <a:srgbClr val="000000"/>
                </a:solidFill>
                <a:latin typeface="Quicksand"/>
                <a:ea typeface="Quicksand"/>
                <a:cs typeface="Quicksand"/>
                <a:sym typeface="Quicksand"/>
              </a:rPr>
              <a:t>Elaborate on what you want to discuss. </a:t>
            </a:r>
            <a:endParaRPr/>
          </a:p>
        </p:txBody>
      </p:sp>
      <p:sp>
        <p:nvSpPr>
          <p:cNvPr id="198" name="Google Shape;198;p11"/>
          <p:cNvSpPr txBox="1"/>
          <p:nvPr/>
        </p:nvSpPr>
        <p:spPr>
          <a:xfrm>
            <a:off x="3521881" y="3698143"/>
            <a:ext cx="3306074" cy="523875"/>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i="0" u="none" strike="noStrike" cap="none" dirty="0">
                <a:solidFill>
                  <a:srgbClr val="000000"/>
                </a:solidFill>
                <a:latin typeface="Titillium Web"/>
                <a:ea typeface="Titillium Web"/>
                <a:cs typeface="Titillium Web"/>
                <a:sym typeface="Titillium Web"/>
              </a:rPr>
              <a:t>Introduction</a:t>
            </a:r>
            <a:endParaRPr dirty="0"/>
          </a:p>
        </p:txBody>
      </p:sp>
      <p:sp>
        <p:nvSpPr>
          <p:cNvPr id="199" name="Google Shape;199;p11"/>
          <p:cNvSpPr txBox="1"/>
          <p:nvPr/>
        </p:nvSpPr>
        <p:spPr>
          <a:xfrm>
            <a:off x="7002034" y="3514311"/>
            <a:ext cx="3306074" cy="83439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0" i="0" u="none" strike="noStrike" cap="none" dirty="0">
                <a:solidFill>
                  <a:srgbClr val="000000"/>
                </a:solidFill>
                <a:latin typeface="Quicksand"/>
                <a:ea typeface="Quicksand"/>
                <a:cs typeface="Quicksand"/>
                <a:sym typeface="Quicksand"/>
              </a:rPr>
              <a:t>Elaborate on what you want to discuss. </a:t>
            </a:r>
            <a:endParaRPr dirty="0"/>
          </a:p>
        </p:txBody>
      </p:sp>
      <p:sp>
        <p:nvSpPr>
          <p:cNvPr id="200" name="Google Shape;200;p11"/>
          <p:cNvSpPr txBox="1"/>
          <p:nvPr/>
        </p:nvSpPr>
        <p:spPr>
          <a:xfrm>
            <a:off x="7002034" y="7012878"/>
            <a:ext cx="3306074" cy="83439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0" i="0" u="none" strike="noStrike" cap="none">
                <a:solidFill>
                  <a:srgbClr val="000000"/>
                </a:solidFill>
                <a:latin typeface="Quicksand"/>
                <a:ea typeface="Quicksand"/>
                <a:cs typeface="Quicksand"/>
                <a:sym typeface="Quicksand"/>
              </a:rPr>
              <a:t>Elaborate on what you want to discuss. </a:t>
            </a:r>
            <a:endParaRPr/>
          </a:p>
        </p:txBody>
      </p:sp>
      <p:sp>
        <p:nvSpPr>
          <p:cNvPr id="201" name="Google Shape;201;p11"/>
          <p:cNvSpPr/>
          <p:nvPr/>
        </p:nvSpPr>
        <p:spPr>
          <a:xfrm rot="5400000">
            <a:off x="1578440" y="3419730"/>
            <a:ext cx="930831" cy="1080701"/>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9B229D"/>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txBox="1"/>
          <p:nvPr/>
        </p:nvSpPr>
        <p:spPr>
          <a:xfrm>
            <a:off x="1883821" y="3531456"/>
            <a:ext cx="320068" cy="767043"/>
          </a:xfrm>
          <a:prstGeom prst="rect">
            <a:avLst/>
          </a:prstGeom>
          <a:noFill/>
          <a:ln>
            <a:noFill/>
          </a:ln>
        </p:spPr>
        <p:txBody>
          <a:bodyPr spcFirstLastPara="1" wrap="square" lIns="0" tIns="0" rIns="0" bIns="0" anchor="t" anchorCtr="0">
            <a:spAutoFit/>
          </a:bodyPr>
          <a:lstStyle/>
          <a:p>
            <a:pPr marL="0" marR="0" lvl="0" indent="0" algn="ctr" rtl="0">
              <a:lnSpc>
                <a:spcPct val="139977"/>
              </a:lnSpc>
              <a:spcBef>
                <a:spcPts val="0"/>
              </a:spcBef>
              <a:spcAft>
                <a:spcPts val="0"/>
              </a:spcAft>
              <a:buNone/>
            </a:pPr>
            <a:r>
              <a:rPr lang="en-US" sz="4500" b="1" i="0" u="none" strike="noStrike" cap="none">
                <a:solidFill>
                  <a:srgbClr val="FFFFFF"/>
                </a:solidFill>
                <a:latin typeface="Titillium Web"/>
                <a:ea typeface="Titillium Web"/>
                <a:cs typeface="Titillium Web"/>
                <a:sym typeface="Titillium Web"/>
              </a:rPr>
              <a:t>1</a:t>
            </a:r>
            <a:endParaRPr/>
          </a:p>
        </p:txBody>
      </p:sp>
      <p:grpSp>
        <p:nvGrpSpPr>
          <p:cNvPr id="203" name="Google Shape;203;p11"/>
          <p:cNvGrpSpPr/>
          <p:nvPr/>
        </p:nvGrpSpPr>
        <p:grpSpPr>
          <a:xfrm>
            <a:off x="1028700" y="9766770"/>
            <a:ext cx="16230600" cy="0"/>
            <a:chOff x="0" y="1328912"/>
            <a:chExt cx="21640800" cy="0"/>
          </a:xfrm>
        </p:grpSpPr>
        <p:cxnSp>
          <p:nvCxnSpPr>
            <p:cNvPr id="204" name="Google Shape;204;p11"/>
            <p:cNvCxnSpPr/>
            <p:nvPr/>
          </p:nvCxnSpPr>
          <p:spPr>
            <a:xfrm>
              <a:off x="0" y="1328912"/>
              <a:ext cx="7755694" cy="0"/>
            </a:xfrm>
            <a:prstGeom prst="straightConnector1">
              <a:avLst/>
            </a:prstGeom>
            <a:noFill/>
            <a:ln w="50800" cap="flat" cmpd="sng">
              <a:solidFill>
                <a:srgbClr val="0047AB"/>
              </a:solidFill>
              <a:prstDash val="solid"/>
              <a:round/>
              <a:headEnd type="none" w="sm" len="sm"/>
              <a:tailEnd type="none" w="sm" len="sm"/>
            </a:ln>
          </p:spPr>
        </p:cxnSp>
        <p:cxnSp>
          <p:nvCxnSpPr>
            <p:cNvPr id="205" name="Google Shape;205;p11"/>
            <p:cNvCxnSpPr/>
            <p:nvPr/>
          </p:nvCxnSpPr>
          <p:spPr>
            <a:xfrm>
              <a:off x="13885106" y="1328912"/>
              <a:ext cx="7755694" cy="0"/>
            </a:xfrm>
            <a:prstGeom prst="straightConnector1">
              <a:avLst/>
            </a:prstGeom>
            <a:noFill/>
            <a:ln w="50800" cap="flat" cmpd="sng">
              <a:solidFill>
                <a:srgbClr val="0047AB"/>
              </a:solidFill>
              <a:prstDash val="solid"/>
              <a:round/>
              <a:headEnd type="none" w="sm" len="sm"/>
              <a:tailEnd type="none" w="sm" len="sm"/>
            </a:ln>
          </p:spPr>
        </p:cxnSp>
      </p:grpSp>
      <p:grpSp>
        <p:nvGrpSpPr>
          <p:cNvPr id="206" name="Google Shape;206;p11"/>
          <p:cNvGrpSpPr/>
          <p:nvPr/>
        </p:nvGrpSpPr>
        <p:grpSpPr>
          <a:xfrm>
            <a:off x="17508842" y="7990927"/>
            <a:ext cx="1558316" cy="1558316"/>
            <a:chOff x="0" y="0"/>
            <a:chExt cx="812800" cy="812800"/>
          </a:xfrm>
        </p:grpSpPr>
        <p:sp>
          <p:nvSpPr>
            <p:cNvPr id="207" name="Google Shape;207;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9" name="Google Shape;209;p11"/>
          <p:cNvGrpSpPr/>
          <p:nvPr/>
        </p:nvGrpSpPr>
        <p:grpSpPr>
          <a:xfrm>
            <a:off x="14084052" y="-988657"/>
            <a:ext cx="2017357" cy="2017357"/>
            <a:chOff x="0" y="0"/>
            <a:chExt cx="812800" cy="812800"/>
          </a:xfrm>
        </p:grpSpPr>
        <p:sp>
          <p:nvSpPr>
            <p:cNvPr id="210" name="Google Shape;210;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2" name="Google Shape;212;p11"/>
          <p:cNvGrpSpPr/>
          <p:nvPr/>
        </p:nvGrpSpPr>
        <p:grpSpPr>
          <a:xfrm rot="8344262">
            <a:off x="-22426" y="8409321"/>
            <a:ext cx="1265993" cy="1265993"/>
            <a:chOff x="0" y="0"/>
            <a:chExt cx="812800" cy="812800"/>
          </a:xfrm>
        </p:grpSpPr>
        <p:sp>
          <p:nvSpPr>
            <p:cNvPr id="213" name="Google Shape;213;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215" name="Google Shape;215;p11"/>
          <p:cNvPicPr preferRelativeResize="0"/>
          <p:nvPr/>
        </p:nvPicPr>
        <p:blipFill>
          <a:blip r:embed="rId3">
            <a:alphaModFix/>
          </a:blip>
          <a:stretch>
            <a:fillRect/>
          </a:stretch>
        </p:blipFill>
        <p:spPr>
          <a:xfrm>
            <a:off x="10482175" y="2223092"/>
            <a:ext cx="7457799" cy="6818945"/>
          </a:xfrm>
          <a:prstGeom prst="rect">
            <a:avLst/>
          </a:prstGeom>
          <a:noFill/>
          <a:ln>
            <a:noFill/>
          </a:ln>
        </p:spPr>
      </p:pic>
      <p:grpSp>
        <p:nvGrpSpPr>
          <p:cNvPr id="216" name="Google Shape;216;p11"/>
          <p:cNvGrpSpPr/>
          <p:nvPr/>
        </p:nvGrpSpPr>
        <p:grpSpPr>
          <a:xfrm rot="8344262">
            <a:off x="17427399" y="7783281"/>
            <a:ext cx="818706" cy="818706"/>
            <a:chOff x="0" y="0"/>
            <a:chExt cx="812800" cy="812800"/>
          </a:xfrm>
        </p:grpSpPr>
        <p:sp>
          <p:nvSpPr>
            <p:cNvPr id="217" name="Google Shape;217;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219" name="Google Shape;219;p11"/>
          <p:cNvPicPr preferRelativeResize="0"/>
          <p:nvPr/>
        </p:nvPicPr>
        <p:blipFill>
          <a:blip r:embed="rId4">
            <a:alphaModFix/>
          </a:blip>
          <a:stretch>
            <a:fillRect/>
          </a:stretch>
        </p:blipFill>
        <p:spPr>
          <a:xfrm>
            <a:off x="12288790" y="1028713"/>
            <a:ext cx="4394335" cy="1785875"/>
          </a:xfrm>
          <a:prstGeom prst="rect">
            <a:avLst/>
          </a:prstGeom>
          <a:noFill/>
          <a:ln>
            <a:noFill/>
          </a:ln>
        </p:spPr>
      </p:pic>
      <p:pic>
        <p:nvPicPr>
          <p:cNvPr id="220" name="Google Shape;220;p11"/>
          <p:cNvPicPr preferRelativeResize="0"/>
          <p:nvPr/>
        </p:nvPicPr>
        <p:blipFill>
          <a:blip r:embed="rId5">
            <a:alphaModFix/>
          </a:blip>
          <a:stretch>
            <a:fillRect/>
          </a:stretch>
        </p:blipFill>
        <p:spPr>
          <a:xfrm>
            <a:off x="8208650" y="8770096"/>
            <a:ext cx="1870700" cy="1276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l"/>
            <a:r>
              <a:rPr lang="en-US" altLang="en-US">
                <a:hlinkClick r:id="rId2" action="ppaction://hlinksldjump"/>
              </a:rPr>
              <a:t>NERACA SALDO</a:t>
            </a:r>
            <a:endParaRPr lang="en-US" altLang="en-US"/>
          </a:p>
        </p:txBody>
      </p:sp>
      <p:graphicFrame>
        <p:nvGraphicFramePr>
          <p:cNvPr id="40106" name="Group 170"/>
          <p:cNvGraphicFramePr>
            <a:graphicFrameLocks noGrp="1"/>
          </p:cNvGraphicFramePr>
          <p:nvPr>
            <p:ph type="tbl" idx="1"/>
            <p:extLst>
              <p:ext uri="{D42A27DB-BD31-4B8C-83A1-F6EECF244321}">
                <p14:modId xmlns:p14="http://schemas.microsoft.com/office/powerpoint/2010/main" val="1463988362"/>
              </p:ext>
            </p:extLst>
          </p:nvPr>
        </p:nvGraphicFramePr>
        <p:xfrm>
          <a:off x="2971800" y="2400300"/>
          <a:ext cx="12344400" cy="6153627"/>
        </p:xfrm>
        <a:graphic>
          <a:graphicData uri="http://schemas.openxmlformats.org/drawingml/2006/table">
            <a:tbl>
              <a:tblPr/>
              <a:tblGrid>
                <a:gridCol w="1943100">
                  <a:extLst>
                    <a:ext uri="{9D8B030D-6E8A-4147-A177-3AD203B41FA5}">
                      <a16:colId xmlns:a16="http://schemas.microsoft.com/office/drawing/2014/main" val="1779928193"/>
                    </a:ext>
                  </a:extLst>
                </a:gridCol>
                <a:gridCol w="3543300">
                  <a:extLst>
                    <a:ext uri="{9D8B030D-6E8A-4147-A177-3AD203B41FA5}">
                      <a16:colId xmlns:a16="http://schemas.microsoft.com/office/drawing/2014/main" val="2741238774"/>
                    </a:ext>
                  </a:extLst>
                </a:gridCol>
                <a:gridCol w="1143000">
                  <a:extLst>
                    <a:ext uri="{9D8B030D-6E8A-4147-A177-3AD203B41FA5}">
                      <a16:colId xmlns:a16="http://schemas.microsoft.com/office/drawing/2014/main" val="272576431"/>
                    </a:ext>
                  </a:extLst>
                </a:gridCol>
                <a:gridCol w="2743200">
                  <a:extLst>
                    <a:ext uri="{9D8B030D-6E8A-4147-A177-3AD203B41FA5}">
                      <a16:colId xmlns:a16="http://schemas.microsoft.com/office/drawing/2014/main" val="593775967"/>
                    </a:ext>
                  </a:extLst>
                </a:gridCol>
                <a:gridCol w="2971800">
                  <a:extLst>
                    <a:ext uri="{9D8B030D-6E8A-4147-A177-3AD203B41FA5}">
                      <a16:colId xmlns:a16="http://schemas.microsoft.com/office/drawing/2014/main" val="2763255253"/>
                    </a:ext>
                  </a:extLst>
                </a:gridCol>
              </a:tblGrid>
              <a:tr h="1965960">
                <a:tc gridSpan="5">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PT. ABC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NERACA SALDO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PERIODE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5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30618342"/>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Acc</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Perkiraan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37691976"/>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Aktiva</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xxxxxxxx</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12238306"/>
                  </a:ext>
                </a:extLst>
              </a:tr>
              <a:tr h="621507">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2</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Utang</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xxxxxxxx</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92441882"/>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3</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Modal</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xxxxxxxx</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02723963"/>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4</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Pendapatan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xxxxxxxx</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99419766"/>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5</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Biaya</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xxxxxxxx</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93053309"/>
                  </a:ext>
                </a:extLst>
              </a:tr>
              <a:tr h="594360">
                <a:tc gridSpan="2">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Jumlah</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xxxxxxxx</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xxxxxxxx</a:t>
                      </a:r>
                      <a:endPar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93245157"/>
                  </a:ext>
                </a:extLst>
              </a:tr>
            </a:tbl>
          </a:graphicData>
        </a:graphic>
      </p:graphicFrame>
    </p:spTree>
    <p:extLst>
      <p:ext uri="{BB962C8B-B14F-4D97-AF65-F5344CB8AC3E}">
        <p14:creationId xmlns:p14="http://schemas.microsoft.com/office/powerpoint/2010/main" val="308623744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sz="6000"/>
              <a:t>SIKLUS AKUNTANSI TAHAP PENCATATAN</a:t>
            </a:r>
          </a:p>
        </p:txBody>
      </p:sp>
      <p:sp>
        <p:nvSpPr>
          <p:cNvPr id="26627" name="Rectangle 3"/>
          <p:cNvSpPr>
            <a:spLocks noGrp="1" noChangeArrowheads="1"/>
          </p:cNvSpPr>
          <p:nvPr>
            <p:ph idx="1"/>
          </p:nvPr>
        </p:nvSpPr>
        <p:spPr>
          <a:xfrm>
            <a:off x="2971800" y="2400300"/>
            <a:ext cx="12344400" cy="7315200"/>
          </a:xfrm>
        </p:spPr>
        <p:txBody>
          <a:bodyPr>
            <a:normAutofit/>
          </a:bodyPr>
          <a:lstStyle/>
          <a:p>
            <a:r>
              <a:rPr lang="en-US" altLang="en-US" sz="4200"/>
              <a:t>Proses pencatatan transaksi kedalam buku jurnal disebut dengan </a:t>
            </a:r>
            <a:r>
              <a:rPr lang="en-US" altLang="en-US" sz="4200" i="1"/>
              <a:t>Penjurnalan</a:t>
            </a:r>
            <a:r>
              <a:rPr lang="en-US" altLang="en-US" sz="4200"/>
              <a:t> Untuk lebih jelasnya bagaimana cara melakukan pencatatan transaksi kedalan jurnal umum, berikut ini diberikan contoh pencatatan transaksi perusahaan jasa ke jurnal umum :</a:t>
            </a:r>
          </a:p>
          <a:p>
            <a:r>
              <a:rPr lang="en-US" altLang="en-US" sz="4200"/>
              <a:t>Untuk lebih jelasnya materi tentang pencatatan transaksi pada perusahaan jasa, berikut ini akan diberikan contoh taransaksi dan pencatatannya sebagai berikut:</a:t>
            </a:r>
          </a:p>
        </p:txBody>
      </p:sp>
    </p:spTree>
    <p:extLst>
      <p:ext uri="{BB962C8B-B14F-4D97-AF65-F5344CB8AC3E}">
        <p14:creationId xmlns:p14="http://schemas.microsoft.com/office/powerpoint/2010/main" val="1797038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6626"/>
                                        </p:tgtEl>
                                        <p:attrNameLst>
                                          <p:attrName>style.visibility</p:attrName>
                                        </p:attrNameLst>
                                      </p:cBhvr>
                                      <p:to>
                                        <p:strVal val="visible"/>
                                      </p:to>
                                    </p:set>
                                    <p:animEffect transition="in" filter="fade">
                                      <p:cBhvr>
                                        <p:cTn id="7" dur="1000">
                                          <p:stCondLst>
                                            <p:cond delay="0"/>
                                          </p:stCondLst>
                                        </p:cTn>
                                        <p:tgtEl>
                                          <p:spTgt spid="26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26627">
                                            <p:txEl>
                                              <p:pRg st="0" end="0"/>
                                            </p:txEl>
                                          </p:spTgt>
                                        </p:tgtEl>
                                        <p:attrNameLst>
                                          <p:attrName>style.visibility</p:attrName>
                                        </p:attrNameLst>
                                      </p:cBhvr>
                                      <p:to>
                                        <p:strVal val="visible"/>
                                      </p:to>
                                    </p:set>
                                    <p:animEffect transition="in" filter="fade">
                                      <p:cBhvr>
                                        <p:cTn id="12" dur="500">
                                          <p:stCondLst>
                                            <p:cond delay="0"/>
                                          </p:stCondLst>
                                        </p:cTn>
                                        <p:tgtEl>
                                          <p:spTgt spid="266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26627">
                                            <p:txEl>
                                              <p:pRg st="1" end="1"/>
                                            </p:txEl>
                                          </p:spTgt>
                                        </p:tgtEl>
                                        <p:attrNameLst>
                                          <p:attrName>style.visibility</p:attrName>
                                        </p:attrNameLst>
                                      </p:cBhvr>
                                      <p:to>
                                        <p:strVal val="visible"/>
                                      </p:to>
                                    </p:set>
                                    <p:animEffect transition="in" filter="fade">
                                      <p:cBhvr>
                                        <p:cTn id="17" dur="500">
                                          <p:stCondLst>
                                            <p:cond delay="0"/>
                                          </p:stCondLst>
                                        </p:cTn>
                                        <p:tgtEl>
                                          <p:spTgt spid="266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971800" y="1"/>
            <a:ext cx="12344400" cy="1188245"/>
          </a:xfrm>
        </p:spPr>
        <p:txBody>
          <a:bodyPr>
            <a:normAutofit fontScale="90000"/>
          </a:bodyPr>
          <a:lstStyle/>
          <a:p>
            <a:r>
              <a:rPr lang="en-US" altLang="en-US"/>
              <a:t>Transaksi Perusahaan Jasa</a:t>
            </a:r>
          </a:p>
        </p:txBody>
      </p:sp>
      <p:graphicFrame>
        <p:nvGraphicFramePr>
          <p:cNvPr id="27842" name="Group 194"/>
          <p:cNvGraphicFramePr>
            <a:graphicFrameLocks noGrp="1"/>
          </p:cNvGraphicFramePr>
          <p:nvPr>
            <p:ph type="tbl" idx="1"/>
            <p:extLst>
              <p:ext uri="{D42A27DB-BD31-4B8C-83A1-F6EECF244321}">
                <p14:modId xmlns:p14="http://schemas.microsoft.com/office/powerpoint/2010/main" val="3457322985"/>
              </p:ext>
            </p:extLst>
          </p:nvPr>
        </p:nvGraphicFramePr>
        <p:xfrm>
          <a:off x="2628900" y="5153025"/>
          <a:ext cx="13030200" cy="4572000"/>
        </p:xfrm>
        <a:graphic>
          <a:graphicData uri="http://schemas.openxmlformats.org/drawingml/2006/table">
            <a:tbl>
              <a:tblPr/>
              <a:tblGrid>
                <a:gridCol w="1371600">
                  <a:extLst>
                    <a:ext uri="{9D8B030D-6E8A-4147-A177-3AD203B41FA5}">
                      <a16:colId xmlns:a16="http://schemas.microsoft.com/office/drawing/2014/main" val="2739513131"/>
                    </a:ext>
                  </a:extLst>
                </a:gridCol>
                <a:gridCol w="11658600">
                  <a:extLst>
                    <a:ext uri="{9D8B030D-6E8A-4147-A177-3AD203B41FA5}">
                      <a16:colId xmlns:a16="http://schemas.microsoft.com/office/drawing/2014/main" val="3563610510"/>
                    </a:ext>
                  </a:extLst>
                </a:gridCol>
              </a:tblGrid>
              <a:tr h="1143000">
                <a:tc>
                  <a:txBody>
                    <a:bodyPr/>
                    <a:lstStyle>
                      <a:lvl1pPr marL="1588" indent="-1588">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1588" marR="0" lvl="0" indent="-1588"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  Jan </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Ny. Ayu menyetor uang tunai  Rp 1.000.000,00 sebagai investasi pertamanya atau modal awalnya di Salon. </a:t>
                      </a:r>
                      <a:endParaRPr kumimoji="0" lang="fi-FI" altLang="en-US" sz="33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17719491"/>
                  </a:ext>
                </a:extLst>
              </a:tr>
              <a:tr h="64008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Membeli secara tunai peralatan salon seharga Rp 300.000,00</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0687336"/>
                  </a:ext>
                </a:extLst>
              </a:tr>
              <a:tr h="114300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5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Membayar uang sewa kamar  untuk bulan Januari sebesar Rp 100.000,00</a:t>
                      </a:r>
                      <a:endParaRPr kumimoji="0" lang="en-US"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79852471"/>
                  </a:ext>
                </a:extLst>
              </a:tr>
              <a:tr h="164592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7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Membeli</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secara</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kredit</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dari</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Toko</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Makmur</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peralatan</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salon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seharga</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Rp</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500.000,00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dan</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perlengkapan</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suplies</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salon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seharga</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Rp</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200.000,00</a:t>
                      </a:r>
                      <a:endParaRPr kumimoji="0" lang="en-US" altLang="en-US" sz="33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24672776"/>
                  </a:ext>
                </a:extLst>
              </a:tr>
            </a:tbl>
          </a:graphicData>
        </a:graphic>
      </p:graphicFrame>
      <p:sp>
        <p:nvSpPr>
          <p:cNvPr id="27826" name="Rectangle 178"/>
          <p:cNvSpPr>
            <a:spLocks noChangeArrowheads="1"/>
          </p:cNvSpPr>
          <p:nvPr/>
        </p:nvSpPr>
        <p:spPr bwMode="auto">
          <a:xfrm>
            <a:off x="2628900" y="1485900"/>
            <a:ext cx="130302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b="1">
                <a:solidFill>
                  <a:srgbClr val="00FF00"/>
                </a:solidFill>
                <a:latin typeface="Arial" panose="020B0604020202020204" pitchFamily="34" charset="0"/>
                <a:cs typeface="Arial" panose="020B0604020202020204" pitchFamily="34" charset="0"/>
              </a:defRPr>
            </a:lvl1pPr>
            <a:lvl2pPr marL="742950" indent="-285750">
              <a:spcBef>
                <a:spcPct val="20000"/>
              </a:spcBef>
              <a:buChar char="–"/>
              <a:defRPr sz="2800" b="1">
                <a:solidFill>
                  <a:srgbClr val="00FF00"/>
                </a:solidFill>
                <a:latin typeface="Arial" panose="020B0604020202020204" pitchFamily="34" charset="0"/>
                <a:cs typeface="Arial" panose="020B0604020202020204" pitchFamily="34" charset="0"/>
              </a:defRPr>
            </a:lvl2pPr>
            <a:lvl3pPr marL="1143000" indent="-228600">
              <a:spcBef>
                <a:spcPct val="20000"/>
              </a:spcBef>
              <a:buChar char="•"/>
              <a:defRPr sz="2400" b="1">
                <a:solidFill>
                  <a:srgbClr val="00FF00"/>
                </a:solidFill>
                <a:latin typeface="Arial" panose="020B0604020202020204" pitchFamily="34" charset="0"/>
                <a:cs typeface="Arial" panose="020B0604020202020204" pitchFamily="34" charset="0"/>
              </a:defRPr>
            </a:lvl3pPr>
            <a:lvl4pPr marL="1600200" indent="-228600">
              <a:spcBef>
                <a:spcPct val="20000"/>
              </a:spcBef>
              <a:buChar char="–"/>
              <a:defRPr sz="2000" b="1">
                <a:solidFill>
                  <a:srgbClr val="00FF00"/>
                </a:solidFill>
                <a:latin typeface="Arial" panose="020B0604020202020204" pitchFamily="34" charset="0"/>
                <a:cs typeface="Arial" panose="020B0604020202020204" pitchFamily="34" charset="0"/>
              </a:defRPr>
            </a:lvl4pPr>
            <a:lvl5pPr marL="2057400" indent="-228600">
              <a:spcBef>
                <a:spcPct val="20000"/>
              </a:spcBef>
              <a:buChar char="»"/>
              <a:defRPr sz="2000"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b="1">
                <a:solidFill>
                  <a:srgbClr val="00FF00"/>
                </a:solidFill>
                <a:latin typeface="Arial" panose="020B0604020202020204" pitchFamily="34" charset="0"/>
                <a:cs typeface="Arial" panose="020B0604020202020204" pitchFamily="34" charset="0"/>
              </a:defRPr>
            </a:lvl9pPr>
          </a:lstStyle>
          <a:p>
            <a:r>
              <a:rPr lang="sv-SE" altLang="en-US" sz="3600" b="0" dirty="0">
                <a:solidFill>
                  <a:schemeClr val="accent1">
                    <a:lumMod val="10000"/>
                  </a:schemeClr>
                </a:solidFill>
              </a:rPr>
              <a:t>Salon Sekarkedaton  milik Ny. Ayu, yang beralamat di Jl. Joyo Utomo 504 Malang, baru dibuka awal tahun 2007,  ditempatkan di kamar paling depan rumahnya. Sementara kamar tersebut  tidak dimasukkan sebagai asset salon, tetapi dianggap menyewa. </a:t>
            </a:r>
            <a:r>
              <a:rPr lang="fi-FI" altLang="en-US" sz="3600" b="0" dirty="0">
                <a:solidFill>
                  <a:schemeClr val="accent1">
                    <a:lumMod val="10000"/>
                  </a:schemeClr>
                </a:solidFill>
              </a:rPr>
              <a:t>Selama bulan Januari 2007 transaksi keuangan yang dilakukan sebagai berikut:</a:t>
            </a:r>
            <a:endParaRPr lang="en-US" altLang="en-US" sz="3600" b="0" dirty="0">
              <a:solidFill>
                <a:schemeClr val="accent1">
                  <a:lumMod val="10000"/>
                </a:schemeClr>
              </a:solidFill>
            </a:endParaRPr>
          </a:p>
        </p:txBody>
      </p:sp>
    </p:spTree>
    <p:extLst>
      <p:ext uri="{BB962C8B-B14F-4D97-AF65-F5344CB8AC3E}">
        <p14:creationId xmlns:p14="http://schemas.microsoft.com/office/powerpoint/2010/main" val="1158152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864" name="Group 168"/>
          <p:cNvGraphicFramePr>
            <a:graphicFrameLocks noGrp="1"/>
          </p:cNvGraphicFramePr>
          <p:nvPr>
            <p:ph/>
            <p:extLst>
              <p:ext uri="{D42A27DB-BD31-4B8C-83A1-F6EECF244321}">
                <p14:modId xmlns:p14="http://schemas.microsoft.com/office/powerpoint/2010/main" val="2095462593"/>
              </p:ext>
            </p:extLst>
          </p:nvPr>
        </p:nvGraphicFramePr>
        <p:xfrm>
          <a:off x="2743200" y="411957"/>
          <a:ext cx="12915900" cy="9493568"/>
        </p:xfrm>
        <a:graphic>
          <a:graphicData uri="http://schemas.openxmlformats.org/drawingml/2006/table">
            <a:tbl>
              <a:tblPr/>
              <a:tblGrid>
                <a:gridCol w="1600200">
                  <a:extLst>
                    <a:ext uri="{9D8B030D-6E8A-4147-A177-3AD203B41FA5}">
                      <a16:colId xmlns:a16="http://schemas.microsoft.com/office/drawing/2014/main" val="2916283720"/>
                    </a:ext>
                  </a:extLst>
                </a:gridCol>
                <a:gridCol w="11315700">
                  <a:extLst>
                    <a:ext uri="{9D8B030D-6E8A-4147-A177-3AD203B41FA5}">
                      <a16:colId xmlns:a16="http://schemas.microsoft.com/office/drawing/2014/main" val="850549344"/>
                    </a:ext>
                  </a:extLst>
                </a:gridCol>
              </a:tblGrid>
              <a:tr h="1143000">
                <a:tc>
                  <a:txBody>
                    <a:bodyPr/>
                    <a:lstStyle>
                      <a:lvl1pPr marL="1588" indent="-1588">
                        <a:spcBef>
                          <a:spcPct val="20000"/>
                        </a:spcBef>
                        <a:defRPr sz="2800" b="1">
                          <a:solidFill>
                            <a:srgbClr val="00FF00"/>
                          </a:solidFill>
                          <a:latin typeface="Arial" panose="020B0604020202020204" pitchFamily="34" charset="0"/>
                          <a:cs typeface="Arial" panose="020B0604020202020204" pitchFamily="34" charset="0"/>
                        </a:defRPr>
                      </a:lvl1pPr>
                      <a:lvl2pPr marL="795338"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1588" marR="0" lvl="0" indent="-1588"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9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Dipinjam</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uang</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dari</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Bank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deng</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BRI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dengan</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bunga</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12% per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tahun</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sebesar</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a:t>
                      </a:r>
                      <a:r>
                        <a:rPr kumimoji="0" lang="en-US" altLang="en-US" sz="3300" b="1" i="0" u="none" strike="noStrike" cap="none" normalizeH="0" baseline="0" dirty="0" err="1" smtClean="0">
                          <a:ln>
                            <a:noFill/>
                          </a:ln>
                          <a:solidFill>
                            <a:schemeClr val="accent1">
                              <a:lumMod val="10000"/>
                            </a:schemeClr>
                          </a:solidFill>
                          <a:effectLst/>
                          <a:latin typeface="Arial Narrow" panose="020B0606020202030204" pitchFamily="34" charset="0"/>
                          <a:cs typeface="Times New Roman" panose="02020603050405020304" pitchFamily="18" charset="0"/>
                        </a:rPr>
                        <a:t>Rp</a:t>
                      </a:r>
                      <a:r>
                        <a:rPr kumimoji="0" lang="en-US"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 7.500.000,00</a:t>
                      </a:r>
                      <a:endParaRPr kumimoji="0" lang="en-US" altLang="en-US" sz="33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72521428"/>
                  </a:ext>
                </a:extLst>
              </a:tr>
              <a:tr h="1143000">
                <a:tc>
                  <a:txBody>
                    <a:bodyPr/>
                    <a:lstStyle>
                      <a:lvl1pPr marL="53975">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53975" marR="0" lvl="0" indent="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14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Menyelesaikan pekerjaan merias pengantin putri Ny. </a:t>
                      </a:r>
                      <a:r>
                        <a:rPr kumimoji="0" lang="nb-NO"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Yuli senilai  Rp 450.000,00 dan dan langsung dbayar tunai </a:t>
                      </a:r>
                      <a:endParaRPr kumimoji="0" lang="nb-NO"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63473463"/>
                  </a:ext>
                </a:extLst>
              </a:tr>
              <a:tr h="852488">
                <a:tc>
                  <a:txBody>
                    <a:bodyPr/>
                    <a:lstStyle>
                      <a:lvl1pPr marL="1588" indent="-1588">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1588" marR="0" lvl="0" indent="-1588"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15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Dibayar gaji pegawai untuk bulan Januari Rp 150.000,00</a:t>
                      </a:r>
                      <a:endParaRPr kumimoji="0" lang="en-US"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19586358"/>
                  </a:ext>
                </a:extLst>
              </a:tr>
              <a:tr h="164592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20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Diselesaikan pekerjaan merias pengantin untuk Ibu Harmini senilai Rp 550.000,00. diterima tunai sebanyak Rp 250.000,00 dan sisanya akan dilunasi bulan Pebruari 2007</a:t>
                      </a:r>
                      <a:endParaRPr kumimoji="0" lang="en-US"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36799156"/>
                  </a:ext>
                </a:extLst>
              </a:tr>
              <a:tr h="640080">
                <a:tc>
                  <a:txBody>
                    <a:bodyPr/>
                    <a:lstStyle>
                      <a:lvl1pPr marL="1588" indent="-1588">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1588" marR="0" lvl="0" indent="-1588"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22 </a:t>
                      </a: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Diangsur  utang kepada Toko Makmur sebesar  Rp 200.000,00</a:t>
                      </a:r>
                      <a:endParaRPr kumimoji="0" lang="en-US"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6454190"/>
                  </a:ext>
                </a:extLst>
              </a:tr>
              <a:tr h="64008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25 </a:t>
                      </a: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Dibayar rekening listrik untuk bulan Januari Rp 75.000,00</a:t>
                      </a:r>
                      <a:endParaRPr kumimoji="0" lang="en-US"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14655802"/>
                  </a:ext>
                </a:extLst>
              </a:tr>
              <a:tr h="114300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29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Diterima dari Ibu Harmini  angsuran utangnya kepada Salon sebanyak Rp 150.000,00</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89380578"/>
                  </a:ext>
                </a:extLst>
              </a:tr>
              <a:tr h="114300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30 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nb-NO"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Diambil uang tunai oleh Ny. Ayu  sebesar Rp 100.000,00 untuk kepentingan pribadinya.</a:t>
                      </a:r>
                      <a:endParaRPr kumimoji="0" lang="nb-NO"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92986750"/>
                  </a:ext>
                </a:extLst>
              </a:tr>
              <a:tr h="114300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31 </a:t>
                      </a:r>
                      <a:r>
                        <a:rPr kumimoji="0" lang="fi-FI" altLang="en-US" sz="33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Jan</a:t>
                      </a:r>
                      <a:endParaRPr kumimoji="0" lang="fi-FI" altLang="en-US" sz="33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3300" b="1" i="0" u="none" strike="noStrike" cap="none" normalizeH="0" baseline="0" dirty="0" smtClean="0">
                          <a:ln>
                            <a:noFill/>
                          </a:ln>
                          <a:solidFill>
                            <a:schemeClr val="accent1">
                              <a:lumMod val="10000"/>
                            </a:schemeClr>
                          </a:solidFill>
                          <a:effectLst/>
                          <a:latin typeface="Arial Narrow" panose="020B0606020202030204" pitchFamily="34" charset="0"/>
                          <a:cs typeface="Times New Roman" panose="02020603050405020304" pitchFamily="18" charset="0"/>
                        </a:rPr>
                        <a:t>Dibayar bunga atas utang kepda BRI untuk bulan Januari sebesar  Rp 7.500,00</a:t>
                      </a:r>
                      <a:endParaRPr kumimoji="0" lang="sv-SE" altLang="en-US" sz="33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33818813"/>
                  </a:ext>
                </a:extLst>
              </a:tr>
            </a:tbl>
          </a:graphicData>
        </a:graphic>
      </p:graphicFrame>
    </p:spTree>
    <p:extLst>
      <p:ext uri="{BB962C8B-B14F-4D97-AF65-F5344CB8AC3E}">
        <p14:creationId xmlns:p14="http://schemas.microsoft.com/office/powerpoint/2010/main" val="2095363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942" name="Group 198"/>
          <p:cNvGraphicFramePr>
            <a:graphicFrameLocks noGrp="1"/>
          </p:cNvGraphicFramePr>
          <p:nvPr>
            <p:ph/>
            <p:extLst>
              <p:ext uri="{D42A27DB-BD31-4B8C-83A1-F6EECF244321}">
                <p14:modId xmlns:p14="http://schemas.microsoft.com/office/powerpoint/2010/main" val="1329427803"/>
              </p:ext>
            </p:extLst>
          </p:nvPr>
        </p:nvGraphicFramePr>
        <p:xfrm>
          <a:off x="2971800" y="228600"/>
          <a:ext cx="12344401" cy="9738360"/>
        </p:xfrm>
        <a:graphic>
          <a:graphicData uri="http://schemas.openxmlformats.org/drawingml/2006/table">
            <a:tbl>
              <a:tblPr/>
              <a:tblGrid>
                <a:gridCol w="914400">
                  <a:extLst>
                    <a:ext uri="{9D8B030D-6E8A-4147-A177-3AD203B41FA5}">
                      <a16:colId xmlns:a16="http://schemas.microsoft.com/office/drawing/2014/main" val="1156345170"/>
                    </a:ext>
                  </a:extLst>
                </a:gridCol>
                <a:gridCol w="1485900">
                  <a:extLst>
                    <a:ext uri="{9D8B030D-6E8A-4147-A177-3AD203B41FA5}">
                      <a16:colId xmlns:a16="http://schemas.microsoft.com/office/drawing/2014/main" val="1316784382"/>
                    </a:ext>
                  </a:extLst>
                </a:gridCol>
                <a:gridCol w="4114800">
                  <a:extLst>
                    <a:ext uri="{9D8B030D-6E8A-4147-A177-3AD203B41FA5}">
                      <a16:colId xmlns:a16="http://schemas.microsoft.com/office/drawing/2014/main" val="3801651803"/>
                    </a:ext>
                  </a:extLst>
                </a:gridCol>
                <a:gridCol w="914400">
                  <a:extLst>
                    <a:ext uri="{9D8B030D-6E8A-4147-A177-3AD203B41FA5}">
                      <a16:colId xmlns:a16="http://schemas.microsoft.com/office/drawing/2014/main" val="2965445074"/>
                    </a:ext>
                  </a:extLst>
                </a:gridCol>
                <a:gridCol w="2445545">
                  <a:extLst>
                    <a:ext uri="{9D8B030D-6E8A-4147-A177-3AD203B41FA5}">
                      <a16:colId xmlns:a16="http://schemas.microsoft.com/office/drawing/2014/main" val="3853392171"/>
                    </a:ext>
                  </a:extLst>
                </a:gridCol>
                <a:gridCol w="2469356">
                  <a:extLst>
                    <a:ext uri="{9D8B030D-6E8A-4147-A177-3AD203B41FA5}">
                      <a16:colId xmlns:a16="http://schemas.microsoft.com/office/drawing/2014/main" val="3484122202"/>
                    </a:ext>
                  </a:extLst>
                </a:gridCol>
              </a:tblGrid>
              <a:tr h="1143000">
                <a:tc gridSpan="6">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Salon Sekarkedaton</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Hal :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Jurnal</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Umum</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Bulan</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januari</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2007</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95384146"/>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 </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Tgl</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Keterangan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13315726"/>
                  </a:ext>
                </a:extLst>
              </a:tr>
              <a:tr h="11430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Kas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Modal</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1.000.000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2135167"/>
                  </a:ext>
                </a:extLst>
              </a:tr>
              <a:tr h="11430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2</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2</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Peralatan Salon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Kas</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300.000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300.000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2507597"/>
                  </a:ext>
                </a:extLst>
              </a:tr>
              <a:tr h="11430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3</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5</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Biaya Sewa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Kas</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100.000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05227437"/>
                  </a:ext>
                </a:extLst>
              </a:tr>
              <a:tr h="169164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4</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7</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Peralatan Salon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Perlengkapan Salon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Utang Dagang</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500.000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200.000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700.000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635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1894060"/>
                  </a:ext>
                </a:extLst>
              </a:tr>
              <a:tr h="11430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5</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9</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Kas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Utang Bank</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7.500.000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7.500.000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635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74416494"/>
                  </a:ext>
                </a:extLst>
              </a:tr>
              <a:tr h="11430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6</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14</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Kas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Pendapatan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450.000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450.000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82338120"/>
                  </a:ext>
                </a:extLst>
              </a:tr>
              <a:tr h="594360">
                <a:tc gridSpan="3">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Jumlah</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10.050.000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10.050.000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10359311"/>
                  </a:ext>
                </a:extLst>
              </a:tr>
            </a:tbl>
          </a:graphicData>
        </a:graphic>
      </p:graphicFrame>
    </p:spTree>
    <p:extLst>
      <p:ext uri="{BB962C8B-B14F-4D97-AF65-F5344CB8AC3E}">
        <p14:creationId xmlns:p14="http://schemas.microsoft.com/office/powerpoint/2010/main" val="1606673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564" name="Group 772"/>
          <p:cNvGraphicFramePr>
            <a:graphicFrameLocks noGrp="1"/>
          </p:cNvGraphicFramePr>
          <p:nvPr>
            <p:ph/>
            <p:extLst>
              <p:ext uri="{D42A27DB-BD31-4B8C-83A1-F6EECF244321}">
                <p14:modId xmlns:p14="http://schemas.microsoft.com/office/powerpoint/2010/main" val="4279843879"/>
              </p:ext>
            </p:extLst>
          </p:nvPr>
        </p:nvGraphicFramePr>
        <p:xfrm>
          <a:off x="2971800" y="533400"/>
          <a:ext cx="12344400" cy="8641080"/>
        </p:xfrm>
        <a:graphic>
          <a:graphicData uri="http://schemas.openxmlformats.org/drawingml/2006/table">
            <a:tbl>
              <a:tblPr/>
              <a:tblGrid>
                <a:gridCol w="1143000">
                  <a:extLst>
                    <a:ext uri="{9D8B030D-6E8A-4147-A177-3AD203B41FA5}">
                      <a16:colId xmlns:a16="http://schemas.microsoft.com/office/drawing/2014/main" val="1003206873"/>
                    </a:ext>
                  </a:extLst>
                </a:gridCol>
                <a:gridCol w="1714500">
                  <a:extLst>
                    <a:ext uri="{9D8B030D-6E8A-4147-A177-3AD203B41FA5}">
                      <a16:colId xmlns:a16="http://schemas.microsoft.com/office/drawing/2014/main" val="2350561670"/>
                    </a:ext>
                  </a:extLst>
                </a:gridCol>
                <a:gridCol w="3657600">
                  <a:extLst>
                    <a:ext uri="{9D8B030D-6E8A-4147-A177-3AD203B41FA5}">
                      <a16:colId xmlns:a16="http://schemas.microsoft.com/office/drawing/2014/main" val="60343173"/>
                    </a:ext>
                  </a:extLst>
                </a:gridCol>
                <a:gridCol w="1028700">
                  <a:extLst>
                    <a:ext uri="{9D8B030D-6E8A-4147-A177-3AD203B41FA5}">
                      <a16:colId xmlns:a16="http://schemas.microsoft.com/office/drawing/2014/main" val="3250125009"/>
                    </a:ext>
                  </a:extLst>
                </a:gridCol>
                <a:gridCol w="2400300">
                  <a:extLst>
                    <a:ext uri="{9D8B030D-6E8A-4147-A177-3AD203B41FA5}">
                      <a16:colId xmlns:a16="http://schemas.microsoft.com/office/drawing/2014/main" val="493384749"/>
                    </a:ext>
                  </a:extLst>
                </a:gridCol>
                <a:gridCol w="2400300">
                  <a:extLst>
                    <a:ext uri="{9D8B030D-6E8A-4147-A177-3AD203B41FA5}">
                      <a16:colId xmlns:a16="http://schemas.microsoft.com/office/drawing/2014/main" val="3321225017"/>
                    </a:ext>
                  </a:extLst>
                </a:gridCol>
              </a:tblGrid>
              <a:tr h="1143000">
                <a:tc gridSpan="6">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sv-SE"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Salon Sekarkedaton</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Hal : 2</a:t>
                      </a:r>
                    </a:p>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Jurnal</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Umum</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Bulan</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januari</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2007</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747137"/>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Tgl</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Keterangan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766098"/>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7</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15</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Saldo Pindahan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10.050.000</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10.050.000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4239609"/>
                  </a:ext>
                </a:extLst>
              </a:tr>
              <a:tr h="10515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8</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15</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Biaya Gaji</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        Kas</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150.000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150.000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66463078"/>
                  </a:ext>
                </a:extLst>
              </a:tr>
              <a:tr h="150876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9</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Kas</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Piutang</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        Pendapata</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250.000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300.000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550.000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21858193"/>
                  </a:ext>
                </a:extLst>
              </a:tr>
              <a:tr h="105156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22</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Utang Dagang</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        Kas</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200.000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200.000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478127"/>
                  </a:ext>
                </a:extLst>
              </a:tr>
              <a:tr h="105156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11</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25</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Biaya Listrik</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        Kas</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75.000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75.000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02279945"/>
                  </a:ext>
                </a:extLst>
              </a:tr>
              <a:tr h="1051560">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12</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29</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Kas</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        Piutang</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150.000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Narrow" panose="020B0606020202030204" pitchFamily="34" charset="0"/>
                          <a:cs typeface="Times New Roman" panose="02020603050405020304" pitchFamily="18" charset="0"/>
                        </a:rPr>
                        <a:t>150.000</a:t>
                      </a: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80009853"/>
                  </a:ext>
                </a:extLst>
              </a:tr>
              <a:tr h="594360">
                <a:tc gridSpan="3">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Jumlah</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11.175.00</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11.175.000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12427411"/>
                  </a:ext>
                </a:extLst>
              </a:tr>
            </a:tbl>
          </a:graphicData>
        </a:graphic>
      </p:graphicFrame>
    </p:spTree>
    <p:extLst>
      <p:ext uri="{BB962C8B-B14F-4D97-AF65-F5344CB8AC3E}">
        <p14:creationId xmlns:p14="http://schemas.microsoft.com/office/powerpoint/2010/main" val="3513354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924" name="Group 84"/>
          <p:cNvGraphicFramePr>
            <a:graphicFrameLocks noGrp="1"/>
          </p:cNvGraphicFramePr>
          <p:nvPr>
            <p:ph/>
            <p:extLst>
              <p:ext uri="{D42A27DB-BD31-4B8C-83A1-F6EECF244321}">
                <p14:modId xmlns:p14="http://schemas.microsoft.com/office/powerpoint/2010/main" val="1335808504"/>
              </p:ext>
            </p:extLst>
          </p:nvPr>
        </p:nvGraphicFramePr>
        <p:xfrm>
          <a:off x="2971800" y="1028701"/>
          <a:ext cx="12344400" cy="5335905"/>
        </p:xfrm>
        <a:graphic>
          <a:graphicData uri="http://schemas.openxmlformats.org/drawingml/2006/table">
            <a:tbl>
              <a:tblPr/>
              <a:tblGrid>
                <a:gridCol w="1143000">
                  <a:extLst>
                    <a:ext uri="{9D8B030D-6E8A-4147-A177-3AD203B41FA5}">
                      <a16:colId xmlns:a16="http://schemas.microsoft.com/office/drawing/2014/main" val="4239411082"/>
                    </a:ext>
                  </a:extLst>
                </a:gridCol>
                <a:gridCol w="1714500">
                  <a:extLst>
                    <a:ext uri="{9D8B030D-6E8A-4147-A177-3AD203B41FA5}">
                      <a16:colId xmlns:a16="http://schemas.microsoft.com/office/drawing/2014/main" val="1059840844"/>
                    </a:ext>
                  </a:extLst>
                </a:gridCol>
                <a:gridCol w="3657600">
                  <a:extLst>
                    <a:ext uri="{9D8B030D-6E8A-4147-A177-3AD203B41FA5}">
                      <a16:colId xmlns:a16="http://schemas.microsoft.com/office/drawing/2014/main" val="239969445"/>
                    </a:ext>
                  </a:extLst>
                </a:gridCol>
                <a:gridCol w="1028700">
                  <a:extLst>
                    <a:ext uri="{9D8B030D-6E8A-4147-A177-3AD203B41FA5}">
                      <a16:colId xmlns:a16="http://schemas.microsoft.com/office/drawing/2014/main" val="3801033202"/>
                    </a:ext>
                  </a:extLst>
                </a:gridCol>
                <a:gridCol w="2400300">
                  <a:extLst>
                    <a:ext uri="{9D8B030D-6E8A-4147-A177-3AD203B41FA5}">
                      <a16:colId xmlns:a16="http://schemas.microsoft.com/office/drawing/2014/main" val="1596496679"/>
                    </a:ext>
                  </a:extLst>
                </a:gridCol>
                <a:gridCol w="2400300">
                  <a:extLst>
                    <a:ext uri="{9D8B030D-6E8A-4147-A177-3AD203B41FA5}">
                      <a16:colId xmlns:a16="http://schemas.microsoft.com/office/drawing/2014/main" val="3838873313"/>
                    </a:ext>
                  </a:extLst>
                </a:gridCol>
              </a:tblGrid>
              <a:tr h="1143000">
                <a:tc gridSpan="6">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Salon Sekarkedaton</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Hal : 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Jurnal</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Umum</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Bulan</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a:t>
                      </a:r>
                      <a:r>
                        <a:rPr kumimoji="0" lang="en-US" altLang="en-US" sz="3000" b="1" i="0" u="none" strike="noStrike" cap="none" normalizeH="0" baseline="0" dirty="0" err="1" smtClean="0">
                          <a:ln>
                            <a:noFill/>
                          </a:ln>
                          <a:solidFill>
                            <a:schemeClr val="accent1">
                              <a:lumMod val="10000"/>
                            </a:schemeClr>
                          </a:solidFill>
                          <a:effectLst/>
                          <a:latin typeface="Arial" panose="020B0604020202020204" pitchFamily="34" charset="0"/>
                          <a:cs typeface="Arial" panose="020B0604020202020204" pitchFamily="34" charset="0"/>
                        </a:rPr>
                        <a:t>januari</a:t>
                      </a: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 2007</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28575"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4806705"/>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No</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Tgl</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Keterangan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RF</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Debet</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Kredit</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7499351"/>
                  </a:ext>
                </a:extLst>
              </a:tr>
              <a:tr h="5943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13</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29</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Saldo Pindahan</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11.175.000</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11.175.000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19962929"/>
                  </a:ext>
                </a:extLst>
              </a:tr>
              <a:tr h="105156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14</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30</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Prive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Kas</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100.000</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100.000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13741934"/>
                  </a:ext>
                </a:extLst>
              </a:tr>
              <a:tr h="117157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15</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31</a:t>
                      </a:r>
                    </a:p>
                  </a:txBody>
                  <a:tcPr marL="137160" marR="137160" marT="68580" marB="68580" horzOverflow="overflow">
                    <a:lnL w="28575"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Biaya Bunga Bank</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    Kas</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75.000</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75.000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85143935"/>
                  </a:ext>
                </a:extLst>
              </a:tr>
              <a:tr h="781050">
                <a:tc gridSpan="3">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Jumlah</a:t>
                      </a:r>
                    </a:p>
                  </a:txBody>
                  <a:tcPr marL="137160" marR="137160" marT="68580" marB="68580" horzOverflow="overflow">
                    <a:lnL w="28575"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endParaRP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smtClean="0">
                          <a:ln>
                            <a:noFill/>
                          </a:ln>
                          <a:solidFill>
                            <a:schemeClr val="accent1">
                              <a:lumMod val="10000"/>
                            </a:schemeClr>
                          </a:solidFill>
                          <a:effectLst/>
                          <a:latin typeface="Arial" panose="020B0604020202020204" pitchFamily="34" charset="0"/>
                          <a:cs typeface="Arial" panose="020B0604020202020204" pitchFamily="34" charset="0"/>
                        </a:rPr>
                        <a:t>11.350.000</a:t>
                      </a:r>
                    </a:p>
                  </a:txBody>
                  <a:tcPr marL="137160" marR="137160" marT="68580" marB="6858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chemeClr val="accent1">
                              <a:lumMod val="10000"/>
                            </a:schemeClr>
                          </a:solidFill>
                          <a:effectLst/>
                          <a:latin typeface="Arial" panose="020B0604020202020204" pitchFamily="34" charset="0"/>
                          <a:cs typeface="Arial" panose="020B0604020202020204" pitchFamily="34" charset="0"/>
                        </a:rPr>
                        <a:t>11.350.000</a:t>
                      </a:r>
                    </a:p>
                  </a:txBody>
                  <a:tcPr marL="137160" marR="137160" marT="68580" marB="68580" horzOverflow="overflow">
                    <a:lnL w="12700" cap="flat" cmpd="sng" algn="ctr">
                      <a:solidFill>
                        <a:srgbClr val="FF3300"/>
                      </a:solidFill>
                      <a:prstDash val="solid"/>
                      <a:round/>
                      <a:headEnd type="none" w="med" len="med"/>
                      <a:tailEnd type="none" w="med" len="med"/>
                    </a:lnL>
                    <a:lnR w="28575"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28575" cap="flat" cmpd="sng" algn="ctr">
                      <a:solidFill>
                        <a:srgbClr val="FF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6587882"/>
                  </a:ext>
                </a:extLst>
              </a:tr>
            </a:tbl>
          </a:graphicData>
        </a:graphic>
      </p:graphicFrame>
    </p:spTree>
    <p:extLst>
      <p:ext uri="{BB962C8B-B14F-4D97-AF65-F5344CB8AC3E}">
        <p14:creationId xmlns:p14="http://schemas.microsoft.com/office/powerpoint/2010/main" val="1770044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681"/>
        <p:cNvGrpSpPr/>
        <p:nvPr/>
      </p:nvGrpSpPr>
      <p:grpSpPr>
        <a:xfrm>
          <a:off x="0" y="0"/>
          <a:ext cx="0" cy="0"/>
          <a:chOff x="0" y="0"/>
          <a:chExt cx="0" cy="0"/>
        </a:xfrm>
      </p:grpSpPr>
      <p:grpSp>
        <p:nvGrpSpPr>
          <p:cNvPr id="682" name="Google Shape;682;p25"/>
          <p:cNvGrpSpPr/>
          <p:nvPr/>
        </p:nvGrpSpPr>
        <p:grpSpPr>
          <a:xfrm>
            <a:off x="-1211161" y="7263721"/>
            <a:ext cx="2422322" cy="2422322"/>
            <a:chOff x="0" y="0"/>
            <a:chExt cx="812800" cy="812800"/>
          </a:xfrm>
        </p:grpSpPr>
        <p:sp>
          <p:nvSpPr>
            <p:cNvPr id="683" name="Google Shape;683;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85" name="Google Shape;685;p25"/>
          <p:cNvGrpSpPr/>
          <p:nvPr/>
        </p:nvGrpSpPr>
        <p:grpSpPr>
          <a:xfrm>
            <a:off x="16679176" y="540890"/>
            <a:ext cx="975620" cy="975620"/>
            <a:chOff x="0" y="0"/>
            <a:chExt cx="812800" cy="812800"/>
          </a:xfrm>
        </p:grpSpPr>
        <p:sp>
          <p:nvSpPr>
            <p:cNvPr id="686" name="Google Shape;686;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88" name="Google Shape;688;p25"/>
          <p:cNvGrpSpPr/>
          <p:nvPr/>
        </p:nvGrpSpPr>
        <p:grpSpPr>
          <a:xfrm>
            <a:off x="16336039" y="540890"/>
            <a:ext cx="686274" cy="686274"/>
            <a:chOff x="0" y="0"/>
            <a:chExt cx="812800" cy="812800"/>
          </a:xfrm>
        </p:grpSpPr>
        <p:sp>
          <p:nvSpPr>
            <p:cNvPr id="689" name="Google Shape;689;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1" name="Google Shape;691;p25"/>
          <p:cNvSpPr txBox="1"/>
          <p:nvPr/>
        </p:nvSpPr>
        <p:spPr>
          <a:xfrm rot="994962">
            <a:off x="68616" y="4635311"/>
            <a:ext cx="13553711" cy="2554545"/>
          </a:xfrm>
          <a:prstGeom prst="rect">
            <a:avLst/>
          </a:prstGeom>
          <a:solidFill>
            <a:srgbClr val="FFFAF5"/>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6600" b="1" i="0" u="none" strike="noStrike"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Roboto Slab"/>
                <a:ea typeface="Roboto Slab"/>
                <a:cs typeface="Roboto Slab"/>
                <a:sym typeface="Roboto Slab"/>
              </a:rPr>
              <a:t>Terimakasih</a:t>
            </a:r>
            <a:endParaRPr sz="2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grpSp>
        <p:nvGrpSpPr>
          <p:cNvPr id="693" name="Google Shape;693;p25"/>
          <p:cNvGrpSpPr/>
          <p:nvPr/>
        </p:nvGrpSpPr>
        <p:grpSpPr>
          <a:xfrm>
            <a:off x="538159" y="535428"/>
            <a:ext cx="981082" cy="981082"/>
            <a:chOff x="0" y="0"/>
            <a:chExt cx="812800" cy="812800"/>
          </a:xfrm>
        </p:grpSpPr>
        <p:sp>
          <p:nvSpPr>
            <p:cNvPr id="694" name="Google Shape;694;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6" name="Google Shape;696;p25"/>
          <p:cNvGrpSpPr/>
          <p:nvPr/>
        </p:nvGrpSpPr>
        <p:grpSpPr>
          <a:xfrm>
            <a:off x="10991389" y="8474882"/>
            <a:ext cx="877786" cy="877786"/>
            <a:chOff x="0" y="0"/>
            <a:chExt cx="812800" cy="812800"/>
          </a:xfrm>
        </p:grpSpPr>
        <p:sp>
          <p:nvSpPr>
            <p:cNvPr id="697" name="Google Shape;697;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699" name="Google Shape;699;p25"/>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700" name="Google Shape;700;p25"/>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701" name="Google Shape;701;p25"/>
          <p:cNvSpPr/>
          <p:nvPr/>
        </p:nvSpPr>
        <p:spPr>
          <a:xfrm>
            <a:off x="8289545" y="8770086"/>
            <a:ext cx="1708910" cy="1165166"/>
          </a:xfrm>
          <a:custGeom>
            <a:avLst/>
            <a:gdLst/>
            <a:ahLst/>
            <a:cxnLst/>
            <a:rect l="l" t="t" r="r" b="b"/>
            <a:pathLst>
              <a:path w="1708910" h="1165166" extrusionOk="0">
                <a:moveTo>
                  <a:pt x="0" y="0"/>
                </a:moveTo>
                <a:lnTo>
                  <a:pt x="1708910" y="0"/>
                </a:lnTo>
                <a:lnTo>
                  <a:pt x="1708910" y="1165166"/>
                </a:lnTo>
                <a:lnTo>
                  <a:pt x="0" y="1165166"/>
                </a:lnTo>
                <a:lnTo>
                  <a:pt x="0" y="0"/>
                </a:lnTo>
                <a:close/>
              </a:path>
            </a:pathLst>
          </a:custGeom>
          <a:blipFill rotWithShape="1">
            <a:blip r:embed="rId3">
              <a:alphaModFix/>
            </a:blip>
            <a:stretch>
              <a:fillRect/>
            </a:stretch>
          </a:blipFill>
          <a:ln>
            <a:noFill/>
          </a:ln>
        </p:spPr>
      </p:sp>
      <p:pic>
        <p:nvPicPr>
          <p:cNvPr id="702" name="Google Shape;702;p25"/>
          <p:cNvPicPr preferRelativeResize="0"/>
          <p:nvPr/>
        </p:nvPicPr>
        <p:blipFill>
          <a:blip r:embed="rId4">
            <a:alphaModFix/>
          </a:blip>
          <a:stretch>
            <a:fillRect/>
          </a:stretch>
        </p:blipFill>
        <p:spPr>
          <a:xfrm>
            <a:off x="10327599" y="2846304"/>
            <a:ext cx="7099101" cy="63640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257"/>
        <p:cNvGrpSpPr/>
        <p:nvPr/>
      </p:nvGrpSpPr>
      <p:grpSpPr>
        <a:xfrm>
          <a:off x="0" y="0"/>
          <a:ext cx="0" cy="0"/>
          <a:chOff x="0" y="0"/>
          <a:chExt cx="0" cy="0"/>
        </a:xfrm>
      </p:grpSpPr>
      <p:pic>
        <p:nvPicPr>
          <p:cNvPr id="258" name="Google Shape;258;p13"/>
          <p:cNvPicPr preferRelativeResize="0"/>
          <p:nvPr/>
        </p:nvPicPr>
        <p:blipFill>
          <a:blip r:embed="rId3">
            <a:alphaModFix/>
          </a:blip>
          <a:stretch>
            <a:fillRect/>
          </a:stretch>
        </p:blipFill>
        <p:spPr>
          <a:xfrm>
            <a:off x="10536850" y="1081475"/>
            <a:ext cx="6072600" cy="7499700"/>
          </a:xfrm>
          <a:prstGeom prst="round2DiagRect">
            <a:avLst>
              <a:gd name="adj1" fmla="val 16667"/>
              <a:gd name="adj2" fmla="val 0"/>
            </a:avLst>
          </a:prstGeom>
          <a:noFill/>
          <a:ln>
            <a:noFill/>
          </a:ln>
        </p:spPr>
      </p:pic>
      <p:cxnSp>
        <p:nvCxnSpPr>
          <p:cNvPr id="259" name="Google Shape;259;p13"/>
          <p:cNvCxnSpPr/>
          <p:nvPr/>
        </p:nvCxnSpPr>
        <p:spPr>
          <a:xfrm>
            <a:off x="1028700" y="9766770"/>
            <a:ext cx="5816771" cy="0"/>
          </a:xfrm>
          <a:prstGeom prst="straightConnector1">
            <a:avLst/>
          </a:prstGeom>
          <a:noFill/>
          <a:ln w="38100" cap="flat" cmpd="sng">
            <a:solidFill>
              <a:srgbClr val="445D81"/>
            </a:solidFill>
            <a:prstDash val="solid"/>
            <a:round/>
            <a:headEnd type="none" w="sm" len="sm"/>
            <a:tailEnd type="none" w="sm" len="sm"/>
          </a:ln>
        </p:spPr>
      </p:cxnSp>
      <p:cxnSp>
        <p:nvCxnSpPr>
          <p:cNvPr id="260" name="Google Shape;260;p13"/>
          <p:cNvCxnSpPr/>
          <p:nvPr/>
        </p:nvCxnSpPr>
        <p:spPr>
          <a:xfrm>
            <a:off x="11442529" y="9766770"/>
            <a:ext cx="5816771" cy="0"/>
          </a:xfrm>
          <a:prstGeom prst="straightConnector1">
            <a:avLst/>
          </a:prstGeom>
          <a:noFill/>
          <a:ln w="38100" cap="flat" cmpd="sng">
            <a:solidFill>
              <a:srgbClr val="445D81"/>
            </a:solidFill>
            <a:prstDash val="solid"/>
            <a:round/>
            <a:headEnd type="none" w="sm" len="sm"/>
            <a:tailEnd type="none" w="sm" len="sm"/>
          </a:ln>
        </p:spPr>
      </p:cxnSp>
      <p:grpSp>
        <p:nvGrpSpPr>
          <p:cNvPr id="261" name="Google Shape;261;p13"/>
          <p:cNvGrpSpPr/>
          <p:nvPr/>
        </p:nvGrpSpPr>
        <p:grpSpPr>
          <a:xfrm>
            <a:off x="-937830" y="7386139"/>
            <a:ext cx="1966530" cy="1966530"/>
            <a:chOff x="0" y="0"/>
            <a:chExt cx="812800" cy="812800"/>
          </a:xfrm>
        </p:grpSpPr>
        <p:sp>
          <p:nvSpPr>
            <p:cNvPr id="262" name="Google Shape;262;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4" name="Google Shape;264;p13"/>
          <p:cNvGrpSpPr/>
          <p:nvPr/>
        </p:nvGrpSpPr>
        <p:grpSpPr>
          <a:xfrm>
            <a:off x="5345243" y="685130"/>
            <a:ext cx="1166813" cy="1166813"/>
            <a:chOff x="0" y="0"/>
            <a:chExt cx="812800" cy="812800"/>
          </a:xfrm>
        </p:grpSpPr>
        <p:sp>
          <p:nvSpPr>
            <p:cNvPr id="265" name="Google Shape;265;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7" name="Google Shape;267;p13"/>
          <p:cNvGrpSpPr/>
          <p:nvPr/>
        </p:nvGrpSpPr>
        <p:grpSpPr>
          <a:xfrm>
            <a:off x="5928649" y="361499"/>
            <a:ext cx="916822" cy="916822"/>
            <a:chOff x="0" y="0"/>
            <a:chExt cx="812800" cy="812800"/>
          </a:xfrm>
        </p:grpSpPr>
        <p:sp>
          <p:nvSpPr>
            <p:cNvPr id="268" name="Google Shape;268;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0" name="Google Shape;270;p13"/>
          <p:cNvGrpSpPr/>
          <p:nvPr/>
        </p:nvGrpSpPr>
        <p:grpSpPr>
          <a:xfrm>
            <a:off x="17704594" y="7414536"/>
            <a:ext cx="1166813" cy="1166813"/>
            <a:chOff x="0" y="0"/>
            <a:chExt cx="812800" cy="812800"/>
          </a:xfrm>
        </p:grpSpPr>
        <p:sp>
          <p:nvSpPr>
            <p:cNvPr id="271" name="Google Shape;271;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3" name="Google Shape;273;p13"/>
          <p:cNvGrpSpPr/>
          <p:nvPr/>
        </p:nvGrpSpPr>
        <p:grpSpPr>
          <a:xfrm>
            <a:off x="16675894" y="3651212"/>
            <a:ext cx="583406" cy="583406"/>
            <a:chOff x="0" y="0"/>
            <a:chExt cx="812800" cy="812800"/>
          </a:xfrm>
        </p:grpSpPr>
        <p:sp>
          <p:nvSpPr>
            <p:cNvPr id="274" name="Google Shape;274;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6" name="Google Shape;276;p13"/>
          <p:cNvGrpSpPr/>
          <p:nvPr/>
        </p:nvGrpSpPr>
        <p:grpSpPr>
          <a:xfrm>
            <a:off x="736997" y="528207"/>
            <a:ext cx="583406" cy="583406"/>
            <a:chOff x="0" y="0"/>
            <a:chExt cx="812800" cy="812800"/>
          </a:xfrm>
        </p:grpSpPr>
        <p:sp>
          <p:nvSpPr>
            <p:cNvPr id="277" name="Google Shape;277;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3"/>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9" name="Google Shape;279;p13"/>
          <p:cNvSpPr txBox="1"/>
          <p:nvPr/>
        </p:nvSpPr>
        <p:spPr>
          <a:xfrm>
            <a:off x="1546485" y="2863018"/>
            <a:ext cx="7597500" cy="1384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9000" b="1" i="0" u="none" strike="noStrike" cap="none" dirty="0" err="1" smtClean="0">
                <a:solidFill>
                  <a:srgbClr val="027C82"/>
                </a:solidFill>
                <a:latin typeface="Roboto Slab"/>
                <a:ea typeface="Roboto Slab"/>
                <a:cs typeface="Roboto Slab"/>
                <a:sym typeface="Roboto Slab"/>
              </a:rPr>
              <a:t>Definisi</a:t>
            </a:r>
            <a:endParaRPr dirty="0"/>
          </a:p>
        </p:txBody>
      </p:sp>
      <p:sp>
        <p:nvSpPr>
          <p:cNvPr id="280" name="Google Shape;280;p13"/>
          <p:cNvSpPr txBox="1"/>
          <p:nvPr/>
        </p:nvSpPr>
        <p:spPr>
          <a:xfrm>
            <a:off x="1415657" y="4519268"/>
            <a:ext cx="8026049" cy="3200876"/>
          </a:xfrm>
          <a:prstGeom prst="rect">
            <a:avLst/>
          </a:prstGeom>
          <a:noFill/>
          <a:ln>
            <a:noFill/>
          </a:ln>
        </p:spPr>
        <p:txBody>
          <a:bodyPr spcFirstLastPara="1" wrap="square" lIns="0" tIns="0" rIns="0" bIns="0" anchor="t" anchorCtr="0">
            <a:spAutoFit/>
          </a:bodyPr>
          <a:lstStyle/>
          <a:p>
            <a:pPr lvl="0">
              <a:lnSpc>
                <a:spcPct val="130000"/>
              </a:lnSpc>
            </a:pPr>
            <a:r>
              <a:rPr lang="fi-FI" altLang="en-US" sz="3200" dirty="0"/>
              <a:t>Perusahaan Jasa adalah perushaan yang bergerak dalam penjualan jasa, perusahaan ini biasanya dalam melakukan kegiatannya tidak begitu kompleks dibandingkan dengan perusahaan Dagang dan Manufaktur</a:t>
            </a:r>
            <a:endParaRPr sz="1800" dirty="0"/>
          </a:p>
        </p:txBody>
      </p:sp>
      <p:pic>
        <p:nvPicPr>
          <p:cNvPr id="281" name="Google Shape;281;p13"/>
          <p:cNvPicPr preferRelativeResize="0"/>
          <p:nvPr/>
        </p:nvPicPr>
        <p:blipFill>
          <a:blip r:embed="rId4">
            <a:alphaModFix/>
          </a:blip>
          <a:stretch>
            <a:fillRect/>
          </a:stretch>
        </p:blipFill>
        <p:spPr>
          <a:xfrm>
            <a:off x="8208650" y="8711596"/>
            <a:ext cx="1870700" cy="1276100"/>
          </a:xfrm>
          <a:prstGeom prst="rect">
            <a:avLst/>
          </a:prstGeom>
          <a:noFill/>
          <a:ln>
            <a:noFill/>
          </a:ln>
        </p:spPr>
      </p:pic>
      <p:pic>
        <p:nvPicPr>
          <p:cNvPr id="282" name="Google Shape;282;p13"/>
          <p:cNvPicPr preferRelativeResize="0"/>
          <p:nvPr/>
        </p:nvPicPr>
        <p:blipFill>
          <a:blip r:embed="rId5">
            <a:alphaModFix/>
          </a:blip>
          <a:stretch>
            <a:fillRect/>
          </a:stretch>
        </p:blipFill>
        <p:spPr>
          <a:xfrm>
            <a:off x="9867597" y="1278325"/>
            <a:ext cx="1870700" cy="19325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286"/>
        <p:cNvGrpSpPr/>
        <p:nvPr/>
      </p:nvGrpSpPr>
      <p:grpSpPr>
        <a:xfrm>
          <a:off x="0" y="0"/>
          <a:ext cx="0" cy="0"/>
          <a:chOff x="0" y="0"/>
          <a:chExt cx="0" cy="0"/>
        </a:xfrm>
      </p:grpSpPr>
      <p:cxnSp>
        <p:nvCxnSpPr>
          <p:cNvPr id="287" name="Google Shape;287;p14"/>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288" name="Google Shape;288;p14"/>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289" name="Google Shape;289;p14"/>
          <p:cNvSpPr txBox="1"/>
          <p:nvPr/>
        </p:nvSpPr>
        <p:spPr>
          <a:xfrm>
            <a:off x="1032163" y="1260349"/>
            <a:ext cx="12496800"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i="0" u="none" strike="noStrike" cap="none" dirty="0" err="1" smtClean="0">
                <a:solidFill>
                  <a:srgbClr val="027C82"/>
                </a:solidFill>
                <a:latin typeface="Roboto Slab"/>
                <a:ea typeface="Roboto Slab"/>
                <a:cs typeface="Roboto Slab"/>
                <a:sym typeface="Roboto Slab"/>
              </a:rPr>
              <a:t>Perkiraan</a:t>
            </a:r>
            <a:r>
              <a:rPr lang="en-US" sz="9000" b="1" i="0" u="none" strike="noStrike" cap="none" dirty="0" smtClean="0">
                <a:solidFill>
                  <a:srgbClr val="027C82"/>
                </a:solidFill>
                <a:latin typeface="Roboto Slab"/>
                <a:ea typeface="Roboto Slab"/>
                <a:cs typeface="Roboto Slab"/>
                <a:sym typeface="Roboto Slab"/>
              </a:rPr>
              <a:t> / </a:t>
            </a:r>
            <a:r>
              <a:rPr lang="en-US" sz="9000" b="1" i="0" u="none" strike="noStrike" cap="none" dirty="0" err="1" smtClean="0">
                <a:solidFill>
                  <a:srgbClr val="027C82"/>
                </a:solidFill>
                <a:latin typeface="Roboto Slab"/>
                <a:ea typeface="Roboto Slab"/>
                <a:cs typeface="Roboto Slab"/>
                <a:sym typeface="Roboto Slab"/>
              </a:rPr>
              <a:t>Akun</a:t>
            </a:r>
            <a:endParaRPr dirty="0"/>
          </a:p>
        </p:txBody>
      </p:sp>
      <p:sp>
        <p:nvSpPr>
          <p:cNvPr id="290" name="Google Shape;290;p14"/>
          <p:cNvSpPr txBox="1"/>
          <p:nvPr/>
        </p:nvSpPr>
        <p:spPr>
          <a:xfrm>
            <a:off x="2696438" y="2965789"/>
            <a:ext cx="4584125" cy="523875"/>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i="0" u="none" strike="noStrike" cap="none" dirty="0">
                <a:solidFill>
                  <a:srgbClr val="000000"/>
                </a:solidFill>
                <a:latin typeface="Titillium Web SemiBold"/>
                <a:ea typeface="Titillium Web SemiBold"/>
                <a:cs typeface="Titillium Web SemiBold"/>
                <a:sym typeface="Titillium Web SemiBold"/>
              </a:rPr>
              <a:t>What we do? </a:t>
            </a:r>
            <a:endParaRPr dirty="0"/>
          </a:p>
        </p:txBody>
      </p:sp>
      <p:sp>
        <p:nvSpPr>
          <p:cNvPr id="291" name="Google Shape;291;p14"/>
          <p:cNvSpPr txBox="1"/>
          <p:nvPr/>
        </p:nvSpPr>
        <p:spPr>
          <a:xfrm>
            <a:off x="2794288" y="6962479"/>
            <a:ext cx="4584125" cy="523875"/>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i="0" u="none" strike="noStrike" cap="none">
                <a:solidFill>
                  <a:srgbClr val="000000"/>
                </a:solidFill>
                <a:latin typeface="Titillium Web SemiBold"/>
                <a:ea typeface="Titillium Web SemiBold"/>
                <a:cs typeface="Titillium Web SemiBold"/>
                <a:sym typeface="Titillium Web SemiBold"/>
              </a:rPr>
              <a:t>Who we are?</a:t>
            </a:r>
            <a:endParaRPr/>
          </a:p>
        </p:txBody>
      </p:sp>
      <p:sp>
        <p:nvSpPr>
          <p:cNvPr id="292" name="Google Shape;292;p14"/>
          <p:cNvSpPr txBox="1"/>
          <p:nvPr/>
        </p:nvSpPr>
        <p:spPr>
          <a:xfrm>
            <a:off x="2794288" y="7746958"/>
            <a:ext cx="5414362" cy="1477328"/>
          </a:xfrm>
          <a:prstGeom prst="rect">
            <a:avLst/>
          </a:prstGeom>
          <a:noFill/>
          <a:ln>
            <a:noFill/>
          </a:ln>
        </p:spPr>
        <p:txBody>
          <a:bodyPr spcFirstLastPara="1" wrap="square" lIns="0" tIns="0" rIns="0" bIns="0" anchor="t" anchorCtr="0">
            <a:spAutoFit/>
          </a:bodyPr>
          <a:lstStyle/>
          <a:p>
            <a:r>
              <a:rPr lang="en-US" altLang="en-US" sz="3200" dirty="0" err="1"/>
              <a:t>Perkiraan</a:t>
            </a:r>
            <a:r>
              <a:rPr lang="en-US" altLang="en-US" sz="3200" dirty="0"/>
              <a:t>/Account yang </a:t>
            </a:r>
            <a:r>
              <a:rPr lang="en-US" altLang="en-US" sz="3200" dirty="0" err="1"/>
              <a:t>lazim</a:t>
            </a:r>
            <a:r>
              <a:rPr lang="en-US" altLang="en-US" sz="3200" dirty="0"/>
              <a:t> </a:t>
            </a:r>
            <a:r>
              <a:rPr lang="en-US" altLang="en-US" sz="3200" dirty="0" err="1"/>
              <a:t>digunakan</a:t>
            </a:r>
            <a:r>
              <a:rPr lang="en-US" altLang="en-US" sz="3200" dirty="0"/>
              <a:t> </a:t>
            </a:r>
            <a:r>
              <a:rPr lang="en-US" altLang="en-US" sz="3200" dirty="0" err="1"/>
              <a:t>dalam</a:t>
            </a:r>
            <a:r>
              <a:rPr lang="en-US" altLang="en-US" sz="3200" dirty="0"/>
              <a:t> </a:t>
            </a:r>
            <a:r>
              <a:rPr lang="en-US" altLang="en-US" sz="3200" dirty="0" err="1"/>
              <a:t>dunia</a:t>
            </a:r>
            <a:r>
              <a:rPr lang="en-US" altLang="en-US" sz="3200" dirty="0"/>
              <a:t> </a:t>
            </a:r>
            <a:r>
              <a:rPr lang="en-US" altLang="en-US" sz="3200" dirty="0" err="1"/>
              <a:t>usaha</a:t>
            </a:r>
            <a:r>
              <a:rPr lang="en-US" altLang="en-US" sz="3200" dirty="0"/>
              <a:t> </a:t>
            </a:r>
            <a:r>
              <a:rPr lang="en-US" altLang="en-US" sz="3200" dirty="0" err="1"/>
              <a:t>seperti</a:t>
            </a:r>
            <a:r>
              <a:rPr lang="en-US" altLang="en-US" sz="3200" dirty="0"/>
              <a:t> di </a:t>
            </a:r>
            <a:r>
              <a:rPr lang="en-US" altLang="en-US" sz="3200" dirty="0" err="1"/>
              <a:t>bawah</a:t>
            </a:r>
            <a:r>
              <a:rPr lang="en-US" altLang="en-US" sz="3200" dirty="0"/>
              <a:t> </a:t>
            </a:r>
            <a:r>
              <a:rPr lang="en-US" altLang="en-US" sz="3200" dirty="0" err="1"/>
              <a:t>ini</a:t>
            </a:r>
            <a:endParaRPr lang="en-US" altLang="en-US" sz="3200" dirty="0"/>
          </a:p>
        </p:txBody>
      </p:sp>
      <p:sp>
        <p:nvSpPr>
          <p:cNvPr id="293" name="Google Shape;293;p14"/>
          <p:cNvSpPr txBox="1"/>
          <p:nvPr/>
        </p:nvSpPr>
        <p:spPr>
          <a:xfrm>
            <a:off x="2747833" y="3565833"/>
            <a:ext cx="6111479" cy="2585323"/>
          </a:xfrm>
          <a:prstGeom prst="rect">
            <a:avLst/>
          </a:prstGeom>
          <a:noFill/>
          <a:ln>
            <a:noFill/>
          </a:ln>
        </p:spPr>
        <p:txBody>
          <a:bodyPr spcFirstLastPara="1" wrap="square" lIns="0" tIns="0" rIns="0" bIns="0" anchor="t" anchorCtr="0">
            <a:spAutoFit/>
          </a:bodyPr>
          <a:lstStyle/>
          <a:p>
            <a:pPr lvl="0">
              <a:lnSpc>
                <a:spcPct val="140016"/>
              </a:lnSpc>
            </a:pPr>
            <a:r>
              <a:rPr lang="en-US" altLang="en-US" sz="3000" dirty="0" err="1"/>
              <a:t>Perkiraan</a:t>
            </a:r>
            <a:r>
              <a:rPr lang="en-US" altLang="en-US" sz="3000" dirty="0"/>
              <a:t>/Account </a:t>
            </a:r>
            <a:r>
              <a:rPr lang="en-US" altLang="en-US" sz="3000" dirty="0" err="1"/>
              <a:t>adalah</a:t>
            </a:r>
            <a:r>
              <a:rPr lang="en-US" altLang="en-US" sz="3000" dirty="0"/>
              <a:t> </a:t>
            </a:r>
            <a:r>
              <a:rPr lang="en-US" altLang="en-US" sz="3000" dirty="0" err="1"/>
              <a:t>penamaan</a:t>
            </a:r>
            <a:r>
              <a:rPr lang="en-US" altLang="en-US" sz="3000" dirty="0"/>
              <a:t> </a:t>
            </a:r>
            <a:r>
              <a:rPr lang="en-US" altLang="en-US" sz="3000" dirty="0" err="1"/>
              <a:t>terhadap</a:t>
            </a:r>
            <a:r>
              <a:rPr lang="en-US" altLang="en-US" sz="3000" dirty="0"/>
              <a:t> </a:t>
            </a:r>
            <a:r>
              <a:rPr lang="en-US" altLang="en-US" sz="3000" dirty="0" err="1"/>
              <a:t>suatu</a:t>
            </a:r>
            <a:r>
              <a:rPr lang="en-US" altLang="en-US" sz="3000" dirty="0"/>
              <a:t> </a:t>
            </a:r>
            <a:r>
              <a:rPr lang="en-US" altLang="en-US" sz="3000" dirty="0" err="1"/>
              <a:t>kegiatan</a:t>
            </a:r>
            <a:r>
              <a:rPr lang="en-US" altLang="en-US" sz="3000" dirty="0"/>
              <a:t> </a:t>
            </a:r>
            <a:r>
              <a:rPr lang="en-US" altLang="en-US" sz="3000" dirty="0" err="1"/>
              <a:t>transaksi</a:t>
            </a:r>
            <a:r>
              <a:rPr lang="en-US" altLang="en-US" sz="3000" dirty="0"/>
              <a:t> yang </a:t>
            </a:r>
            <a:r>
              <a:rPr lang="en-US" altLang="en-US" sz="3000" dirty="0" err="1"/>
              <a:t>terjadi</a:t>
            </a:r>
            <a:r>
              <a:rPr lang="en-US" altLang="en-US" sz="3000" dirty="0"/>
              <a:t> </a:t>
            </a:r>
            <a:r>
              <a:rPr lang="en-US" altLang="en-US" sz="3000" dirty="0" err="1"/>
              <a:t>dalam</a:t>
            </a:r>
            <a:r>
              <a:rPr lang="en-US" altLang="en-US" sz="3000" dirty="0"/>
              <a:t> </a:t>
            </a:r>
            <a:r>
              <a:rPr lang="en-US" altLang="en-US" sz="3000" dirty="0" err="1"/>
              <a:t>kegiatan</a:t>
            </a:r>
            <a:r>
              <a:rPr lang="en-US" altLang="en-US" sz="3000" dirty="0"/>
              <a:t> </a:t>
            </a:r>
            <a:r>
              <a:rPr lang="en-US" altLang="en-US" sz="3000" dirty="0" err="1"/>
              <a:t>suatu</a:t>
            </a:r>
            <a:r>
              <a:rPr lang="en-US" altLang="en-US" sz="3000" dirty="0"/>
              <a:t> </a:t>
            </a:r>
            <a:r>
              <a:rPr lang="en-US" altLang="en-US" sz="3000" dirty="0" err="1"/>
              <a:t>badan</a:t>
            </a:r>
            <a:r>
              <a:rPr lang="en-US" altLang="en-US" sz="3000" dirty="0"/>
              <a:t> </a:t>
            </a:r>
            <a:r>
              <a:rPr lang="en-US" altLang="en-US" sz="3000" dirty="0" err="1"/>
              <a:t>usaha</a:t>
            </a:r>
            <a:endParaRPr sz="3000" dirty="0"/>
          </a:p>
        </p:txBody>
      </p:sp>
      <p:grpSp>
        <p:nvGrpSpPr>
          <p:cNvPr id="294" name="Google Shape;294;p14"/>
          <p:cNvGrpSpPr/>
          <p:nvPr/>
        </p:nvGrpSpPr>
        <p:grpSpPr>
          <a:xfrm>
            <a:off x="15262155" y="1714500"/>
            <a:ext cx="685800" cy="685800"/>
            <a:chOff x="0" y="0"/>
            <a:chExt cx="812800" cy="812800"/>
          </a:xfrm>
        </p:grpSpPr>
        <p:sp>
          <p:nvSpPr>
            <p:cNvPr id="295" name="Google Shape;295;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97" name="Google Shape;297;p14"/>
          <p:cNvGrpSpPr/>
          <p:nvPr/>
        </p:nvGrpSpPr>
        <p:grpSpPr>
          <a:xfrm rot="8344262">
            <a:off x="-493768" y="5750761"/>
            <a:ext cx="1265993" cy="1265993"/>
            <a:chOff x="0" y="0"/>
            <a:chExt cx="812800" cy="812800"/>
          </a:xfrm>
        </p:grpSpPr>
        <p:sp>
          <p:nvSpPr>
            <p:cNvPr id="298" name="Google Shape;298;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0" name="Google Shape;300;p14"/>
          <p:cNvGrpSpPr/>
          <p:nvPr/>
        </p:nvGrpSpPr>
        <p:grpSpPr>
          <a:xfrm rot="8344262">
            <a:off x="15495512" y="1262056"/>
            <a:ext cx="1136536" cy="1136536"/>
            <a:chOff x="0" y="0"/>
            <a:chExt cx="812800" cy="812800"/>
          </a:xfrm>
        </p:grpSpPr>
        <p:sp>
          <p:nvSpPr>
            <p:cNvPr id="301" name="Google Shape;301;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3" name="Google Shape;303;p14"/>
          <p:cNvGrpSpPr/>
          <p:nvPr/>
        </p:nvGrpSpPr>
        <p:grpSpPr>
          <a:xfrm rot="8344262">
            <a:off x="12120416" y="8534548"/>
            <a:ext cx="715012" cy="715012"/>
            <a:chOff x="0" y="0"/>
            <a:chExt cx="812800" cy="812800"/>
          </a:xfrm>
        </p:grpSpPr>
        <p:sp>
          <p:nvSpPr>
            <p:cNvPr id="304" name="Google Shape;304;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6" name="Google Shape;306;p14"/>
          <p:cNvGrpSpPr/>
          <p:nvPr/>
        </p:nvGrpSpPr>
        <p:grpSpPr>
          <a:xfrm rot="8344262">
            <a:off x="-17724" y="6528395"/>
            <a:ext cx="868169" cy="868169"/>
            <a:chOff x="0" y="0"/>
            <a:chExt cx="812800" cy="812800"/>
          </a:xfrm>
        </p:grpSpPr>
        <p:sp>
          <p:nvSpPr>
            <p:cNvPr id="307" name="Google Shape;307;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309" name="Google Shape;309;p14"/>
          <p:cNvPicPr preferRelativeResize="0"/>
          <p:nvPr/>
        </p:nvPicPr>
        <p:blipFill>
          <a:blip r:embed="rId3">
            <a:alphaModFix/>
          </a:blip>
          <a:stretch>
            <a:fillRect/>
          </a:stretch>
        </p:blipFill>
        <p:spPr>
          <a:xfrm>
            <a:off x="8208650" y="8711596"/>
            <a:ext cx="1870700" cy="1276100"/>
          </a:xfrm>
          <a:prstGeom prst="rect">
            <a:avLst/>
          </a:prstGeom>
          <a:noFill/>
          <a:ln>
            <a:noFill/>
          </a:ln>
        </p:spPr>
      </p:pic>
      <p:pic>
        <p:nvPicPr>
          <p:cNvPr id="310" name="Google Shape;310;p14"/>
          <p:cNvPicPr preferRelativeResize="0"/>
          <p:nvPr/>
        </p:nvPicPr>
        <p:blipFill>
          <a:blip r:embed="rId4">
            <a:alphaModFix/>
          </a:blip>
          <a:stretch>
            <a:fillRect/>
          </a:stretch>
        </p:blipFill>
        <p:spPr>
          <a:xfrm>
            <a:off x="8859313" y="2784371"/>
            <a:ext cx="8268300" cy="5451000"/>
          </a:xfrm>
          <a:prstGeom prst="round2DiagRect">
            <a:avLst>
              <a:gd name="adj1" fmla="val 16667"/>
              <a:gd name="adj2" fmla="val 0"/>
            </a:avLst>
          </a:prstGeom>
          <a:noFill/>
          <a:ln>
            <a:noFill/>
          </a:ln>
        </p:spPr>
      </p:pic>
      <p:pic>
        <p:nvPicPr>
          <p:cNvPr id="311" name="Google Shape;311;p14"/>
          <p:cNvPicPr preferRelativeResize="0"/>
          <p:nvPr/>
        </p:nvPicPr>
        <p:blipFill>
          <a:blip r:embed="rId5">
            <a:alphaModFix/>
          </a:blip>
          <a:stretch>
            <a:fillRect/>
          </a:stretch>
        </p:blipFill>
        <p:spPr>
          <a:xfrm>
            <a:off x="1126950" y="3994475"/>
            <a:ext cx="1276123" cy="1276100"/>
          </a:xfrm>
          <a:prstGeom prst="rect">
            <a:avLst/>
          </a:prstGeom>
          <a:noFill/>
          <a:ln>
            <a:noFill/>
          </a:ln>
        </p:spPr>
      </p:pic>
      <p:pic>
        <p:nvPicPr>
          <p:cNvPr id="312" name="Google Shape;312;p14"/>
          <p:cNvPicPr preferRelativeResize="0"/>
          <p:nvPr/>
        </p:nvPicPr>
        <p:blipFill>
          <a:blip r:embed="rId5">
            <a:alphaModFix/>
          </a:blip>
          <a:stretch>
            <a:fillRect/>
          </a:stretch>
        </p:blipFill>
        <p:spPr>
          <a:xfrm>
            <a:off x="1275163" y="7041475"/>
            <a:ext cx="1276123" cy="1276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316"/>
        <p:cNvGrpSpPr/>
        <p:nvPr/>
      </p:nvGrpSpPr>
      <p:grpSpPr>
        <a:xfrm>
          <a:off x="0" y="0"/>
          <a:ext cx="0" cy="0"/>
          <a:chOff x="0" y="0"/>
          <a:chExt cx="0" cy="0"/>
        </a:xfrm>
      </p:grpSpPr>
      <p:grpSp>
        <p:nvGrpSpPr>
          <p:cNvPr id="3" name="Group 2"/>
          <p:cNvGrpSpPr/>
          <p:nvPr/>
        </p:nvGrpSpPr>
        <p:grpSpPr>
          <a:xfrm>
            <a:off x="7383230" y="4982538"/>
            <a:ext cx="2072733" cy="1785289"/>
            <a:chOff x="9674596" y="6466667"/>
            <a:chExt cx="2072733" cy="1785289"/>
          </a:xfrm>
        </p:grpSpPr>
        <p:sp>
          <p:nvSpPr>
            <p:cNvPr id="317" name="Google Shape;317;p15"/>
            <p:cNvSpPr/>
            <p:nvPr/>
          </p:nvSpPr>
          <p:spPr>
            <a:xfrm rot="5400000">
              <a:off x="9818318" y="6322945"/>
              <a:ext cx="1785289" cy="2072733"/>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028085"/>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5"/>
            <p:cNvSpPr/>
            <p:nvPr/>
          </p:nvSpPr>
          <p:spPr>
            <a:xfrm>
              <a:off x="10105566" y="6753914"/>
              <a:ext cx="1210795" cy="1210795"/>
            </a:xfrm>
            <a:custGeom>
              <a:avLst/>
              <a:gdLst/>
              <a:ahLst/>
              <a:cxnLst/>
              <a:rect l="l" t="t" r="r" b="b"/>
              <a:pathLst>
                <a:path w="1210795" h="1210795" extrusionOk="0">
                  <a:moveTo>
                    <a:pt x="0" y="0"/>
                  </a:moveTo>
                  <a:lnTo>
                    <a:pt x="1210794" y="0"/>
                  </a:lnTo>
                  <a:lnTo>
                    <a:pt x="1210794" y="1210795"/>
                  </a:lnTo>
                  <a:lnTo>
                    <a:pt x="0" y="1210795"/>
                  </a:lnTo>
                  <a:lnTo>
                    <a:pt x="0" y="0"/>
                  </a:lnTo>
                  <a:close/>
                </a:path>
              </a:pathLst>
            </a:custGeom>
            <a:blipFill rotWithShape="1">
              <a:blip r:embed="rId3">
                <a:alphaModFix/>
              </a:blip>
              <a:stretch>
                <a:fillRect/>
              </a:stretch>
            </a:blipFill>
            <a:ln>
              <a:noFill/>
            </a:ln>
          </p:spPr>
        </p:sp>
      </p:grpSp>
      <p:grpSp>
        <p:nvGrpSpPr>
          <p:cNvPr id="2" name="Group 1"/>
          <p:cNvGrpSpPr/>
          <p:nvPr/>
        </p:nvGrpSpPr>
        <p:grpSpPr>
          <a:xfrm>
            <a:off x="7183586" y="2766623"/>
            <a:ext cx="2072733" cy="1785289"/>
            <a:chOff x="9626659" y="3768990"/>
            <a:chExt cx="2072733" cy="1785289"/>
          </a:xfrm>
        </p:grpSpPr>
        <p:sp>
          <p:nvSpPr>
            <p:cNvPr id="319" name="Google Shape;319;p15"/>
            <p:cNvSpPr/>
            <p:nvPr/>
          </p:nvSpPr>
          <p:spPr>
            <a:xfrm rot="5400000">
              <a:off x="9770381" y="3625268"/>
              <a:ext cx="1785289" cy="2072733"/>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028085"/>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5"/>
            <p:cNvSpPr/>
            <p:nvPr/>
          </p:nvSpPr>
          <p:spPr>
            <a:xfrm>
              <a:off x="10028079" y="4026688"/>
              <a:ext cx="1269893" cy="1269893"/>
            </a:xfrm>
            <a:custGeom>
              <a:avLst/>
              <a:gdLst/>
              <a:ahLst/>
              <a:cxnLst/>
              <a:rect l="l" t="t" r="r" b="b"/>
              <a:pathLst>
                <a:path w="1269893" h="1269893" extrusionOk="0">
                  <a:moveTo>
                    <a:pt x="0" y="0"/>
                  </a:moveTo>
                  <a:lnTo>
                    <a:pt x="1269893" y="0"/>
                  </a:lnTo>
                  <a:lnTo>
                    <a:pt x="1269893" y="1269893"/>
                  </a:lnTo>
                  <a:lnTo>
                    <a:pt x="0" y="1269893"/>
                  </a:lnTo>
                  <a:lnTo>
                    <a:pt x="0" y="0"/>
                  </a:lnTo>
                  <a:close/>
                </a:path>
              </a:pathLst>
            </a:custGeom>
            <a:blipFill rotWithShape="1">
              <a:blip r:embed="rId4">
                <a:alphaModFix/>
              </a:blip>
              <a:stretch>
                <a:fillRect/>
              </a:stretch>
            </a:blipFill>
            <a:ln>
              <a:noFill/>
            </a:ln>
          </p:spPr>
        </p:sp>
      </p:grpSp>
      <p:sp>
        <p:nvSpPr>
          <p:cNvPr id="321" name="Google Shape;321;p15"/>
          <p:cNvSpPr txBox="1"/>
          <p:nvPr/>
        </p:nvSpPr>
        <p:spPr>
          <a:xfrm>
            <a:off x="9657739" y="2578300"/>
            <a:ext cx="4584125"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err="1" smtClean="0">
                <a:latin typeface="Titillium Web SemiBold"/>
                <a:sym typeface="Titillium Web SemiBold"/>
              </a:rPr>
              <a:t>Aktiva</a:t>
            </a:r>
            <a:endParaRPr dirty="0"/>
          </a:p>
        </p:txBody>
      </p:sp>
      <p:sp>
        <p:nvSpPr>
          <p:cNvPr id="322" name="Google Shape;322;p15"/>
          <p:cNvSpPr txBox="1"/>
          <p:nvPr/>
        </p:nvSpPr>
        <p:spPr>
          <a:xfrm>
            <a:off x="9674596" y="3340929"/>
            <a:ext cx="4584125" cy="1206484"/>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en-US" sz="2800" b="0" i="0" u="none" strike="noStrike" cap="none" dirty="0" err="1" smtClean="0">
                <a:solidFill>
                  <a:srgbClr val="000000"/>
                </a:solidFill>
                <a:latin typeface="Quicksand"/>
                <a:ea typeface="Quicksand"/>
                <a:cs typeface="Quicksand"/>
                <a:sym typeface="Quicksand"/>
              </a:rPr>
              <a:t>Seluruh</a:t>
            </a:r>
            <a:r>
              <a:rPr lang="en-US" sz="2800" b="0" i="0" u="none" strike="noStrike" cap="none" dirty="0" smtClean="0">
                <a:solidFill>
                  <a:srgbClr val="000000"/>
                </a:solidFill>
                <a:latin typeface="Quicksand"/>
                <a:ea typeface="Quicksand"/>
                <a:cs typeface="Quicksand"/>
                <a:sym typeface="Quicksand"/>
              </a:rPr>
              <a:t> </a:t>
            </a:r>
            <a:r>
              <a:rPr lang="en-US" sz="2800" b="0" i="0" u="none" strike="noStrike" cap="none" dirty="0" err="1" smtClean="0">
                <a:solidFill>
                  <a:srgbClr val="000000"/>
                </a:solidFill>
                <a:latin typeface="Quicksand"/>
                <a:ea typeface="Quicksand"/>
                <a:cs typeface="Quicksand"/>
                <a:sym typeface="Quicksand"/>
              </a:rPr>
              <a:t>harta</a:t>
            </a:r>
            <a:r>
              <a:rPr lang="en-US" sz="2800" b="0" i="0" u="none" strike="noStrike" cap="none" dirty="0" smtClean="0">
                <a:solidFill>
                  <a:srgbClr val="000000"/>
                </a:solidFill>
                <a:latin typeface="Quicksand"/>
                <a:ea typeface="Quicksand"/>
                <a:cs typeface="Quicksand"/>
                <a:sym typeface="Quicksand"/>
              </a:rPr>
              <a:t> </a:t>
            </a:r>
            <a:r>
              <a:rPr lang="en-US" sz="2800" b="0" i="0" u="none" strike="noStrike" cap="none" dirty="0" err="1" smtClean="0">
                <a:solidFill>
                  <a:srgbClr val="000000"/>
                </a:solidFill>
                <a:latin typeface="Quicksand"/>
                <a:ea typeface="Quicksand"/>
                <a:cs typeface="Quicksand"/>
                <a:sym typeface="Quicksand"/>
              </a:rPr>
              <a:t>kekayaan</a:t>
            </a:r>
            <a:r>
              <a:rPr lang="en-US" sz="2800" b="0" i="0" u="none" strike="noStrike" cap="none" dirty="0" smtClean="0">
                <a:solidFill>
                  <a:srgbClr val="000000"/>
                </a:solidFill>
                <a:latin typeface="Quicksand"/>
                <a:ea typeface="Quicksand"/>
                <a:cs typeface="Quicksand"/>
                <a:sym typeface="Quicksand"/>
              </a:rPr>
              <a:t> </a:t>
            </a:r>
            <a:r>
              <a:rPr lang="en-US" sz="2800" b="0" i="0" u="none" strike="noStrike" cap="none" dirty="0" err="1" smtClean="0">
                <a:solidFill>
                  <a:srgbClr val="000000"/>
                </a:solidFill>
                <a:latin typeface="Quicksand"/>
                <a:ea typeface="Quicksand"/>
                <a:cs typeface="Quicksand"/>
                <a:sym typeface="Quicksand"/>
              </a:rPr>
              <a:t>suatu</a:t>
            </a:r>
            <a:r>
              <a:rPr lang="en-US" sz="2800" b="0" i="0" u="none" strike="noStrike" cap="none" dirty="0" smtClean="0">
                <a:solidFill>
                  <a:srgbClr val="000000"/>
                </a:solidFill>
                <a:latin typeface="Quicksand"/>
                <a:ea typeface="Quicksand"/>
                <a:cs typeface="Quicksand"/>
                <a:sym typeface="Quicksand"/>
              </a:rPr>
              <a:t> </a:t>
            </a:r>
            <a:r>
              <a:rPr lang="en-US" sz="2800" b="0" i="0" u="none" strike="noStrike" cap="none" dirty="0" err="1" smtClean="0">
                <a:solidFill>
                  <a:srgbClr val="000000"/>
                </a:solidFill>
                <a:latin typeface="Quicksand"/>
                <a:ea typeface="Quicksand"/>
                <a:cs typeface="Quicksand"/>
                <a:sym typeface="Quicksand"/>
              </a:rPr>
              <a:t>entitas</a:t>
            </a:r>
            <a:r>
              <a:rPr lang="en-US" sz="2800" b="0" i="0" u="none" strike="noStrike" cap="none" dirty="0" smtClean="0">
                <a:solidFill>
                  <a:srgbClr val="000000"/>
                </a:solidFill>
                <a:latin typeface="Quicksand"/>
                <a:ea typeface="Quicksand"/>
                <a:cs typeface="Quicksand"/>
                <a:sym typeface="Quicksand"/>
              </a:rPr>
              <a:t> / Perusahaan</a:t>
            </a:r>
            <a:endParaRPr sz="1800" dirty="0"/>
          </a:p>
        </p:txBody>
      </p:sp>
      <p:sp>
        <p:nvSpPr>
          <p:cNvPr id="323" name="Google Shape;323;p15"/>
          <p:cNvSpPr txBox="1"/>
          <p:nvPr/>
        </p:nvSpPr>
        <p:spPr>
          <a:xfrm>
            <a:off x="9674596" y="4900076"/>
            <a:ext cx="4584125"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err="1" smtClean="0">
                <a:latin typeface="Titillium Web SemiBold"/>
                <a:sym typeface="Titillium Web SemiBold"/>
              </a:rPr>
              <a:t>Hutang</a:t>
            </a:r>
            <a:endParaRPr dirty="0"/>
          </a:p>
        </p:txBody>
      </p:sp>
      <p:sp>
        <p:nvSpPr>
          <p:cNvPr id="324" name="Google Shape;324;p15"/>
          <p:cNvSpPr txBox="1"/>
          <p:nvPr/>
        </p:nvSpPr>
        <p:spPr>
          <a:xfrm>
            <a:off x="9674596" y="5646190"/>
            <a:ext cx="6466920" cy="1033745"/>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en-US" sz="2399" b="0" i="0" u="none" strike="noStrike" cap="none" dirty="0" err="1" smtClean="0">
                <a:solidFill>
                  <a:srgbClr val="000000"/>
                </a:solidFill>
                <a:latin typeface="Quicksand"/>
                <a:ea typeface="Quicksand"/>
                <a:cs typeface="Quicksand"/>
                <a:sym typeface="Quicksand"/>
              </a:rPr>
              <a:t>Seluruh</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keajiban</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suatu</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entitas</a:t>
            </a:r>
            <a:r>
              <a:rPr lang="en-US" sz="2399" b="0" i="0" u="none" strike="noStrike" cap="none" dirty="0" smtClean="0">
                <a:solidFill>
                  <a:srgbClr val="000000"/>
                </a:solidFill>
                <a:latin typeface="Quicksand"/>
                <a:ea typeface="Quicksand"/>
                <a:cs typeface="Quicksand"/>
                <a:sym typeface="Quicksand"/>
              </a:rPr>
              <a:t> / Perusahaan yang </a:t>
            </a:r>
            <a:r>
              <a:rPr lang="en-US" sz="2399" b="0" i="0" u="none" strike="noStrike" cap="none" dirty="0" err="1" smtClean="0">
                <a:solidFill>
                  <a:srgbClr val="000000"/>
                </a:solidFill>
                <a:latin typeface="Quicksand"/>
                <a:ea typeface="Quicksand"/>
                <a:cs typeface="Quicksand"/>
                <a:sym typeface="Quicksand"/>
              </a:rPr>
              <a:t>akan</a:t>
            </a:r>
            <a:r>
              <a:rPr lang="en-US" sz="2399" b="0" i="0" u="none" strike="noStrike" cap="none" dirty="0" smtClean="0">
                <a:solidFill>
                  <a:srgbClr val="000000"/>
                </a:solidFill>
                <a:latin typeface="Quicksand"/>
                <a:ea typeface="Quicksand"/>
                <a:cs typeface="Quicksand"/>
                <a:sym typeface="Quicksand"/>
              </a:rPr>
              <a:t> di </a:t>
            </a:r>
            <a:r>
              <a:rPr lang="en-US" sz="2399" b="0" i="0" u="none" strike="noStrike" cap="none" dirty="0" err="1" smtClean="0">
                <a:solidFill>
                  <a:srgbClr val="000000"/>
                </a:solidFill>
                <a:latin typeface="Quicksand"/>
                <a:ea typeface="Quicksand"/>
                <a:cs typeface="Quicksand"/>
                <a:sym typeface="Quicksand"/>
              </a:rPr>
              <a:t>bayarkan</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pada</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waktu</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tertentu</a:t>
            </a:r>
            <a:endParaRPr dirty="0"/>
          </a:p>
        </p:txBody>
      </p:sp>
      <p:sp>
        <p:nvSpPr>
          <p:cNvPr id="325" name="Google Shape;325;p15"/>
          <p:cNvSpPr txBox="1"/>
          <p:nvPr/>
        </p:nvSpPr>
        <p:spPr>
          <a:xfrm>
            <a:off x="1028700" y="1028700"/>
            <a:ext cx="13644147"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dirty="0" err="1" smtClean="0">
                <a:solidFill>
                  <a:srgbClr val="027C82"/>
                </a:solidFill>
                <a:latin typeface="Roboto Slab"/>
                <a:ea typeface="Roboto Slab"/>
                <a:cs typeface="Roboto Slab"/>
                <a:sym typeface="Roboto Slab"/>
              </a:rPr>
              <a:t>Kalisifikasi</a:t>
            </a:r>
            <a:r>
              <a:rPr lang="en-US" sz="9000" b="1"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Akun</a:t>
            </a:r>
            <a:endParaRPr dirty="0"/>
          </a:p>
        </p:txBody>
      </p:sp>
      <p:grpSp>
        <p:nvGrpSpPr>
          <p:cNvPr id="326" name="Google Shape;326;p15"/>
          <p:cNvGrpSpPr/>
          <p:nvPr/>
        </p:nvGrpSpPr>
        <p:grpSpPr>
          <a:xfrm>
            <a:off x="1028700" y="3379411"/>
            <a:ext cx="779158" cy="779158"/>
            <a:chOff x="0" y="0"/>
            <a:chExt cx="812800" cy="812800"/>
          </a:xfrm>
        </p:grpSpPr>
        <p:sp>
          <p:nvSpPr>
            <p:cNvPr id="327" name="Google Shape;327;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9" name="Google Shape;329;p15"/>
          <p:cNvGrpSpPr/>
          <p:nvPr/>
        </p:nvGrpSpPr>
        <p:grpSpPr>
          <a:xfrm>
            <a:off x="16045075" y="959115"/>
            <a:ext cx="1028700" cy="1028700"/>
            <a:chOff x="0" y="0"/>
            <a:chExt cx="812800" cy="812800"/>
          </a:xfrm>
        </p:grpSpPr>
        <p:sp>
          <p:nvSpPr>
            <p:cNvPr id="330" name="Google Shape;330;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2" name="Google Shape;332;p15"/>
          <p:cNvGrpSpPr/>
          <p:nvPr/>
        </p:nvGrpSpPr>
        <p:grpSpPr>
          <a:xfrm rot="8344262">
            <a:off x="-916160" y="7336835"/>
            <a:ext cx="2278479" cy="2278479"/>
            <a:chOff x="0" y="0"/>
            <a:chExt cx="812800" cy="812800"/>
          </a:xfrm>
        </p:grpSpPr>
        <p:sp>
          <p:nvSpPr>
            <p:cNvPr id="333" name="Google Shape;333;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5" name="Google Shape;335;p15"/>
          <p:cNvGrpSpPr/>
          <p:nvPr/>
        </p:nvGrpSpPr>
        <p:grpSpPr>
          <a:xfrm rot="8344262">
            <a:off x="1632424" y="2904597"/>
            <a:ext cx="350869" cy="350869"/>
            <a:chOff x="0" y="0"/>
            <a:chExt cx="812800" cy="812800"/>
          </a:xfrm>
        </p:grpSpPr>
        <p:sp>
          <p:nvSpPr>
            <p:cNvPr id="336" name="Google Shape;336;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8" name="Google Shape;338;p15"/>
          <p:cNvGrpSpPr/>
          <p:nvPr/>
        </p:nvGrpSpPr>
        <p:grpSpPr>
          <a:xfrm>
            <a:off x="1028700" y="8770086"/>
            <a:ext cx="16230600" cy="1165166"/>
            <a:chOff x="0" y="0"/>
            <a:chExt cx="21640800" cy="1553555"/>
          </a:xfrm>
        </p:grpSpPr>
        <p:cxnSp>
          <p:nvCxnSpPr>
            <p:cNvPr id="339" name="Google Shape;339;p15"/>
            <p:cNvCxnSpPr/>
            <p:nvPr/>
          </p:nvCxnSpPr>
          <p:spPr>
            <a:xfrm>
              <a:off x="0" y="1328912"/>
              <a:ext cx="7755694" cy="0"/>
            </a:xfrm>
            <a:prstGeom prst="straightConnector1">
              <a:avLst/>
            </a:prstGeom>
            <a:noFill/>
            <a:ln w="50800" cap="flat" cmpd="sng">
              <a:solidFill>
                <a:srgbClr val="0047AB"/>
              </a:solidFill>
              <a:prstDash val="solid"/>
              <a:round/>
              <a:headEnd type="none" w="sm" len="sm"/>
              <a:tailEnd type="none" w="sm" len="sm"/>
            </a:ln>
          </p:spPr>
        </p:cxnSp>
        <p:cxnSp>
          <p:nvCxnSpPr>
            <p:cNvPr id="340" name="Google Shape;340;p15"/>
            <p:cNvCxnSpPr/>
            <p:nvPr/>
          </p:nvCxnSpPr>
          <p:spPr>
            <a:xfrm>
              <a:off x="13885106" y="1328912"/>
              <a:ext cx="7755694" cy="0"/>
            </a:xfrm>
            <a:prstGeom prst="straightConnector1">
              <a:avLst/>
            </a:prstGeom>
            <a:noFill/>
            <a:ln w="50800" cap="flat" cmpd="sng">
              <a:solidFill>
                <a:srgbClr val="0047AB"/>
              </a:solidFill>
              <a:prstDash val="solid"/>
              <a:round/>
              <a:headEnd type="none" w="sm" len="sm"/>
              <a:tailEnd type="none" w="sm" len="sm"/>
            </a:ln>
          </p:spPr>
        </p:cxnSp>
        <p:sp>
          <p:nvSpPr>
            <p:cNvPr id="341" name="Google Shape;341;p15"/>
            <p:cNvSpPr/>
            <p:nvPr/>
          </p:nvSpPr>
          <p:spPr>
            <a:xfrm>
              <a:off x="9681127" y="0"/>
              <a:ext cx="2278547" cy="1553555"/>
            </a:xfrm>
            <a:custGeom>
              <a:avLst/>
              <a:gdLst/>
              <a:ahLst/>
              <a:cxnLst/>
              <a:rect l="l" t="t" r="r" b="b"/>
              <a:pathLst>
                <a:path w="2278547" h="1553555" extrusionOk="0">
                  <a:moveTo>
                    <a:pt x="0" y="0"/>
                  </a:moveTo>
                  <a:lnTo>
                    <a:pt x="2278546" y="0"/>
                  </a:lnTo>
                  <a:lnTo>
                    <a:pt x="2278546" y="1553555"/>
                  </a:lnTo>
                  <a:lnTo>
                    <a:pt x="0" y="1553555"/>
                  </a:lnTo>
                  <a:lnTo>
                    <a:pt x="0" y="0"/>
                  </a:lnTo>
                  <a:close/>
                </a:path>
              </a:pathLst>
            </a:custGeom>
            <a:blipFill rotWithShape="1">
              <a:blip r:embed="rId5">
                <a:alphaModFix/>
              </a:blip>
              <a:stretch>
                <a:fillRect/>
              </a:stretch>
            </a:blipFill>
            <a:ln>
              <a:noFill/>
            </a:ln>
          </p:spPr>
        </p:sp>
      </p:grpSp>
      <p:grpSp>
        <p:nvGrpSpPr>
          <p:cNvPr id="342" name="Google Shape;342;p15"/>
          <p:cNvGrpSpPr/>
          <p:nvPr/>
        </p:nvGrpSpPr>
        <p:grpSpPr>
          <a:xfrm>
            <a:off x="819520" y="2780652"/>
            <a:ext cx="598759" cy="598759"/>
            <a:chOff x="0" y="0"/>
            <a:chExt cx="812800" cy="812800"/>
          </a:xfrm>
        </p:grpSpPr>
        <p:sp>
          <p:nvSpPr>
            <p:cNvPr id="343" name="Google Shape;343;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5" name="Google Shape;345;p15"/>
          <p:cNvGrpSpPr/>
          <p:nvPr/>
        </p:nvGrpSpPr>
        <p:grpSpPr>
          <a:xfrm>
            <a:off x="7589514" y="6977143"/>
            <a:ext cx="630439" cy="630439"/>
            <a:chOff x="0" y="0"/>
            <a:chExt cx="812800" cy="812800"/>
          </a:xfrm>
        </p:grpSpPr>
        <p:sp>
          <p:nvSpPr>
            <p:cNvPr id="346" name="Google Shape;346;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8" name="Google Shape;348;p15"/>
          <p:cNvGrpSpPr/>
          <p:nvPr/>
        </p:nvGrpSpPr>
        <p:grpSpPr>
          <a:xfrm>
            <a:off x="16559425" y="1637877"/>
            <a:ext cx="699875" cy="699875"/>
            <a:chOff x="0" y="0"/>
            <a:chExt cx="812800" cy="812800"/>
          </a:xfrm>
        </p:grpSpPr>
        <p:sp>
          <p:nvSpPr>
            <p:cNvPr id="349" name="Google Shape;349;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351" name="Google Shape;351;p15"/>
          <p:cNvPicPr preferRelativeResize="0"/>
          <p:nvPr/>
        </p:nvPicPr>
        <p:blipFill>
          <a:blip r:embed="rId6">
            <a:alphaModFix/>
          </a:blip>
          <a:stretch>
            <a:fillRect/>
          </a:stretch>
        </p:blipFill>
        <p:spPr>
          <a:xfrm>
            <a:off x="2055322" y="3573750"/>
            <a:ext cx="4366955" cy="5600249"/>
          </a:xfrm>
          <a:prstGeom prst="rect">
            <a:avLst/>
          </a:prstGeom>
          <a:noFill/>
          <a:ln>
            <a:noFill/>
          </a:ln>
        </p:spPr>
      </p:pic>
      <p:grpSp>
        <p:nvGrpSpPr>
          <p:cNvPr id="39" name="Group 38"/>
          <p:cNvGrpSpPr/>
          <p:nvPr/>
        </p:nvGrpSpPr>
        <p:grpSpPr>
          <a:xfrm>
            <a:off x="7424370" y="7136911"/>
            <a:ext cx="2072733" cy="1785289"/>
            <a:chOff x="9626659" y="3768990"/>
            <a:chExt cx="2072733" cy="1785289"/>
          </a:xfrm>
        </p:grpSpPr>
        <p:sp>
          <p:nvSpPr>
            <p:cNvPr id="40" name="Google Shape;319;p15"/>
            <p:cNvSpPr/>
            <p:nvPr/>
          </p:nvSpPr>
          <p:spPr>
            <a:xfrm rot="5400000">
              <a:off x="9770381" y="3625268"/>
              <a:ext cx="1785289" cy="2072733"/>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028085"/>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20;p15"/>
            <p:cNvSpPr/>
            <p:nvPr/>
          </p:nvSpPr>
          <p:spPr>
            <a:xfrm>
              <a:off x="10028079" y="4026688"/>
              <a:ext cx="1269893" cy="1269893"/>
            </a:xfrm>
            <a:custGeom>
              <a:avLst/>
              <a:gdLst/>
              <a:ahLst/>
              <a:cxnLst/>
              <a:rect l="l" t="t" r="r" b="b"/>
              <a:pathLst>
                <a:path w="1269893" h="1269893" extrusionOk="0">
                  <a:moveTo>
                    <a:pt x="0" y="0"/>
                  </a:moveTo>
                  <a:lnTo>
                    <a:pt x="1269893" y="0"/>
                  </a:lnTo>
                  <a:lnTo>
                    <a:pt x="1269893" y="1269893"/>
                  </a:lnTo>
                  <a:lnTo>
                    <a:pt x="0" y="1269893"/>
                  </a:lnTo>
                  <a:lnTo>
                    <a:pt x="0" y="0"/>
                  </a:lnTo>
                  <a:close/>
                </a:path>
              </a:pathLst>
            </a:custGeom>
            <a:blipFill rotWithShape="1">
              <a:blip r:embed="rId4">
                <a:alphaModFix/>
              </a:blip>
              <a:stretch>
                <a:fillRect/>
              </a:stretch>
            </a:blipFill>
            <a:ln>
              <a:noFill/>
            </a:ln>
          </p:spPr>
        </p:sp>
      </p:grpSp>
      <p:sp>
        <p:nvSpPr>
          <p:cNvPr id="42" name="Google Shape;321;p15"/>
          <p:cNvSpPr txBox="1"/>
          <p:nvPr/>
        </p:nvSpPr>
        <p:spPr>
          <a:xfrm>
            <a:off x="9898523" y="7132509"/>
            <a:ext cx="4584125"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smtClean="0">
                <a:latin typeface="Titillium Web SemiBold"/>
                <a:sym typeface="Titillium Web SemiBold"/>
              </a:rPr>
              <a:t>Modal / </a:t>
            </a:r>
            <a:r>
              <a:rPr lang="en-US" sz="3499" b="1" dirty="0" err="1" smtClean="0">
                <a:latin typeface="Titillium Web SemiBold"/>
                <a:sym typeface="Titillium Web SemiBold"/>
              </a:rPr>
              <a:t>Ekuitas</a:t>
            </a:r>
            <a:endParaRPr dirty="0"/>
          </a:p>
        </p:txBody>
      </p:sp>
      <p:sp>
        <p:nvSpPr>
          <p:cNvPr id="43" name="Google Shape;324;p15"/>
          <p:cNvSpPr txBox="1"/>
          <p:nvPr/>
        </p:nvSpPr>
        <p:spPr>
          <a:xfrm>
            <a:off x="9898523" y="7683549"/>
            <a:ext cx="6466920" cy="1033745"/>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en-US" sz="2399" b="0" i="0" u="none" strike="noStrike" cap="none" dirty="0" err="1" smtClean="0">
                <a:solidFill>
                  <a:srgbClr val="000000"/>
                </a:solidFill>
                <a:latin typeface="Quicksand"/>
                <a:ea typeface="Quicksand"/>
                <a:cs typeface="Quicksand"/>
                <a:sym typeface="Quicksand"/>
              </a:rPr>
              <a:t>Kekakayaan</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bersih</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Pemilik</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dalam</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suatu</a:t>
            </a:r>
            <a:r>
              <a:rPr lang="en-US" sz="2399" b="0" i="0" u="none" strike="noStrike" cap="none" dirty="0" smtClean="0">
                <a:solidFill>
                  <a:srgbClr val="000000"/>
                </a:solidFill>
                <a:latin typeface="Quicksand"/>
                <a:ea typeface="Quicksand"/>
                <a:cs typeface="Quicksand"/>
                <a:sym typeface="Quicksand"/>
              </a:rPr>
              <a:t> </a:t>
            </a:r>
            <a:r>
              <a:rPr lang="en-US" sz="2399" b="0" i="0" u="none" strike="noStrike" cap="none" dirty="0" err="1" smtClean="0">
                <a:solidFill>
                  <a:srgbClr val="000000"/>
                </a:solidFill>
                <a:latin typeface="Quicksand"/>
                <a:ea typeface="Quicksand"/>
                <a:cs typeface="Quicksand"/>
                <a:sym typeface="Quicksand"/>
              </a:rPr>
              <a:t>entitas</a:t>
            </a:r>
            <a:r>
              <a:rPr lang="en-US" sz="2399" b="0" i="0" u="none" strike="noStrike" cap="none" dirty="0" smtClean="0">
                <a:solidFill>
                  <a:srgbClr val="000000"/>
                </a:solidFill>
                <a:latin typeface="Quicksand"/>
                <a:ea typeface="Quicksand"/>
                <a:cs typeface="Quicksand"/>
                <a:sym typeface="Quicksand"/>
              </a:rPr>
              <a:t> / Perusahaan</a:t>
            </a:r>
            <a:endParaRPr dirty="0"/>
          </a:p>
        </p:txBody>
      </p:sp>
      <p:sp>
        <p:nvSpPr>
          <p:cNvPr id="4" name="TextBox 3"/>
          <p:cNvSpPr txBox="1"/>
          <p:nvPr/>
        </p:nvSpPr>
        <p:spPr>
          <a:xfrm>
            <a:off x="1690751" y="2827288"/>
            <a:ext cx="4583306" cy="1200329"/>
          </a:xfrm>
          <a:prstGeom prst="rect">
            <a:avLst/>
          </a:prstGeom>
          <a:noFill/>
        </p:spPr>
        <p:txBody>
          <a:bodyPr wrap="none" rtlCol="0">
            <a:spAutoFit/>
          </a:bodyPr>
          <a:lstStyle/>
          <a:p>
            <a:r>
              <a:rPr lang="en-US" sz="7200" dirty="0" err="1" smtClean="0">
                <a:solidFill>
                  <a:schemeClr val="accent3">
                    <a:lumMod val="25000"/>
                  </a:schemeClr>
                </a:solidFill>
                <a:latin typeface="Broadway" panose="04040905080B02020502" pitchFamily="82" charset="0"/>
                <a:ea typeface="Roboto" panose="02000000000000000000" pitchFamily="2" charset="0"/>
              </a:rPr>
              <a:t>Akun</a:t>
            </a:r>
            <a:r>
              <a:rPr lang="en-US" sz="7200" dirty="0" smtClean="0">
                <a:solidFill>
                  <a:schemeClr val="accent3">
                    <a:lumMod val="25000"/>
                  </a:schemeClr>
                </a:solidFill>
                <a:latin typeface="Broadway" panose="04040905080B02020502" pitchFamily="82" charset="0"/>
                <a:ea typeface="Roboto" panose="02000000000000000000" pitchFamily="2" charset="0"/>
              </a:rPr>
              <a:t> </a:t>
            </a:r>
            <a:r>
              <a:rPr lang="en-US" sz="7200" dirty="0" err="1" smtClean="0">
                <a:solidFill>
                  <a:schemeClr val="accent3">
                    <a:lumMod val="25000"/>
                  </a:schemeClr>
                </a:solidFill>
                <a:latin typeface="Broadway" panose="04040905080B02020502" pitchFamily="82" charset="0"/>
                <a:ea typeface="Roboto" panose="02000000000000000000" pitchFamily="2" charset="0"/>
              </a:rPr>
              <a:t>Ril</a:t>
            </a:r>
            <a:endParaRPr lang="en-US" sz="7200" dirty="0">
              <a:solidFill>
                <a:schemeClr val="accent3">
                  <a:lumMod val="25000"/>
                </a:schemeClr>
              </a:solidFill>
              <a:latin typeface="Broadway" panose="04040905080B02020502" pitchFamily="82" charset="0"/>
              <a:ea typeface="Roboto" panose="02000000000000000000"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grpSp>
        <p:nvGrpSpPr>
          <p:cNvPr id="3" name="Group 2"/>
          <p:cNvGrpSpPr/>
          <p:nvPr/>
        </p:nvGrpSpPr>
        <p:grpSpPr>
          <a:xfrm>
            <a:off x="7375868" y="6317966"/>
            <a:ext cx="2072733" cy="1785289"/>
            <a:chOff x="9674596" y="6466667"/>
            <a:chExt cx="2072733" cy="1785289"/>
          </a:xfrm>
        </p:grpSpPr>
        <p:sp>
          <p:nvSpPr>
            <p:cNvPr id="317" name="Google Shape;317;p15"/>
            <p:cNvSpPr/>
            <p:nvPr/>
          </p:nvSpPr>
          <p:spPr>
            <a:xfrm rot="5400000">
              <a:off x="9818318" y="6322945"/>
              <a:ext cx="1785289" cy="2072733"/>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028085"/>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5"/>
            <p:cNvSpPr/>
            <p:nvPr/>
          </p:nvSpPr>
          <p:spPr>
            <a:xfrm>
              <a:off x="10105566" y="6753914"/>
              <a:ext cx="1210795" cy="1210795"/>
            </a:xfrm>
            <a:custGeom>
              <a:avLst/>
              <a:gdLst/>
              <a:ahLst/>
              <a:cxnLst/>
              <a:rect l="l" t="t" r="r" b="b"/>
              <a:pathLst>
                <a:path w="1210795" h="1210795" extrusionOk="0">
                  <a:moveTo>
                    <a:pt x="0" y="0"/>
                  </a:moveTo>
                  <a:lnTo>
                    <a:pt x="1210794" y="0"/>
                  </a:lnTo>
                  <a:lnTo>
                    <a:pt x="1210794" y="1210795"/>
                  </a:lnTo>
                  <a:lnTo>
                    <a:pt x="0" y="1210795"/>
                  </a:lnTo>
                  <a:lnTo>
                    <a:pt x="0" y="0"/>
                  </a:lnTo>
                  <a:close/>
                </a:path>
              </a:pathLst>
            </a:custGeom>
            <a:blipFill rotWithShape="1">
              <a:blip r:embed="rId3">
                <a:alphaModFix/>
              </a:blip>
              <a:stretch>
                <a:fillRect/>
              </a:stretch>
            </a:blipFill>
            <a:ln>
              <a:noFill/>
            </a:ln>
          </p:spPr>
        </p:sp>
      </p:grpSp>
      <p:grpSp>
        <p:nvGrpSpPr>
          <p:cNvPr id="2" name="Group 1"/>
          <p:cNvGrpSpPr/>
          <p:nvPr/>
        </p:nvGrpSpPr>
        <p:grpSpPr>
          <a:xfrm>
            <a:off x="7183586" y="2766623"/>
            <a:ext cx="2072733" cy="1785289"/>
            <a:chOff x="9626659" y="3768990"/>
            <a:chExt cx="2072733" cy="1785289"/>
          </a:xfrm>
        </p:grpSpPr>
        <p:sp>
          <p:nvSpPr>
            <p:cNvPr id="319" name="Google Shape;319;p15"/>
            <p:cNvSpPr/>
            <p:nvPr/>
          </p:nvSpPr>
          <p:spPr>
            <a:xfrm rot="5400000">
              <a:off x="9770381" y="3625268"/>
              <a:ext cx="1785289" cy="2072733"/>
            </a:xfrm>
            <a:custGeom>
              <a:avLst/>
              <a:gdLst/>
              <a:ahLst/>
              <a:cxnLst/>
              <a:rect l="l" t="t" r="r" b="b"/>
              <a:pathLst>
                <a:path w="6775883" h="7866845" extrusionOk="0">
                  <a:moveTo>
                    <a:pt x="5163223" y="0"/>
                  </a:moveTo>
                  <a:lnTo>
                    <a:pt x="1612660" y="0"/>
                  </a:lnTo>
                  <a:cubicBezTo>
                    <a:pt x="722309" y="0"/>
                    <a:pt x="0" y="838606"/>
                    <a:pt x="0" y="1872309"/>
                  </a:cubicBezTo>
                  <a:lnTo>
                    <a:pt x="0" y="7866845"/>
                  </a:lnTo>
                  <a:lnTo>
                    <a:pt x="5163223" y="7866845"/>
                  </a:lnTo>
                  <a:cubicBezTo>
                    <a:pt x="6053574" y="7866845"/>
                    <a:pt x="6775883" y="7028239"/>
                    <a:pt x="6775883" y="5994536"/>
                  </a:cubicBezTo>
                  <a:lnTo>
                    <a:pt x="6775883" y="0"/>
                  </a:lnTo>
                  <a:lnTo>
                    <a:pt x="5163223" y="0"/>
                  </a:lnTo>
                  <a:close/>
                </a:path>
              </a:pathLst>
            </a:custGeom>
            <a:solidFill>
              <a:srgbClr val="028085"/>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5"/>
            <p:cNvSpPr/>
            <p:nvPr/>
          </p:nvSpPr>
          <p:spPr>
            <a:xfrm>
              <a:off x="10028079" y="4026688"/>
              <a:ext cx="1269893" cy="1269893"/>
            </a:xfrm>
            <a:custGeom>
              <a:avLst/>
              <a:gdLst/>
              <a:ahLst/>
              <a:cxnLst/>
              <a:rect l="l" t="t" r="r" b="b"/>
              <a:pathLst>
                <a:path w="1269893" h="1269893" extrusionOk="0">
                  <a:moveTo>
                    <a:pt x="0" y="0"/>
                  </a:moveTo>
                  <a:lnTo>
                    <a:pt x="1269893" y="0"/>
                  </a:lnTo>
                  <a:lnTo>
                    <a:pt x="1269893" y="1269893"/>
                  </a:lnTo>
                  <a:lnTo>
                    <a:pt x="0" y="1269893"/>
                  </a:lnTo>
                  <a:lnTo>
                    <a:pt x="0" y="0"/>
                  </a:lnTo>
                  <a:close/>
                </a:path>
              </a:pathLst>
            </a:custGeom>
            <a:blipFill rotWithShape="1">
              <a:blip r:embed="rId4">
                <a:alphaModFix/>
              </a:blip>
              <a:stretch>
                <a:fillRect/>
              </a:stretch>
            </a:blipFill>
            <a:ln>
              <a:noFill/>
            </a:ln>
          </p:spPr>
        </p:sp>
      </p:grpSp>
      <p:sp>
        <p:nvSpPr>
          <p:cNvPr id="321" name="Google Shape;321;p15"/>
          <p:cNvSpPr txBox="1"/>
          <p:nvPr/>
        </p:nvSpPr>
        <p:spPr>
          <a:xfrm>
            <a:off x="9657739" y="2578300"/>
            <a:ext cx="4584125"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err="1" smtClean="0">
                <a:latin typeface="Titillium Web SemiBold"/>
                <a:sym typeface="Titillium Web SemiBold"/>
              </a:rPr>
              <a:t>Pendapatan</a:t>
            </a:r>
            <a:endParaRPr dirty="0"/>
          </a:p>
        </p:txBody>
      </p:sp>
      <p:sp>
        <p:nvSpPr>
          <p:cNvPr id="322" name="Google Shape;322;p15"/>
          <p:cNvSpPr txBox="1"/>
          <p:nvPr/>
        </p:nvSpPr>
        <p:spPr>
          <a:xfrm>
            <a:off x="9674596" y="3340929"/>
            <a:ext cx="7519090" cy="2412968"/>
          </a:xfrm>
          <a:prstGeom prst="rect">
            <a:avLst/>
          </a:prstGeom>
          <a:noFill/>
          <a:ln>
            <a:noFill/>
          </a:ln>
        </p:spPr>
        <p:txBody>
          <a:bodyPr spcFirstLastPara="1" wrap="square" lIns="0" tIns="0" rIns="0" bIns="0" anchor="t" anchorCtr="0">
            <a:spAutoFit/>
          </a:bodyPr>
          <a:lstStyle/>
          <a:p>
            <a:pPr lvl="0">
              <a:lnSpc>
                <a:spcPct val="140016"/>
              </a:lnSpc>
            </a:pPr>
            <a:r>
              <a:rPr lang="en-US" sz="2800" dirty="0" err="1" smtClean="0"/>
              <a:t>Penghasilan</a:t>
            </a:r>
            <a:r>
              <a:rPr lang="en-US" sz="2800" dirty="0" smtClean="0"/>
              <a:t> </a:t>
            </a:r>
            <a:r>
              <a:rPr lang="en-US" sz="2800" dirty="0"/>
              <a:t>yang </a:t>
            </a:r>
            <a:r>
              <a:rPr lang="en-US" sz="2800" dirty="0" err="1"/>
              <a:t>timbul</a:t>
            </a:r>
            <a:r>
              <a:rPr lang="en-US" sz="2800" dirty="0"/>
              <a:t> </a:t>
            </a:r>
            <a:r>
              <a:rPr lang="en-US" sz="2800" dirty="0" err="1"/>
              <a:t>dalam</a:t>
            </a:r>
            <a:r>
              <a:rPr lang="en-US" sz="2800" dirty="0"/>
              <a:t> </a:t>
            </a:r>
            <a:r>
              <a:rPr lang="en-US" sz="2800" dirty="0" err="1"/>
              <a:t>pelaksanaan</a:t>
            </a:r>
            <a:r>
              <a:rPr lang="en-US" sz="2800" dirty="0"/>
              <a:t> </a:t>
            </a:r>
            <a:r>
              <a:rPr lang="en-US" sz="2800" dirty="0" err="1"/>
              <a:t>aktivitas</a:t>
            </a:r>
            <a:r>
              <a:rPr lang="en-US" sz="2800" dirty="0"/>
              <a:t> </a:t>
            </a:r>
            <a:r>
              <a:rPr lang="en-US" sz="2800" dirty="0" err="1"/>
              <a:t>entitas</a:t>
            </a:r>
            <a:r>
              <a:rPr lang="en-US" sz="2800" dirty="0"/>
              <a:t> yang </a:t>
            </a:r>
            <a:r>
              <a:rPr lang="en-US" sz="2800" dirty="0" err="1"/>
              <a:t>biasa</a:t>
            </a:r>
            <a:r>
              <a:rPr lang="en-US" sz="2800" dirty="0"/>
              <a:t> </a:t>
            </a:r>
            <a:r>
              <a:rPr lang="en-US" sz="2800" dirty="0" err="1"/>
              <a:t>dan</a:t>
            </a:r>
            <a:r>
              <a:rPr lang="en-US" sz="2800" dirty="0"/>
              <a:t> </a:t>
            </a:r>
            <a:r>
              <a:rPr lang="en-US" sz="2800" dirty="0" err="1"/>
              <a:t>dikenal</a:t>
            </a:r>
            <a:r>
              <a:rPr lang="en-US" sz="2800" dirty="0"/>
              <a:t> </a:t>
            </a:r>
            <a:r>
              <a:rPr lang="en-US" sz="2800" dirty="0" err="1"/>
              <a:t>dengan</a:t>
            </a:r>
            <a:r>
              <a:rPr lang="en-US" sz="2800" dirty="0"/>
              <a:t> </a:t>
            </a:r>
            <a:r>
              <a:rPr lang="en-US" sz="2800" dirty="0" err="1"/>
              <a:t>sebutan</a:t>
            </a:r>
            <a:r>
              <a:rPr lang="en-US" sz="2800" dirty="0"/>
              <a:t> </a:t>
            </a:r>
            <a:r>
              <a:rPr lang="en-US" sz="2800" dirty="0" err="1"/>
              <a:t>berbeda</a:t>
            </a:r>
            <a:r>
              <a:rPr lang="en-US" sz="2800" dirty="0"/>
              <a:t> </a:t>
            </a:r>
            <a:r>
              <a:rPr lang="en-US" sz="2800" dirty="0" err="1"/>
              <a:t>seperti</a:t>
            </a:r>
            <a:r>
              <a:rPr lang="en-US" sz="2800" dirty="0"/>
              <a:t> </a:t>
            </a:r>
            <a:r>
              <a:rPr lang="en-US" sz="2800" dirty="0" err="1"/>
              <a:t>penjualan</a:t>
            </a:r>
            <a:r>
              <a:rPr lang="en-US" sz="2800" dirty="0"/>
              <a:t>, </a:t>
            </a:r>
            <a:r>
              <a:rPr lang="en-US" sz="2800" dirty="0" err="1"/>
              <a:t>imbalan</a:t>
            </a:r>
            <a:r>
              <a:rPr lang="en-US" sz="2800" dirty="0"/>
              <a:t>, </a:t>
            </a:r>
            <a:r>
              <a:rPr lang="en-US" sz="2800" dirty="0" err="1"/>
              <a:t>bunga</a:t>
            </a:r>
            <a:r>
              <a:rPr lang="en-US" sz="2800" dirty="0"/>
              <a:t>, </a:t>
            </a:r>
            <a:r>
              <a:rPr lang="en-US" sz="2800" dirty="0" err="1"/>
              <a:t>dividen</a:t>
            </a:r>
            <a:r>
              <a:rPr lang="en-US" sz="2800" dirty="0"/>
              <a:t>, </a:t>
            </a:r>
            <a:r>
              <a:rPr lang="en-US" sz="2800" dirty="0" err="1"/>
              <a:t>royalti</a:t>
            </a:r>
            <a:r>
              <a:rPr lang="en-US" sz="2800" dirty="0"/>
              <a:t> </a:t>
            </a:r>
            <a:r>
              <a:rPr lang="en-US" sz="2800" dirty="0" err="1"/>
              <a:t>dan</a:t>
            </a:r>
            <a:r>
              <a:rPr lang="en-US" sz="2800" dirty="0"/>
              <a:t> </a:t>
            </a:r>
            <a:r>
              <a:rPr lang="en-US" sz="2800" dirty="0" err="1"/>
              <a:t>sewa</a:t>
            </a:r>
            <a:endParaRPr sz="1800" dirty="0"/>
          </a:p>
        </p:txBody>
      </p:sp>
      <p:sp>
        <p:nvSpPr>
          <p:cNvPr id="323" name="Google Shape;323;p15"/>
          <p:cNvSpPr txBox="1"/>
          <p:nvPr/>
        </p:nvSpPr>
        <p:spPr>
          <a:xfrm>
            <a:off x="9657738" y="6270198"/>
            <a:ext cx="4584125"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smtClean="0">
                <a:latin typeface="Titillium Web SemiBold"/>
                <a:sym typeface="Titillium Web SemiBold"/>
              </a:rPr>
              <a:t>Beban</a:t>
            </a:r>
            <a:endParaRPr dirty="0"/>
          </a:p>
        </p:txBody>
      </p:sp>
      <p:sp>
        <p:nvSpPr>
          <p:cNvPr id="324" name="Google Shape;324;p15"/>
          <p:cNvSpPr txBox="1"/>
          <p:nvPr/>
        </p:nvSpPr>
        <p:spPr>
          <a:xfrm>
            <a:off x="9657738" y="7107011"/>
            <a:ext cx="7535947" cy="2412968"/>
          </a:xfrm>
          <a:prstGeom prst="rect">
            <a:avLst/>
          </a:prstGeom>
          <a:noFill/>
          <a:ln>
            <a:noFill/>
          </a:ln>
        </p:spPr>
        <p:txBody>
          <a:bodyPr spcFirstLastPara="1" wrap="square" lIns="0" tIns="0" rIns="0" bIns="0" anchor="t" anchorCtr="0">
            <a:spAutoFit/>
          </a:bodyPr>
          <a:lstStyle/>
          <a:p>
            <a:pPr lvl="0">
              <a:lnSpc>
                <a:spcPct val="140016"/>
              </a:lnSpc>
            </a:pPr>
            <a:r>
              <a:rPr lang="en-US" sz="2800" dirty="0" err="1" smtClean="0"/>
              <a:t>Penurunan</a:t>
            </a:r>
            <a:r>
              <a:rPr lang="en-US" sz="2800" dirty="0" smtClean="0"/>
              <a:t> </a:t>
            </a:r>
            <a:r>
              <a:rPr lang="en-US" sz="2800" dirty="0" err="1"/>
              <a:t>manfaat</a:t>
            </a:r>
            <a:r>
              <a:rPr lang="en-US" sz="2800" dirty="0"/>
              <a:t> </a:t>
            </a:r>
            <a:r>
              <a:rPr lang="en-US" sz="2800" dirty="0" err="1"/>
              <a:t>ekonomi</a:t>
            </a:r>
            <a:r>
              <a:rPr lang="en-US" sz="2800" dirty="0"/>
              <a:t> </a:t>
            </a:r>
            <a:r>
              <a:rPr lang="en-US" sz="2800" dirty="0" err="1"/>
              <a:t>selama</a:t>
            </a:r>
            <a:r>
              <a:rPr lang="en-US" sz="2800" dirty="0"/>
              <a:t> </a:t>
            </a:r>
            <a:r>
              <a:rPr lang="en-US" sz="2800" dirty="0" err="1"/>
              <a:t>satu</a:t>
            </a:r>
            <a:r>
              <a:rPr lang="en-US" sz="2800" dirty="0"/>
              <a:t> </a:t>
            </a:r>
            <a:r>
              <a:rPr lang="en-US" sz="2800" dirty="0" err="1"/>
              <a:t>periode</a:t>
            </a:r>
            <a:r>
              <a:rPr lang="en-US" sz="2800" dirty="0"/>
              <a:t> </a:t>
            </a:r>
            <a:r>
              <a:rPr lang="en-US" sz="2800" dirty="0" err="1"/>
              <a:t>akuntansi</a:t>
            </a:r>
            <a:r>
              <a:rPr lang="en-US" sz="2800" dirty="0"/>
              <a:t> </a:t>
            </a:r>
            <a:r>
              <a:rPr lang="en-US" sz="2800" dirty="0" err="1"/>
              <a:t>dalam</a:t>
            </a:r>
            <a:r>
              <a:rPr lang="en-US" sz="2800" dirty="0"/>
              <a:t> </a:t>
            </a:r>
            <a:r>
              <a:rPr lang="en-US" sz="2800" dirty="0" err="1"/>
              <a:t>bentuk</a:t>
            </a:r>
            <a:r>
              <a:rPr lang="en-US" sz="2800" dirty="0"/>
              <a:t> </a:t>
            </a:r>
            <a:r>
              <a:rPr lang="en-US" sz="2800" dirty="0" err="1"/>
              <a:t>arus</a:t>
            </a:r>
            <a:r>
              <a:rPr lang="en-US" sz="2800" dirty="0"/>
              <a:t> </a:t>
            </a:r>
            <a:r>
              <a:rPr lang="en-US" sz="2800" dirty="0" err="1"/>
              <a:t>keluar</a:t>
            </a:r>
            <a:r>
              <a:rPr lang="en-US" sz="2800" dirty="0"/>
              <a:t> </a:t>
            </a:r>
            <a:r>
              <a:rPr lang="en-US" sz="2800" dirty="0" err="1"/>
              <a:t>atau</a:t>
            </a:r>
            <a:r>
              <a:rPr lang="en-US" sz="2800" dirty="0"/>
              <a:t> </a:t>
            </a:r>
            <a:r>
              <a:rPr lang="en-US" sz="2800" dirty="0" err="1"/>
              <a:t>berkeluarnya</a:t>
            </a:r>
            <a:r>
              <a:rPr lang="en-US" sz="2800" dirty="0"/>
              <a:t> </a:t>
            </a:r>
            <a:r>
              <a:rPr lang="en-US" sz="2800" dirty="0" err="1"/>
              <a:t>aset</a:t>
            </a:r>
            <a:r>
              <a:rPr lang="en-US" sz="2800" dirty="0"/>
              <a:t> </a:t>
            </a:r>
            <a:r>
              <a:rPr lang="en-US" sz="2800" dirty="0" err="1"/>
              <a:t>atau</a:t>
            </a:r>
            <a:r>
              <a:rPr lang="en-US" sz="2800" dirty="0"/>
              <a:t> </a:t>
            </a:r>
            <a:r>
              <a:rPr lang="en-US" sz="2800" dirty="0" err="1"/>
              <a:t>terjadinya</a:t>
            </a:r>
            <a:r>
              <a:rPr lang="en-US" sz="2800" dirty="0"/>
              <a:t> </a:t>
            </a:r>
            <a:r>
              <a:rPr lang="en-US" sz="2800" dirty="0" err="1"/>
              <a:t>liabilitas</a:t>
            </a:r>
            <a:r>
              <a:rPr lang="en-US" sz="2800" dirty="0"/>
              <a:t> yang </a:t>
            </a:r>
            <a:r>
              <a:rPr lang="en-US" sz="2800" dirty="0" err="1"/>
              <a:t>mengakibatkan</a:t>
            </a:r>
            <a:r>
              <a:rPr lang="en-US" sz="2800" dirty="0"/>
              <a:t> </a:t>
            </a:r>
            <a:r>
              <a:rPr lang="en-US" sz="2800" dirty="0" err="1"/>
              <a:t>penurunan</a:t>
            </a:r>
            <a:r>
              <a:rPr lang="en-US" sz="2800" dirty="0"/>
              <a:t> </a:t>
            </a:r>
            <a:r>
              <a:rPr lang="en-US" sz="2800" dirty="0" err="1"/>
              <a:t>ekuitas</a:t>
            </a:r>
            <a:endParaRPr sz="1600" dirty="0"/>
          </a:p>
        </p:txBody>
      </p:sp>
      <p:sp>
        <p:nvSpPr>
          <p:cNvPr id="325" name="Google Shape;325;p15"/>
          <p:cNvSpPr txBox="1"/>
          <p:nvPr/>
        </p:nvSpPr>
        <p:spPr>
          <a:xfrm>
            <a:off x="1028700" y="1028700"/>
            <a:ext cx="13644147"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dirty="0" err="1" smtClean="0">
                <a:solidFill>
                  <a:srgbClr val="027C82"/>
                </a:solidFill>
                <a:latin typeface="Roboto Slab"/>
                <a:ea typeface="Roboto Slab"/>
                <a:cs typeface="Roboto Slab"/>
                <a:sym typeface="Roboto Slab"/>
              </a:rPr>
              <a:t>Kalisifikasi</a:t>
            </a:r>
            <a:r>
              <a:rPr lang="en-US" sz="9000" b="1"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Akun</a:t>
            </a:r>
            <a:endParaRPr dirty="0"/>
          </a:p>
        </p:txBody>
      </p:sp>
      <p:grpSp>
        <p:nvGrpSpPr>
          <p:cNvPr id="326" name="Google Shape;326;p15"/>
          <p:cNvGrpSpPr/>
          <p:nvPr/>
        </p:nvGrpSpPr>
        <p:grpSpPr>
          <a:xfrm>
            <a:off x="1028700" y="3379411"/>
            <a:ext cx="779158" cy="779158"/>
            <a:chOff x="0" y="0"/>
            <a:chExt cx="812800" cy="812800"/>
          </a:xfrm>
        </p:grpSpPr>
        <p:sp>
          <p:nvSpPr>
            <p:cNvPr id="327" name="Google Shape;327;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9" name="Google Shape;329;p15"/>
          <p:cNvGrpSpPr/>
          <p:nvPr/>
        </p:nvGrpSpPr>
        <p:grpSpPr>
          <a:xfrm>
            <a:off x="16045075" y="959115"/>
            <a:ext cx="1028700" cy="1028700"/>
            <a:chOff x="0" y="0"/>
            <a:chExt cx="812800" cy="812800"/>
          </a:xfrm>
        </p:grpSpPr>
        <p:sp>
          <p:nvSpPr>
            <p:cNvPr id="330" name="Google Shape;330;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2" name="Google Shape;332;p15"/>
          <p:cNvGrpSpPr/>
          <p:nvPr/>
        </p:nvGrpSpPr>
        <p:grpSpPr>
          <a:xfrm rot="8344262">
            <a:off x="-916160" y="7336835"/>
            <a:ext cx="2278479" cy="2278479"/>
            <a:chOff x="0" y="0"/>
            <a:chExt cx="812800" cy="812800"/>
          </a:xfrm>
        </p:grpSpPr>
        <p:sp>
          <p:nvSpPr>
            <p:cNvPr id="333" name="Google Shape;333;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5" name="Google Shape;335;p15"/>
          <p:cNvGrpSpPr/>
          <p:nvPr/>
        </p:nvGrpSpPr>
        <p:grpSpPr>
          <a:xfrm rot="8344262">
            <a:off x="1632424" y="2904597"/>
            <a:ext cx="350869" cy="350869"/>
            <a:chOff x="0" y="0"/>
            <a:chExt cx="812800" cy="812800"/>
          </a:xfrm>
        </p:grpSpPr>
        <p:sp>
          <p:nvSpPr>
            <p:cNvPr id="336" name="Google Shape;336;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8" name="Google Shape;338;p15"/>
          <p:cNvGrpSpPr/>
          <p:nvPr/>
        </p:nvGrpSpPr>
        <p:grpSpPr>
          <a:xfrm>
            <a:off x="1028700" y="8770086"/>
            <a:ext cx="16230600" cy="1165166"/>
            <a:chOff x="0" y="0"/>
            <a:chExt cx="21640800" cy="1553555"/>
          </a:xfrm>
        </p:grpSpPr>
        <p:cxnSp>
          <p:nvCxnSpPr>
            <p:cNvPr id="339" name="Google Shape;339;p15"/>
            <p:cNvCxnSpPr/>
            <p:nvPr/>
          </p:nvCxnSpPr>
          <p:spPr>
            <a:xfrm>
              <a:off x="0" y="1328912"/>
              <a:ext cx="7755694" cy="0"/>
            </a:xfrm>
            <a:prstGeom prst="straightConnector1">
              <a:avLst/>
            </a:prstGeom>
            <a:noFill/>
            <a:ln w="50800" cap="flat" cmpd="sng">
              <a:solidFill>
                <a:srgbClr val="0047AB"/>
              </a:solidFill>
              <a:prstDash val="solid"/>
              <a:round/>
              <a:headEnd type="none" w="sm" len="sm"/>
              <a:tailEnd type="none" w="sm" len="sm"/>
            </a:ln>
          </p:spPr>
        </p:cxnSp>
        <p:cxnSp>
          <p:nvCxnSpPr>
            <p:cNvPr id="340" name="Google Shape;340;p15"/>
            <p:cNvCxnSpPr/>
            <p:nvPr/>
          </p:nvCxnSpPr>
          <p:spPr>
            <a:xfrm>
              <a:off x="13885106" y="1328912"/>
              <a:ext cx="7755694" cy="0"/>
            </a:xfrm>
            <a:prstGeom prst="straightConnector1">
              <a:avLst/>
            </a:prstGeom>
            <a:noFill/>
            <a:ln w="50800" cap="flat" cmpd="sng">
              <a:solidFill>
                <a:srgbClr val="0047AB"/>
              </a:solidFill>
              <a:prstDash val="solid"/>
              <a:round/>
              <a:headEnd type="none" w="sm" len="sm"/>
              <a:tailEnd type="none" w="sm" len="sm"/>
            </a:ln>
          </p:spPr>
        </p:cxnSp>
        <p:sp>
          <p:nvSpPr>
            <p:cNvPr id="341" name="Google Shape;341;p15"/>
            <p:cNvSpPr/>
            <p:nvPr/>
          </p:nvSpPr>
          <p:spPr>
            <a:xfrm>
              <a:off x="9681127" y="0"/>
              <a:ext cx="2278547" cy="1553555"/>
            </a:xfrm>
            <a:custGeom>
              <a:avLst/>
              <a:gdLst/>
              <a:ahLst/>
              <a:cxnLst/>
              <a:rect l="l" t="t" r="r" b="b"/>
              <a:pathLst>
                <a:path w="2278547" h="1553555" extrusionOk="0">
                  <a:moveTo>
                    <a:pt x="0" y="0"/>
                  </a:moveTo>
                  <a:lnTo>
                    <a:pt x="2278546" y="0"/>
                  </a:lnTo>
                  <a:lnTo>
                    <a:pt x="2278546" y="1553555"/>
                  </a:lnTo>
                  <a:lnTo>
                    <a:pt x="0" y="1553555"/>
                  </a:lnTo>
                  <a:lnTo>
                    <a:pt x="0" y="0"/>
                  </a:lnTo>
                  <a:close/>
                </a:path>
              </a:pathLst>
            </a:custGeom>
            <a:blipFill rotWithShape="1">
              <a:blip r:embed="rId5">
                <a:alphaModFix/>
              </a:blip>
              <a:stretch>
                <a:fillRect/>
              </a:stretch>
            </a:blipFill>
            <a:ln>
              <a:noFill/>
            </a:ln>
          </p:spPr>
        </p:sp>
      </p:grpSp>
      <p:grpSp>
        <p:nvGrpSpPr>
          <p:cNvPr id="342" name="Google Shape;342;p15"/>
          <p:cNvGrpSpPr/>
          <p:nvPr/>
        </p:nvGrpSpPr>
        <p:grpSpPr>
          <a:xfrm>
            <a:off x="819520" y="2780652"/>
            <a:ext cx="598759" cy="598759"/>
            <a:chOff x="0" y="0"/>
            <a:chExt cx="812800" cy="812800"/>
          </a:xfrm>
        </p:grpSpPr>
        <p:sp>
          <p:nvSpPr>
            <p:cNvPr id="343" name="Google Shape;343;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5" name="Google Shape;345;p15"/>
          <p:cNvGrpSpPr/>
          <p:nvPr/>
        </p:nvGrpSpPr>
        <p:grpSpPr>
          <a:xfrm>
            <a:off x="7589514" y="6977143"/>
            <a:ext cx="630439" cy="630439"/>
            <a:chOff x="0" y="0"/>
            <a:chExt cx="812800" cy="812800"/>
          </a:xfrm>
        </p:grpSpPr>
        <p:sp>
          <p:nvSpPr>
            <p:cNvPr id="346" name="Google Shape;346;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8" name="Google Shape;348;p15"/>
          <p:cNvGrpSpPr/>
          <p:nvPr/>
        </p:nvGrpSpPr>
        <p:grpSpPr>
          <a:xfrm>
            <a:off x="16559425" y="1637877"/>
            <a:ext cx="699875" cy="699875"/>
            <a:chOff x="0" y="0"/>
            <a:chExt cx="812800" cy="812800"/>
          </a:xfrm>
        </p:grpSpPr>
        <p:sp>
          <p:nvSpPr>
            <p:cNvPr id="349" name="Google Shape;349;p1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5"/>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351" name="Google Shape;351;p15"/>
          <p:cNvPicPr preferRelativeResize="0"/>
          <p:nvPr/>
        </p:nvPicPr>
        <p:blipFill>
          <a:blip r:embed="rId6">
            <a:alphaModFix/>
          </a:blip>
          <a:stretch>
            <a:fillRect/>
          </a:stretch>
        </p:blipFill>
        <p:spPr>
          <a:xfrm>
            <a:off x="2055322" y="3573750"/>
            <a:ext cx="4366955" cy="5600249"/>
          </a:xfrm>
          <a:prstGeom prst="rect">
            <a:avLst/>
          </a:prstGeom>
          <a:noFill/>
          <a:ln>
            <a:noFill/>
          </a:ln>
        </p:spPr>
      </p:pic>
      <p:sp>
        <p:nvSpPr>
          <p:cNvPr id="4" name="TextBox 3"/>
          <p:cNvSpPr txBox="1"/>
          <p:nvPr/>
        </p:nvSpPr>
        <p:spPr>
          <a:xfrm>
            <a:off x="465002" y="2674751"/>
            <a:ext cx="6910866" cy="1107996"/>
          </a:xfrm>
          <a:prstGeom prst="rect">
            <a:avLst/>
          </a:prstGeom>
          <a:noFill/>
        </p:spPr>
        <p:txBody>
          <a:bodyPr wrap="none" rtlCol="0">
            <a:spAutoFit/>
          </a:bodyPr>
          <a:lstStyle/>
          <a:p>
            <a:r>
              <a:rPr lang="en-US" sz="6600" dirty="0" err="1" smtClean="0">
                <a:solidFill>
                  <a:schemeClr val="accent3">
                    <a:lumMod val="25000"/>
                  </a:schemeClr>
                </a:solidFill>
                <a:latin typeface="Broadway" panose="04040905080B02020502" pitchFamily="82" charset="0"/>
                <a:ea typeface="Roboto" panose="02000000000000000000" pitchFamily="2" charset="0"/>
              </a:rPr>
              <a:t>Akun</a:t>
            </a:r>
            <a:r>
              <a:rPr lang="en-US" sz="6600" dirty="0" smtClean="0">
                <a:solidFill>
                  <a:schemeClr val="accent3">
                    <a:lumMod val="25000"/>
                  </a:schemeClr>
                </a:solidFill>
                <a:latin typeface="Broadway" panose="04040905080B02020502" pitchFamily="82" charset="0"/>
                <a:ea typeface="Roboto" panose="02000000000000000000" pitchFamily="2" charset="0"/>
              </a:rPr>
              <a:t> Nominal</a:t>
            </a:r>
            <a:endParaRPr lang="en-US" sz="6600" dirty="0">
              <a:solidFill>
                <a:schemeClr val="accent3">
                  <a:lumMod val="25000"/>
                </a:schemeClr>
              </a:solidFill>
              <a:latin typeface="Broadway" panose="04040905080B02020502" pitchFamily="82" charset="0"/>
              <a:ea typeface="Roboto" panose="02000000000000000000" pitchFamily="2" charset="0"/>
            </a:endParaRPr>
          </a:p>
        </p:txBody>
      </p:sp>
    </p:spTree>
    <p:extLst>
      <p:ext uri="{BB962C8B-B14F-4D97-AF65-F5344CB8AC3E}">
        <p14:creationId xmlns:p14="http://schemas.microsoft.com/office/powerpoint/2010/main" val="2011534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355"/>
        <p:cNvGrpSpPr/>
        <p:nvPr/>
      </p:nvGrpSpPr>
      <p:grpSpPr>
        <a:xfrm>
          <a:off x="0" y="0"/>
          <a:ext cx="0" cy="0"/>
          <a:chOff x="0" y="0"/>
          <a:chExt cx="0" cy="0"/>
        </a:xfrm>
      </p:grpSpPr>
      <p:pic>
        <p:nvPicPr>
          <p:cNvPr id="356" name="Google Shape;356;p16"/>
          <p:cNvPicPr preferRelativeResize="0"/>
          <p:nvPr/>
        </p:nvPicPr>
        <p:blipFill>
          <a:blip r:embed="rId3">
            <a:alphaModFix/>
          </a:blip>
          <a:stretch>
            <a:fillRect/>
          </a:stretch>
        </p:blipFill>
        <p:spPr>
          <a:xfrm>
            <a:off x="11207900" y="987813"/>
            <a:ext cx="5866500" cy="8311500"/>
          </a:xfrm>
          <a:prstGeom prst="round2DiagRect">
            <a:avLst>
              <a:gd name="adj1" fmla="val 16667"/>
              <a:gd name="adj2" fmla="val 0"/>
            </a:avLst>
          </a:prstGeom>
          <a:noFill/>
          <a:ln>
            <a:noFill/>
          </a:ln>
        </p:spPr>
      </p:pic>
      <p:sp>
        <p:nvSpPr>
          <p:cNvPr id="357" name="Google Shape;357;p16"/>
          <p:cNvSpPr/>
          <p:nvPr/>
        </p:nvSpPr>
        <p:spPr>
          <a:xfrm rot="5400000">
            <a:off x="2890185" y="1098522"/>
            <a:ext cx="5823881" cy="8838078"/>
          </a:xfrm>
          <a:custGeom>
            <a:avLst/>
            <a:gdLst/>
            <a:ahLst/>
            <a:cxnLst/>
            <a:rect l="l" t="t" r="r" b="b"/>
            <a:pathLst>
              <a:path w="14575210" h="22118729" extrusionOk="0">
                <a:moveTo>
                  <a:pt x="11106309" y="0"/>
                </a:moveTo>
                <a:lnTo>
                  <a:pt x="3468900" y="0"/>
                </a:lnTo>
                <a:cubicBezTo>
                  <a:pt x="1553717" y="0"/>
                  <a:pt x="0" y="2357856"/>
                  <a:pt x="0" y="5264257"/>
                </a:cubicBezTo>
                <a:lnTo>
                  <a:pt x="0" y="22118729"/>
                </a:lnTo>
                <a:lnTo>
                  <a:pt x="11106309" y="22118729"/>
                </a:lnTo>
                <a:cubicBezTo>
                  <a:pt x="13021492" y="22118729"/>
                  <a:pt x="14575210" y="19760873"/>
                  <a:pt x="14575210" y="16854472"/>
                </a:cubicBezTo>
                <a:lnTo>
                  <a:pt x="14575210" y="0"/>
                </a:lnTo>
                <a:lnTo>
                  <a:pt x="11106309" y="0"/>
                </a:lnTo>
                <a:close/>
              </a:path>
            </a:pathLst>
          </a:custGeom>
          <a:solidFill>
            <a:srgbClr val="028085"/>
          </a:solidFill>
          <a:ln w="127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8" name="Google Shape;358;p16"/>
          <p:cNvGrpSpPr/>
          <p:nvPr/>
        </p:nvGrpSpPr>
        <p:grpSpPr>
          <a:xfrm>
            <a:off x="346613" y="8116816"/>
            <a:ext cx="1966530" cy="1966530"/>
            <a:chOff x="0" y="0"/>
            <a:chExt cx="812800" cy="812800"/>
          </a:xfrm>
        </p:grpSpPr>
        <p:sp>
          <p:nvSpPr>
            <p:cNvPr id="359" name="Google Shape;359;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1" name="Google Shape;361;p16"/>
          <p:cNvGrpSpPr/>
          <p:nvPr/>
        </p:nvGrpSpPr>
        <p:grpSpPr>
          <a:xfrm>
            <a:off x="10075220" y="-502721"/>
            <a:ext cx="3152956" cy="3152956"/>
            <a:chOff x="0" y="0"/>
            <a:chExt cx="812800" cy="812800"/>
          </a:xfrm>
        </p:grpSpPr>
        <p:sp>
          <p:nvSpPr>
            <p:cNvPr id="362" name="Google Shape;362;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4" name="Google Shape;364;p16"/>
          <p:cNvGrpSpPr/>
          <p:nvPr/>
        </p:nvGrpSpPr>
        <p:grpSpPr>
          <a:xfrm>
            <a:off x="-569891" y="-546243"/>
            <a:ext cx="2253196" cy="2253196"/>
            <a:chOff x="0" y="0"/>
            <a:chExt cx="812800" cy="812800"/>
          </a:xfrm>
        </p:grpSpPr>
        <p:sp>
          <p:nvSpPr>
            <p:cNvPr id="365" name="Google Shape;365;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7" name="Google Shape;367;p16"/>
          <p:cNvGrpSpPr/>
          <p:nvPr/>
        </p:nvGrpSpPr>
        <p:grpSpPr>
          <a:xfrm>
            <a:off x="17259300" y="6733336"/>
            <a:ext cx="2019843" cy="2019843"/>
            <a:chOff x="0" y="0"/>
            <a:chExt cx="812800" cy="812800"/>
          </a:xfrm>
        </p:grpSpPr>
        <p:sp>
          <p:nvSpPr>
            <p:cNvPr id="368" name="Google Shape;368;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0" name="Google Shape;370;p16"/>
          <p:cNvGrpSpPr/>
          <p:nvPr/>
        </p:nvGrpSpPr>
        <p:grpSpPr>
          <a:xfrm>
            <a:off x="1693980" y="9258300"/>
            <a:ext cx="838217" cy="838217"/>
            <a:chOff x="0" y="0"/>
            <a:chExt cx="812800" cy="812800"/>
          </a:xfrm>
        </p:grpSpPr>
        <p:sp>
          <p:nvSpPr>
            <p:cNvPr id="371" name="Google Shape;371;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3" name="Google Shape;373;p16"/>
          <p:cNvGrpSpPr/>
          <p:nvPr/>
        </p:nvGrpSpPr>
        <p:grpSpPr>
          <a:xfrm>
            <a:off x="1028700" y="146428"/>
            <a:ext cx="968553" cy="968553"/>
            <a:chOff x="0" y="0"/>
            <a:chExt cx="812800" cy="812800"/>
          </a:xfrm>
        </p:grpSpPr>
        <p:sp>
          <p:nvSpPr>
            <p:cNvPr id="374" name="Google Shape;374;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6" name="Google Shape;376;p16"/>
          <p:cNvGrpSpPr/>
          <p:nvPr/>
        </p:nvGrpSpPr>
        <p:grpSpPr>
          <a:xfrm>
            <a:off x="11651699" y="786771"/>
            <a:ext cx="1863465" cy="1863465"/>
            <a:chOff x="0" y="0"/>
            <a:chExt cx="812800" cy="812800"/>
          </a:xfrm>
        </p:grpSpPr>
        <p:sp>
          <p:nvSpPr>
            <p:cNvPr id="377" name="Google Shape;377;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9" name="Google Shape;379;p16"/>
          <p:cNvGrpSpPr/>
          <p:nvPr/>
        </p:nvGrpSpPr>
        <p:grpSpPr>
          <a:xfrm>
            <a:off x="11651699" y="8772779"/>
            <a:ext cx="654604" cy="654604"/>
            <a:chOff x="0" y="0"/>
            <a:chExt cx="812800" cy="812800"/>
          </a:xfrm>
        </p:grpSpPr>
        <p:sp>
          <p:nvSpPr>
            <p:cNvPr id="380" name="Google Shape;380;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6"/>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82" name="Google Shape;382;p16"/>
          <p:cNvSpPr txBox="1"/>
          <p:nvPr/>
        </p:nvSpPr>
        <p:spPr>
          <a:xfrm>
            <a:off x="2113088" y="5343849"/>
            <a:ext cx="7378075" cy="13716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000" b="1" i="0" u="none" strike="noStrike" cap="none">
                <a:solidFill>
                  <a:srgbClr val="FFFFFF"/>
                </a:solidFill>
                <a:latin typeface="Roboto Slab"/>
                <a:ea typeface="Roboto Slab"/>
                <a:cs typeface="Roboto Slab"/>
                <a:sym typeface="Roboto Slab"/>
              </a:rPr>
              <a:t>Our Projects</a:t>
            </a:r>
            <a:endParaRPr/>
          </a:p>
        </p:txBody>
      </p:sp>
      <p:sp>
        <p:nvSpPr>
          <p:cNvPr id="383" name="Google Shape;383;p16"/>
          <p:cNvSpPr txBox="1"/>
          <p:nvPr/>
        </p:nvSpPr>
        <p:spPr>
          <a:xfrm>
            <a:off x="2627422" y="7030074"/>
            <a:ext cx="6349408" cy="398145"/>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US" sz="2400" b="0" i="0" u="none" strike="noStrike" cap="none">
                <a:solidFill>
                  <a:srgbClr val="FFFDFC"/>
                </a:solidFill>
                <a:latin typeface="Quicksand"/>
                <a:ea typeface="Quicksand"/>
                <a:cs typeface="Quicksand"/>
                <a:sym typeface="Quicksand"/>
              </a:rPr>
              <a:t>Elaborate on what you want to discuss. </a:t>
            </a:r>
            <a:endParaRPr/>
          </a:p>
        </p:txBody>
      </p:sp>
      <p:sp>
        <p:nvSpPr>
          <p:cNvPr id="384" name="Google Shape;384;p16"/>
          <p:cNvSpPr txBox="1"/>
          <p:nvPr/>
        </p:nvSpPr>
        <p:spPr>
          <a:xfrm>
            <a:off x="5120039" y="3264920"/>
            <a:ext cx="1364173" cy="206692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2000" b="1" i="0" u="none" strike="noStrike" cap="none">
                <a:solidFill>
                  <a:srgbClr val="FFFFFF"/>
                </a:solidFill>
                <a:latin typeface="Roboto Slab"/>
                <a:ea typeface="Roboto Slab"/>
                <a:cs typeface="Roboto Slab"/>
                <a:sym typeface="Roboto Slab"/>
              </a:rPr>
              <a:t>2</a:t>
            </a:r>
            <a:endParaRPr/>
          </a:p>
        </p:txBody>
      </p:sp>
      <p:pic>
        <p:nvPicPr>
          <p:cNvPr id="385" name="Google Shape;385;p16"/>
          <p:cNvPicPr preferRelativeResize="0"/>
          <p:nvPr/>
        </p:nvPicPr>
        <p:blipFill>
          <a:blip r:embed="rId4">
            <a:alphaModFix/>
          </a:blip>
          <a:stretch>
            <a:fillRect/>
          </a:stretch>
        </p:blipFill>
        <p:spPr>
          <a:xfrm>
            <a:off x="607625" y="2650191"/>
            <a:ext cx="2019800" cy="2086632"/>
          </a:xfrm>
          <a:prstGeom prst="rect">
            <a:avLst/>
          </a:prstGeom>
          <a:noFill/>
          <a:ln>
            <a:noFill/>
          </a:ln>
        </p:spPr>
      </p:pic>
      <p:pic>
        <p:nvPicPr>
          <p:cNvPr id="386" name="Google Shape;386;p16"/>
          <p:cNvPicPr preferRelativeResize="0"/>
          <p:nvPr/>
        </p:nvPicPr>
        <p:blipFill>
          <a:blip r:embed="rId5">
            <a:alphaModFix/>
          </a:blip>
          <a:stretch>
            <a:fillRect/>
          </a:stretch>
        </p:blipFill>
        <p:spPr>
          <a:xfrm>
            <a:off x="9056446" y="7749740"/>
            <a:ext cx="1966550" cy="19040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390"/>
        <p:cNvGrpSpPr/>
        <p:nvPr/>
      </p:nvGrpSpPr>
      <p:grpSpPr>
        <a:xfrm>
          <a:off x="0" y="0"/>
          <a:ext cx="0" cy="0"/>
          <a:chOff x="0" y="0"/>
          <a:chExt cx="0" cy="0"/>
        </a:xfrm>
      </p:grpSpPr>
      <p:sp>
        <p:nvSpPr>
          <p:cNvPr id="392" name="Google Shape;392;p17"/>
          <p:cNvSpPr txBox="1"/>
          <p:nvPr/>
        </p:nvSpPr>
        <p:spPr>
          <a:xfrm>
            <a:off x="590710" y="827311"/>
            <a:ext cx="10275480" cy="1661993"/>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000" b="1" i="0" u="none" strike="noStrike" cap="none" dirty="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Aset</a:t>
            </a:r>
            <a:r>
              <a:rPr lang="en-US" sz="9000" b="1" i="0" u="none" strike="noStrike" cap="none" dirty="0" smtClean="0">
                <a:solidFill>
                  <a:srgbClr val="027C82"/>
                </a:solidFill>
                <a:latin typeface="Roboto Slab"/>
                <a:ea typeface="Roboto Slab"/>
                <a:cs typeface="Roboto Slab"/>
                <a:sym typeface="Roboto Slab"/>
              </a:rPr>
              <a:t> / </a:t>
            </a:r>
            <a:r>
              <a:rPr lang="en-US" sz="9000" b="1" i="0" u="none" strike="noStrike" cap="none" dirty="0" err="1" smtClean="0">
                <a:solidFill>
                  <a:srgbClr val="027C82"/>
                </a:solidFill>
                <a:latin typeface="Roboto Slab"/>
                <a:ea typeface="Roboto Slab"/>
                <a:cs typeface="Roboto Slab"/>
                <a:sym typeface="Roboto Slab"/>
              </a:rPr>
              <a:t>Harta</a:t>
            </a:r>
            <a:endParaRPr dirty="0"/>
          </a:p>
        </p:txBody>
      </p:sp>
      <p:sp>
        <p:nvSpPr>
          <p:cNvPr id="393" name="Google Shape;393;p17"/>
          <p:cNvSpPr txBox="1"/>
          <p:nvPr/>
        </p:nvSpPr>
        <p:spPr>
          <a:xfrm>
            <a:off x="-396510" y="2679764"/>
            <a:ext cx="3870752" cy="646203"/>
          </a:xfrm>
          <a:prstGeom prst="rect">
            <a:avLst/>
          </a:prstGeom>
          <a:noFill/>
          <a:ln>
            <a:noFill/>
          </a:ln>
        </p:spPr>
        <p:txBody>
          <a:bodyPr spcFirstLastPara="1" wrap="square" lIns="0" tIns="0" rIns="0" bIns="0" anchor="t" anchorCtr="0">
            <a:spAutoFit/>
          </a:bodyPr>
          <a:lstStyle/>
          <a:p>
            <a:pPr marL="0" marR="0" lvl="0" indent="0" algn="r" rtl="0">
              <a:lnSpc>
                <a:spcPct val="120005"/>
              </a:lnSpc>
              <a:spcBef>
                <a:spcPts val="0"/>
              </a:spcBef>
              <a:spcAft>
                <a:spcPts val="0"/>
              </a:spcAft>
              <a:buNone/>
            </a:pPr>
            <a:r>
              <a:rPr lang="en-US" sz="3499" b="1" i="0" u="none" strike="noStrike" cap="none" dirty="0" err="1" smtClean="0">
                <a:solidFill>
                  <a:srgbClr val="000000"/>
                </a:solidFill>
                <a:latin typeface="Titillium Web SemiBold"/>
                <a:ea typeface="Titillium Web SemiBold"/>
                <a:cs typeface="Titillium Web SemiBold"/>
                <a:sym typeface="Titillium Web SemiBold"/>
              </a:rPr>
              <a:t>Aset</a:t>
            </a:r>
            <a:r>
              <a:rPr lang="en-US" sz="3499" b="1" i="0" u="none" strike="noStrike" cap="none" dirty="0" smtClean="0">
                <a:solidFill>
                  <a:srgbClr val="000000"/>
                </a:solidFill>
                <a:latin typeface="Titillium Web SemiBold"/>
                <a:ea typeface="Titillium Web SemiBold"/>
                <a:cs typeface="Titillium Web SemiBold"/>
                <a:sym typeface="Titillium Web SemiBold"/>
              </a:rPr>
              <a:t> </a:t>
            </a:r>
            <a:r>
              <a:rPr lang="en-US" sz="3499" b="1" i="0" u="none" strike="noStrike" cap="none" dirty="0" err="1" smtClean="0">
                <a:solidFill>
                  <a:srgbClr val="000000"/>
                </a:solidFill>
                <a:latin typeface="Titillium Web SemiBold"/>
                <a:ea typeface="Titillium Web SemiBold"/>
                <a:cs typeface="Titillium Web SemiBold"/>
                <a:sym typeface="Titillium Web SemiBold"/>
              </a:rPr>
              <a:t>Lancar</a:t>
            </a:r>
            <a:endParaRPr dirty="0"/>
          </a:p>
        </p:txBody>
      </p:sp>
      <p:sp>
        <p:nvSpPr>
          <p:cNvPr id="394" name="Google Shape;394;p17"/>
          <p:cNvSpPr txBox="1"/>
          <p:nvPr/>
        </p:nvSpPr>
        <p:spPr>
          <a:xfrm>
            <a:off x="12559687" y="2778849"/>
            <a:ext cx="4962769"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dirty="0" err="1">
                <a:latin typeface="Titillium Web SemiBold"/>
                <a:ea typeface="Titillium Web SemiBold"/>
                <a:cs typeface="Titillium Web SemiBold"/>
                <a:sym typeface="Titillium Web SemiBold"/>
              </a:rPr>
              <a:t>A</a:t>
            </a:r>
            <a:r>
              <a:rPr lang="en-US" sz="3499" b="1" i="0" u="none" strike="noStrike" cap="none" dirty="0" err="1" smtClean="0">
                <a:solidFill>
                  <a:srgbClr val="000000"/>
                </a:solidFill>
                <a:latin typeface="Titillium Web SemiBold"/>
                <a:ea typeface="Titillium Web SemiBold"/>
                <a:cs typeface="Titillium Web SemiBold"/>
                <a:sym typeface="Titillium Web SemiBold"/>
              </a:rPr>
              <a:t>set</a:t>
            </a:r>
            <a:r>
              <a:rPr lang="en-US" sz="3499" b="1" i="0" u="none" strike="noStrike" cap="none" dirty="0" smtClean="0">
                <a:solidFill>
                  <a:srgbClr val="000000"/>
                </a:solidFill>
                <a:latin typeface="Titillium Web SemiBold"/>
                <a:ea typeface="Titillium Web SemiBold"/>
                <a:cs typeface="Titillium Web SemiBold"/>
                <a:sym typeface="Titillium Web SemiBold"/>
              </a:rPr>
              <a:t> </a:t>
            </a:r>
            <a:r>
              <a:rPr lang="en-US" sz="3499" b="1" i="0" u="none" strike="noStrike" cap="none" dirty="0" err="1" smtClean="0">
                <a:solidFill>
                  <a:srgbClr val="000000"/>
                </a:solidFill>
                <a:latin typeface="Titillium Web SemiBold"/>
                <a:ea typeface="Titillium Web SemiBold"/>
                <a:cs typeface="Titillium Web SemiBold"/>
                <a:sym typeface="Titillium Web SemiBold"/>
              </a:rPr>
              <a:t>Tidak</a:t>
            </a:r>
            <a:r>
              <a:rPr lang="en-US" sz="3499" b="1" i="0" u="none" strike="noStrike" cap="none" dirty="0" smtClean="0">
                <a:solidFill>
                  <a:srgbClr val="000000"/>
                </a:solidFill>
                <a:latin typeface="Titillium Web SemiBold"/>
                <a:ea typeface="Titillium Web SemiBold"/>
                <a:cs typeface="Titillium Web SemiBold"/>
                <a:sym typeface="Titillium Web SemiBold"/>
              </a:rPr>
              <a:t> </a:t>
            </a:r>
            <a:r>
              <a:rPr lang="en-US" sz="3499" b="1" i="0" u="none" strike="noStrike" cap="none" dirty="0" err="1" smtClean="0">
                <a:solidFill>
                  <a:srgbClr val="000000"/>
                </a:solidFill>
                <a:latin typeface="Titillium Web SemiBold"/>
                <a:ea typeface="Titillium Web SemiBold"/>
                <a:cs typeface="Titillium Web SemiBold"/>
                <a:sym typeface="Titillium Web SemiBold"/>
              </a:rPr>
              <a:t>Lancat</a:t>
            </a:r>
            <a:r>
              <a:rPr lang="en-US" sz="3499" b="1" i="0" u="none" strike="noStrike" cap="none" dirty="0" smtClean="0">
                <a:solidFill>
                  <a:srgbClr val="000000"/>
                </a:solidFill>
                <a:latin typeface="Titillium Web SemiBold"/>
                <a:ea typeface="Titillium Web SemiBold"/>
                <a:cs typeface="Titillium Web SemiBold"/>
                <a:sym typeface="Titillium Web SemiBold"/>
              </a:rPr>
              <a:t> / </a:t>
            </a:r>
            <a:r>
              <a:rPr lang="en-US" sz="3499" b="1" i="0" u="none" strike="noStrike" cap="none" dirty="0" err="1" smtClean="0">
                <a:solidFill>
                  <a:srgbClr val="000000"/>
                </a:solidFill>
                <a:latin typeface="Titillium Web SemiBold"/>
                <a:ea typeface="Titillium Web SemiBold"/>
                <a:cs typeface="Titillium Web SemiBold"/>
                <a:sym typeface="Titillium Web SemiBold"/>
              </a:rPr>
              <a:t>Tetap</a:t>
            </a:r>
            <a:endParaRPr dirty="0"/>
          </a:p>
        </p:txBody>
      </p:sp>
      <p:grpSp>
        <p:nvGrpSpPr>
          <p:cNvPr id="404" name="Google Shape;404;p17"/>
          <p:cNvGrpSpPr/>
          <p:nvPr/>
        </p:nvGrpSpPr>
        <p:grpSpPr>
          <a:xfrm>
            <a:off x="14378962" y="1758144"/>
            <a:ext cx="1253319" cy="1253319"/>
            <a:chOff x="0" y="0"/>
            <a:chExt cx="812800" cy="812800"/>
          </a:xfrm>
        </p:grpSpPr>
        <p:sp>
          <p:nvSpPr>
            <p:cNvPr id="405" name="Google Shape;405;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7"/>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7" name="Google Shape;407;p17"/>
          <p:cNvGrpSpPr/>
          <p:nvPr/>
        </p:nvGrpSpPr>
        <p:grpSpPr>
          <a:xfrm rot="8344262">
            <a:off x="-261544" y="5153575"/>
            <a:ext cx="1265993" cy="1265993"/>
            <a:chOff x="0" y="0"/>
            <a:chExt cx="812800" cy="812800"/>
          </a:xfrm>
        </p:grpSpPr>
        <p:sp>
          <p:nvSpPr>
            <p:cNvPr id="408" name="Google Shape;408;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7"/>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0" name="Google Shape;410;p17"/>
          <p:cNvGrpSpPr/>
          <p:nvPr/>
        </p:nvGrpSpPr>
        <p:grpSpPr>
          <a:xfrm rot="8344262">
            <a:off x="14805428" y="931291"/>
            <a:ext cx="2077051" cy="2077051"/>
            <a:chOff x="0" y="0"/>
            <a:chExt cx="812800" cy="812800"/>
          </a:xfrm>
        </p:grpSpPr>
        <p:sp>
          <p:nvSpPr>
            <p:cNvPr id="411" name="Google Shape;411;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7"/>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3" name="Google Shape;413;p17"/>
          <p:cNvGrpSpPr/>
          <p:nvPr/>
        </p:nvGrpSpPr>
        <p:grpSpPr>
          <a:xfrm>
            <a:off x="11264287" y="8078713"/>
            <a:ext cx="691373" cy="691373"/>
            <a:chOff x="0" y="0"/>
            <a:chExt cx="812800" cy="812800"/>
          </a:xfrm>
        </p:grpSpPr>
        <p:sp>
          <p:nvSpPr>
            <p:cNvPr id="414" name="Google Shape;414;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7"/>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6" name="Google Shape;416;p17"/>
          <p:cNvGrpSpPr/>
          <p:nvPr/>
        </p:nvGrpSpPr>
        <p:grpSpPr>
          <a:xfrm>
            <a:off x="11747329" y="8424399"/>
            <a:ext cx="538973" cy="538973"/>
            <a:chOff x="0" y="0"/>
            <a:chExt cx="812800" cy="812800"/>
          </a:xfrm>
        </p:grpSpPr>
        <p:sp>
          <p:nvSpPr>
            <p:cNvPr id="417" name="Google Shape;417;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7"/>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9" name="Google Shape;419;p17"/>
          <p:cNvGrpSpPr/>
          <p:nvPr/>
        </p:nvGrpSpPr>
        <p:grpSpPr>
          <a:xfrm rot="8344262">
            <a:off x="-571321" y="5913235"/>
            <a:ext cx="1885547" cy="1885547"/>
            <a:chOff x="0" y="0"/>
            <a:chExt cx="812800" cy="812800"/>
          </a:xfrm>
        </p:grpSpPr>
        <p:sp>
          <p:nvSpPr>
            <p:cNvPr id="420" name="Google Shape;420;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7"/>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422" name="Google Shape;422;p17"/>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423" name="Google Shape;423;p17"/>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424" name="Google Shape;424;p17"/>
          <p:cNvSpPr/>
          <p:nvPr/>
        </p:nvSpPr>
        <p:spPr>
          <a:xfrm>
            <a:off x="8289545" y="8770086"/>
            <a:ext cx="1708910" cy="1165166"/>
          </a:xfrm>
          <a:custGeom>
            <a:avLst/>
            <a:gdLst/>
            <a:ahLst/>
            <a:cxnLst/>
            <a:rect l="l" t="t" r="r" b="b"/>
            <a:pathLst>
              <a:path w="1708910" h="1165166" extrusionOk="0">
                <a:moveTo>
                  <a:pt x="0" y="0"/>
                </a:moveTo>
                <a:lnTo>
                  <a:pt x="1708910" y="0"/>
                </a:lnTo>
                <a:lnTo>
                  <a:pt x="1708910" y="1165166"/>
                </a:lnTo>
                <a:lnTo>
                  <a:pt x="0" y="1165166"/>
                </a:lnTo>
                <a:lnTo>
                  <a:pt x="0" y="0"/>
                </a:lnTo>
                <a:close/>
              </a:path>
            </a:pathLst>
          </a:custGeom>
          <a:blipFill rotWithShape="1">
            <a:blip r:embed="rId3">
              <a:alphaModFix/>
            </a:blip>
            <a:stretch>
              <a:fillRect/>
            </a:stretch>
          </a:blipFill>
          <a:ln>
            <a:noFill/>
          </a:ln>
        </p:spPr>
      </p:sp>
      <p:pic>
        <p:nvPicPr>
          <p:cNvPr id="1026" name="Picture 2" descr="Investasi Aset Tetap, Karakteristik, Jenis, Hingga Pentingnya untuk Bisn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2702" y="3034758"/>
            <a:ext cx="5943600" cy="49011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graphicFrame>
        <p:nvGraphicFramePr>
          <p:cNvPr id="38" name="Group 201"/>
          <p:cNvGraphicFramePr>
            <a:graphicFrameLocks/>
          </p:cNvGraphicFramePr>
          <p:nvPr>
            <p:extLst>
              <p:ext uri="{D42A27DB-BD31-4B8C-83A1-F6EECF244321}">
                <p14:modId xmlns:p14="http://schemas.microsoft.com/office/powerpoint/2010/main" val="3348489895"/>
              </p:ext>
            </p:extLst>
          </p:nvPr>
        </p:nvGraphicFramePr>
        <p:xfrm>
          <a:off x="183900" y="3645734"/>
          <a:ext cx="8229600" cy="5689651"/>
        </p:xfrm>
        <a:graphic>
          <a:graphicData uri="http://schemas.openxmlformats.org/drawingml/2006/table">
            <a:tbl>
              <a:tblPr/>
              <a:tblGrid>
                <a:gridCol w="914400">
                  <a:extLst>
                    <a:ext uri="{9D8B030D-6E8A-4147-A177-3AD203B41FA5}">
                      <a16:colId xmlns:a16="http://schemas.microsoft.com/office/drawing/2014/main" val="3582181160"/>
                    </a:ext>
                  </a:extLst>
                </a:gridCol>
                <a:gridCol w="1112838">
                  <a:extLst>
                    <a:ext uri="{9D8B030D-6E8A-4147-A177-3AD203B41FA5}">
                      <a16:colId xmlns:a16="http://schemas.microsoft.com/office/drawing/2014/main" val="4093985717"/>
                    </a:ext>
                  </a:extLst>
                </a:gridCol>
                <a:gridCol w="1552575">
                  <a:extLst>
                    <a:ext uri="{9D8B030D-6E8A-4147-A177-3AD203B41FA5}">
                      <a16:colId xmlns:a16="http://schemas.microsoft.com/office/drawing/2014/main" val="3762739074"/>
                    </a:ext>
                  </a:extLst>
                </a:gridCol>
                <a:gridCol w="4649787">
                  <a:extLst>
                    <a:ext uri="{9D8B030D-6E8A-4147-A177-3AD203B41FA5}">
                      <a16:colId xmlns:a16="http://schemas.microsoft.com/office/drawing/2014/main" val="501401584"/>
                    </a:ext>
                  </a:extLst>
                </a:gridCol>
              </a:tblGrid>
              <a:tr h="517241">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cap="flat">
                      <a:noFill/>
                    </a:lnT>
                    <a:lnB>
                      <a:noFill/>
                    </a:lnB>
                    <a:lnTlToBr>
                      <a:noFill/>
                    </a:lnTlToBr>
                    <a:lnBlToTr>
                      <a:noFill/>
                    </a:lnBlToTr>
                    <a:noFill/>
                  </a:tcPr>
                </a:tc>
                <a:tc gridSpan="3">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Aktiva Lancar</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10709368"/>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1111</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Kas</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909333658"/>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1112</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Bank A</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661787154"/>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1112</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Piutang</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Wesel</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786691125"/>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1114</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Piutang</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Dagang</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59242464"/>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1115</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Assuransi</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di Bayar </a:t>
                      </a: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Dimuka</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92433846"/>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1116</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Sewa</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di Bayar </a:t>
                      </a: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Dimuka</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066367478"/>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1117</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Pajak</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di Bayar </a:t>
                      </a: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Dimuka</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008978154"/>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1118</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Perlengkapan</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Kantor </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59789701"/>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1119</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Perlengkapan</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Lain-lain</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500613586"/>
                  </a:ext>
                </a:extLst>
              </a:tr>
              <a:tr h="517241">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cap="flat">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1120</a:t>
                      </a:r>
                      <a:endParaRPr kumimoji="0" lang="en-US" altLang="en-US" sz="24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Persdiaan</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Barang</a:t>
                      </a:r>
                      <a:r>
                        <a:rPr kumimoji="0" lang="en-US" altLang="en-US" sz="24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4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dagangan</a:t>
                      </a:r>
                      <a:endParaRPr kumimoji="0" lang="en-US" altLang="en-US" sz="24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9548341"/>
                  </a:ext>
                </a:extLst>
              </a:tr>
            </a:tbl>
          </a:graphicData>
        </a:graphic>
      </p:graphicFrame>
      <p:graphicFrame>
        <p:nvGraphicFramePr>
          <p:cNvPr id="39" name="Group 220"/>
          <p:cNvGraphicFramePr>
            <a:graphicFrameLocks/>
          </p:cNvGraphicFramePr>
          <p:nvPr>
            <p:extLst>
              <p:ext uri="{D42A27DB-BD31-4B8C-83A1-F6EECF244321}">
                <p14:modId xmlns:p14="http://schemas.microsoft.com/office/powerpoint/2010/main" val="4183028316"/>
              </p:ext>
            </p:extLst>
          </p:nvPr>
        </p:nvGraphicFramePr>
        <p:xfrm>
          <a:off x="10264162" y="3407224"/>
          <a:ext cx="8229600" cy="5699760"/>
        </p:xfrm>
        <a:graphic>
          <a:graphicData uri="http://schemas.openxmlformats.org/drawingml/2006/table">
            <a:tbl>
              <a:tblPr/>
              <a:tblGrid>
                <a:gridCol w="914400">
                  <a:extLst>
                    <a:ext uri="{9D8B030D-6E8A-4147-A177-3AD203B41FA5}">
                      <a16:colId xmlns:a16="http://schemas.microsoft.com/office/drawing/2014/main" val="3864792110"/>
                    </a:ext>
                  </a:extLst>
                </a:gridCol>
                <a:gridCol w="1047750">
                  <a:extLst>
                    <a:ext uri="{9D8B030D-6E8A-4147-A177-3AD203B41FA5}">
                      <a16:colId xmlns:a16="http://schemas.microsoft.com/office/drawing/2014/main" val="1296718942"/>
                    </a:ext>
                  </a:extLst>
                </a:gridCol>
                <a:gridCol w="1025525">
                  <a:extLst>
                    <a:ext uri="{9D8B030D-6E8A-4147-A177-3AD203B41FA5}">
                      <a16:colId xmlns:a16="http://schemas.microsoft.com/office/drawing/2014/main" val="3140488349"/>
                    </a:ext>
                  </a:extLst>
                </a:gridCol>
                <a:gridCol w="5241925">
                  <a:extLst>
                    <a:ext uri="{9D8B030D-6E8A-4147-A177-3AD203B41FA5}">
                      <a16:colId xmlns:a16="http://schemas.microsoft.com/office/drawing/2014/main" val="594871417"/>
                    </a:ext>
                  </a:extLst>
                </a:gridCol>
              </a:tblGrid>
              <a:tr h="161925">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cap="flat">
                      <a:noFill/>
                    </a:lnT>
                    <a:lnB>
                      <a:noFill/>
                    </a:lnB>
                    <a:lnTlToBr>
                      <a:noFill/>
                    </a:lnTlToBr>
                    <a:lnBlToTr>
                      <a:noFill/>
                    </a:lnBlToTr>
                    <a:noFill/>
                  </a:tcPr>
                </a:tc>
                <a:tc gridSpan="3">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Aktiva</a:t>
                      </a:r>
                      <a:r>
                        <a:rPr kumimoji="0" lang="en-US" altLang="en-US" sz="28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Tetap</a:t>
                      </a:r>
                      <a:endParaRPr kumimoji="0" lang="en-US" altLang="en-US" sz="28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42592717"/>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Tanah</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183538248"/>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1212</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Gedung </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019697"/>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1213</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Mesin</a:t>
                      </a:r>
                      <a:endParaRPr kumimoji="0" lang="en-US" altLang="en-US" sz="28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378268493"/>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1214</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Kenderaan</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94301143"/>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1215</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Meubel</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653243566"/>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1216</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Alat-alat Kantor</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5701417"/>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12121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Akumulasi Depresiasi Gedung </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829826608"/>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12131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Akumulasi Depresiasi Mesin</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993693119"/>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12141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Akumulasi Depresiasi Kenderaan</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170291047"/>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cap="flat">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11251</a:t>
                      </a:r>
                      <a:endParaRPr kumimoji="0" lang="en-US" altLang="en-US" sz="28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Akumulasi</a:t>
                      </a:r>
                      <a:r>
                        <a:rPr kumimoji="0" lang="en-US" altLang="en-US" sz="28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Depresiasi</a:t>
                      </a:r>
                      <a:r>
                        <a:rPr kumimoji="0" lang="en-US" altLang="en-US" sz="28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28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Meubel</a:t>
                      </a:r>
                      <a:endParaRPr kumimoji="0" lang="en-US" altLang="en-US" sz="2800" b="1"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87845698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Shape 429"/>
        <p:cNvGrpSpPr/>
        <p:nvPr/>
      </p:nvGrpSpPr>
      <p:grpSpPr>
        <a:xfrm>
          <a:off x="0" y="0"/>
          <a:ext cx="0" cy="0"/>
          <a:chOff x="0" y="0"/>
          <a:chExt cx="0" cy="0"/>
        </a:xfrm>
      </p:grpSpPr>
      <p:sp>
        <p:nvSpPr>
          <p:cNvPr id="430" name="Google Shape;430;p18"/>
          <p:cNvSpPr txBox="1"/>
          <p:nvPr/>
        </p:nvSpPr>
        <p:spPr>
          <a:xfrm>
            <a:off x="1028700" y="1302455"/>
            <a:ext cx="10720427"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i="0" u="none" strike="noStrike" cap="none" dirty="0" err="1" smtClean="0">
                <a:solidFill>
                  <a:srgbClr val="027C82"/>
                </a:solidFill>
                <a:latin typeface="Roboto Slab"/>
                <a:ea typeface="Roboto Slab"/>
                <a:cs typeface="Roboto Slab"/>
                <a:sym typeface="Roboto Slab"/>
              </a:rPr>
              <a:t>Hutang</a:t>
            </a:r>
            <a:r>
              <a:rPr lang="en-US" sz="9000" b="1" i="0" u="none" strike="noStrike" cap="none" dirty="0" smtClean="0">
                <a:solidFill>
                  <a:srgbClr val="027C82"/>
                </a:solidFill>
                <a:latin typeface="Roboto Slab"/>
                <a:ea typeface="Roboto Slab"/>
                <a:cs typeface="Roboto Slab"/>
                <a:sym typeface="Roboto Slab"/>
              </a:rPr>
              <a:t> </a:t>
            </a:r>
            <a:r>
              <a:rPr lang="en-US" sz="9000" b="1" i="0" u="none" strike="noStrike" cap="none" dirty="0" err="1" smtClean="0">
                <a:solidFill>
                  <a:srgbClr val="027C82"/>
                </a:solidFill>
                <a:latin typeface="Roboto Slab"/>
                <a:ea typeface="Roboto Slab"/>
                <a:cs typeface="Roboto Slab"/>
                <a:sym typeface="Roboto Slab"/>
              </a:rPr>
              <a:t>dan</a:t>
            </a:r>
            <a:r>
              <a:rPr lang="en-US" sz="9000" b="1" i="0" u="none" strike="noStrike" cap="none" dirty="0" smtClean="0">
                <a:solidFill>
                  <a:srgbClr val="027C82"/>
                </a:solidFill>
                <a:latin typeface="Roboto Slab"/>
                <a:ea typeface="Roboto Slab"/>
                <a:cs typeface="Roboto Slab"/>
                <a:sym typeface="Roboto Slab"/>
              </a:rPr>
              <a:t> Modal</a:t>
            </a:r>
            <a:endParaRPr dirty="0"/>
          </a:p>
        </p:txBody>
      </p:sp>
      <p:grpSp>
        <p:nvGrpSpPr>
          <p:cNvPr id="432" name="Google Shape;432;p18"/>
          <p:cNvGrpSpPr/>
          <p:nvPr/>
        </p:nvGrpSpPr>
        <p:grpSpPr>
          <a:xfrm>
            <a:off x="17666191" y="4447600"/>
            <a:ext cx="691373" cy="691373"/>
            <a:chOff x="0" y="0"/>
            <a:chExt cx="812800" cy="812800"/>
          </a:xfrm>
        </p:grpSpPr>
        <p:sp>
          <p:nvSpPr>
            <p:cNvPr id="433" name="Google Shape;433;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5" name="Google Shape;435;p18"/>
          <p:cNvGrpSpPr/>
          <p:nvPr/>
        </p:nvGrpSpPr>
        <p:grpSpPr>
          <a:xfrm>
            <a:off x="17259300" y="3148400"/>
            <a:ext cx="1644887" cy="1644887"/>
            <a:chOff x="0" y="0"/>
            <a:chExt cx="812800" cy="812800"/>
          </a:xfrm>
        </p:grpSpPr>
        <p:sp>
          <p:nvSpPr>
            <p:cNvPr id="436" name="Google Shape;436;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DF7F00">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8" name="Google Shape;438;p18"/>
          <p:cNvGrpSpPr/>
          <p:nvPr/>
        </p:nvGrpSpPr>
        <p:grpSpPr>
          <a:xfrm>
            <a:off x="-822443" y="7933343"/>
            <a:ext cx="1644887" cy="1644887"/>
            <a:chOff x="0" y="0"/>
            <a:chExt cx="812800" cy="812800"/>
          </a:xfrm>
        </p:grpSpPr>
        <p:sp>
          <p:nvSpPr>
            <p:cNvPr id="439" name="Google Shape;439;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1" name="Google Shape;441;p18"/>
          <p:cNvGrpSpPr/>
          <p:nvPr/>
        </p:nvGrpSpPr>
        <p:grpSpPr>
          <a:xfrm>
            <a:off x="13237239" y="1134876"/>
            <a:ext cx="612291" cy="612291"/>
            <a:chOff x="0" y="0"/>
            <a:chExt cx="812800" cy="812800"/>
          </a:xfrm>
        </p:grpSpPr>
        <p:sp>
          <p:nvSpPr>
            <p:cNvPr id="442" name="Google Shape;442;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4" name="Google Shape;444;p18"/>
          <p:cNvGrpSpPr/>
          <p:nvPr/>
        </p:nvGrpSpPr>
        <p:grpSpPr>
          <a:xfrm>
            <a:off x="12125675" y="8461590"/>
            <a:ext cx="410655" cy="410655"/>
            <a:chOff x="0" y="0"/>
            <a:chExt cx="812800" cy="812800"/>
          </a:xfrm>
        </p:grpSpPr>
        <p:sp>
          <p:nvSpPr>
            <p:cNvPr id="445" name="Google Shape;445;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7" name="Google Shape;447;p18"/>
          <p:cNvGrpSpPr/>
          <p:nvPr/>
        </p:nvGrpSpPr>
        <p:grpSpPr>
          <a:xfrm>
            <a:off x="11749127" y="8222913"/>
            <a:ext cx="512868" cy="512868"/>
            <a:chOff x="0" y="0"/>
            <a:chExt cx="812800" cy="812800"/>
          </a:xfrm>
        </p:grpSpPr>
        <p:sp>
          <p:nvSpPr>
            <p:cNvPr id="448" name="Google Shape;448;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0" name="Google Shape;450;p18"/>
          <p:cNvGrpSpPr/>
          <p:nvPr/>
        </p:nvGrpSpPr>
        <p:grpSpPr>
          <a:xfrm>
            <a:off x="1903005" y="-552402"/>
            <a:ext cx="1104805" cy="1104805"/>
            <a:chOff x="0" y="0"/>
            <a:chExt cx="812800" cy="812800"/>
          </a:xfrm>
        </p:grpSpPr>
        <p:sp>
          <p:nvSpPr>
            <p:cNvPr id="451" name="Google Shape;451;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A2ED3">
                    <a:alpha val="36862"/>
                  </a:srgbClr>
                </a:gs>
                <a:gs pos="100000">
                  <a:srgbClr val="5CE1E6">
                    <a:alpha val="36862"/>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8"/>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453" name="Google Shape;453;p18"/>
          <p:cNvCxnSpPr/>
          <p:nvPr/>
        </p:nvCxnSpPr>
        <p:spPr>
          <a:xfrm>
            <a:off x="1028700" y="9766770"/>
            <a:ext cx="5816771" cy="0"/>
          </a:xfrm>
          <a:prstGeom prst="straightConnector1">
            <a:avLst/>
          </a:prstGeom>
          <a:noFill/>
          <a:ln w="38100" cap="flat" cmpd="sng">
            <a:solidFill>
              <a:srgbClr val="0047AB"/>
            </a:solidFill>
            <a:prstDash val="solid"/>
            <a:round/>
            <a:headEnd type="none" w="sm" len="sm"/>
            <a:tailEnd type="none" w="sm" len="sm"/>
          </a:ln>
        </p:spPr>
      </p:cxnSp>
      <p:cxnSp>
        <p:nvCxnSpPr>
          <p:cNvPr id="454" name="Google Shape;454;p18"/>
          <p:cNvCxnSpPr/>
          <p:nvPr/>
        </p:nvCxnSpPr>
        <p:spPr>
          <a:xfrm>
            <a:off x="11442529" y="9766770"/>
            <a:ext cx="5816771" cy="0"/>
          </a:xfrm>
          <a:prstGeom prst="straightConnector1">
            <a:avLst/>
          </a:prstGeom>
          <a:noFill/>
          <a:ln w="38100" cap="flat" cmpd="sng">
            <a:solidFill>
              <a:srgbClr val="0047AB"/>
            </a:solidFill>
            <a:prstDash val="solid"/>
            <a:round/>
            <a:headEnd type="none" w="sm" len="sm"/>
            <a:tailEnd type="none" w="sm" len="sm"/>
          </a:ln>
        </p:spPr>
      </p:cxnSp>
      <p:sp>
        <p:nvSpPr>
          <p:cNvPr id="455" name="Google Shape;455;p18"/>
          <p:cNvSpPr/>
          <p:nvPr/>
        </p:nvSpPr>
        <p:spPr>
          <a:xfrm>
            <a:off x="8289545" y="8770086"/>
            <a:ext cx="1708910" cy="1165166"/>
          </a:xfrm>
          <a:custGeom>
            <a:avLst/>
            <a:gdLst/>
            <a:ahLst/>
            <a:cxnLst/>
            <a:rect l="l" t="t" r="r" b="b"/>
            <a:pathLst>
              <a:path w="1708910" h="1165166" extrusionOk="0">
                <a:moveTo>
                  <a:pt x="0" y="0"/>
                </a:moveTo>
                <a:lnTo>
                  <a:pt x="1708910" y="0"/>
                </a:lnTo>
                <a:lnTo>
                  <a:pt x="1708910" y="1165166"/>
                </a:lnTo>
                <a:lnTo>
                  <a:pt x="0" y="1165166"/>
                </a:lnTo>
                <a:lnTo>
                  <a:pt x="0" y="0"/>
                </a:lnTo>
                <a:close/>
              </a:path>
            </a:pathLst>
          </a:custGeom>
          <a:blipFill rotWithShape="1">
            <a:blip r:embed="rId3">
              <a:alphaModFix/>
            </a:blip>
            <a:stretch>
              <a:fillRect/>
            </a:stretch>
          </a:blipFill>
          <a:ln>
            <a:noFill/>
          </a:ln>
        </p:spPr>
      </p:sp>
      <p:sp>
        <p:nvSpPr>
          <p:cNvPr id="456" name="Google Shape;456;p18"/>
          <p:cNvSpPr txBox="1"/>
          <p:nvPr/>
        </p:nvSpPr>
        <p:spPr>
          <a:xfrm>
            <a:off x="1028700" y="3148400"/>
            <a:ext cx="3706918" cy="646203"/>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499" b="1" i="0" u="none" strike="noStrike" cap="none" dirty="0" err="1" smtClean="0">
                <a:solidFill>
                  <a:srgbClr val="000000"/>
                </a:solidFill>
                <a:latin typeface="Titillium Web SemiBold"/>
                <a:ea typeface="Titillium Web SemiBold"/>
                <a:cs typeface="Titillium Web SemiBold"/>
                <a:sym typeface="Titillium Web SemiBold"/>
              </a:rPr>
              <a:t>Hutang</a:t>
            </a:r>
            <a:r>
              <a:rPr lang="en-US" sz="3499" b="1" dirty="0">
                <a:latin typeface="Titillium Web SemiBold"/>
                <a:ea typeface="Titillium Web SemiBold"/>
                <a:cs typeface="Titillium Web SemiBold"/>
                <a:sym typeface="Titillium Web SemiBold"/>
              </a:rPr>
              <a:t> </a:t>
            </a:r>
            <a:r>
              <a:rPr lang="en-US" sz="3499" b="1" dirty="0" smtClean="0">
                <a:latin typeface="Titillium Web SemiBold"/>
                <a:ea typeface="Titillium Web SemiBold"/>
                <a:cs typeface="Titillium Web SemiBold"/>
                <a:sym typeface="Titillium Web SemiBold"/>
              </a:rPr>
              <a:t>/ </a:t>
            </a:r>
            <a:r>
              <a:rPr lang="en-US" sz="3499" b="1" dirty="0" err="1" smtClean="0">
                <a:latin typeface="Titillium Web SemiBold"/>
                <a:ea typeface="Titillium Web SemiBold"/>
                <a:cs typeface="Titillium Web SemiBold"/>
                <a:sym typeface="Titillium Web SemiBold"/>
              </a:rPr>
              <a:t>Kewajiban</a:t>
            </a:r>
            <a:endParaRPr dirty="0"/>
          </a:p>
        </p:txBody>
      </p:sp>
      <p:pic>
        <p:nvPicPr>
          <p:cNvPr id="463" name="Google Shape;463;p18"/>
          <p:cNvPicPr preferRelativeResize="0"/>
          <p:nvPr/>
        </p:nvPicPr>
        <p:blipFill>
          <a:blip r:embed="rId4">
            <a:alphaModFix/>
          </a:blip>
          <a:stretch>
            <a:fillRect/>
          </a:stretch>
        </p:blipFill>
        <p:spPr>
          <a:xfrm>
            <a:off x="7336835" y="3372857"/>
            <a:ext cx="2664900" cy="3402600"/>
          </a:xfrm>
          <a:prstGeom prst="round2DiagRect">
            <a:avLst>
              <a:gd name="adj1" fmla="val 16667"/>
              <a:gd name="adj2" fmla="val 0"/>
            </a:avLst>
          </a:prstGeom>
          <a:noFill/>
          <a:ln>
            <a:noFill/>
          </a:ln>
        </p:spPr>
      </p:pic>
      <p:graphicFrame>
        <p:nvGraphicFramePr>
          <p:cNvPr id="36" name="Group 142"/>
          <p:cNvGraphicFramePr>
            <a:graphicFrameLocks/>
          </p:cNvGraphicFramePr>
          <p:nvPr>
            <p:extLst>
              <p:ext uri="{D42A27DB-BD31-4B8C-83A1-F6EECF244321}">
                <p14:modId xmlns:p14="http://schemas.microsoft.com/office/powerpoint/2010/main" val="1138658787"/>
              </p:ext>
            </p:extLst>
          </p:nvPr>
        </p:nvGraphicFramePr>
        <p:xfrm>
          <a:off x="733052" y="4089275"/>
          <a:ext cx="8229600" cy="5212080"/>
        </p:xfrm>
        <a:graphic>
          <a:graphicData uri="http://schemas.openxmlformats.org/drawingml/2006/table">
            <a:tbl>
              <a:tblPr/>
              <a:tblGrid>
                <a:gridCol w="906463">
                  <a:extLst>
                    <a:ext uri="{9D8B030D-6E8A-4147-A177-3AD203B41FA5}">
                      <a16:colId xmlns:a16="http://schemas.microsoft.com/office/drawing/2014/main" val="880781367"/>
                    </a:ext>
                  </a:extLst>
                </a:gridCol>
                <a:gridCol w="1190625">
                  <a:extLst>
                    <a:ext uri="{9D8B030D-6E8A-4147-A177-3AD203B41FA5}">
                      <a16:colId xmlns:a16="http://schemas.microsoft.com/office/drawing/2014/main" val="3956236390"/>
                    </a:ext>
                  </a:extLst>
                </a:gridCol>
                <a:gridCol w="1420812">
                  <a:extLst>
                    <a:ext uri="{9D8B030D-6E8A-4147-A177-3AD203B41FA5}">
                      <a16:colId xmlns:a16="http://schemas.microsoft.com/office/drawing/2014/main" val="3779043851"/>
                    </a:ext>
                  </a:extLst>
                </a:gridCol>
                <a:gridCol w="4711700">
                  <a:extLst>
                    <a:ext uri="{9D8B030D-6E8A-4147-A177-3AD203B41FA5}">
                      <a16:colId xmlns:a16="http://schemas.microsoft.com/office/drawing/2014/main" val="1451006094"/>
                    </a:ext>
                  </a:extLst>
                </a:gridCol>
              </a:tblGrid>
              <a:tr h="161925">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cap="flat">
                      <a:noFill/>
                    </a:lnT>
                    <a:lnB>
                      <a:noFill/>
                    </a:lnB>
                    <a:lnTlToBr>
                      <a:noFill/>
                    </a:lnTlToBr>
                    <a:lnBlToTr>
                      <a:noFill/>
                    </a:lnBlToTr>
                    <a:noFill/>
                  </a:tcPr>
                </a:tc>
                <a:tc gridSpan="3">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Jangka Pendek</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298410"/>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2.1.1.</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gridSpan="2">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Utang</a:t>
                      </a:r>
                      <a:r>
                        <a:rPr kumimoji="0" lang="en-US" altLang="en-US" sz="3200" b="1"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Dari </a:t>
                      </a:r>
                      <a:r>
                        <a:rPr kumimoji="0" lang="en-US" altLang="en-US" sz="3200" b="1"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Pembelian</a:t>
                      </a:r>
                      <a:endParaRPr kumimoji="0" lang="en-US" altLang="en-US" sz="3200" b="0"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608962229"/>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2111</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Wesel</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80445303"/>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2112</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Dagang</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24887200"/>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2.1.2.</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gridSpan="2">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Biaya</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4176355149"/>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2121</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Gaji dan Upah</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744716710"/>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2122</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Biaya</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861386176"/>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2123</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Sewa</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046840570"/>
                  </a:ext>
                </a:extLst>
              </a:tr>
              <a:tr h="16192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cap="flat">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2124</a:t>
                      </a:r>
                      <a:endParaRPr kumimoji="0" lang="en-US"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Utang</a:t>
                      </a:r>
                      <a:r>
                        <a:rPr kumimoji="0" lang="en-US" altLang="en-US" sz="3200" b="0"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a:t>
                      </a:r>
                      <a:r>
                        <a:rPr kumimoji="0" lang="en-US" altLang="en-US" sz="3200" b="0" i="0" u="none" strike="noStrike" cap="none" normalizeH="0" baseline="0" dirty="0" err="1" smtClean="0">
                          <a:ln>
                            <a:noFill/>
                          </a:ln>
                          <a:solidFill>
                            <a:schemeClr val="accent3">
                              <a:lumMod val="25000"/>
                            </a:schemeClr>
                          </a:solidFill>
                          <a:effectLst/>
                          <a:latin typeface="Arial Narrow" panose="020B0606020202030204" pitchFamily="34" charset="0"/>
                          <a:cs typeface="Times New Roman" panose="02020603050405020304" pitchFamily="18" charset="0"/>
                        </a:rPr>
                        <a:t>Biaya</a:t>
                      </a:r>
                      <a:r>
                        <a:rPr kumimoji="0" lang="en-US" altLang="en-US" sz="3200" b="0"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 Lain-lain</a:t>
                      </a:r>
                      <a:endParaRPr kumimoji="0" lang="en-US" altLang="en-US" sz="3200" b="0"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792408579"/>
                  </a:ext>
                </a:extLst>
              </a:tr>
            </a:tbl>
          </a:graphicData>
        </a:graphic>
      </p:graphicFrame>
      <p:graphicFrame>
        <p:nvGraphicFramePr>
          <p:cNvPr id="37" name="Group 74"/>
          <p:cNvGraphicFramePr>
            <a:graphicFrameLocks/>
          </p:cNvGraphicFramePr>
          <p:nvPr>
            <p:extLst>
              <p:ext uri="{D42A27DB-BD31-4B8C-83A1-F6EECF244321}">
                <p14:modId xmlns:p14="http://schemas.microsoft.com/office/powerpoint/2010/main" val="672080657"/>
              </p:ext>
            </p:extLst>
          </p:nvPr>
        </p:nvGraphicFramePr>
        <p:xfrm>
          <a:off x="9922609" y="3305658"/>
          <a:ext cx="8229600" cy="3153093"/>
        </p:xfrm>
        <a:graphic>
          <a:graphicData uri="http://schemas.openxmlformats.org/drawingml/2006/table">
            <a:tbl>
              <a:tblPr/>
              <a:tblGrid>
                <a:gridCol w="850900">
                  <a:extLst>
                    <a:ext uri="{9D8B030D-6E8A-4147-A177-3AD203B41FA5}">
                      <a16:colId xmlns:a16="http://schemas.microsoft.com/office/drawing/2014/main" val="1695054399"/>
                    </a:ext>
                  </a:extLst>
                </a:gridCol>
                <a:gridCol w="1135063">
                  <a:extLst>
                    <a:ext uri="{9D8B030D-6E8A-4147-A177-3AD203B41FA5}">
                      <a16:colId xmlns:a16="http://schemas.microsoft.com/office/drawing/2014/main" val="3172134325"/>
                    </a:ext>
                  </a:extLst>
                </a:gridCol>
                <a:gridCol w="1419225">
                  <a:extLst>
                    <a:ext uri="{9D8B030D-6E8A-4147-A177-3AD203B41FA5}">
                      <a16:colId xmlns:a16="http://schemas.microsoft.com/office/drawing/2014/main" val="2394348933"/>
                    </a:ext>
                  </a:extLst>
                </a:gridCol>
                <a:gridCol w="4824412">
                  <a:extLst>
                    <a:ext uri="{9D8B030D-6E8A-4147-A177-3AD203B41FA5}">
                      <a16:colId xmlns:a16="http://schemas.microsoft.com/office/drawing/2014/main" val="63060067"/>
                    </a:ext>
                  </a:extLst>
                </a:gridCol>
              </a:tblGrid>
              <a:tr h="836613">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sv-SE" altLang="en-US" sz="32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2.2</a:t>
                      </a:r>
                      <a:endPar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cap="flat">
                      <a:noFill/>
                    </a:lnT>
                    <a:lnB>
                      <a:noFill/>
                    </a:lnB>
                    <a:lnTlToBr>
                      <a:noFill/>
                    </a:lnTlToBr>
                    <a:lnBlToTr>
                      <a:noFill/>
                    </a:lnBlToTr>
                    <a:noFill/>
                  </a:tcPr>
                </a:tc>
                <a:tc gridSpan="3">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3200" b="1"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Jangka Panjang</a:t>
                      </a:r>
                      <a:endPar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3025349"/>
                  </a:ext>
                </a:extLst>
              </a:tr>
              <a:tr h="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2201</a:t>
                      </a:r>
                      <a:endPar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rPr>
                        <a:t>Utang Bank</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529048707"/>
                  </a:ext>
                </a:extLst>
              </a:tr>
              <a:tr h="152400">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2202</a:t>
                      </a:r>
                      <a:endPar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Kredit Investasi</a:t>
                      </a:r>
                      <a:endPar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818287447"/>
                  </a:ext>
                </a:extLst>
              </a:tr>
              <a:tr h="18097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smtClean="0">
                          <a:ln>
                            <a:noFill/>
                          </a:ln>
                          <a:solidFill>
                            <a:schemeClr val="accent3">
                              <a:lumMod val="25000"/>
                            </a:schemeClr>
                          </a:solidFill>
                          <a:effectLst/>
                          <a:latin typeface="Arial Narrow" panose="020B0606020202030204" pitchFamily="34" charset="0"/>
                          <a:cs typeface="Times New Roman" panose="02020603050405020304" pitchFamily="18" charset="0"/>
                        </a:rPr>
                        <a:t>2203</a:t>
                      </a:r>
                      <a:endPar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Obligasi</a:t>
                      </a:r>
                      <a:endParaRPr kumimoji="0" lang="sv-SE" altLang="en-US" sz="3200" b="0"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43072258"/>
                  </a:ext>
                </a:extLst>
              </a:tr>
              <a:tr h="180975">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cap="flat">
                      <a:noFill/>
                    </a:lnL>
                    <a:lnR>
                      <a:noFill/>
                    </a:lnR>
                    <a:lnT>
                      <a:noFill/>
                    </a:lnT>
                    <a:lnB cap="flat">
                      <a:noFill/>
                    </a:lnB>
                    <a:lnTlToBr>
                      <a:noFill/>
                    </a:lnTlToBr>
                    <a:lnBlToTr>
                      <a:noFill/>
                    </a:lnBlToTr>
                    <a:noFill/>
                  </a:tcPr>
                </a:tc>
                <a:tc>
                  <a:txBody>
                    <a:bodyPr/>
                    <a:lstStyle>
                      <a:lvl1pPr>
                        <a:spcBef>
                          <a:spcPct val="20000"/>
                        </a:spcBef>
                        <a:defRPr sz="2800" b="1">
                          <a:solidFill>
                            <a:srgbClr val="00FF00"/>
                          </a:solidFill>
                          <a:latin typeface="Arial" panose="020B0604020202020204" pitchFamily="34" charset="0"/>
                          <a:cs typeface="Arial" panose="020B0604020202020204" pitchFamily="34" charset="0"/>
                        </a:defRPr>
                      </a:lvl1pPr>
                      <a:lvl2pPr>
                        <a:spcBef>
                          <a:spcPct val="20000"/>
                        </a:spcBef>
                        <a:defRPr sz="2400" b="1">
                          <a:solidFill>
                            <a:srgbClr val="00FF00"/>
                          </a:solidFill>
                          <a:latin typeface="Arial" panose="020B0604020202020204" pitchFamily="34" charset="0"/>
                          <a:cs typeface="Arial" panose="020B0604020202020204" pitchFamily="34" charset="0"/>
                        </a:defRPr>
                      </a:lvl2pPr>
                      <a:lvl3pPr>
                        <a:spcBef>
                          <a:spcPct val="20000"/>
                        </a:spcBef>
                        <a:defRPr sz="2000" b="1">
                          <a:solidFill>
                            <a:srgbClr val="00FF00"/>
                          </a:solidFill>
                          <a:latin typeface="Arial" panose="020B0604020202020204" pitchFamily="34" charset="0"/>
                          <a:cs typeface="Arial" panose="020B0604020202020204" pitchFamily="34" charset="0"/>
                        </a:defRPr>
                      </a:lvl3pPr>
                      <a:lvl4pPr>
                        <a:spcBef>
                          <a:spcPct val="20000"/>
                        </a:spcBef>
                        <a:defRPr b="1">
                          <a:solidFill>
                            <a:srgbClr val="00FF00"/>
                          </a:solidFill>
                          <a:latin typeface="Arial" panose="020B0604020202020204" pitchFamily="34" charset="0"/>
                          <a:cs typeface="Arial" panose="020B0604020202020204" pitchFamily="34" charset="0"/>
                        </a:defRPr>
                      </a:lvl4pPr>
                      <a:lvl5pPr>
                        <a:spcBef>
                          <a:spcPct val="20000"/>
                        </a:spcBef>
                        <a:defRPr b="1">
                          <a:solidFill>
                            <a:srgbClr val="00FF00"/>
                          </a:solidFill>
                          <a:latin typeface="Arial" panose="020B0604020202020204" pitchFamily="34" charset="0"/>
                          <a:cs typeface="Arial" panose="020B0604020202020204" pitchFamily="34" charset="0"/>
                        </a:defRPr>
                      </a:lvl5pPr>
                      <a:lvl6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smtClean="0">
                          <a:ln>
                            <a:noFill/>
                          </a:ln>
                          <a:solidFill>
                            <a:schemeClr val="accent3">
                              <a:lumMod val="25000"/>
                            </a:schemeClr>
                          </a:solidFill>
                          <a:effectLst/>
                          <a:latin typeface="Arial" panose="020B0604020202020204" pitchFamily="34" charset="0"/>
                          <a:cs typeface="Arial" panose="020B0604020202020204" pitchFamily="34" charset="0"/>
                        </a:rPr>
                        <a:t>2204</a:t>
                      </a:r>
                    </a:p>
                  </a:txBody>
                  <a:tcPr horzOverflow="overflow">
                    <a:lnL>
                      <a:noFill/>
                    </a:lnL>
                    <a:lnR>
                      <a:noFill/>
                    </a:lnR>
                    <a:lnT>
                      <a:noFill/>
                    </a:lnT>
                    <a:lnB cap="flat">
                      <a:noFill/>
                    </a:lnB>
                    <a:lnTlToBr>
                      <a:noFill/>
                    </a:lnTlToBr>
                    <a:lnBlToTr>
                      <a:noFill/>
                    </a:lnBlToTr>
                    <a:noFill/>
                  </a:tcPr>
                </a:tc>
                <a:tc>
                  <a:txBody>
                    <a:bodyPr/>
                    <a:lstStyle>
                      <a:lvl1pPr marL="342900" indent="-342900">
                        <a:spcBef>
                          <a:spcPct val="20000"/>
                        </a:spcBef>
                        <a:defRPr sz="2800" b="1">
                          <a:solidFill>
                            <a:srgbClr val="00FF00"/>
                          </a:solidFill>
                          <a:latin typeface="Arial" panose="020B0604020202020204" pitchFamily="34" charset="0"/>
                          <a:cs typeface="Arial" panose="020B0604020202020204" pitchFamily="34" charset="0"/>
                        </a:defRPr>
                      </a:lvl1pPr>
                      <a:lvl2pPr marL="742950" indent="-285750">
                        <a:spcBef>
                          <a:spcPct val="20000"/>
                        </a:spcBef>
                        <a:defRPr sz="2400" b="1">
                          <a:solidFill>
                            <a:srgbClr val="00FF00"/>
                          </a:solidFill>
                          <a:latin typeface="Arial" panose="020B0604020202020204" pitchFamily="34" charset="0"/>
                          <a:cs typeface="Arial" panose="020B0604020202020204" pitchFamily="34" charset="0"/>
                        </a:defRPr>
                      </a:lvl2pPr>
                      <a:lvl3pPr marL="1143000" indent="-228600">
                        <a:spcBef>
                          <a:spcPct val="20000"/>
                        </a:spcBef>
                        <a:defRPr sz="2000" b="1">
                          <a:solidFill>
                            <a:srgbClr val="00FF00"/>
                          </a:solidFill>
                          <a:latin typeface="Arial" panose="020B0604020202020204" pitchFamily="34" charset="0"/>
                          <a:cs typeface="Arial" panose="020B0604020202020204" pitchFamily="34" charset="0"/>
                        </a:defRPr>
                      </a:lvl3pPr>
                      <a:lvl4pPr marL="1600200" indent="-228600">
                        <a:spcBef>
                          <a:spcPct val="20000"/>
                        </a:spcBef>
                        <a:defRPr b="1">
                          <a:solidFill>
                            <a:srgbClr val="00FF00"/>
                          </a:solidFill>
                          <a:latin typeface="Arial" panose="020B0604020202020204" pitchFamily="34" charset="0"/>
                          <a:cs typeface="Arial" panose="020B0604020202020204" pitchFamily="34" charset="0"/>
                        </a:defRPr>
                      </a:lvl4pPr>
                      <a:lvl5pPr marL="2057400" indent="-228600">
                        <a:spcBef>
                          <a:spcPct val="20000"/>
                        </a:spcBef>
                        <a:defRPr b="1">
                          <a:solidFill>
                            <a:srgbClr val="00FF00"/>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b="1">
                          <a:solidFill>
                            <a:srgbClr val="00FF00"/>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sv-SE" altLang="en-US" sz="3200" b="0" i="0" u="none" strike="noStrike" cap="none" normalizeH="0" baseline="0" dirty="0" smtClean="0">
                          <a:ln>
                            <a:noFill/>
                          </a:ln>
                          <a:solidFill>
                            <a:schemeClr val="accent3">
                              <a:lumMod val="25000"/>
                            </a:schemeClr>
                          </a:solidFill>
                          <a:effectLst/>
                          <a:latin typeface="Arial Narrow" panose="020B0606020202030204" pitchFamily="34" charset="0"/>
                          <a:cs typeface="Times New Roman" panose="02020603050405020304" pitchFamily="18" charset="0"/>
                        </a:rPr>
                        <a:t>Utang Jangka Panjang Lainnya</a:t>
                      </a:r>
                      <a:endParaRPr kumimoji="0" lang="sv-SE" altLang="en-US" sz="3200" b="0" i="0" u="none" strike="noStrike" cap="none" normalizeH="0" baseline="0" dirty="0" smtClean="0">
                        <a:ln>
                          <a:noFill/>
                        </a:ln>
                        <a:solidFill>
                          <a:schemeClr val="accent3">
                            <a:lumMod val="25000"/>
                          </a:schemeClr>
                        </a:solidFill>
                        <a:effectLst/>
                        <a:latin typeface="Arial" panose="020B0604020202020204" pitchFamily="34" charset="0"/>
                        <a:cs typeface="Arial" panose="020B0604020202020204" pitchFamily="34" charset="0"/>
                      </a:endParaRP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321730899"/>
                  </a:ext>
                </a:extLst>
              </a:tr>
            </a:tbl>
          </a:graphicData>
        </a:graphic>
      </p:graphicFrame>
    </p:spTree>
  </p:cSld>
  <p:clrMapOvr>
    <a:masterClrMapping/>
  </p:clrMapOvr>
</p:sld>
</file>

<file path=ppt/theme/theme1.xml><?xml version="1.0" encoding="utf-8"?>
<a:theme xmlns:a="http://schemas.openxmlformats.org/drawingml/2006/main" name="Accounting Academy Presentation">
  <a:themeElements>
    <a:clrScheme name="Office">
      <a:dk1>
        <a:srgbClr val="027C82"/>
      </a:dk1>
      <a:lt1>
        <a:srgbClr val="FFFFFF"/>
      </a:lt1>
      <a:dk2>
        <a:srgbClr val="888888"/>
      </a:dk2>
      <a:lt2>
        <a:srgbClr val="EEECE1"/>
      </a:lt2>
      <a:accent1>
        <a:srgbClr val="FFFAF5"/>
      </a:accent1>
      <a:accent2>
        <a:srgbClr val="027C82"/>
      </a:accent2>
      <a:accent3>
        <a:srgbClr val="FFFDFC"/>
      </a:accent3>
      <a:accent4>
        <a:srgbClr val="1E3D69"/>
      </a:accent4>
      <a:accent5>
        <a:srgbClr val="0047AB"/>
      </a:accent5>
      <a:accent6>
        <a:srgbClr val="FA2ED3"/>
      </a:accent6>
      <a:hlink>
        <a:srgbClr val="445D81"/>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1141</Words>
  <Application>Microsoft Office PowerPoint</Application>
  <PresentationFormat>Custom</PresentationFormat>
  <Paragraphs>461</Paragraphs>
  <Slides>27</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Broadway</vt:lpstr>
      <vt:lpstr>Titillium Web</vt:lpstr>
      <vt:lpstr>Titillium Web SemiBold</vt:lpstr>
      <vt:lpstr>Arial</vt:lpstr>
      <vt:lpstr>Roboto Slab</vt:lpstr>
      <vt:lpstr>Calibri</vt:lpstr>
      <vt:lpstr>Arial Narrow</vt:lpstr>
      <vt:lpstr>Quicksand</vt:lpstr>
      <vt:lpstr>Roboto</vt:lpstr>
      <vt:lpstr>Times New Roman</vt:lpstr>
      <vt:lpstr>Bookman Old Style</vt:lpstr>
      <vt:lpstr>Accounting Academy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NERACA SALDO</vt:lpstr>
      <vt:lpstr>SIKLUS AKUNTANSI TAHAP PENCATATAN</vt:lpstr>
      <vt:lpstr>Transaksi Perusahaan Jasa</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Sadat</dc:creator>
  <cp:lastModifiedBy>M. Sadat</cp:lastModifiedBy>
  <cp:revision>8</cp:revision>
  <dcterms:modified xsi:type="dcterms:W3CDTF">2025-10-14T05:07:54Z</dcterms:modified>
</cp:coreProperties>
</file>