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153df0f9739424b" /><Relationship Type="http://schemas.openxmlformats.org/officeDocument/2006/relationships/extended-properties" Target="/docProps/app.xml" Id="R84a27b88cb2b4f82" /><Relationship Type="http://schemas.openxmlformats.org/officeDocument/2006/relationships/officeDocument" Target="/ppt/presentation.xml" Id="R28d98e769fce4e44" /></Relationships>
</file>

<file path=ppt/presentation.xml><?xml version="1.0" encoding="utf-8"?>
<p:presentation xmlns:p="http://schemas.openxmlformats.org/presentationml/2006/main">
  <p:sldMasterIdLst>
    <p:sldMasterId xmlns:r="http://schemas.openxmlformats.org/officeDocument/2006/relationships" id="2147483648" r:id="Rba9fcf67fee04969"/>
  </p:sldMasterIdLst>
  <p:notesMasterIdLst>
    <p:notesMasterId xmlns:r="http://schemas.openxmlformats.org/officeDocument/2006/relationships" r:id="R5f9ebc83d6cd4ce1"/>
  </p:notesMasterIdLst>
  <p:sldIdLst>
    <p:sldId xmlns:r="http://schemas.openxmlformats.org/officeDocument/2006/relationships" id="256" r:id="R3c4b5fc4f8ba4d91"/>
    <p:sldId xmlns:r="http://schemas.openxmlformats.org/officeDocument/2006/relationships" id="257" r:id="Rd6b82f2d730641ea"/>
    <p:sldId xmlns:r="http://schemas.openxmlformats.org/officeDocument/2006/relationships" id="258" r:id="R786cbbf1fbaa437c"/>
    <p:sldId xmlns:r="http://schemas.openxmlformats.org/officeDocument/2006/relationships" id="259" r:id="R81a79c3952e5462a"/>
    <p:sldId xmlns:r="http://schemas.openxmlformats.org/officeDocument/2006/relationships" id="260" r:id="R8f4ec99683a940ca"/>
    <p:sldId xmlns:r="http://schemas.openxmlformats.org/officeDocument/2006/relationships" id="261" r:id="Rbaa337377f0744b5"/>
    <p:sldId xmlns:r="http://schemas.openxmlformats.org/officeDocument/2006/relationships" id="262" r:id="Rded82a846b024659"/>
    <p:sldId xmlns:r="http://schemas.openxmlformats.org/officeDocument/2006/relationships" id="263" r:id="Re31293477454474a"/>
    <p:sldId xmlns:r="http://schemas.openxmlformats.org/officeDocument/2006/relationships" id="264" r:id="R262774e6bde140f7"/>
    <p:sldId xmlns:r="http://schemas.openxmlformats.org/officeDocument/2006/relationships" id="265" r:id="R99c4d210291243d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d23b86680984ac0" /><Relationship Type="http://schemas.openxmlformats.org/officeDocument/2006/relationships/slideMaster" Target="/ppt/slideMasters/slideMaster1.xml" Id="Rba9fcf67fee04969" /><Relationship Type="http://schemas.openxmlformats.org/officeDocument/2006/relationships/notesMaster" Target="/ppt/notesMasters/notesMaster1.xml" Id="R5f9ebc83d6cd4ce1" /><Relationship Type="http://schemas.openxmlformats.org/officeDocument/2006/relationships/presProps" Target="/ppt/presProps.xml" Id="R510c447b771547d8" /><Relationship Type="http://schemas.openxmlformats.org/officeDocument/2006/relationships/tableStyles" Target="/ppt/tableStyles.xml" Id="Rf33149eb9dfa4ddd" /><Relationship Type="http://schemas.openxmlformats.org/officeDocument/2006/relationships/slide" Target="/ppt/slides/slide1.xml" Id="R3c4b5fc4f8ba4d91" /><Relationship Type="http://schemas.openxmlformats.org/officeDocument/2006/relationships/slide" Target="/ppt/slides/slide2.xml" Id="Rd6b82f2d730641ea" /><Relationship Type="http://schemas.openxmlformats.org/officeDocument/2006/relationships/slide" Target="/ppt/slides/slide3.xml" Id="R786cbbf1fbaa437c" /><Relationship Type="http://schemas.openxmlformats.org/officeDocument/2006/relationships/slide" Target="/ppt/slides/slide4.xml" Id="R81a79c3952e5462a" /><Relationship Type="http://schemas.openxmlformats.org/officeDocument/2006/relationships/slide" Target="/ppt/slides/slide5.xml" Id="R8f4ec99683a940ca" /><Relationship Type="http://schemas.openxmlformats.org/officeDocument/2006/relationships/slide" Target="/ppt/slides/slide6.xml" Id="Rbaa337377f0744b5" /><Relationship Type="http://schemas.openxmlformats.org/officeDocument/2006/relationships/slide" Target="/ppt/slides/slide7.xml" Id="Rded82a846b024659" /><Relationship Type="http://schemas.openxmlformats.org/officeDocument/2006/relationships/slide" Target="/ppt/slides/slide8.xml" Id="Re31293477454474a" /><Relationship Type="http://schemas.openxmlformats.org/officeDocument/2006/relationships/slide" Target="/ppt/slides/slide9.xml" Id="R262774e6bde140f7" /><Relationship Type="http://schemas.openxmlformats.org/officeDocument/2006/relationships/slide" Target="/ppt/slides/slide10.xml" Id="R99c4d210291243d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8a399b2a69a4cb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2360c6b60b646db" /><Relationship Type="http://schemas.openxmlformats.org/officeDocument/2006/relationships/notesMaster" Target="/ppt/notesMasters/notesMaster1.xml" Id="R3a204b3290b04b85" /></Relationships>
</file>

<file path=ppt/notesSlides/_rels/notesSlide2.xml.rels>&#65279;<?xml version="1.0" encoding="utf-8"?><Relationships xmlns="http://schemas.openxmlformats.org/package/2006/relationships"><Relationship Type="http://schemas.openxmlformats.org/officeDocument/2006/relationships/slide" Target="/ppt/slides/slide2.xml" Id="R194c12e7051a4349" /><Relationship Type="http://schemas.openxmlformats.org/officeDocument/2006/relationships/notesMaster" Target="/ppt/notesMasters/notesMaster1.xml" Id="Rf4203a0c63c14185" /></Relationships>
</file>

<file path=ppt/notesSlides/_rels/notesSlide3.xml.rels>&#65279;<?xml version="1.0" encoding="utf-8"?><Relationships xmlns="http://schemas.openxmlformats.org/package/2006/relationships"><Relationship Type="http://schemas.openxmlformats.org/officeDocument/2006/relationships/slide" Target="/ppt/slides/slide3.xml" Id="R69e819c7a14c4808" /><Relationship Type="http://schemas.openxmlformats.org/officeDocument/2006/relationships/notesMaster" Target="/ppt/notesMasters/notesMaster1.xml" Id="Rd8942445cf3b4a65" /></Relationships>
</file>

<file path=ppt/notesSlides/_rels/notesSlide4.xml.rels>&#65279;<?xml version="1.0" encoding="utf-8"?><Relationships xmlns="http://schemas.openxmlformats.org/package/2006/relationships"><Relationship Type="http://schemas.openxmlformats.org/officeDocument/2006/relationships/slide" Target="/ppt/slides/slide4.xml" Id="R467b90692cfa4595" /><Relationship Type="http://schemas.openxmlformats.org/officeDocument/2006/relationships/notesMaster" Target="/ppt/notesMasters/notesMaster1.xml" Id="R80663df982f14b63" /></Relationships>
</file>

<file path=ppt/notesSlides/_rels/notesSlide5.xml.rels>&#65279;<?xml version="1.0" encoding="utf-8"?><Relationships xmlns="http://schemas.openxmlformats.org/package/2006/relationships"><Relationship Type="http://schemas.openxmlformats.org/officeDocument/2006/relationships/slide" Target="/ppt/slides/slide5.xml" Id="Ra8900ba155424479" /><Relationship Type="http://schemas.openxmlformats.org/officeDocument/2006/relationships/notesMaster" Target="/ppt/notesMasters/notesMaster1.xml" Id="Rda388d4238ee4fea" /></Relationships>
</file>

<file path=ppt/notesSlides/_rels/notesSlide6.xml.rels>&#65279;<?xml version="1.0" encoding="utf-8"?><Relationships xmlns="http://schemas.openxmlformats.org/package/2006/relationships"><Relationship Type="http://schemas.openxmlformats.org/officeDocument/2006/relationships/slide" Target="/ppt/slides/slide6.xml" Id="R3d6f6e39c5144225" /><Relationship Type="http://schemas.openxmlformats.org/officeDocument/2006/relationships/notesMaster" Target="/ppt/notesMasters/notesMaster1.xml" Id="R96ddf2e0a4584f50" /></Relationships>
</file>

<file path=ppt/notesSlides/_rels/notesSlide7.xml.rels>&#65279;<?xml version="1.0" encoding="utf-8"?><Relationships xmlns="http://schemas.openxmlformats.org/package/2006/relationships"><Relationship Type="http://schemas.openxmlformats.org/officeDocument/2006/relationships/slide" Target="/ppt/slides/slide7.xml" Id="Rca89d6c1b8c747a5" /><Relationship Type="http://schemas.openxmlformats.org/officeDocument/2006/relationships/notesMaster" Target="/ppt/notesMasters/notesMaster1.xml" Id="Rba7731dced9f45a4" /></Relationships>
</file>

<file path=ppt/notesSlides/_rels/notesSlide8.xml.rels>&#65279;<?xml version="1.0" encoding="utf-8"?><Relationships xmlns="http://schemas.openxmlformats.org/package/2006/relationships"><Relationship Type="http://schemas.openxmlformats.org/officeDocument/2006/relationships/slide" Target="/ppt/slides/slide8.xml" Id="R8ce847befa3447eb" /><Relationship Type="http://schemas.openxmlformats.org/officeDocument/2006/relationships/notesMaster" Target="/ppt/notesMasters/notesMaster1.xml" Id="Rbb4d27c7e0df48b9" /></Relationships>
</file>

<file path=ppt/notesSlides/_rels/notesSlide9.xml.rels>&#65279;<?xml version="1.0" encoding="utf-8"?><Relationships xmlns="http://schemas.openxmlformats.org/package/2006/relationships"><Relationship Type="http://schemas.openxmlformats.org/officeDocument/2006/relationships/slide" Target="/ppt/slides/slide9.xml" Id="R5dbad156a39448cd" /><Relationship Type="http://schemas.openxmlformats.org/officeDocument/2006/relationships/notesMaster" Target="/ppt/notesMasters/notesMaster1.xml" Id="Re846a77e99f0465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c02e6e43b6846b4" /><Relationship Type="http://schemas.openxmlformats.org/officeDocument/2006/relationships/notesMaster" Target="/ppt/notesMasters/notesMaster1.xml" Id="Rf50007c28c994f0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TUJUAN SLIDE</a:t>
            </a:r>
          </a:p>
          <a:p xmlns:a="http://schemas.openxmlformats.org/drawingml/2006/main">
            <a:r>
              <a:t>Membuka perkuliahan dan menjelaskan capaian belajar: mahasiswa mampu membedakan sensasi, persepsi, dan kognisi serta menggunakannya untuk membaca keputusan desain.</a:t>
            </a:r>
          </a:p>
          <a:p xmlns:a="http://schemas.openxmlformats.org/drawingml/2006/main">
            <a:r>
              <a:t/>
            </a:r>
          </a:p>
          <a:p xmlns:a="http://schemas.openxmlformats.org/drawingml/2006/main">
            <a:r>
              <a:t>NARASI DOSEN</a:t>
            </a:r>
          </a:p>
          <a:p xmlns:a="http://schemas.openxmlformats.org/drawingml/2006/main">
            <a:r>
              <a:t>Desain tidak bekerja langsung pada perilaku. Desainer mengatur stimulus—warna, bentuk, ukuran, kontras, ruang, dan urutan—kemudian sistem sensorik audiens mendeteksi stimulus tersebut. Otak mengorganisasi dan menafsirkannya berdasarkan pengalaman, konteks, budaya, dan tujuan. Karena itu satu karya dapat menghasilkan respons berbeda pada audiens yang berbeda.</a:t>
            </a:r>
          </a:p>
          <a:p xmlns:a="http://schemas.openxmlformats.org/drawingml/2006/main">
            <a:r>
              <a:t/>
            </a:r>
          </a:p>
          <a:p xmlns:a="http://schemas.openxmlformats.org/drawingml/2006/main">
            <a:r>
              <a:t>CONTOH PEMBUKA</a:t>
            </a:r>
          </a:p>
          <a:p xmlns:a="http://schemas.openxmlformats.org/drawingml/2006/main">
            <a:r>
              <a:t>Tampilkan poster acara selama lima detik. Minta mahasiswa menuliskan tiga hal pertama yang diingat. Perbedaan jawaban menunjukkan bahwa melihat bukan proses perekaman netral.</a:t>
            </a:r>
          </a:p>
          <a:p xmlns:a="http://schemas.openxmlformats.org/drawingml/2006/main">
            <a:r>
              <a:t/>
            </a:r>
          </a:p>
          <a:p xmlns:a="http://schemas.openxmlformats.org/drawingml/2006/main">
            <a:r>
              <a:t>JAWABAN YANG DIHARAPKAN</a:t>
            </a:r>
          </a:p>
          <a:p xmlns:a="http://schemas.openxmlformats.org/drawingml/2006/main">
            <a:r>
              <a:t>Mahasiswa menyebut bahwa elemen yang paling kontras, besar, unik, atau sesuai ekspektasi cenderung lebih dahulu diperhatikan dan diingat.</a:t>
            </a:r>
          </a:p>
          <a:p xmlns:a="http://schemas.openxmlformats.org/drawingml/2006/main">
            <a:r>
              <a:t/>
            </a:r>
          </a:p>
          <a:p xmlns:a="http://schemas.openxmlformats.org/drawingml/2006/main">
            <a:r>
              <a:t>PERTANYAAN PEMANTIK</a:t>
            </a:r>
          </a:p>
          <a:p xmlns:a="http://schemas.openxmlformats.org/drawingml/2006/main">
            <a:r>
              <a:t>Apakah desain yang menarik pasti menyampaikan pesan secara efektif? Mengapa?</a:t>
            </a:r>
          </a:p>
          <a:p xmlns:a="http://schemas.openxmlformats.org/drawingml/2006/main">
            <a:r>
              <a:t/>
            </a:r>
          </a:p>
          <a:p xmlns:a="http://schemas.openxmlformats.org/drawingml/2006/main">
            <a:r>
              <a:t>SIMPULAN</a:t>
            </a:r>
          </a:p>
          <a:p xmlns:a="http://schemas.openxmlformats.org/drawingml/2006/main">
            <a:r>
              <a:t>Keberhasilan desain harus dinilai dari apa yang diterima dan dipahami audiens, bukan hanya dari niat desainer.</a:t>
            </a:r>
          </a:p>
          <a:p xmlns:a="http://schemas.openxmlformats.org/drawingml/2006/main">
            <a:r>
              <a:t/>
            </a:r>
          </a:p>
          <a:p xmlns:a="http://schemas.openxmlformats.org/drawingml/2006/main">
            <a:r>
              <a:t>[Sources]</a:t>
            </a:r>
          </a:p>
          <a:p xmlns:a="http://schemas.openxmlformats.org/drawingml/2006/main">
            <a:r>
              <a:t>- Materi PPTX Pertemuan 1 yang diberikan pengguna.</a:t>
            </a:r>
          </a:p>
          <a:p xmlns:a="http://schemas.openxmlformats.org/drawingml/2006/main">
            <a:r>
              <a:t>- E. Bruce Goldstein, Cognitive Psychology: Connecting Mind, Research, and Everyday Experience.</a:t>
            </a:r>
          </a:p>
          <a:p xmlns:a="http://schemas.openxmlformats.org/drawingml/2006/main">
            <a:r>
              <a:t>- Colin Ware, Information Visualization: Perception for Design.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TUJUAN SLIDE</a:t>
            </a:r>
          </a:p>
          <a:p xmlns:a="http://schemas.openxmlformats.org/drawingml/2006/main">
            <a:r>
              <a:t>Menjelaskan mengapa psikologi persepsi menjadi dasar pengambilan keputusan dalam DKV.</a:t>
            </a:r>
          </a:p>
          <a:p xmlns:a="http://schemas.openxmlformats.org/drawingml/2006/main">
            <a:r>
              <a:t/>
            </a:r>
          </a:p>
          <a:p xmlns:a="http://schemas.openxmlformats.org/drawingml/2006/main">
            <a:r>
              <a:t>PENJELASAN TEORI</a:t>
            </a:r>
          </a:p>
          <a:p xmlns:a="http://schemas.openxmlformats.org/drawingml/2006/main">
            <a:r>
              <a:t>Audiens tidak menerima stimulus secara netral. Perhatian bersifat selektif dan kapasitas pemrosesan terbatas. Informasi yang paling menonjol atau relevan dengan tujuan audiens akan diproses lebih dahulu. Pengetahuan sebelumnya kemudian memberi makna pada stimulus tersebut.</a:t>
            </a:r>
          </a:p>
          <a:p xmlns:a="http://schemas.openxmlformats.org/drawingml/2006/main">
            <a:r>
              <a:t/>
            </a:r>
          </a:p>
          <a:p xmlns:a="http://schemas.openxmlformats.org/drawingml/2006/main">
            <a:r>
              <a:t>CARA MEMBACA ILUSTRASI</a:t>
            </a:r>
          </a:p>
          <a:p xmlns:a="http://schemas.openxmlformats.org/drawingml/2006/main">
            <a:r>
              <a:t>Pada kumpulan titik, satu titik berwarna berbeda segera ditemukan. Warna yang unik menghasilkan salience atau daya tarik visual. Ilustrasi ini menunjukkan bahwa perbedaan sederhana dapat mengendalikan titik masuk perhatian.</a:t>
            </a:r>
          </a:p>
          <a:p xmlns:a="http://schemas.openxmlformats.org/drawingml/2006/main">
            <a:r>
              <a:t/>
            </a:r>
          </a:p>
          <a:p xmlns:a="http://schemas.openxmlformats.org/drawingml/2006/main">
            <a:r>
              <a:t>CONTOH KASUS POSTER</a:t>
            </a:r>
          </a:p>
          <a:p xmlns:a="http://schemas.openxmlformats.org/drawingml/2006/main">
            <a:r>
              <a:t>Poster seminar memakai ilustrasi besar berwarna merah, sedangkan tanggal dan tempat berwarna abu-abu kecil. Audiens mengingat ilustrasinya tetapi tidak mengetahui waktu acara.</a:t>
            </a:r>
          </a:p>
          <a:p xmlns:a="http://schemas.openxmlformats.org/drawingml/2006/main">
            <a:r>
              <a:t/>
            </a:r>
          </a:p>
          <a:p xmlns:a="http://schemas.openxmlformats.org/drawingml/2006/main">
            <a:r>
              <a:t>JAWABAN/ANALISIS</a:t>
            </a:r>
          </a:p>
          <a:p xmlns:a="http://schemas.openxmlformats.org/drawingml/2006/main">
            <a:r>
              <a:t>Masalah utama bukan kurangnya informasi, melainkan hierarki yang tidak sesuai tujuan komunikasi. Ilustrasi memiliki salience paling tinggi, sementara informasi tindakan berada di bawah ambang perhatian. Perbaikannya: tingkatkan kontras dan ukuran tanggal, dekatkan dengan judul, kurangi kompetisi dekoratif, lalu lakukan uji ingatan lima detik.</a:t>
            </a:r>
          </a:p>
          <a:p xmlns:a="http://schemas.openxmlformats.org/drawingml/2006/main">
            <a:r>
              <a:t/>
            </a:r>
          </a:p>
          <a:p xmlns:a="http://schemas.openxmlformats.org/drawingml/2006/main">
            <a:r>
              <a:t>PERTANYAAN KELAS</a:t>
            </a:r>
          </a:p>
          <a:p xmlns:a="http://schemas.openxmlformats.org/drawingml/2006/main">
            <a:r>
              <a:t>Elemen mana yang pertama terlihat? Apakah elemen tersebut merupakan informasi yang paling penting?</a:t>
            </a:r>
          </a:p>
          <a:p xmlns:a="http://schemas.openxmlformats.org/drawingml/2006/main">
            <a:r>
              <a:t/>
            </a:r>
          </a:p>
          <a:p xmlns:a="http://schemas.openxmlformats.org/drawingml/2006/main">
            <a:r>
              <a:t>[Sources]</a:t>
            </a:r>
          </a:p>
          <a:p xmlns:a="http://schemas.openxmlformats.org/drawingml/2006/main">
            <a:r>
              <a:t>- Materi PPTX Pertemuan 1 yang diberikan pengguna.</a:t>
            </a:r>
          </a:p>
          <a:p xmlns:a="http://schemas.openxmlformats.org/drawingml/2006/main">
            <a:r>
              <a:t>- Colin Ware, Information Visualization: Perception for Design.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TUJUAN SLIDE</a:t>
            </a:r>
          </a:p>
          <a:p xmlns:a="http://schemas.openxmlformats.org/drawingml/2006/main">
            <a:r>
              <a:t>Membedakan sensasi, persepsi, dan kognisi sebagai tiga proses yang saling berhubungan.</a:t>
            </a:r>
          </a:p>
          <a:p xmlns:a="http://schemas.openxmlformats.org/drawingml/2006/main">
            <a:r>
              <a:t/>
            </a:r>
          </a:p>
          <a:p xmlns:a="http://schemas.openxmlformats.org/drawingml/2006/main">
            <a:r>
              <a:t>PENJELASAN TEORI</a:t>
            </a:r>
          </a:p>
          <a:p xmlns:a="http://schemas.openxmlformats.org/drawingml/2006/main">
            <a:r>
              <a:t>Sensasi adalah proses reseptor mendeteksi energi fisik, misalnya cahaya. Persepsi adalah proses mengorganisasi dan menafsirkan sinyal sehingga terbentuk objek atau pola bermakna. Kognisi melibatkan pengetahuan, ingatan, penalaran, penilaian, dan keputusan. Batas ketiganya tidak sepenuhnya terpisah karena proses berlangsung saling memengaruhi.</a:t>
            </a:r>
          </a:p>
          <a:p xmlns:a="http://schemas.openxmlformats.org/drawingml/2006/main">
            <a:r>
              <a:t/>
            </a:r>
          </a:p>
          <a:p xmlns:a="http://schemas.openxmlformats.org/drawingml/2006/main">
            <a:r>
              <a:t>CARA MEMBACA ILUSTRASI</a:t>
            </a:r>
          </a:p>
          <a:p xmlns:a="http://schemas.openxmlformats.org/drawingml/2006/main">
            <a:r>
              <a:t>Kelompok titik memiliki stimulus dasar yang sama, tetapi jarak dan warna membuatnya dipersepsi sebagai kelompok berbeda. Pengetahuan tentang kategori kemudian membantu audiens memberi makna pada kelompok tersebut.</a:t>
            </a:r>
          </a:p>
          <a:p xmlns:a="http://schemas.openxmlformats.org/drawingml/2006/main">
            <a:r>
              <a:t/>
            </a:r>
          </a:p>
          <a:p xmlns:a="http://schemas.openxmlformats.org/drawingml/2006/main">
            <a:r>
              <a:t>CONTOH IMPLEMENTASI UI</a:t>
            </a:r>
          </a:p>
          <a:p xmlns:a="http://schemas.openxmlformats.org/drawingml/2006/main">
            <a:r>
              <a:t>Sensasi: mata mendeteksi lingkaran merah pada ikon notifikasi. Persepsi: pengguna mengenalinya sebagai badge notifikasi. Kognisi: pengguna mengingat bahwa merah menandakan pesan baru dan memutuskan membuka aplikasi.</a:t>
            </a:r>
          </a:p>
          <a:p xmlns:a="http://schemas.openxmlformats.org/drawingml/2006/main">
            <a:r>
              <a:t/>
            </a:r>
          </a:p>
          <a:p xmlns:a="http://schemas.openxmlformats.org/drawingml/2006/main">
            <a:r>
              <a:t>JAWABAN CONTOH</a:t>
            </a:r>
          </a:p>
          <a:p xmlns:a="http://schemas.openxmlformats.org/drawingml/2006/main">
            <a:r>
              <a:t>Warna merah bukan “makna” pada tahap sensasi; ia baru menjadi tanda pesan baru setelah dipersepsi dan dikaitkan dengan pengetahuan sebelumnya.</a:t>
            </a:r>
          </a:p>
          <a:p xmlns:a="http://schemas.openxmlformats.org/drawingml/2006/main">
            <a:r>
              <a:t/>
            </a:r>
          </a:p>
          <a:p xmlns:a="http://schemas.openxmlformats.org/drawingml/2006/main">
            <a:r>
              <a:t>KESALAHAN UMUM</a:t>
            </a:r>
          </a:p>
          <a:p xmlns:a="http://schemas.openxmlformats.org/drawingml/2006/main">
            <a:r>
              <a:t>Menganggap semua yang terlihat oleh mata otomatis dipahami dengan makna yang sama.</a:t>
            </a:r>
          </a:p>
          <a:p xmlns:a="http://schemas.openxmlformats.org/drawingml/2006/main">
            <a:r>
              <a:t/>
            </a:r>
          </a:p>
          <a:p xmlns:a="http://schemas.openxmlformats.org/drawingml/2006/main">
            <a:r>
              <a:t>[Sources]</a:t>
            </a:r>
          </a:p>
          <a:p xmlns:a="http://schemas.openxmlformats.org/drawingml/2006/main">
            <a:r>
              <a:t>- Materi PPTX Pertemuan 1 yang diberikan pengguna.</a:t>
            </a:r>
          </a:p>
          <a:p xmlns:a="http://schemas.openxmlformats.org/drawingml/2006/main">
            <a:r>
              <a:t>- E. Bruce Goldstein, Cognitive Psychology.</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TUJUAN SLIDE</a:t>
            </a:r>
          </a:p>
          <a:p xmlns:a="http://schemas.openxmlformats.org/drawingml/2006/main">
            <a:r>
              <a:t>Menjelaskan hubungan stimulus visual, reseptor, transduksi, dan pengalaman melihat.</a:t>
            </a:r>
          </a:p>
          <a:p xmlns:a="http://schemas.openxmlformats.org/drawingml/2006/main">
            <a:r>
              <a:t/>
            </a:r>
          </a:p>
          <a:p xmlns:a="http://schemas.openxmlformats.org/drawingml/2006/main">
            <a:r>
              <a:t>PENJELASAN TEORI</a:t>
            </a:r>
          </a:p>
          <a:p xmlns:a="http://schemas.openxmlformats.org/drawingml/2006/main">
            <a:r>
              <a:t>Cahaya yang dipancarkan atau dipantulkan objek menjadi stimulus visual. Kornea dan lensa memfokuskan cahaya ke retina. Fotoreseptor mengubah energi cahaya menjadi sinyal saraf—proses ini disebut transduksi. Sinyal kemudian diproses untuk mengenali tepi, warna, gerak, kedalaman, dan objek.</a:t>
            </a:r>
          </a:p>
          <a:p xmlns:a="http://schemas.openxmlformats.org/drawingml/2006/main">
            <a:r>
              <a:t/>
            </a:r>
          </a:p>
          <a:p xmlns:a="http://schemas.openxmlformats.org/drawingml/2006/main">
            <a:r>
              <a:t>CARA MEMBACA ILUSTRASI</a:t>
            </a:r>
          </a:p>
          <a:p xmlns:a="http://schemas.openxmlformats.org/drawingml/2006/main">
            <a:r>
              <a:t>Perbedaan warna pada batang mewakili variasi stimulus. Desainer dapat mengatur panjang gelombang yang dipersepsi sebagai warna, luminans, dan kontras, tetapi tidak dapat mengontrol respons audiens secara mutlak.</a:t>
            </a:r>
          </a:p>
          <a:p xmlns:a="http://schemas.openxmlformats.org/drawingml/2006/main">
            <a:r>
              <a:t/>
            </a:r>
          </a:p>
          <a:p xmlns:a="http://schemas.openxmlformats.org/drawingml/2006/main">
            <a:r>
              <a:t>CONTOH KASUS SIGNAGE</a:t>
            </a:r>
          </a:p>
          <a:p xmlns:a="http://schemas.openxmlformats.org/drawingml/2006/main">
            <a:r>
              <a:t>Tulisan abu-abu muda pada papan putih terbaca di studio, tetapi hilang ketika papan terkena cahaya matahari dan silau.</a:t>
            </a:r>
          </a:p>
          <a:p xmlns:a="http://schemas.openxmlformats.org/drawingml/2006/main">
            <a:r>
              <a:t/>
            </a:r>
          </a:p>
          <a:p xmlns:a="http://schemas.openxmlformats.org/drawingml/2006/main">
            <a:r>
              <a:t>JAWABAN/ANALISIS</a:t>
            </a:r>
          </a:p>
          <a:p xmlns:a="http://schemas.openxmlformats.org/drawingml/2006/main">
            <a:r>
              <a:t>Kualitas stimulus berubah karena kontras efektif menurun. Informasi gagal dideteksi sebelum memasuki proses interpretasi. Perbaikannya: gunakan kontras luminans lebih tinggi, permukaan tidak memantul, ukuran huruf sesuai jarak, serta uji pada kondisi terang, redup, dan silau.</a:t>
            </a:r>
          </a:p>
          <a:p xmlns:a="http://schemas.openxmlformats.org/drawingml/2006/main">
            <a:r>
              <a:t/>
            </a:r>
          </a:p>
          <a:p xmlns:a="http://schemas.openxmlformats.org/drawingml/2006/main">
            <a:r>
              <a:t>PRINSIP PENTING</a:t>
            </a:r>
          </a:p>
          <a:p xmlns:a="http://schemas.openxmlformats.org/drawingml/2006/main">
            <a:r>
              <a:t>Desainer mengatur kondisi stimulus; pengguna dan konteks menentukan hasil akhirnya.</a:t>
            </a:r>
          </a:p>
          <a:p xmlns:a="http://schemas.openxmlformats.org/drawingml/2006/main">
            <a:r>
              <a:t/>
            </a:r>
          </a:p>
          <a:p xmlns:a="http://schemas.openxmlformats.org/drawingml/2006/main">
            <a:r>
              <a:t>[Sources]</a:t>
            </a:r>
          </a:p>
          <a:p xmlns:a="http://schemas.openxmlformats.org/drawingml/2006/main">
            <a:r>
              <a:t>- Materi PPTX Pertemuan 1 yang diberikan pengguna.</a:t>
            </a:r>
          </a:p>
          <a:p xmlns:a="http://schemas.openxmlformats.org/drawingml/2006/main">
            <a:r>
              <a:t>- E. Bruce Goldstein, Sensation and Perception.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TUJUAN SLIDE</a:t>
            </a:r>
          </a:p>
          <a:p xmlns:a="http://schemas.openxmlformats.org/drawingml/2006/main">
            <a:r>
              <a:t>Memahami pemrosesan bottom-up dan hubungannya dengan hierarki visual.</a:t>
            </a:r>
          </a:p>
          <a:p xmlns:a="http://schemas.openxmlformats.org/drawingml/2006/main">
            <a:r>
              <a:t/>
            </a:r>
          </a:p>
          <a:p xmlns:a="http://schemas.openxmlformats.org/drawingml/2006/main">
            <a:r>
              <a:t>PENJELASAN TEORI</a:t>
            </a:r>
          </a:p>
          <a:p xmlns:a="http://schemas.openxmlformats.org/drawingml/2006/main">
            <a:r>
              <a:t>Bottom-up processing dimulai dari data sensorik. Sistem visual mendeteksi fitur dasar seperti warna, tepi, orientasi, ukuran, posisi, dan gerak. Fitur yang berbeda dari lingkungannya cenderung menjadi titik masuk perhatian sebelum audiens memahami makna keseluruhan.</a:t>
            </a:r>
          </a:p>
          <a:p xmlns:a="http://schemas.openxmlformats.org/drawingml/2006/main">
            <a:r>
              <a:t/>
            </a:r>
          </a:p>
          <a:p xmlns:a="http://schemas.openxmlformats.org/drawingml/2006/main">
            <a:r>
              <a:t>CARA MEMBACA ILUSTRASI</a:t>
            </a:r>
          </a:p>
          <a:p xmlns:a="http://schemas.openxmlformats.org/drawingml/2006/main">
            <a:r>
              <a:t>Perbedaan ukuran dan warna pada bentuk membuat salah satu objek tampil dominan. Dominasi tersebut terbentuk dari fitur visual, bukan dari pengetahuan mendalam tentang isi.</a:t>
            </a:r>
          </a:p>
          <a:p xmlns:a="http://schemas.openxmlformats.org/drawingml/2006/main">
            <a:r>
              <a:t/>
            </a:r>
          </a:p>
          <a:p xmlns:a="http://schemas.openxmlformats.org/drawingml/2006/main">
            <a:r>
              <a:t>CONTOH KASUS POSTER</a:t>
            </a:r>
          </a:p>
          <a:p xmlns:a="http://schemas.openxmlformats.org/drawingml/2006/main">
            <a:r>
              <a:t>Judul acara berwarna kontras dan berukuran besar segera terlihat. Informasi sponsor yang kecil baru ditemukan setelah audiens memindai poster lebih lanjut.</a:t>
            </a:r>
          </a:p>
          <a:p xmlns:a="http://schemas.openxmlformats.org/drawingml/2006/main">
            <a:r>
              <a:t/>
            </a:r>
          </a:p>
          <a:p xmlns:a="http://schemas.openxmlformats.org/drawingml/2006/main">
            <a:r>
              <a:t>JAWABAN/ANALISIS</a:t>
            </a:r>
          </a:p>
          <a:p xmlns:a="http://schemas.openxmlformats.org/drawingml/2006/main">
            <a:r>
              <a:t>Hierarki bekerja karena perbedaan fitur memberi prioritas pemrosesan. Jika tanggal adalah tujuan utama, tanggal harus memiliki cukup perbedaan ukuran, kontras, posisi, atau ruang kosong. Membesarkan semua elemen bukan solusi karena akan menghilangkan perbedaan.</a:t>
            </a:r>
          </a:p>
          <a:p xmlns:a="http://schemas.openxmlformats.org/drawingml/2006/main">
            <a:r>
              <a:t/>
            </a:r>
          </a:p>
          <a:p xmlns:a="http://schemas.openxmlformats.org/drawingml/2006/main">
            <a:r>
              <a:t>PERTANYAAN KELAS</a:t>
            </a:r>
          </a:p>
          <a:p xmlns:a="http://schemas.openxmlformats.org/drawingml/2006/main">
            <a:r>
              <a:t>Jika semua elemen dibuat mencolok, apa yang terjadi?</a:t>
            </a:r>
          </a:p>
          <a:p xmlns:a="http://schemas.openxmlformats.org/drawingml/2006/main">
            <a:r>
              <a:t/>
            </a:r>
          </a:p>
          <a:p xmlns:a="http://schemas.openxmlformats.org/drawingml/2006/main">
            <a:r>
              <a:t>JAWABAN</a:t>
            </a:r>
          </a:p>
          <a:p xmlns:a="http://schemas.openxmlformats.org/drawingml/2006/main">
            <a:r>
              <a:t>Elemen saling berkompetisi, titik masuk tidak jelas, dan beban pencarian meningkat.</a:t>
            </a:r>
          </a:p>
          <a:p xmlns:a="http://schemas.openxmlformats.org/drawingml/2006/main">
            <a:r>
              <a:t/>
            </a:r>
          </a:p>
          <a:p xmlns:a="http://schemas.openxmlformats.org/drawingml/2006/main">
            <a:r>
              <a:t>[Sources]</a:t>
            </a:r>
          </a:p>
          <a:p xmlns:a="http://schemas.openxmlformats.org/drawingml/2006/main">
            <a:r>
              <a:t>- Materi PPTX Pertemuan 1 yang diberikan pengguna.</a:t>
            </a:r>
          </a:p>
          <a:p xmlns:a="http://schemas.openxmlformats.org/drawingml/2006/main">
            <a:r>
              <a:t>- Colin Ware, Information Visualization: Perception for Design.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TUJUAN SLIDE</a:t>
            </a:r>
          </a:p>
          <a:p xmlns:a="http://schemas.openxmlformats.org/drawingml/2006/main">
            <a:r>
              <a:t>Menjelaskan pemrosesan top-down: pengalaman, ekspektasi, konteks, dan budaya mengarahkan interpretasi.</a:t>
            </a:r>
          </a:p>
          <a:p xmlns:a="http://schemas.openxmlformats.org/drawingml/2006/main">
            <a:r>
              <a:t/>
            </a:r>
          </a:p>
          <a:p xmlns:a="http://schemas.openxmlformats.org/drawingml/2006/main">
            <a:r>
              <a:t>PENJELASAN TEORI</a:t>
            </a:r>
          </a:p>
          <a:p xmlns:a="http://schemas.openxmlformats.org/drawingml/2006/main">
            <a:r>
              <a:t>Top-down processing menggunakan pengetahuan sebelumnya untuk menafsirkan informasi sensorik. Skema mental mempercepat pengenalan, tetapi juga dapat menimbulkan asumsi dan bias. Audiens yang berbeda dapat memberi makna berbeda terhadap simbol, warna, atau urutan yang sama.</a:t>
            </a:r>
          </a:p>
          <a:p xmlns:a="http://schemas.openxmlformats.org/drawingml/2006/main">
            <a:r>
              <a:t/>
            </a:r>
          </a:p>
          <a:p xmlns:a="http://schemas.openxmlformats.org/drawingml/2006/main">
            <a:r>
              <a:t>CARA MEMBACA ILUSTRASI</a:t>
            </a:r>
          </a:p>
          <a:p xmlns:a="http://schemas.openxmlformats.org/drawingml/2006/main">
            <a:r>
              <a:t>Rangkaian bentuk dapat dibaca sebagai gerak karena audiens memiliki pengalaman melihat perubahan antar-frame. Otak tidak hanya menerima posisi tiap lingkaran, tetapi membangun kontinuitas.</a:t>
            </a:r>
          </a:p>
          <a:p xmlns:a="http://schemas.openxmlformats.org/drawingml/2006/main">
            <a:r>
              <a:t/>
            </a:r>
          </a:p>
          <a:p xmlns:a="http://schemas.openxmlformats.org/drawingml/2006/main">
            <a:r>
              <a:t>CONTOH KASUS IDENTITAS</a:t>
            </a:r>
          </a:p>
          <a:p xmlns:a="http://schemas.openxmlformats.org/drawingml/2006/main">
            <a:r>
              <a:t>Simbol burung digunakan oleh sebuah merek. Bagi satu audiens simbol berarti kebebasan; bagi audiens lain berarti lokalitas, perjalanan, atau simbol institusi tertentu.</a:t>
            </a:r>
          </a:p>
          <a:p xmlns:a="http://schemas.openxmlformats.org/drawingml/2006/main">
            <a:r>
              <a:t/>
            </a:r>
          </a:p>
          <a:p xmlns:a="http://schemas.openxmlformats.org/drawingml/2006/main">
            <a:r>
              <a:t>JAWABAN/ANALISIS</a:t>
            </a:r>
          </a:p>
          <a:p xmlns:a="http://schemas.openxmlformats.org/drawingml/2006/main">
            <a:r>
              <a:t>Makna tidak melekat secara universal pada bentuk burung. Makna dibentuk oleh nama merek, warna, gaya ilustrasi, kategori produk, budaya, dan pengalaman audiens. Desainer harus menguji asosiasi pada kelompok sasaran dan menghindari klaim bahwa satu simbol memiliki makna universal.</a:t>
            </a:r>
          </a:p>
          <a:p xmlns:a="http://schemas.openxmlformats.org/drawingml/2006/main">
            <a:r>
              <a:t/>
            </a:r>
          </a:p>
          <a:p xmlns:a="http://schemas.openxmlformats.org/drawingml/2006/main">
            <a:r>
              <a:t>RISIKO</a:t>
            </a:r>
          </a:p>
          <a:p xmlns:a="http://schemas.openxmlformats.org/drawingml/2006/main">
            <a:r>
              <a:t>Top-down processing dapat membuat pengguna salah mengenali ikon baru yang bentuknya terlalu mirip dengan konvensi lama.</a:t>
            </a:r>
          </a:p>
          <a:p xmlns:a="http://schemas.openxmlformats.org/drawingml/2006/main">
            <a:r>
              <a:t/>
            </a:r>
          </a:p>
          <a:p xmlns:a="http://schemas.openxmlformats.org/drawingml/2006/main">
            <a:r>
              <a:t>[Sources]</a:t>
            </a:r>
          </a:p>
          <a:p xmlns:a="http://schemas.openxmlformats.org/drawingml/2006/main">
            <a:r>
              <a:t>- Materi PPTX Pertemuan 1 yang diberikan pengguna.</a:t>
            </a:r>
          </a:p>
          <a:p xmlns:a="http://schemas.openxmlformats.org/drawingml/2006/main">
            <a:r>
              <a:t>- E. Bruce Goldstein, Cognitive Psychology.</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TUJUAN SLIDE</a:t>
            </a:r>
          </a:p>
          <a:p xmlns:a="http://schemas.openxmlformats.org/drawingml/2006/main">
            <a:r>
              <a:t>Melatih mahasiswa menganalisis kegagalan komunikasi visual dalam urutan bukti–prinsip–dampak–perbaikan.</a:t>
            </a:r>
          </a:p>
          <a:p xmlns:a="http://schemas.openxmlformats.org/drawingml/2006/main">
            <a:r>
              <a:t/>
            </a:r>
          </a:p>
          <a:p xmlns:a="http://schemas.openxmlformats.org/drawingml/2006/main">
            <a:r>
              <a:t>KASUS</a:t>
            </a:r>
          </a:p>
          <a:p xmlns:a="http://schemas.openxmlformats.org/drawingml/2006/main">
            <a:r>
              <a:t>Poster acara terlihat menarik, tetapi informasi waktu terlewat oleh audiens. Dua alternatif pada ilustrasi menunjukkan perbedaan hierarki informasi.</a:t>
            </a:r>
          </a:p>
          <a:p xmlns:a="http://schemas.openxmlformats.org/drawingml/2006/main">
            <a:r>
              <a:t/>
            </a:r>
          </a:p>
          <a:p xmlns:a="http://schemas.openxmlformats.org/drawingml/2006/main">
            <a:r>
              <a:t>MODEL JAWABAN LENGKAP</a:t>
            </a:r>
          </a:p>
          <a:p xmlns:a="http://schemas.openxmlformats.org/drawingml/2006/main">
            <a:r>
              <a:t>1. Gejala: audiens mengingat gaya visual, tetapi gagal menyebut tanggal atau waktu acara.</a:t>
            </a:r>
          </a:p>
          <a:p xmlns:a="http://schemas.openxmlformats.org/drawingml/2006/main">
            <a:r>
              <a:t>2. Bukti visual: elemen dekoratif atau headline memiliki ukuran dan kontras paling tinggi; informasi waktu kecil, berkontras rendah, terlalu jauh dari judul, atau berada di area padat.</a:t>
            </a:r>
          </a:p>
          <a:p xmlns:a="http://schemas.openxmlformats.org/drawingml/2006/main">
            <a:r>
              <a:t>3. Prinsip: pemrosesan bottom-up memprioritaskan fitur yang lebih menonjol. Proximity yang lemah memisahkan waktu dari informasi acara. Pemrosesan top-down membuat audiens menganggap teks kecil sebagai informasi sekunder.</a:t>
            </a:r>
          </a:p>
          <a:p xmlns:a="http://schemas.openxmlformats.org/drawingml/2006/main">
            <a:r>
              <a:t>4. Dampak: pesan tidak menghasilkan tindakan; audiens berisiko melewatkan acara atau harus mencari informasi tambahan.</a:t>
            </a:r>
          </a:p>
          <a:p xmlns:a="http://schemas.openxmlformats.org/drawingml/2006/main">
            <a:r>
              <a:t>5. Akar masalah: hierarki tidak selaras dengan tujuan komunikasi, bukan semata-mata karena poster “kurang indah”.</a:t>
            </a:r>
          </a:p>
          <a:p xmlns:a="http://schemas.openxmlformats.org/drawingml/2006/main">
            <a:r>
              <a:t>6. Perbaikan: naikkan kontras dan ukuran waktu; dekatkan dengan judul; gunakan ruang kosong; kurangi elemen kompetitor; buat satu CTA; uji pemindaian lima detik dan recall informasi.</a:t>
            </a:r>
          </a:p>
          <a:p xmlns:a="http://schemas.openxmlformats.org/drawingml/2006/main">
            <a:r>
              <a:t/>
            </a:r>
          </a:p>
          <a:p xmlns:a="http://schemas.openxmlformats.org/drawingml/2006/main">
            <a:r>
              <a:t>KRITERIA JAWABAN BAIK</a:t>
            </a:r>
          </a:p>
          <a:p xmlns:a="http://schemas.openxmlformats.org/drawingml/2006/main">
            <a:r>
              <a:t>Menyebut minimal dua bukti visual, dua konsep teori, dampak bagi audiens, dan satu revisi yang dapat diuji.</a:t>
            </a:r>
          </a:p>
          <a:p xmlns:a="http://schemas.openxmlformats.org/drawingml/2006/main">
            <a:r>
              <a:t/>
            </a:r>
          </a:p>
          <a:p xmlns:a="http://schemas.openxmlformats.org/drawingml/2006/main">
            <a:r>
              <a:t>JAWABAN YANG KURANG TEPAT</a:t>
            </a:r>
          </a:p>
          <a:p xmlns:a="http://schemas.openxmlformats.org/drawingml/2006/main">
            <a:r>
              <a:t>“Posternya jelek” atau “warnanya kurang bagus” tanpa bukti dan hubungan teori.</a:t>
            </a:r>
          </a:p>
          <a:p xmlns:a="http://schemas.openxmlformats.org/drawingml/2006/main">
            <a:r>
              <a:t/>
            </a:r>
          </a:p>
          <a:p xmlns:a="http://schemas.openxmlformats.org/drawingml/2006/main">
            <a:r>
              <a:t>[Sources]</a:t>
            </a:r>
          </a:p>
          <a:p xmlns:a="http://schemas.openxmlformats.org/drawingml/2006/main">
            <a:r>
              <a:t>- Materi PPTX Pertemuan 1 yang diberikan pengguna.</a:t>
            </a:r>
          </a:p>
          <a:p xmlns:a="http://schemas.openxmlformats.org/drawingml/2006/main">
            <a:r>
              <a:t>- Colin Ware, Information Visualization: Perception for Design.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TUJUAN SLIDE</a:t>
            </a:r>
          </a:p>
          <a:p xmlns:a="http://schemas.openxmlformats.org/drawingml/2006/main">
            <a:r>
              <a:t>Menghasilkan bukti capaian melalui pemetaan stimulus–interpretasi–respons pada karya DKV.</a:t>
            </a:r>
          </a:p>
          <a:p xmlns:a="http://schemas.openxmlformats.org/drawingml/2006/main">
            <a:r>
              <a:t/>
            </a:r>
          </a:p>
          <a:p xmlns:a="http://schemas.openxmlformats.org/drawingml/2006/main">
            <a:r>
              <a:t>INSTRUKSI DOSEN</a:t>
            </a:r>
          </a:p>
          <a:p xmlns:a="http://schemas.openxmlformats.org/drawingml/2006/main">
            <a:r>
              <a:t>Mahasiswa memilih satu poster, kemasan, signage, identitas, atau layar UI. Mereka mengisi tiga bagian: stimulus yang dapat diamati; interpretasi atau makna yang mungkin terbentuk; serta respons yang diharapkan atau berisiko terjadi. Setiap hubungan harus didukung minimal tiga konsep sesi.</a:t>
            </a:r>
          </a:p>
          <a:p xmlns:a="http://schemas.openxmlformats.org/drawingml/2006/main">
            <a:r>
              <a:t/>
            </a:r>
          </a:p>
          <a:p xmlns:a="http://schemas.openxmlformats.org/drawingml/2006/main">
            <a:r>
              <a:t>CONTOH KASUS KEMASAN</a:t>
            </a:r>
          </a:p>
          <a:p xmlns:a="http://schemas.openxmlformats.org/drawingml/2006/main">
            <a:r>
              <a:t>Kemasan minuman memakai warna hijau, ilustrasi daun, tipografi ringan, dan ruang putih.</a:t>
            </a:r>
          </a:p>
          <a:p xmlns:a="http://schemas.openxmlformats.org/drawingml/2006/main">
            <a:r>
              <a:t/>
            </a:r>
          </a:p>
          <a:p xmlns:a="http://schemas.openxmlformats.org/drawingml/2006/main">
            <a:r>
              <a:t>MODEL JAWABAN</a:t>
            </a:r>
          </a:p>
          <a:p xmlns:a="http://schemas.openxmlformats.org/drawingml/2006/main">
            <a:r>
              <a:t>Stimulus: hijau dominan, bentuk daun, kontras lembut, dan komposisi bersih.</a:t>
            </a:r>
          </a:p>
          <a:p xmlns:a="http://schemas.openxmlformats.org/drawingml/2006/main">
            <a:r>
              <a:t>Persepsi: produk terbaca alami, ringan, segar, dan relatif sehat.</a:t>
            </a:r>
          </a:p>
          <a:p xmlns:a="http://schemas.openxmlformats.org/drawingml/2006/main">
            <a:r>
              <a:t>Kognisi/top-down: pengalaman terhadap kategori produk organik mengaktifkan asosiasi “alami”.</a:t>
            </a:r>
          </a:p>
          <a:p xmlns:a="http://schemas.openxmlformats.org/drawingml/2006/main">
            <a:r>
              <a:t>Respons: konsumen tertarik mencoba atau menganggap produk lebih sehat.</a:t>
            </a:r>
          </a:p>
          <a:p xmlns:a="http://schemas.openxmlformats.org/drawingml/2006/main">
            <a:r>
              <a:t>Risiko: asosiasi sehat dapat menyesatkan jika komposisi produk tidak mendukung klaim tersebut.</a:t>
            </a:r>
          </a:p>
          <a:p xmlns:a="http://schemas.openxmlformats.org/drawingml/2006/main">
            <a:r>
              <a:t/>
            </a:r>
          </a:p>
          <a:p xmlns:a="http://schemas.openxmlformats.org/drawingml/2006/main">
            <a:r>
              <a:t>KRITERIA KETUNTASAN</a:t>
            </a:r>
          </a:p>
          <a:p xmlns:a="http://schemas.openxmlformats.org/drawingml/2006/main">
            <a:r>
              <a:t>Minimal dua contoh pemetaan tepat; menggunakan istilah sensasi, persepsi, kognisi, bottom-up, atau top-down secara benar; skor minimal 70.</a:t>
            </a:r>
          </a:p>
          <a:p xmlns:a="http://schemas.openxmlformats.org/drawingml/2006/main">
            <a:r>
              <a:t/>
            </a:r>
          </a:p>
          <a:p xmlns:a="http://schemas.openxmlformats.org/drawingml/2006/main">
            <a:r>
              <a:t>UMPAN BALIK DOSEN</a:t>
            </a:r>
          </a:p>
          <a:p xmlns:a="http://schemas.openxmlformats.org/drawingml/2006/main">
            <a:r>
              <a:t>Tanyakan: bukti visualnya mana? Apakah interpretasi tersebut berlaku bagi semua audiens? Bagaimana cara mengujinya?</a:t>
            </a:r>
          </a:p>
          <a:p xmlns:a="http://schemas.openxmlformats.org/drawingml/2006/main">
            <a:r>
              <a:t/>
            </a:r>
          </a:p>
          <a:p xmlns:a="http://schemas.openxmlformats.org/drawingml/2006/main">
            <a:r>
              <a:t>[Sources]</a:t>
            </a:r>
          </a:p>
          <a:p xmlns:a="http://schemas.openxmlformats.org/drawingml/2006/main">
            <a:r>
              <a:t>- Materi PPTX Pertemuan 1 yang diberikan pengguna.</a:t>
            </a:r>
          </a:p>
          <a:p xmlns:a="http://schemas.openxmlformats.org/drawingml/2006/main">
            <a:r>
              <a:t>- E. Bruce Goldstein, Cognitive Psychology.</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TUJUAN SLIDE</a:t>
            </a:r>
          </a:p>
          <a:p xmlns:a="http://schemas.openxmlformats.org/drawingml/2006/main">
            <a:r>
              <a:t>Mengarahkan kritik akademik agar berbasis bukti dan dapat ditindaklanjuti.</a:t>
            </a:r>
          </a:p>
          <a:p xmlns:a="http://schemas.openxmlformats.org/drawingml/2006/main">
            <a:r>
              <a:t/>
            </a:r>
          </a:p>
          <a:p xmlns:a="http://schemas.openxmlformats.org/drawingml/2006/main">
            <a:r>
              <a:t>PENJELASAN ILUSTRASI</a:t>
            </a:r>
          </a:p>
          <a:p xmlns:a="http://schemas.openxmlformats.org/drawingml/2006/main">
            <a:r>
              <a:t>Bentuk putih pada bidang gelap dapat dibaca sebagai bulan sabit, tetapi juga dapat dipahami sebagai hasil tumpang tindih atau ruang negatif. Contoh ini menunjukkan bahwa figure–ground dan konteks mengubah interpretasi.</a:t>
            </a:r>
          </a:p>
          <a:p xmlns:a="http://schemas.openxmlformats.org/drawingml/2006/main">
            <a:r>
              <a:t/>
            </a:r>
          </a:p>
          <a:p xmlns:a="http://schemas.openxmlformats.org/drawingml/2006/main">
            <a:r>
              <a:t>MODEL JAWABAN KRITIK</a:t>
            </a:r>
          </a:p>
          <a:p xmlns:a="http://schemas.openxmlformats.org/drawingml/2006/main">
            <a:r>
              <a:t>Keputusan terkuat: kontras putih–gelap menciptakan figure–ground yang jelas.</a:t>
            </a:r>
          </a:p>
          <a:p xmlns:a="http://schemas.openxmlformats.org/drawingml/2006/main">
            <a:r>
              <a:t>Prinsip paling terlihat: pemisahan figure–ground dan closure.</a:t>
            </a:r>
          </a:p>
          <a:p xmlns:a="http://schemas.openxmlformats.org/drawingml/2006/main">
            <a:r>
              <a:t>Risiko salah tafsir: tanpa konteks, bentuk dapat dibaca sebagai bulan, potongan lingkaran, atau simbol lain.</a:t>
            </a:r>
          </a:p>
          <a:p xmlns:a="http://schemas.openxmlformats.org/drawingml/2006/main">
            <a:r>
              <a:t>Perbaikan: tambahkan konteks visual secukupnya jika makna harus tunggal; pertahankan ambiguitas jika tujuan desain adalah memancing keterlibatan.</a:t>
            </a:r>
          </a:p>
          <a:p xmlns:a="http://schemas.openxmlformats.org/drawingml/2006/main">
            <a:r>
              <a:t/>
            </a:r>
          </a:p>
          <a:p xmlns:a="http://schemas.openxmlformats.org/drawingml/2006/main">
            <a:r>
              <a:t>FORMAT KRITIK</a:t>
            </a:r>
          </a:p>
          <a:p xmlns:a="http://schemas.openxmlformats.org/drawingml/2006/main">
            <a:r>
              <a:t>1. Kekuatan berbukti: sebutkan elemen dan prinsip.</a:t>
            </a:r>
          </a:p>
          <a:p xmlns:a="http://schemas.openxmlformats.org/drawingml/2006/main">
            <a:r>
              <a:t>2. Pertanyaan kritis: uji tujuan, audiens, dan konteks.</a:t>
            </a:r>
          </a:p>
          <a:p xmlns:a="http://schemas.openxmlformats.org/drawingml/2006/main">
            <a:r>
              <a:t>3. Saran: rumuskan perubahan yang spesifik dan dapat diuji.</a:t>
            </a:r>
          </a:p>
          <a:p xmlns:a="http://schemas.openxmlformats.org/drawingml/2006/main">
            <a:r>
              <a:t/>
            </a:r>
          </a:p>
          <a:p xmlns:a="http://schemas.openxmlformats.org/drawingml/2006/main">
            <a:r>
              <a:t>CONTOH UCAPAN</a:t>
            </a:r>
          </a:p>
          <a:p xmlns:a="http://schemas.openxmlformats.org/drawingml/2006/main">
            <a:r>
              <a:t>“Kontras membuat figur segera terbaca. Namun, apakah audiens harus memahami bentuk ini sebagai bulan? Jika ya, konteks apa yang dapat ditambahkan tanpa menghilangkan kesederhanaan?”</a:t>
            </a:r>
          </a:p>
          <a:p xmlns:a="http://schemas.openxmlformats.org/drawingml/2006/main">
            <a:r>
              <a:t/>
            </a:r>
          </a:p>
          <a:p xmlns:a="http://schemas.openxmlformats.org/drawingml/2006/main">
            <a:r>
              <a:t>[Sources]</a:t>
            </a:r>
          </a:p>
          <a:p xmlns:a="http://schemas.openxmlformats.org/drawingml/2006/main">
            <a:r>
              <a:t>- Materi PPTX Pertemuan 1 yang diberikan pengguna.</a:t>
            </a:r>
          </a:p>
          <a:p xmlns:a="http://schemas.openxmlformats.org/drawingml/2006/main">
            <a:r>
              <a:t>- Colin Ware, Information Visualization: Perception for Design.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TUJUAN SLIDE</a:t>
            </a:r>
          </a:p>
          <a:p xmlns:a="http://schemas.openxmlformats.org/drawingml/2006/main">
            <a:r>
              <a:t>Memeriksa ketercapaian belajar secara individual dan menentukan tindak lanjut perkuliahan.</a:t>
            </a:r>
          </a:p>
          <a:p xmlns:a="http://schemas.openxmlformats.org/drawingml/2006/main">
            <a:r>
              <a:t/>
            </a:r>
          </a:p>
          <a:p xmlns:a="http://schemas.openxmlformats.org/drawingml/2006/main">
            <a:r>
              <a:t>PENJELASAN RANGKUMAN</a:t>
            </a:r>
          </a:p>
          <a:p xmlns:a="http://schemas.openxmlformats.org/drawingml/2006/main">
            <a:r>
              <a:t>Sensasi adalah deteksi stimulus; persepsi adalah organisasi dan interpretasi; kognisi adalah penggunaan pengetahuan, ingatan, serta penalaran. Bottom-up dimulai dari fitur visual, sedangkan top-down dipandu pengalaman dan ekspektasi. Desainer perlu menghubungkan keputusan visual dengan dampak yang dapat diamati pada audiens.</a:t>
            </a:r>
          </a:p>
          <a:p xmlns:a="http://schemas.openxmlformats.org/drawingml/2006/main">
            <a:r>
              <a:t/>
            </a:r>
          </a:p>
          <a:p xmlns:a="http://schemas.openxmlformats.org/drawingml/2006/main">
            <a:r>
              <a:t>CONTOH JAWABAN EXIT TICKET</a:t>
            </a:r>
          </a:p>
          <a:p xmlns:a="http://schemas.openxmlformats.org/drawingml/2006/main">
            <a:r>
              <a:t>Konsep paling berguna: bottom-up processing, karena saya dapat menggunakannya untuk mengatur judul, tanggal, dan CTA pada poster.</a:t>
            </a:r>
          </a:p>
          <a:p xmlns:a="http://schemas.openxmlformats.org/drawingml/2006/main">
            <a:r>
              <a:t>Kesalahan yang harus dihindari: menganggap semua audiens memberi makna yang sama terhadap warna dan simbol.</a:t>
            </a:r>
          </a:p>
          <a:p xmlns:a="http://schemas.openxmlformats.org/drawingml/2006/main">
            <a:r>
              <a:t>Pertanyaan lanjutan: bagaimana mengukur apakah hierarki visual benar-benar dipahami?</a:t>
            </a:r>
          </a:p>
          <a:p xmlns:a="http://schemas.openxmlformats.org/drawingml/2006/main">
            <a:r>
              <a:t>Jawaban awal: lakukan pengujian singkat seperti first-impression test, recall lima detik, atau meminta pengguna menunjukkan informasi pertama yang terlihat.</a:t>
            </a:r>
          </a:p>
          <a:p xmlns:a="http://schemas.openxmlformats.org/drawingml/2006/main">
            <a:r>
              <a:t/>
            </a:r>
          </a:p>
          <a:p xmlns:a="http://schemas.openxmlformats.org/drawingml/2006/main">
            <a:r>
              <a:t>INDIKATOR KETUNTASAN</a:t>
            </a:r>
          </a:p>
          <a:p xmlns:a="http://schemas.openxmlformats.org/drawingml/2006/main">
            <a:r>
              <a:t>Mahasiswa mampu memberikan definisi dengan kata sendiri, contoh DKV yang tepat, hubungan sebab–akibat, dan satu risiko salah tafsir.</a:t>
            </a:r>
          </a:p>
          <a:p xmlns:a="http://schemas.openxmlformats.org/drawingml/2006/main">
            <a:r>
              <a:t/>
            </a:r>
          </a:p>
          <a:p xmlns:a="http://schemas.openxmlformats.org/drawingml/2006/main">
            <a:r>
              <a:t>TINDAK LANJUT DOSEN</a:t>
            </a:r>
          </a:p>
          <a:p xmlns:a="http://schemas.openxmlformats.org/drawingml/2006/main">
            <a:r>
              <a:t>Kelompokkan respons menjadi: sudah tuntas, perlu penguatan istilah, dan perlu latihan penerapan. Gunakan hasilnya untuk pembukaan pertemuan berikutnya.</a:t>
            </a:r>
          </a:p>
          <a:p xmlns:a="http://schemas.openxmlformats.org/drawingml/2006/main">
            <a:r>
              <a:t/>
            </a:r>
          </a:p>
          <a:p xmlns:a="http://schemas.openxmlformats.org/drawingml/2006/main">
            <a:r>
              <a:t>[Sources]</a:t>
            </a:r>
          </a:p>
          <a:p xmlns:a="http://schemas.openxmlformats.org/drawingml/2006/main">
            <a:r>
              <a:t>- Materi PPTX Pertemuan 1 yang diberikan pengguna.</a:t>
            </a:r>
          </a:p>
          <a:p xmlns:a="http://schemas.openxmlformats.org/drawingml/2006/main">
            <a:r>
              <a:t>- E. Bruce Goldstein, Cognitive Psychology.</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b9324b80509474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5b0376dcca94e08" /><Relationship Type="http://schemas.openxmlformats.org/officeDocument/2006/relationships/slideLayout" Target="/ppt/slideLayouts/slideLayout1.xml" Id="Ra9d5b731db134d6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9d5b731db134d6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108a5b7fc4f4811" /><Relationship Type="http://schemas.openxmlformats.org/officeDocument/2006/relationships/notesSlide" Target="/ppt/notesSlides/notesSlide1.xml" Id="R549638105fec457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b6c8e346a3340fa" /><Relationship Type="http://schemas.openxmlformats.org/officeDocument/2006/relationships/notesSlide" Target="/ppt/notesSlides/notesSlide2.xml" Id="Rb4036ad64f7d474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c0c5479b7254a16" /><Relationship Type="http://schemas.openxmlformats.org/officeDocument/2006/relationships/notesSlide" Target="/ppt/notesSlides/notesSlide3.xml" Id="Rd531f4c9b47b428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64a5928b93346f2" /><Relationship Type="http://schemas.openxmlformats.org/officeDocument/2006/relationships/notesSlide" Target="/ppt/notesSlides/notesSlide4.xml" Id="Reba557188767489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c421cfe222c4426" /><Relationship Type="http://schemas.openxmlformats.org/officeDocument/2006/relationships/notesSlide" Target="/ppt/notesSlides/notesSlide5.xml" Id="R83d6134fcccd422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3b678358f234385" /><Relationship Type="http://schemas.openxmlformats.org/officeDocument/2006/relationships/notesSlide" Target="/ppt/notesSlides/notesSlide6.xml" Id="Rb510df089e39426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1369871eeae4024" /><Relationship Type="http://schemas.openxmlformats.org/officeDocument/2006/relationships/notesSlide" Target="/ppt/notesSlides/notesSlide7.xml" Id="Rc24423566e21410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90be703aba7464f" /><Relationship Type="http://schemas.openxmlformats.org/officeDocument/2006/relationships/notesSlide" Target="/ppt/notesSlides/notesSlide8.xml" Id="R11aa0100f2ce4cf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01ef96acd174243" /><Relationship Type="http://schemas.openxmlformats.org/officeDocument/2006/relationships/notesSlide" Target="/ppt/notesSlides/notesSlide9.xml" Id="R6a718fade82442e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1b12e0192494f37" /><Relationship Type="http://schemas.openxmlformats.org/officeDocument/2006/relationships/notesSlide" Target="/ppt/notesSlides/notesSlide10.xml" Id="R5eb13205d1694352" /></Relationships>
</file>

<file path=ppt/slides/slide1.xml><?xml version="1.0" encoding="utf-8"?>
<p:sld xmlns:p="http://schemas.openxmlformats.org/presentationml/2006/main">
  <p:cSld>
    <p:bg>
      <p:bgPr>
        <a:solidFill xmlns:a="http://schemas.openxmlformats.org/drawingml/2006/main">
          <a:srgbClr val="173F5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304FCC9-740E-4AF5-A919-9643D3E570C3}"/>
              </a:ext>
            </a:extLst>
          </p:cNvPr>
          <p:cNvSpPr>
            <a:spLocks xmlns:a="http://schemas.openxmlformats.org/drawingml/2006/main" noGrp="1"/>
          </p:cNvSpPr>
          <p:nvPr/>
        </p:nvSpPr>
        <p:spPr>
          <a:xfrm xmlns:a="http://schemas.openxmlformats.org/drawingml/2006/main">
            <a:off x="8096250" y="0"/>
            <a:ext cx="3905250" cy="390525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6AFAA81-B67A-4029-BD8C-AA8BAB45FFD8}"/>
              </a:ext>
            </a:extLst>
          </p:cNvPr>
          <p:cNvSpPr>
            <a:spLocks xmlns:a="http://schemas.openxmlformats.org/drawingml/2006/main" noGrp="1"/>
          </p:cNvSpPr>
          <p:nvPr/>
        </p:nvSpPr>
        <p:spPr>
          <a:xfrm xmlns:a="http://schemas.openxmlformats.org/drawingml/2006/main">
            <a:off x="9239250" y="2952750"/>
            <a:ext cx="2762250" cy="276225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31DBAC4A-D872-458A-B6AA-4207DAB4DBF5}"/>
              </a:ext>
            </a:extLst>
          </p:cNvPr>
          <p:cNvSpPr>
            <a:spLocks xmlns:a="http://schemas.openxmlformats.org/drawingml/2006/main" noGrp="1"/>
          </p:cNvSpPr>
          <p:nvPr/>
        </p:nvSpPr>
        <p:spPr>
          <a:xfrm xmlns:a="http://schemas.openxmlformats.org/drawingml/2006/main">
            <a:off x="666750" y="781050"/>
            <a:ext cx="838200" cy="76200"/>
          </a:xfrm>
          <a:prstGeom xmlns:a="http://schemas.openxmlformats.org/drawingml/2006/main" prst="rect">
            <a:avLst/>
          </a:prstGeom>
          <a:solidFill xmlns:a="http://schemas.openxmlformats.org/drawingml/2006/main">
            <a:srgbClr val="F4B942"/>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FE7952D1-0415-4FAB-A9FC-34B83E52CF84}"/>
              </a:ext>
            </a:extLst>
          </p:cNvPr>
          <p:cNvSpPr>
            <a:spLocks xmlns:a="http://schemas.openxmlformats.org/drawingml/2006/main" noGrp="1"/>
          </p:cNvSpPr>
          <p:nvPr/>
        </p:nvSpPr>
        <p:spPr>
          <a:xfrm xmlns:a="http://schemas.openxmlformats.org/drawingml/2006/main">
            <a:off x="666750" y="1028700"/>
            <a:ext cx="285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275" b="1">
                <a:solidFill>
                  <a:srgbClr val="CDEFEA"/>
                </a:solidFill>
              </a:defRPr>
            </a:pPr>
            <a:r>
              <a:rPr sz="1275" b="1">
                <a:solidFill>
                  <a:srgbClr val="CDEFEA"/>
                </a:solidFill>
              </a:rPr>
              <a:t>PERTEMUAN 01</a:t>
            </a:r>
          </a:p>
        </p:txBody>
      </p:sp>
      <p:sp>
        <p:nvSpPr>
          <p:cNvPr id="5" name="">
            <a:extLst xmlns:a="http://schemas.openxmlformats.org/drawingml/2006/main">
              <a:ext uri="{FF2B5EF4-FFF2-40B4-BE49-F238E27FC236}">
                <a16:creationId xmlns:a16="http://schemas.microsoft.com/office/drawing/2014/main" id="{C33104AC-E362-4C9E-8059-27E343C0468F}"/>
              </a:ext>
            </a:extLst>
          </p:cNvPr>
          <p:cNvSpPr>
            <a:spLocks xmlns:a="http://schemas.openxmlformats.org/drawingml/2006/main" noGrp="1"/>
          </p:cNvSpPr>
          <p:nvPr/>
        </p:nvSpPr>
        <p:spPr>
          <a:xfrm xmlns:a="http://schemas.openxmlformats.org/drawingml/2006/main">
            <a:off x="666750" y="1562100"/>
            <a:ext cx="7239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3900" b="1">
                <a:solidFill>
                  <a:srgbClr val="FFFFFF"/>
                </a:solidFill>
              </a:defRPr>
            </a:pPr>
            <a:r>
              <a:rPr sz="3900" b="1">
                <a:solidFill>
                  <a:srgbClr val="FFFFFF"/>
                </a:solidFill>
              </a:rPr>
              <a:t>Sensasi, Persepsi, dan Kognisi dalam DKV</a:t>
            </a:r>
          </a:p>
        </p:txBody>
      </p:sp>
      <p:sp>
        <p:nvSpPr>
          <p:cNvPr id="6" name="">
            <a:extLst xmlns:a="http://schemas.openxmlformats.org/drawingml/2006/main">
              <a:ext uri="{FF2B5EF4-FFF2-40B4-BE49-F238E27FC236}">
                <a16:creationId xmlns:a16="http://schemas.microsoft.com/office/drawing/2014/main" id="{3BC3B6E0-6EAB-44D0-A632-1E43E3DE134B}"/>
              </a:ext>
            </a:extLst>
          </p:cNvPr>
          <p:cNvSpPr>
            <a:spLocks xmlns:a="http://schemas.openxmlformats.org/drawingml/2006/main" noGrp="1"/>
          </p:cNvSpPr>
          <p:nvPr/>
        </p:nvSpPr>
        <p:spPr>
          <a:xfrm xmlns:a="http://schemas.openxmlformats.org/drawingml/2006/main">
            <a:off x="666750" y="3562350"/>
            <a:ext cx="65722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800" b="0">
                <a:solidFill>
                  <a:srgbClr val="CDEFEA"/>
                </a:solidFill>
              </a:defRPr>
            </a:pPr>
            <a:r>
              <a:rPr sz="1800" b="0">
                <a:solidFill>
                  <a:srgbClr val="CDEFEA"/>
                </a:solidFill>
              </a:rPr>
              <a:t>menjelaskan ruang lingkup psikologi persepsi dan relevansinya bagi DKV</a:t>
            </a:r>
          </a:p>
        </p:txBody>
      </p:sp>
      <p:sp>
        <p:nvSpPr>
          <p:cNvPr id="7" name="">
            <a:extLst xmlns:a="http://schemas.openxmlformats.org/drawingml/2006/main">
              <a:ext uri="{FF2B5EF4-FFF2-40B4-BE49-F238E27FC236}">
                <a16:creationId xmlns:a16="http://schemas.microsoft.com/office/drawing/2014/main" id="{47272BE6-02E8-4070-9126-224087CB9704}"/>
              </a:ext>
            </a:extLst>
          </p:cNvPr>
          <p:cNvSpPr>
            <a:spLocks xmlns:a="http://schemas.openxmlformats.org/drawingml/2006/main" noGrp="1"/>
          </p:cNvSpPr>
          <p:nvPr/>
        </p:nvSpPr>
        <p:spPr>
          <a:xfrm xmlns:a="http://schemas.openxmlformats.org/drawingml/2006/main">
            <a:off x="666750" y="4905375"/>
            <a:ext cx="4095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350" b="1">
                <a:solidFill>
                  <a:srgbClr val="FFFFFF"/>
                </a:solidFill>
              </a:defRPr>
            </a:pPr>
            <a:r>
              <a:rPr sz="1350" b="1">
                <a:solidFill>
                  <a:srgbClr val="FFFFFF"/>
                </a:solidFill>
              </a:rPr>
              <a:t>C2/A2  •  100 menit</a:t>
            </a:r>
          </a:p>
        </p:txBody>
      </p:sp>
      <p:sp>
        <p:nvSpPr>
          <p:cNvPr id="8" name="">
            <a:extLst xmlns:a="http://schemas.openxmlformats.org/drawingml/2006/main">
              <a:ext uri="{FF2B5EF4-FFF2-40B4-BE49-F238E27FC236}">
                <a16:creationId xmlns:a16="http://schemas.microsoft.com/office/drawing/2014/main" id="{17FBD59A-3F81-4466-A936-371CB82D8341}"/>
              </a:ext>
            </a:extLst>
          </p:cNvPr>
          <p:cNvSpPr>
            <a:spLocks xmlns:a="http://schemas.openxmlformats.org/drawingml/2006/main" noGrp="1"/>
          </p:cNvSpPr>
          <p:nvPr/>
        </p:nvSpPr>
        <p:spPr>
          <a:xfrm xmlns:a="http://schemas.openxmlformats.org/drawingml/2006/main">
            <a:off x="666750" y="6153150"/>
            <a:ext cx="3810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050" b="1">
                <a:solidFill>
                  <a:srgbClr val="CDEFEA"/>
                </a:solidFill>
              </a:defRPr>
            </a:pPr>
            <a:r>
              <a:rPr sz="1050" b="1">
                <a:solidFill>
                  <a:srgbClr val="CDEFEA"/>
                </a:solidFill>
              </a:rPr>
              <a:t>DESAIN KOMUNIKASI VISUAL</a:t>
            </a:r>
          </a:p>
        </p:txBody>
      </p:sp>
      <p:sp>
        <p:nvSpPr>
          <p:cNvPr id="9" name="">
            <a:extLst xmlns:a="http://schemas.openxmlformats.org/drawingml/2006/main">
              <a:ext uri="{FF2B5EF4-FFF2-40B4-BE49-F238E27FC236}">
                <a16:creationId xmlns:a16="http://schemas.microsoft.com/office/drawing/2014/main" id="{B0BC1814-A056-46BE-8E0A-7C9CB22051D4}"/>
              </a:ext>
            </a:extLst>
          </p:cNvPr>
          <p:cNvSpPr>
            <a:spLocks xmlns:a="http://schemas.openxmlformats.org/drawingml/2006/main" noGrp="1"/>
          </p:cNvSpPr>
          <p:nvPr/>
        </p:nvSpPr>
        <p:spPr>
          <a:xfrm xmlns:a="http://schemas.openxmlformats.org/drawingml/2006/main">
            <a:off x="8143875" y="5734050"/>
            <a:ext cx="295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350" b="1">
                <a:solidFill>
                  <a:srgbClr val="0B1F33"/>
                </a:solidFill>
              </a:defRPr>
            </a:pPr>
            <a:r>
              <a:rPr sz="1350" b="1">
                <a:solidFill>
                  <a:srgbClr val="0B1F33"/>
                </a:solidFill>
              </a:rPr>
              <a:t>lihat • tafsirkan • uji</a:t>
            </a:r>
          </a:p>
        </p:txBody>
      </p:sp>
    </p:spTree>
    <p:extLst>
      <p:ext uri="{BB962C8B-B14F-4D97-AF65-F5344CB8AC3E}">
        <p14:creationId xmlns:p14="http://schemas.microsoft.com/office/powerpoint/2010/main" val="1921955059"/>
      </p:ext>
    </p:extLst>
  </p:cSld>
</p:sld>
</file>

<file path=ppt/slides/slide2.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50" name="">
            <a:extLst xmlns:a="http://schemas.openxmlformats.org/drawingml/2006/main">
              <a:ext uri="{FF2B5EF4-FFF2-40B4-BE49-F238E27FC236}">
                <a16:creationId xmlns:a16="http://schemas.microsoft.com/office/drawing/2014/main" id="{FD9DC424-5DD0-4E21-8A87-D6E6A4B81D3B}"/>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1F69166-EC16-4383-9451-96F51E795204}"/>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53184C15-B184-4BF3-95A5-ACBC7EE50EE7}"/>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9AF1699A-1C4D-4663-91FA-31D132E51035}"/>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700" b="1">
                <a:solidFill>
                  <a:srgbClr val="173F5F"/>
                </a:solidFill>
              </a:defRPr>
            </a:pPr>
            <a:r>
              <a:rPr sz="2700" b="1">
                <a:solidFill>
                  <a:srgbClr val="173F5F"/>
                </a:solidFill>
              </a:rPr>
              <a:t>Mengapa Topik Ini Penting bagi Desainer?</a:t>
            </a:r>
          </a:p>
        </p:txBody>
      </p:sp>
      <p:sp>
        <p:nvSpPr>
          <p:cNvPr id="5" name="">
            <a:extLst xmlns:a="http://schemas.openxmlformats.org/drawingml/2006/main">
              <a:ext uri="{FF2B5EF4-FFF2-40B4-BE49-F238E27FC236}">
                <a16:creationId xmlns:a16="http://schemas.microsoft.com/office/drawing/2014/main" id="{F11BF83B-5EC2-48D1-9121-52BF2EE84A71}"/>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7803C5A-34C0-47D6-A449-9B097612EA2A}"/>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8D6842B-60EE-4A41-BF14-7AB46552D111}"/>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1">
                <a:solidFill>
                  <a:srgbClr val="102A43"/>
                </a:solidFill>
              </a:defRPr>
            </a:pPr>
            <a:r>
              <a:rPr sz="1575" b="1">
                <a:solidFill>
                  <a:srgbClr val="102A43"/>
                </a:solidFill>
              </a:rPr>
              <a:t>Audiens tidak menerima stimulus secara netral</a:t>
            </a:r>
          </a:p>
        </p:txBody>
      </p:sp>
      <p:sp>
        <p:nvSpPr>
          <p:cNvPr id="8" name="">
            <a:extLst xmlns:a="http://schemas.openxmlformats.org/drawingml/2006/main">
              <a:ext uri="{FF2B5EF4-FFF2-40B4-BE49-F238E27FC236}">
                <a16:creationId xmlns:a16="http://schemas.microsoft.com/office/drawing/2014/main" id="{872DA30C-E599-4FDE-BFF7-BD36CC0395CE}"/>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CD4D9BE8-A4CE-4681-A718-CBA77F1E3858}"/>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Makna dibentuk oleh data sensorik dan pengetahuan sebelumnya</a:t>
            </a:r>
          </a:p>
        </p:txBody>
      </p:sp>
      <p:sp>
        <p:nvSpPr>
          <p:cNvPr id="10" name="">
            <a:extLst xmlns:a="http://schemas.openxmlformats.org/drawingml/2006/main">
              <a:ext uri="{FF2B5EF4-FFF2-40B4-BE49-F238E27FC236}">
                <a16:creationId xmlns:a16="http://schemas.microsoft.com/office/drawing/2014/main" id="{03C550EB-FD4F-486F-9FD1-55FF72102FBD}"/>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B8A49B9C-5051-4954-B459-CECBAA406D7A}"/>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Persepsi audiens menentukan keberhasilan pesan</a:t>
            </a:r>
          </a:p>
        </p:txBody>
      </p:sp>
      <p:sp>
        <p:nvSpPr>
          <p:cNvPr id="12" name="">
            <a:extLst xmlns:a="http://schemas.openxmlformats.org/drawingml/2006/main">
              <a:ext uri="{FF2B5EF4-FFF2-40B4-BE49-F238E27FC236}">
                <a16:creationId xmlns:a16="http://schemas.microsoft.com/office/drawing/2014/main" id="{D11BF2DD-D386-48DA-A84E-8EACD5F89155}"/>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30D470D4-2D58-4057-AFE6-8C7EBF0D9F68}"/>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Keputusan desain harus dapat dijelaskan, bukan sekadar disukai</a:t>
            </a:r>
          </a:p>
        </p:txBody>
      </p:sp>
      <p:sp>
        <p:nvSpPr>
          <p:cNvPr id="14" name="">
            <a:extLst xmlns:a="http://schemas.openxmlformats.org/drawingml/2006/main">
              <a:ext uri="{FF2B5EF4-FFF2-40B4-BE49-F238E27FC236}">
                <a16:creationId xmlns:a16="http://schemas.microsoft.com/office/drawing/2014/main" id="{523CBD94-3206-466A-A3B0-ABA92F18B915}"/>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5" name="">
            <a:extLst xmlns:a="http://schemas.openxmlformats.org/drawingml/2006/main">
              <a:ext uri="{FF2B5EF4-FFF2-40B4-BE49-F238E27FC236}">
                <a16:creationId xmlns:a16="http://schemas.microsoft.com/office/drawing/2014/main" id="{3248347D-80A0-48C7-9801-1D6547E4288E}"/>
              </a:ext>
            </a:extLst>
          </p:cNvPr>
          <p:cNvSpPr>
            <a:spLocks xmlns:a="http://schemas.openxmlformats.org/drawingml/2006/main" noGrp="1"/>
          </p:cNvSpPr>
          <p:nvPr/>
        </p:nvSpPr>
        <p:spPr>
          <a:xfrm xmlns:a="http://schemas.openxmlformats.org/drawingml/2006/main">
            <a:off x="6686550" y="19050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F657587-8A3A-4501-A913-1F12EE0481A3}"/>
              </a:ext>
            </a:extLst>
          </p:cNvPr>
          <p:cNvSpPr>
            <a:spLocks xmlns:a="http://schemas.openxmlformats.org/drawingml/2006/main" noGrp="1"/>
          </p:cNvSpPr>
          <p:nvPr/>
        </p:nvSpPr>
        <p:spPr>
          <a:xfrm xmlns:a="http://schemas.openxmlformats.org/drawingml/2006/main">
            <a:off x="7372350" y="19050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71CEE0A3-09A1-4E14-B0DC-B51094F588F3}"/>
              </a:ext>
            </a:extLst>
          </p:cNvPr>
          <p:cNvSpPr>
            <a:spLocks xmlns:a="http://schemas.openxmlformats.org/drawingml/2006/main" noGrp="1"/>
          </p:cNvSpPr>
          <p:nvPr/>
        </p:nvSpPr>
        <p:spPr>
          <a:xfrm xmlns:a="http://schemas.openxmlformats.org/drawingml/2006/main">
            <a:off x="8058150" y="19050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181081BA-19B4-40AC-B5C9-1F28471B52CA}"/>
              </a:ext>
            </a:extLst>
          </p:cNvPr>
          <p:cNvSpPr>
            <a:spLocks xmlns:a="http://schemas.openxmlformats.org/drawingml/2006/main" noGrp="1"/>
          </p:cNvSpPr>
          <p:nvPr/>
        </p:nvSpPr>
        <p:spPr>
          <a:xfrm xmlns:a="http://schemas.openxmlformats.org/drawingml/2006/main">
            <a:off x="8743950" y="19050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D603BE4-1E66-4926-8D2C-D33573EAEB29}"/>
              </a:ext>
            </a:extLst>
          </p:cNvPr>
          <p:cNvSpPr>
            <a:spLocks xmlns:a="http://schemas.openxmlformats.org/drawingml/2006/main" noGrp="1"/>
          </p:cNvSpPr>
          <p:nvPr/>
        </p:nvSpPr>
        <p:spPr>
          <a:xfrm xmlns:a="http://schemas.openxmlformats.org/drawingml/2006/main">
            <a:off x="9429750" y="19050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416913D5-CFE2-44E6-8EE9-44A2A8915AE2}"/>
              </a:ext>
            </a:extLst>
          </p:cNvPr>
          <p:cNvSpPr>
            <a:spLocks xmlns:a="http://schemas.openxmlformats.org/drawingml/2006/main" noGrp="1"/>
          </p:cNvSpPr>
          <p:nvPr/>
        </p:nvSpPr>
        <p:spPr>
          <a:xfrm xmlns:a="http://schemas.openxmlformats.org/drawingml/2006/main">
            <a:off x="10115550" y="19050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FDDC06A-6AAB-4ABB-BEAB-14354A481D94}"/>
              </a:ext>
            </a:extLst>
          </p:cNvPr>
          <p:cNvSpPr>
            <a:spLocks xmlns:a="http://schemas.openxmlformats.org/drawingml/2006/main" noGrp="1"/>
          </p:cNvSpPr>
          <p:nvPr/>
        </p:nvSpPr>
        <p:spPr>
          <a:xfrm xmlns:a="http://schemas.openxmlformats.org/drawingml/2006/main">
            <a:off x="6686550" y="249555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823788DF-9B86-41C3-A0C1-E5A399018909}"/>
              </a:ext>
            </a:extLst>
          </p:cNvPr>
          <p:cNvSpPr>
            <a:spLocks xmlns:a="http://schemas.openxmlformats.org/drawingml/2006/main" noGrp="1"/>
          </p:cNvSpPr>
          <p:nvPr/>
        </p:nvSpPr>
        <p:spPr>
          <a:xfrm xmlns:a="http://schemas.openxmlformats.org/drawingml/2006/main">
            <a:off x="7372350" y="249555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04E604A0-41A2-4C58-9316-E00D75ADC733}"/>
              </a:ext>
            </a:extLst>
          </p:cNvPr>
          <p:cNvSpPr>
            <a:spLocks xmlns:a="http://schemas.openxmlformats.org/drawingml/2006/main" noGrp="1"/>
          </p:cNvSpPr>
          <p:nvPr/>
        </p:nvSpPr>
        <p:spPr>
          <a:xfrm xmlns:a="http://schemas.openxmlformats.org/drawingml/2006/main">
            <a:off x="8058150" y="249555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07984DE9-1F55-4344-B658-148384876FDC}"/>
              </a:ext>
            </a:extLst>
          </p:cNvPr>
          <p:cNvSpPr>
            <a:spLocks xmlns:a="http://schemas.openxmlformats.org/drawingml/2006/main" noGrp="1"/>
          </p:cNvSpPr>
          <p:nvPr/>
        </p:nvSpPr>
        <p:spPr>
          <a:xfrm xmlns:a="http://schemas.openxmlformats.org/drawingml/2006/main">
            <a:off x="8743950" y="249555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097DF771-7CCF-4A06-931B-726C801C6126}"/>
              </a:ext>
            </a:extLst>
          </p:cNvPr>
          <p:cNvSpPr>
            <a:spLocks xmlns:a="http://schemas.openxmlformats.org/drawingml/2006/main" noGrp="1"/>
          </p:cNvSpPr>
          <p:nvPr/>
        </p:nvSpPr>
        <p:spPr>
          <a:xfrm xmlns:a="http://schemas.openxmlformats.org/drawingml/2006/main">
            <a:off x="9429750" y="249555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F9648F21-D9E5-4528-926C-48F556650583}"/>
              </a:ext>
            </a:extLst>
          </p:cNvPr>
          <p:cNvSpPr>
            <a:spLocks xmlns:a="http://schemas.openxmlformats.org/drawingml/2006/main" noGrp="1"/>
          </p:cNvSpPr>
          <p:nvPr/>
        </p:nvSpPr>
        <p:spPr>
          <a:xfrm xmlns:a="http://schemas.openxmlformats.org/drawingml/2006/main">
            <a:off x="10115550" y="249555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C2CE3293-E445-4267-A55E-5BB9F27A70CC}"/>
              </a:ext>
            </a:extLst>
          </p:cNvPr>
          <p:cNvSpPr>
            <a:spLocks xmlns:a="http://schemas.openxmlformats.org/drawingml/2006/main" noGrp="1"/>
          </p:cNvSpPr>
          <p:nvPr/>
        </p:nvSpPr>
        <p:spPr>
          <a:xfrm xmlns:a="http://schemas.openxmlformats.org/drawingml/2006/main">
            <a:off x="6686550" y="30861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28" name="">
            <a:extLst xmlns:a="http://schemas.openxmlformats.org/drawingml/2006/main">
              <a:ext uri="{FF2B5EF4-FFF2-40B4-BE49-F238E27FC236}">
                <a16:creationId xmlns:a16="http://schemas.microsoft.com/office/drawing/2014/main" id="{99C14EDE-8D46-4054-9CD6-87D58A67DDFB}"/>
              </a:ext>
            </a:extLst>
          </p:cNvPr>
          <p:cNvSpPr>
            <a:spLocks xmlns:a="http://schemas.openxmlformats.org/drawingml/2006/main" noGrp="1"/>
          </p:cNvSpPr>
          <p:nvPr/>
        </p:nvSpPr>
        <p:spPr>
          <a:xfrm xmlns:a="http://schemas.openxmlformats.org/drawingml/2006/main">
            <a:off x="7372350" y="30861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F7FFCD7E-37C8-460D-BBD0-8984C9788A7F}"/>
              </a:ext>
            </a:extLst>
          </p:cNvPr>
          <p:cNvSpPr>
            <a:spLocks xmlns:a="http://schemas.openxmlformats.org/drawingml/2006/main" noGrp="1"/>
          </p:cNvSpPr>
          <p:nvPr/>
        </p:nvSpPr>
        <p:spPr>
          <a:xfrm xmlns:a="http://schemas.openxmlformats.org/drawingml/2006/main">
            <a:off x="8058150" y="30861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30" name="">
            <a:extLst xmlns:a="http://schemas.openxmlformats.org/drawingml/2006/main">
              <a:ext uri="{FF2B5EF4-FFF2-40B4-BE49-F238E27FC236}">
                <a16:creationId xmlns:a16="http://schemas.microsoft.com/office/drawing/2014/main" id="{874FC294-BDA6-4971-AC64-307C4797A3F5}"/>
              </a:ext>
            </a:extLst>
          </p:cNvPr>
          <p:cNvSpPr>
            <a:spLocks xmlns:a="http://schemas.openxmlformats.org/drawingml/2006/main" noGrp="1"/>
          </p:cNvSpPr>
          <p:nvPr/>
        </p:nvSpPr>
        <p:spPr>
          <a:xfrm xmlns:a="http://schemas.openxmlformats.org/drawingml/2006/main">
            <a:off x="8743950" y="30861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08D48685-0624-46B7-B790-A6DAF3FF1DA3}"/>
              </a:ext>
            </a:extLst>
          </p:cNvPr>
          <p:cNvSpPr>
            <a:spLocks xmlns:a="http://schemas.openxmlformats.org/drawingml/2006/main" noGrp="1"/>
          </p:cNvSpPr>
          <p:nvPr/>
        </p:nvSpPr>
        <p:spPr>
          <a:xfrm xmlns:a="http://schemas.openxmlformats.org/drawingml/2006/main">
            <a:off x="9429750" y="3086100"/>
            <a:ext cx="209550" cy="20955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32" name="">
            <a:extLst xmlns:a="http://schemas.openxmlformats.org/drawingml/2006/main">
              <a:ext uri="{FF2B5EF4-FFF2-40B4-BE49-F238E27FC236}">
                <a16:creationId xmlns:a16="http://schemas.microsoft.com/office/drawing/2014/main" id="{E5AD4C12-2264-4FAD-A818-45323B2D5AD0}"/>
              </a:ext>
            </a:extLst>
          </p:cNvPr>
          <p:cNvSpPr>
            <a:spLocks xmlns:a="http://schemas.openxmlformats.org/drawingml/2006/main" noGrp="1"/>
          </p:cNvSpPr>
          <p:nvPr/>
        </p:nvSpPr>
        <p:spPr>
          <a:xfrm xmlns:a="http://schemas.openxmlformats.org/drawingml/2006/main">
            <a:off x="10115550" y="30861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33" name="">
            <a:extLst xmlns:a="http://schemas.openxmlformats.org/drawingml/2006/main">
              <a:ext uri="{FF2B5EF4-FFF2-40B4-BE49-F238E27FC236}">
                <a16:creationId xmlns:a16="http://schemas.microsoft.com/office/drawing/2014/main" id="{EEBDF013-3C59-4942-A92A-93A29FC592B1}"/>
              </a:ext>
            </a:extLst>
          </p:cNvPr>
          <p:cNvSpPr>
            <a:spLocks xmlns:a="http://schemas.openxmlformats.org/drawingml/2006/main" noGrp="1"/>
          </p:cNvSpPr>
          <p:nvPr/>
        </p:nvSpPr>
        <p:spPr>
          <a:xfrm xmlns:a="http://schemas.openxmlformats.org/drawingml/2006/main">
            <a:off x="6686550" y="367665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F1EE17F0-C524-4FD6-8FB4-4A1EA9882A08}"/>
              </a:ext>
            </a:extLst>
          </p:cNvPr>
          <p:cNvSpPr>
            <a:spLocks xmlns:a="http://schemas.openxmlformats.org/drawingml/2006/main" noGrp="1"/>
          </p:cNvSpPr>
          <p:nvPr/>
        </p:nvSpPr>
        <p:spPr>
          <a:xfrm xmlns:a="http://schemas.openxmlformats.org/drawingml/2006/main">
            <a:off x="7372350" y="367665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35" name="">
            <a:extLst xmlns:a="http://schemas.openxmlformats.org/drawingml/2006/main">
              <a:ext uri="{FF2B5EF4-FFF2-40B4-BE49-F238E27FC236}">
                <a16:creationId xmlns:a16="http://schemas.microsoft.com/office/drawing/2014/main" id="{D58A0A5E-C8A5-4C69-ADAA-7B348BD949A4}"/>
              </a:ext>
            </a:extLst>
          </p:cNvPr>
          <p:cNvSpPr>
            <a:spLocks xmlns:a="http://schemas.openxmlformats.org/drawingml/2006/main" noGrp="1"/>
          </p:cNvSpPr>
          <p:nvPr/>
        </p:nvSpPr>
        <p:spPr>
          <a:xfrm xmlns:a="http://schemas.openxmlformats.org/drawingml/2006/main">
            <a:off x="8058150" y="367665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36" name="">
            <a:extLst xmlns:a="http://schemas.openxmlformats.org/drawingml/2006/main">
              <a:ext uri="{FF2B5EF4-FFF2-40B4-BE49-F238E27FC236}">
                <a16:creationId xmlns:a16="http://schemas.microsoft.com/office/drawing/2014/main" id="{3A472400-2F56-4C12-9205-86C8FD257651}"/>
              </a:ext>
            </a:extLst>
          </p:cNvPr>
          <p:cNvSpPr>
            <a:spLocks xmlns:a="http://schemas.openxmlformats.org/drawingml/2006/main" noGrp="1"/>
          </p:cNvSpPr>
          <p:nvPr/>
        </p:nvSpPr>
        <p:spPr>
          <a:xfrm xmlns:a="http://schemas.openxmlformats.org/drawingml/2006/main">
            <a:off x="8743950" y="367665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37" name="">
            <a:extLst xmlns:a="http://schemas.openxmlformats.org/drawingml/2006/main">
              <a:ext uri="{FF2B5EF4-FFF2-40B4-BE49-F238E27FC236}">
                <a16:creationId xmlns:a16="http://schemas.microsoft.com/office/drawing/2014/main" id="{4F3A5872-0588-43A0-9B20-EB21BB4FED4D}"/>
              </a:ext>
            </a:extLst>
          </p:cNvPr>
          <p:cNvSpPr>
            <a:spLocks xmlns:a="http://schemas.openxmlformats.org/drawingml/2006/main" noGrp="1"/>
          </p:cNvSpPr>
          <p:nvPr/>
        </p:nvSpPr>
        <p:spPr>
          <a:xfrm xmlns:a="http://schemas.openxmlformats.org/drawingml/2006/main">
            <a:off x="9429750" y="367665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38" name="">
            <a:extLst xmlns:a="http://schemas.openxmlformats.org/drawingml/2006/main">
              <a:ext uri="{FF2B5EF4-FFF2-40B4-BE49-F238E27FC236}">
                <a16:creationId xmlns:a16="http://schemas.microsoft.com/office/drawing/2014/main" id="{8312D587-85A1-48EE-AE77-134D99CA7E5A}"/>
              </a:ext>
            </a:extLst>
          </p:cNvPr>
          <p:cNvSpPr>
            <a:spLocks xmlns:a="http://schemas.openxmlformats.org/drawingml/2006/main" noGrp="1"/>
          </p:cNvSpPr>
          <p:nvPr/>
        </p:nvSpPr>
        <p:spPr>
          <a:xfrm xmlns:a="http://schemas.openxmlformats.org/drawingml/2006/main">
            <a:off x="10115550" y="367665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39" name="">
            <a:extLst xmlns:a="http://schemas.openxmlformats.org/drawingml/2006/main">
              <a:ext uri="{FF2B5EF4-FFF2-40B4-BE49-F238E27FC236}">
                <a16:creationId xmlns:a16="http://schemas.microsoft.com/office/drawing/2014/main" id="{613D509F-38EB-4819-B312-CF03B3C85881}"/>
              </a:ext>
            </a:extLst>
          </p:cNvPr>
          <p:cNvSpPr>
            <a:spLocks xmlns:a="http://schemas.openxmlformats.org/drawingml/2006/main" noGrp="1"/>
          </p:cNvSpPr>
          <p:nvPr/>
        </p:nvSpPr>
        <p:spPr>
          <a:xfrm xmlns:a="http://schemas.openxmlformats.org/drawingml/2006/main">
            <a:off x="6686550" y="42672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40" name="">
            <a:extLst xmlns:a="http://schemas.openxmlformats.org/drawingml/2006/main">
              <a:ext uri="{FF2B5EF4-FFF2-40B4-BE49-F238E27FC236}">
                <a16:creationId xmlns:a16="http://schemas.microsoft.com/office/drawing/2014/main" id="{7402B531-0B21-473A-83EC-0DE492B09D4C}"/>
              </a:ext>
            </a:extLst>
          </p:cNvPr>
          <p:cNvSpPr>
            <a:spLocks xmlns:a="http://schemas.openxmlformats.org/drawingml/2006/main" noGrp="1"/>
          </p:cNvSpPr>
          <p:nvPr/>
        </p:nvSpPr>
        <p:spPr>
          <a:xfrm xmlns:a="http://schemas.openxmlformats.org/drawingml/2006/main">
            <a:off x="7372350" y="42672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41" name="">
            <a:extLst xmlns:a="http://schemas.openxmlformats.org/drawingml/2006/main">
              <a:ext uri="{FF2B5EF4-FFF2-40B4-BE49-F238E27FC236}">
                <a16:creationId xmlns:a16="http://schemas.microsoft.com/office/drawing/2014/main" id="{FB1E79DA-0CF9-4AA5-B0E0-A922A043EE6A}"/>
              </a:ext>
            </a:extLst>
          </p:cNvPr>
          <p:cNvSpPr>
            <a:spLocks xmlns:a="http://schemas.openxmlformats.org/drawingml/2006/main" noGrp="1"/>
          </p:cNvSpPr>
          <p:nvPr/>
        </p:nvSpPr>
        <p:spPr>
          <a:xfrm xmlns:a="http://schemas.openxmlformats.org/drawingml/2006/main">
            <a:off x="8058150" y="42672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42" name="">
            <a:extLst xmlns:a="http://schemas.openxmlformats.org/drawingml/2006/main">
              <a:ext uri="{FF2B5EF4-FFF2-40B4-BE49-F238E27FC236}">
                <a16:creationId xmlns:a16="http://schemas.microsoft.com/office/drawing/2014/main" id="{CCECDF15-A80F-4523-AECC-81E8A5BBFE5A}"/>
              </a:ext>
            </a:extLst>
          </p:cNvPr>
          <p:cNvSpPr>
            <a:spLocks xmlns:a="http://schemas.openxmlformats.org/drawingml/2006/main" noGrp="1"/>
          </p:cNvSpPr>
          <p:nvPr/>
        </p:nvSpPr>
        <p:spPr>
          <a:xfrm xmlns:a="http://schemas.openxmlformats.org/drawingml/2006/main">
            <a:off x="8743950" y="42672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CEAC0868-6D21-4326-A62D-3C30ED8F8AF9}"/>
              </a:ext>
            </a:extLst>
          </p:cNvPr>
          <p:cNvSpPr>
            <a:spLocks xmlns:a="http://schemas.openxmlformats.org/drawingml/2006/main" noGrp="1"/>
          </p:cNvSpPr>
          <p:nvPr/>
        </p:nvSpPr>
        <p:spPr>
          <a:xfrm xmlns:a="http://schemas.openxmlformats.org/drawingml/2006/main">
            <a:off x="9429750" y="42672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44" name="">
            <a:extLst xmlns:a="http://schemas.openxmlformats.org/drawingml/2006/main">
              <a:ext uri="{FF2B5EF4-FFF2-40B4-BE49-F238E27FC236}">
                <a16:creationId xmlns:a16="http://schemas.microsoft.com/office/drawing/2014/main" id="{33C154C5-5598-4B65-A0F6-6C0BBB21A6F2}"/>
              </a:ext>
            </a:extLst>
          </p:cNvPr>
          <p:cNvSpPr>
            <a:spLocks xmlns:a="http://schemas.openxmlformats.org/drawingml/2006/main" noGrp="1"/>
          </p:cNvSpPr>
          <p:nvPr/>
        </p:nvSpPr>
        <p:spPr>
          <a:xfrm xmlns:a="http://schemas.openxmlformats.org/drawingml/2006/main">
            <a:off x="10115550" y="4267200"/>
            <a:ext cx="209550" cy="209550"/>
          </a:xfrm>
          <a:prstGeom xmlns:a="http://schemas.openxmlformats.org/drawingml/2006/main" prst="ellipse">
            <a:avLst/>
          </a:prstGeom>
          <a:solidFill xmlns:a="http://schemas.openxmlformats.org/drawingml/2006/main">
            <a:srgbClr val="E8EEF2"/>
          </a:solidFill>
          <a:ln xmlns:a="http://schemas.openxmlformats.org/drawingml/2006/main" w="0">
            <a:noFill/>
            <a:prstDash val="solid"/>
          </a:ln>
        </p:spPr>
      </p:sp>
      <p:sp>
        <p:nvSpPr>
          <p:cNvPr id="45" name="">
            <a:extLst xmlns:a="http://schemas.openxmlformats.org/drawingml/2006/main">
              <a:ext uri="{FF2B5EF4-FFF2-40B4-BE49-F238E27FC236}">
                <a16:creationId xmlns:a16="http://schemas.microsoft.com/office/drawing/2014/main" id="{051CC285-BD9B-4DBB-BBA4-2BAAC1889184}"/>
              </a:ext>
            </a:extLst>
          </p:cNvPr>
          <p:cNvSpPr>
            <a:spLocks xmlns:a="http://schemas.openxmlformats.org/drawingml/2006/main" noGrp="1"/>
          </p:cNvSpPr>
          <p:nvPr/>
        </p:nvSpPr>
        <p:spPr>
          <a:xfrm xmlns:a="http://schemas.openxmlformats.org/drawingml/2006/main">
            <a:off x="6572250" y="4686300"/>
            <a:ext cx="3905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350" b="1">
                <a:solidFill>
                  <a:srgbClr val="173F5F"/>
                </a:solidFill>
              </a:defRPr>
            </a:pPr>
            <a:r>
              <a:rPr sz="1350" b="1">
                <a:solidFill>
                  <a:srgbClr val="173F5F"/>
                </a:solidFill>
              </a:rPr>
              <a:t>target unik mempercepat pencarian</a:t>
            </a:r>
          </a:p>
        </p:txBody>
      </p:sp>
      <p:sp>
        <p:nvSpPr>
          <p:cNvPr id="46" name="">
            <a:extLst xmlns:a="http://schemas.openxmlformats.org/drawingml/2006/main">
              <a:ext uri="{FF2B5EF4-FFF2-40B4-BE49-F238E27FC236}">
                <a16:creationId xmlns:a16="http://schemas.microsoft.com/office/drawing/2014/main" id="{4E066FEB-1F9E-46B5-AE43-2C9F1E30B2A9}"/>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200" b="0">
                <a:solidFill>
                  <a:srgbClr val="66788A"/>
                </a:solidFill>
              </a:defRPr>
            </a:pPr>
            <a:r>
              <a:rPr sz="1200" b="0">
                <a:solidFill>
                  <a:srgbClr val="66788A"/>
                </a:solidFill>
              </a:rPr>
              <a:t>Satu gambar ambigu dengan dua kemungkinan interpretasi.</a:t>
            </a:r>
          </a:p>
        </p:txBody>
      </p:sp>
      <p:sp>
        <p:nvSpPr>
          <p:cNvPr id="47" name="">
            <a:extLst xmlns:a="http://schemas.openxmlformats.org/drawingml/2006/main">
              <a:ext uri="{FF2B5EF4-FFF2-40B4-BE49-F238E27FC236}">
                <a16:creationId xmlns:a16="http://schemas.microsoft.com/office/drawing/2014/main" id="{4DEA0941-AE96-4829-9ADB-6A51F22027CC}"/>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48" name="">
            <a:extLst xmlns:a="http://schemas.openxmlformats.org/drawingml/2006/main">
              <a:ext uri="{FF2B5EF4-FFF2-40B4-BE49-F238E27FC236}">
                <a16:creationId xmlns:a16="http://schemas.microsoft.com/office/drawing/2014/main" id="{5B2365F2-72C4-4D5E-98F8-9384D0387B01}"/>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00" b="1">
                <a:solidFill>
                  <a:srgbClr val="66788A"/>
                </a:solidFill>
              </a:defRPr>
            </a:pPr>
            <a:r>
              <a:rPr sz="900" b="1">
                <a:solidFill>
                  <a:srgbClr val="66788A"/>
                </a:solidFill>
              </a:rPr>
              <a:t>PERTEMUAN 01  •  8 menit</a:t>
            </a:r>
          </a:p>
        </p:txBody>
      </p:sp>
      <p:sp>
        <p:nvSpPr>
          <p:cNvPr id="49" name="">
            <a:extLst xmlns:a="http://schemas.openxmlformats.org/drawingml/2006/main">
              <a:ext uri="{FF2B5EF4-FFF2-40B4-BE49-F238E27FC236}">
                <a16:creationId xmlns:a16="http://schemas.microsoft.com/office/drawing/2014/main" id="{283A5AA5-3FDF-41B5-9437-B00C80AF5080}"/>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00" b="1">
                <a:solidFill>
                  <a:srgbClr val="66788A"/>
                </a:solidFill>
              </a:defRPr>
            </a:pPr>
            <a:r>
              <a:rPr sz="900" b="1">
                <a:solidFill>
                  <a:srgbClr val="66788A"/>
                </a:solidFill>
              </a:rPr>
              <a:t>2/10</a:t>
            </a:r>
          </a:p>
        </p:txBody>
      </p:sp>
    </p:spTree>
    <p:extLst>
      <p:ext uri="{BB962C8B-B14F-4D97-AF65-F5344CB8AC3E}">
        <p14:creationId xmlns:p14="http://schemas.microsoft.com/office/powerpoint/2010/main" val="312699449"/>
      </p:ext>
    </p:extLst>
  </p:cSld>
</p:sld>
</file>

<file path=ppt/slides/slide3.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EBBEDAB5-5B67-4F36-AF3E-C62D481DEA66}"/>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1E84055-5F7D-4C84-B520-F86B618E190E}"/>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8A6A50A6-BC22-4070-B151-47A1364F5067}"/>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7868B65F-C334-4657-AB22-A9E27296CAD2}"/>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700" b="1">
                <a:solidFill>
                  <a:srgbClr val="173F5F"/>
                </a:solidFill>
              </a:defRPr>
            </a:pPr>
            <a:r>
              <a:rPr sz="2700" b="1">
                <a:solidFill>
                  <a:srgbClr val="173F5F"/>
                </a:solidFill>
              </a:rPr>
              <a:t>Sensasi Bukan Persepsi</a:t>
            </a:r>
          </a:p>
        </p:txBody>
      </p:sp>
      <p:sp>
        <p:nvSpPr>
          <p:cNvPr id="5" name="">
            <a:extLst xmlns:a="http://schemas.openxmlformats.org/drawingml/2006/main">
              <a:ext uri="{FF2B5EF4-FFF2-40B4-BE49-F238E27FC236}">
                <a16:creationId xmlns:a16="http://schemas.microsoft.com/office/drawing/2014/main" id="{2B6F472E-4724-4205-B03F-A58AE659637F}"/>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FF6B5E"/>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6DC70C7-7BE9-432D-A9AC-9712F66E2F84}"/>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88EA287-D798-4717-99FB-054AA89862C2}"/>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1">
                <a:solidFill>
                  <a:srgbClr val="102A43"/>
                </a:solidFill>
              </a:defRPr>
            </a:pPr>
            <a:r>
              <a:rPr sz="1575" b="1">
                <a:solidFill>
                  <a:srgbClr val="102A43"/>
                </a:solidFill>
              </a:rPr>
              <a:t>Sensasi: deteksi energi fisik</a:t>
            </a:r>
          </a:p>
        </p:txBody>
      </p:sp>
      <p:sp>
        <p:nvSpPr>
          <p:cNvPr id="8" name="">
            <a:extLst xmlns:a="http://schemas.openxmlformats.org/drawingml/2006/main">
              <a:ext uri="{FF2B5EF4-FFF2-40B4-BE49-F238E27FC236}">
                <a16:creationId xmlns:a16="http://schemas.microsoft.com/office/drawing/2014/main" id="{3364392F-5E94-43B3-AFEC-F417C69BA030}"/>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8EE6CAB0-5BAE-4BF5-B812-B7706B4F8B48}"/>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Persepsi: organisasi dan interpretasi</a:t>
            </a:r>
          </a:p>
        </p:txBody>
      </p:sp>
      <p:sp>
        <p:nvSpPr>
          <p:cNvPr id="10" name="">
            <a:extLst xmlns:a="http://schemas.openxmlformats.org/drawingml/2006/main">
              <a:ext uri="{FF2B5EF4-FFF2-40B4-BE49-F238E27FC236}">
                <a16:creationId xmlns:a16="http://schemas.microsoft.com/office/drawing/2014/main" id="{6F90E499-A7C0-424A-AE48-A3E52B30CEDD}"/>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22184C7-1B2A-4B5D-BE21-A8ABBD2816C7}"/>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Kognisi: pengetahuan, ingatan, keputusan</a:t>
            </a:r>
          </a:p>
        </p:txBody>
      </p:sp>
      <p:sp>
        <p:nvSpPr>
          <p:cNvPr id="12" name="">
            <a:extLst xmlns:a="http://schemas.openxmlformats.org/drawingml/2006/main">
              <a:ext uri="{FF2B5EF4-FFF2-40B4-BE49-F238E27FC236}">
                <a16:creationId xmlns:a16="http://schemas.microsoft.com/office/drawing/2014/main" id="{A7E0509A-6B7A-45C2-AA03-E9A312ACFEAB}"/>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E082E7A7-6331-49B1-A53D-41CEFCEDF220}"/>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Ketiganya saling memengaruhi</a:t>
            </a:r>
          </a:p>
        </p:txBody>
      </p:sp>
      <p:sp>
        <p:nvSpPr>
          <p:cNvPr id="14" name="">
            <a:extLst xmlns:a="http://schemas.openxmlformats.org/drawingml/2006/main">
              <a:ext uri="{FF2B5EF4-FFF2-40B4-BE49-F238E27FC236}">
                <a16:creationId xmlns:a16="http://schemas.microsoft.com/office/drawing/2014/main" id="{CDB47FFF-7881-465D-9186-C176AA7ACB3D}"/>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5" name="">
            <a:extLst xmlns:a="http://schemas.openxmlformats.org/drawingml/2006/main">
              <a:ext uri="{FF2B5EF4-FFF2-40B4-BE49-F238E27FC236}">
                <a16:creationId xmlns:a16="http://schemas.microsoft.com/office/drawing/2014/main" id="{D0414CE6-18A4-47D0-A5CD-94037EB6FE2D}"/>
              </a:ext>
            </a:extLst>
          </p:cNvPr>
          <p:cNvSpPr>
            <a:spLocks xmlns:a="http://schemas.openxmlformats.org/drawingml/2006/main" noGrp="1"/>
          </p:cNvSpPr>
          <p:nvPr/>
        </p:nvSpPr>
        <p:spPr>
          <a:xfrm xmlns:a="http://schemas.openxmlformats.org/drawingml/2006/main">
            <a:off x="6867525" y="2343150"/>
            <a:ext cx="266700" cy="2667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CA3CD24-A602-445F-9622-4EE5766329A0}"/>
              </a:ext>
            </a:extLst>
          </p:cNvPr>
          <p:cNvSpPr>
            <a:spLocks xmlns:a="http://schemas.openxmlformats.org/drawingml/2006/main" noGrp="1"/>
          </p:cNvSpPr>
          <p:nvPr/>
        </p:nvSpPr>
        <p:spPr>
          <a:xfrm xmlns:a="http://schemas.openxmlformats.org/drawingml/2006/main">
            <a:off x="7191375" y="2343150"/>
            <a:ext cx="266700" cy="2667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3828EC01-0E99-4EF0-83C8-199564C33096}"/>
              </a:ext>
            </a:extLst>
          </p:cNvPr>
          <p:cNvSpPr>
            <a:spLocks xmlns:a="http://schemas.openxmlformats.org/drawingml/2006/main" noGrp="1"/>
          </p:cNvSpPr>
          <p:nvPr/>
        </p:nvSpPr>
        <p:spPr>
          <a:xfrm xmlns:a="http://schemas.openxmlformats.org/drawingml/2006/main">
            <a:off x="6867525" y="2724150"/>
            <a:ext cx="266700" cy="2667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68DD605E-F2E8-45F6-9D2F-EC425B38AA9A}"/>
              </a:ext>
            </a:extLst>
          </p:cNvPr>
          <p:cNvSpPr>
            <a:spLocks xmlns:a="http://schemas.openxmlformats.org/drawingml/2006/main" noGrp="1"/>
          </p:cNvSpPr>
          <p:nvPr/>
        </p:nvSpPr>
        <p:spPr>
          <a:xfrm xmlns:a="http://schemas.openxmlformats.org/drawingml/2006/main">
            <a:off x="7191375" y="2724150"/>
            <a:ext cx="266700" cy="2667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9247C94-1A91-4FCA-8C04-D338556604E1}"/>
              </a:ext>
            </a:extLst>
          </p:cNvPr>
          <p:cNvSpPr>
            <a:spLocks xmlns:a="http://schemas.openxmlformats.org/drawingml/2006/main" noGrp="1"/>
          </p:cNvSpPr>
          <p:nvPr/>
        </p:nvSpPr>
        <p:spPr>
          <a:xfrm xmlns:a="http://schemas.openxmlformats.org/drawingml/2006/main">
            <a:off x="8296275" y="2343150"/>
            <a:ext cx="266700" cy="2667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0599043F-7EBF-4BE2-9379-E402FF69F6C5}"/>
              </a:ext>
            </a:extLst>
          </p:cNvPr>
          <p:cNvSpPr>
            <a:spLocks xmlns:a="http://schemas.openxmlformats.org/drawingml/2006/main" noGrp="1"/>
          </p:cNvSpPr>
          <p:nvPr/>
        </p:nvSpPr>
        <p:spPr>
          <a:xfrm xmlns:a="http://schemas.openxmlformats.org/drawingml/2006/main">
            <a:off x="8620125" y="2343150"/>
            <a:ext cx="266700" cy="2667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2D8742C-D335-4047-85A7-9AF1FEE9DB8C}"/>
              </a:ext>
            </a:extLst>
          </p:cNvPr>
          <p:cNvSpPr>
            <a:spLocks xmlns:a="http://schemas.openxmlformats.org/drawingml/2006/main" noGrp="1"/>
          </p:cNvSpPr>
          <p:nvPr/>
        </p:nvSpPr>
        <p:spPr>
          <a:xfrm xmlns:a="http://schemas.openxmlformats.org/drawingml/2006/main">
            <a:off x="8296275" y="2724150"/>
            <a:ext cx="266700" cy="2667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3F9CB095-CE63-46FD-BDDA-12E8B0DA9B37}"/>
              </a:ext>
            </a:extLst>
          </p:cNvPr>
          <p:cNvSpPr>
            <a:spLocks xmlns:a="http://schemas.openxmlformats.org/drawingml/2006/main" noGrp="1"/>
          </p:cNvSpPr>
          <p:nvPr/>
        </p:nvSpPr>
        <p:spPr>
          <a:xfrm xmlns:a="http://schemas.openxmlformats.org/drawingml/2006/main">
            <a:off x="8620125" y="2724150"/>
            <a:ext cx="266700" cy="2667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3BD92632-2FB5-44DC-BC93-29A9C0243721}"/>
              </a:ext>
            </a:extLst>
          </p:cNvPr>
          <p:cNvSpPr>
            <a:spLocks xmlns:a="http://schemas.openxmlformats.org/drawingml/2006/main" noGrp="1"/>
          </p:cNvSpPr>
          <p:nvPr/>
        </p:nvSpPr>
        <p:spPr>
          <a:xfrm xmlns:a="http://schemas.openxmlformats.org/drawingml/2006/main">
            <a:off x="9725025" y="2343150"/>
            <a:ext cx="266700" cy="266700"/>
          </a:xfrm>
          <a:prstGeom xmlns:a="http://schemas.openxmlformats.org/drawingml/2006/main" prst="ellipse">
            <a:avLst/>
          </a:prstGeom>
          <a:solidFill xmlns:a="http://schemas.openxmlformats.org/drawingml/2006/main">
            <a:srgbClr val="F4B942"/>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9928707D-A2B5-4F29-A4C6-911312CA674D}"/>
              </a:ext>
            </a:extLst>
          </p:cNvPr>
          <p:cNvSpPr>
            <a:spLocks xmlns:a="http://schemas.openxmlformats.org/drawingml/2006/main" noGrp="1"/>
          </p:cNvSpPr>
          <p:nvPr/>
        </p:nvSpPr>
        <p:spPr>
          <a:xfrm xmlns:a="http://schemas.openxmlformats.org/drawingml/2006/main">
            <a:off x="10048875" y="2343150"/>
            <a:ext cx="266700" cy="266700"/>
          </a:xfrm>
          <a:prstGeom xmlns:a="http://schemas.openxmlformats.org/drawingml/2006/main" prst="ellipse">
            <a:avLst/>
          </a:prstGeom>
          <a:solidFill xmlns:a="http://schemas.openxmlformats.org/drawingml/2006/main">
            <a:srgbClr val="F4B942"/>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CDED1FFD-19E2-4795-954E-98AF669E9F01}"/>
              </a:ext>
            </a:extLst>
          </p:cNvPr>
          <p:cNvSpPr>
            <a:spLocks xmlns:a="http://schemas.openxmlformats.org/drawingml/2006/main" noGrp="1"/>
          </p:cNvSpPr>
          <p:nvPr/>
        </p:nvSpPr>
        <p:spPr>
          <a:xfrm xmlns:a="http://schemas.openxmlformats.org/drawingml/2006/main">
            <a:off x="9725025" y="2724150"/>
            <a:ext cx="266700" cy="266700"/>
          </a:xfrm>
          <a:prstGeom xmlns:a="http://schemas.openxmlformats.org/drawingml/2006/main" prst="ellipse">
            <a:avLst/>
          </a:prstGeom>
          <a:solidFill xmlns:a="http://schemas.openxmlformats.org/drawingml/2006/main">
            <a:srgbClr val="F4B942"/>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D7D251AD-44E6-4EF9-A9F6-283C3F8EEAE2}"/>
              </a:ext>
            </a:extLst>
          </p:cNvPr>
          <p:cNvSpPr>
            <a:spLocks xmlns:a="http://schemas.openxmlformats.org/drawingml/2006/main" noGrp="1"/>
          </p:cNvSpPr>
          <p:nvPr/>
        </p:nvSpPr>
        <p:spPr>
          <a:xfrm xmlns:a="http://schemas.openxmlformats.org/drawingml/2006/main">
            <a:off x="10048875" y="2724150"/>
            <a:ext cx="266700" cy="266700"/>
          </a:xfrm>
          <a:prstGeom xmlns:a="http://schemas.openxmlformats.org/drawingml/2006/main" prst="ellipse">
            <a:avLst/>
          </a:prstGeom>
          <a:solidFill xmlns:a="http://schemas.openxmlformats.org/drawingml/2006/main">
            <a:srgbClr val="F4B942"/>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D1AE65BF-D596-4617-B13B-2979D621F0CD}"/>
              </a:ext>
            </a:extLst>
          </p:cNvPr>
          <p:cNvSpPr>
            <a:spLocks xmlns:a="http://schemas.openxmlformats.org/drawingml/2006/main" noGrp="1"/>
          </p:cNvSpPr>
          <p:nvPr/>
        </p:nvSpPr>
        <p:spPr>
          <a:xfrm xmlns:a="http://schemas.openxmlformats.org/drawingml/2006/main">
            <a:off x="6619875" y="3762375"/>
            <a:ext cx="3810000" cy="0"/>
          </a:xfrm>
          <a:prstGeom xmlns:a="http://schemas.openxmlformats.org/drawingml/2006/main" prst="line">
            <a:avLst/>
          </a:prstGeom>
          <a:noFill xmlns:a="http://schemas.openxmlformats.org/drawingml/2006/main"/>
          <a:ln xmlns:a="http://schemas.openxmlformats.org/drawingml/2006/main" w="19050">
            <a:solidFill>
              <a:srgbClr val="E8EEF2"/>
            </a:solidFill>
            <a:prstDash val="solid"/>
          </a:ln>
        </p:spPr>
      </p:sp>
      <p:sp>
        <p:nvSpPr>
          <p:cNvPr id="28" name="">
            <a:extLst xmlns:a="http://schemas.openxmlformats.org/drawingml/2006/main">
              <a:ext uri="{FF2B5EF4-FFF2-40B4-BE49-F238E27FC236}">
                <a16:creationId xmlns:a16="http://schemas.microsoft.com/office/drawing/2014/main" id="{58D2DE4A-07D1-4C4D-BAE9-9F3266CC03C2}"/>
              </a:ext>
            </a:extLst>
          </p:cNvPr>
          <p:cNvSpPr>
            <a:spLocks xmlns:a="http://schemas.openxmlformats.org/drawingml/2006/main" noGrp="1"/>
          </p:cNvSpPr>
          <p:nvPr/>
        </p:nvSpPr>
        <p:spPr>
          <a:xfrm xmlns:a="http://schemas.openxmlformats.org/drawingml/2006/main">
            <a:off x="6572250" y="4181475"/>
            <a:ext cx="3905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500" b="1">
                <a:solidFill>
                  <a:srgbClr val="173F5F"/>
                </a:solidFill>
              </a:defRPr>
            </a:pPr>
            <a:r>
              <a:rPr sz="1500" b="1">
                <a:solidFill>
                  <a:srgbClr val="173F5F"/>
                </a:solidFill>
              </a:rPr>
              <a:t>jarak + kesamaan = struktur</a:t>
            </a:r>
          </a:p>
        </p:txBody>
      </p:sp>
      <p:sp>
        <p:nvSpPr>
          <p:cNvPr id="29" name="">
            <a:extLst xmlns:a="http://schemas.openxmlformats.org/drawingml/2006/main">
              <a:ext uri="{FF2B5EF4-FFF2-40B4-BE49-F238E27FC236}">
                <a16:creationId xmlns:a16="http://schemas.microsoft.com/office/drawing/2014/main" id="{52372BEE-C62C-4205-8A72-7933D4F7084D}"/>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200" b="0">
                <a:solidFill>
                  <a:srgbClr val="66788A"/>
                </a:solidFill>
              </a:defRPr>
            </a:pPr>
            <a:r>
              <a:rPr sz="1200" b="0">
                <a:solidFill>
                  <a:srgbClr val="66788A"/>
                </a:solidFill>
              </a:rPr>
              <a:t>Diagram stimulus → sensasi → persepsi → respons.</a:t>
            </a:r>
          </a:p>
        </p:txBody>
      </p:sp>
      <p:sp>
        <p:nvSpPr>
          <p:cNvPr id="30" name="">
            <a:extLst xmlns:a="http://schemas.openxmlformats.org/drawingml/2006/main">
              <a:ext uri="{FF2B5EF4-FFF2-40B4-BE49-F238E27FC236}">
                <a16:creationId xmlns:a16="http://schemas.microsoft.com/office/drawing/2014/main" id="{06E768A5-6BD3-41DC-9AEC-D9557B579685}"/>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31" name="">
            <a:extLst xmlns:a="http://schemas.openxmlformats.org/drawingml/2006/main">
              <a:ext uri="{FF2B5EF4-FFF2-40B4-BE49-F238E27FC236}">
                <a16:creationId xmlns:a16="http://schemas.microsoft.com/office/drawing/2014/main" id="{EA47946F-BF6F-40B2-9E25-AC15C19374F9}"/>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00" b="1">
                <a:solidFill>
                  <a:srgbClr val="66788A"/>
                </a:solidFill>
              </a:defRPr>
            </a:pPr>
            <a:r>
              <a:rPr sz="900" b="1">
                <a:solidFill>
                  <a:srgbClr val="66788A"/>
                </a:solidFill>
              </a:rPr>
              <a:t>PERTEMUAN 01  •  10 menit</a:t>
            </a:r>
          </a:p>
        </p:txBody>
      </p:sp>
      <p:sp>
        <p:nvSpPr>
          <p:cNvPr id="32" name="">
            <a:extLst xmlns:a="http://schemas.openxmlformats.org/drawingml/2006/main">
              <a:ext uri="{FF2B5EF4-FFF2-40B4-BE49-F238E27FC236}">
                <a16:creationId xmlns:a16="http://schemas.microsoft.com/office/drawing/2014/main" id="{1F086BCB-24CA-4063-A78E-1F4169B0BC1D}"/>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00" b="1">
                <a:solidFill>
                  <a:srgbClr val="66788A"/>
                </a:solidFill>
              </a:defRPr>
            </a:pPr>
            <a:r>
              <a:rPr sz="900" b="1">
                <a:solidFill>
                  <a:srgbClr val="66788A"/>
                </a:solidFill>
              </a:rPr>
              <a:t>3/10</a:t>
            </a:r>
          </a:p>
        </p:txBody>
      </p:sp>
    </p:spTree>
    <p:extLst>
      <p:ext uri="{BB962C8B-B14F-4D97-AF65-F5344CB8AC3E}">
        <p14:creationId xmlns:p14="http://schemas.microsoft.com/office/powerpoint/2010/main" val="85826250"/>
      </p:ext>
    </p:extLst>
  </p:cSld>
</p:sld>
</file>

<file path=ppt/slides/slide4.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EB3BEDB3-DA7E-4199-BBDC-F443CBEC979B}"/>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0510945-6EB4-450E-8554-E6E25C72149B}"/>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D4B0B865-F896-4735-95F4-A128CDF2DFE4}"/>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DE59BE3A-A916-4613-94AD-AFF72B561BC4}"/>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700" b="1">
                <a:solidFill>
                  <a:srgbClr val="173F5F"/>
                </a:solidFill>
              </a:defRPr>
            </a:pPr>
            <a:r>
              <a:rPr sz="2700" b="1">
                <a:solidFill>
                  <a:srgbClr val="173F5F"/>
                </a:solidFill>
              </a:rPr>
              <a:t>Stimulus dan Reseptor</a:t>
            </a:r>
          </a:p>
        </p:txBody>
      </p:sp>
      <p:sp>
        <p:nvSpPr>
          <p:cNvPr id="5" name="">
            <a:extLst xmlns:a="http://schemas.openxmlformats.org/drawingml/2006/main">
              <a:ext uri="{FF2B5EF4-FFF2-40B4-BE49-F238E27FC236}">
                <a16:creationId xmlns:a16="http://schemas.microsoft.com/office/drawing/2014/main" id="{90836E0A-5115-4E94-8607-0F8C9CA7077D}"/>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F75FF86-AF8F-42C3-8F2B-C7A5DA21DEAE}"/>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C401B19-B5D8-4DF8-9CA3-6074388FE5E4}"/>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1">
                <a:solidFill>
                  <a:srgbClr val="102A43"/>
                </a:solidFill>
              </a:defRPr>
            </a:pPr>
            <a:r>
              <a:rPr sz="1575" b="1">
                <a:solidFill>
                  <a:srgbClr val="102A43"/>
                </a:solidFill>
              </a:rPr>
              <a:t>Cahaya menjadi input visual</a:t>
            </a:r>
          </a:p>
        </p:txBody>
      </p:sp>
      <p:sp>
        <p:nvSpPr>
          <p:cNvPr id="8" name="">
            <a:extLst xmlns:a="http://schemas.openxmlformats.org/drawingml/2006/main">
              <a:ext uri="{FF2B5EF4-FFF2-40B4-BE49-F238E27FC236}">
                <a16:creationId xmlns:a16="http://schemas.microsoft.com/office/drawing/2014/main" id="{6875891A-ECD8-4DB4-891B-47779CB1E11E}"/>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2AD37F93-6659-4F66-9CCB-B9146D53AF26}"/>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Reseptor mengubah energi menjadi sinyal</a:t>
            </a:r>
          </a:p>
        </p:txBody>
      </p:sp>
      <p:sp>
        <p:nvSpPr>
          <p:cNvPr id="10" name="">
            <a:extLst xmlns:a="http://schemas.openxmlformats.org/drawingml/2006/main">
              <a:ext uri="{FF2B5EF4-FFF2-40B4-BE49-F238E27FC236}">
                <a16:creationId xmlns:a16="http://schemas.microsoft.com/office/drawing/2014/main" id="{C57C4798-5D03-4CAF-BAD2-29DC3DBBEC3F}"/>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D64DC70-6BC1-4A68-BAE5-8A293DB55DA6}"/>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Kualitas stimulus memengaruhi keterbacaan</a:t>
            </a:r>
          </a:p>
        </p:txBody>
      </p:sp>
      <p:sp>
        <p:nvSpPr>
          <p:cNvPr id="12" name="">
            <a:extLst xmlns:a="http://schemas.openxmlformats.org/drawingml/2006/main">
              <a:ext uri="{FF2B5EF4-FFF2-40B4-BE49-F238E27FC236}">
                <a16:creationId xmlns:a16="http://schemas.microsoft.com/office/drawing/2014/main" id="{2EB0C964-2C09-4957-AB5C-484FB98C54D5}"/>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82D972AE-FB82-4C9B-B67A-CEA56C760B38}"/>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Desainer mengatur input, bukan respons secara mutlak</a:t>
            </a:r>
          </a:p>
        </p:txBody>
      </p:sp>
      <p:sp>
        <p:nvSpPr>
          <p:cNvPr id="14" name="">
            <a:extLst xmlns:a="http://schemas.openxmlformats.org/drawingml/2006/main">
              <a:ext uri="{FF2B5EF4-FFF2-40B4-BE49-F238E27FC236}">
                <a16:creationId xmlns:a16="http://schemas.microsoft.com/office/drawing/2014/main" id="{8CD3C074-3D07-40BA-B554-FA0F1DE00D43}"/>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5" name="">
            <a:extLst xmlns:a="http://schemas.openxmlformats.org/drawingml/2006/main">
              <a:ext uri="{FF2B5EF4-FFF2-40B4-BE49-F238E27FC236}">
                <a16:creationId xmlns:a16="http://schemas.microsoft.com/office/drawing/2014/main" id="{6FCB8983-432E-4465-8190-8802EC51167D}"/>
              </a:ext>
            </a:extLst>
          </p:cNvPr>
          <p:cNvSpPr>
            <a:spLocks xmlns:a="http://schemas.openxmlformats.org/drawingml/2006/main" noGrp="1"/>
          </p:cNvSpPr>
          <p:nvPr/>
        </p:nvSpPr>
        <p:spPr>
          <a:xfrm xmlns:a="http://schemas.openxmlformats.org/drawingml/2006/main">
            <a:off x="6572250" y="2047875"/>
            <a:ext cx="666750" cy="1952625"/>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FE1709E-28BA-4C40-B322-9EFA15E1B132}"/>
              </a:ext>
            </a:extLst>
          </p:cNvPr>
          <p:cNvSpPr>
            <a:spLocks xmlns:a="http://schemas.openxmlformats.org/drawingml/2006/main" noGrp="1"/>
          </p:cNvSpPr>
          <p:nvPr/>
        </p:nvSpPr>
        <p:spPr>
          <a:xfrm xmlns:a="http://schemas.openxmlformats.org/drawingml/2006/main">
            <a:off x="7353300" y="2047875"/>
            <a:ext cx="666750" cy="1952625"/>
          </a:xfrm>
          <a:prstGeom xmlns:a="http://schemas.openxmlformats.org/drawingml/2006/main" prst="rect">
            <a:avLst/>
          </a:prstGeom>
          <a:solidFill xmlns:a="http://schemas.openxmlformats.org/drawingml/2006/main">
            <a:srgbClr val="F4B94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DA45234F-597B-4AAA-84F3-AFA2C65665CE}"/>
              </a:ext>
            </a:extLst>
          </p:cNvPr>
          <p:cNvSpPr>
            <a:spLocks xmlns:a="http://schemas.openxmlformats.org/drawingml/2006/main" noGrp="1"/>
          </p:cNvSpPr>
          <p:nvPr/>
        </p:nvSpPr>
        <p:spPr>
          <a:xfrm xmlns:a="http://schemas.openxmlformats.org/drawingml/2006/main">
            <a:off x="8134350" y="2047875"/>
            <a:ext cx="666750" cy="1952625"/>
          </a:xfrm>
          <a:prstGeom xmlns:a="http://schemas.openxmlformats.org/drawingml/2006/main" prst="rect">
            <a:avLst/>
          </a:prstGeom>
          <a:solidFill xmlns:a="http://schemas.openxmlformats.org/drawingml/2006/main">
            <a:srgbClr val="FF6B5E"/>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93A5118A-36FC-4753-B9D3-180F4F36A4F8}"/>
              </a:ext>
            </a:extLst>
          </p:cNvPr>
          <p:cNvSpPr>
            <a:spLocks xmlns:a="http://schemas.openxmlformats.org/drawingml/2006/main" noGrp="1"/>
          </p:cNvSpPr>
          <p:nvPr/>
        </p:nvSpPr>
        <p:spPr>
          <a:xfrm xmlns:a="http://schemas.openxmlformats.org/drawingml/2006/main">
            <a:off x="8915400" y="2047875"/>
            <a:ext cx="666750" cy="1952625"/>
          </a:xfrm>
          <a:prstGeom xmlns:a="http://schemas.openxmlformats.org/drawingml/2006/main" prst="rect">
            <a:avLst/>
          </a:prstGeom>
          <a:solidFill xmlns:a="http://schemas.openxmlformats.org/drawingml/2006/main">
            <a:srgbClr val="6C63B5"/>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7111633-BE1E-47A8-82BB-DCAE5985A9A6}"/>
              </a:ext>
            </a:extLst>
          </p:cNvPr>
          <p:cNvSpPr>
            <a:spLocks xmlns:a="http://schemas.openxmlformats.org/drawingml/2006/main" noGrp="1"/>
          </p:cNvSpPr>
          <p:nvPr/>
        </p:nvSpPr>
        <p:spPr>
          <a:xfrm xmlns:a="http://schemas.openxmlformats.org/drawingml/2006/main">
            <a:off x="9696450" y="2047875"/>
            <a:ext cx="666750" cy="1952625"/>
          </a:xfrm>
          <a:prstGeom xmlns:a="http://schemas.openxmlformats.org/drawingml/2006/main" prst="rect">
            <a:avLst/>
          </a:prstGeom>
          <a:solidFill xmlns:a="http://schemas.openxmlformats.org/drawingml/2006/main">
            <a:srgbClr val="173F5F"/>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753805C6-7236-44D3-99ED-714678815CCE}"/>
              </a:ext>
            </a:extLst>
          </p:cNvPr>
          <p:cNvSpPr>
            <a:spLocks xmlns:a="http://schemas.openxmlformats.org/drawingml/2006/main" noGrp="1"/>
          </p:cNvSpPr>
          <p:nvPr/>
        </p:nvSpPr>
        <p:spPr>
          <a:xfrm xmlns:a="http://schemas.openxmlformats.org/drawingml/2006/main">
            <a:off x="6505575" y="4448175"/>
            <a:ext cx="40386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350" b="1">
                <a:solidFill>
                  <a:srgbClr val="173F5F"/>
                </a:solidFill>
              </a:defRPr>
            </a:pPr>
            <a:r>
              <a:rPr sz="1350" b="1">
                <a:solidFill>
                  <a:srgbClr val="173F5F"/>
                </a:solidFill>
              </a:rPr>
              <a:t>warna mengarahkan—konteks memaknai</a:t>
            </a:r>
          </a:p>
        </p:txBody>
      </p:sp>
      <p:sp>
        <p:nvSpPr>
          <p:cNvPr id="21" name="">
            <a:extLst xmlns:a="http://schemas.openxmlformats.org/drawingml/2006/main">
              <a:ext uri="{FF2B5EF4-FFF2-40B4-BE49-F238E27FC236}">
                <a16:creationId xmlns:a16="http://schemas.microsoft.com/office/drawing/2014/main" id="{5BF79D58-A9C3-4A27-9BEA-4E7122BA2ABB}"/>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200" b="0">
                <a:solidFill>
                  <a:srgbClr val="66788A"/>
                </a:solidFill>
              </a:defRPr>
            </a:pPr>
            <a:r>
              <a:rPr sz="1200" b="0">
                <a:solidFill>
                  <a:srgbClr val="66788A"/>
                </a:solidFill>
              </a:rPr>
              <a:t>Ilustrasi mata menerima cahaya dari sebuah poster.</a:t>
            </a:r>
          </a:p>
        </p:txBody>
      </p:sp>
      <p:sp>
        <p:nvSpPr>
          <p:cNvPr id="22" name="">
            <a:extLst xmlns:a="http://schemas.openxmlformats.org/drawingml/2006/main">
              <a:ext uri="{FF2B5EF4-FFF2-40B4-BE49-F238E27FC236}">
                <a16:creationId xmlns:a16="http://schemas.microsoft.com/office/drawing/2014/main" id="{2F16993D-52D9-47F2-930A-275EB4A22F7B}"/>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23" name="">
            <a:extLst xmlns:a="http://schemas.openxmlformats.org/drawingml/2006/main">
              <a:ext uri="{FF2B5EF4-FFF2-40B4-BE49-F238E27FC236}">
                <a16:creationId xmlns:a16="http://schemas.microsoft.com/office/drawing/2014/main" id="{DB7B78F5-D955-445F-B4A4-61FA864EBDFF}"/>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00" b="1">
                <a:solidFill>
                  <a:srgbClr val="66788A"/>
                </a:solidFill>
              </a:defRPr>
            </a:pPr>
            <a:r>
              <a:rPr sz="900" b="1">
                <a:solidFill>
                  <a:srgbClr val="66788A"/>
                </a:solidFill>
              </a:rPr>
              <a:t>PERTEMUAN 01  •  10 menit</a:t>
            </a:r>
          </a:p>
        </p:txBody>
      </p:sp>
      <p:sp>
        <p:nvSpPr>
          <p:cNvPr id="24" name="">
            <a:extLst xmlns:a="http://schemas.openxmlformats.org/drawingml/2006/main">
              <a:ext uri="{FF2B5EF4-FFF2-40B4-BE49-F238E27FC236}">
                <a16:creationId xmlns:a16="http://schemas.microsoft.com/office/drawing/2014/main" id="{22CF1C7D-BED8-4D8C-8D6C-C9D0C91C4133}"/>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00" b="1">
                <a:solidFill>
                  <a:srgbClr val="66788A"/>
                </a:solidFill>
              </a:defRPr>
            </a:pPr>
            <a:r>
              <a:rPr sz="900" b="1">
                <a:solidFill>
                  <a:srgbClr val="66788A"/>
                </a:solidFill>
              </a:rPr>
              <a:t>4/10</a:t>
            </a:r>
          </a:p>
        </p:txBody>
      </p:sp>
    </p:spTree>
    <p:extLst>
      <p:ext uri="{BB962C8B-B14F-4D97-AF65-F5344CB8AC3E}">
        <p14:creationId xmlns:p14="http://schemas.microsoft.com/office/powerpoint/2010/main" val="1406611336"/>
      </p:ext>
    </p:extLst>
  </p:cSld>
</p:sld>
</file>

<file path=ppt/slides/slide5.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A22DE4BE-5D30-46C4-AF55-F91C27B0BE52}"/>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0AD91FB-240F-457D-88EB-AD0C4B2E0786}"/>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9C1C4D17-9F01-4FA2-900F-3E1E8EC728A0}"/>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04BD6DF6-9533-453F-8E14-2447DA9E464D}"/>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700" b="1">
                <a:solidFill>
                  <a:srgbClr val="173F5F"/>
                </a:solidFill>
              </a:defRPr>
            </a:pPr>
            <a:r>
              <a:rPr sz="2700" b="1">
                <a:solidFill>
                  <a:srgbClr val="173F5F"/>
                </a:solidFill>
              </a:rPr>
              <a:t>Bottom-Up: Data Memimpin</a:t>
            </a:r>
          </a:p>
        </p:txBody>
      </p:sp>
      <p:sp>
        <p:nvSpPr>
          <p:cNvPr id="5" name="">
            <a:extLst xmlns:a="http://schemas.openxmlformats.org/drawingml/2006/main">
              <a:ext uri="{FF2B5EF4-FFF2-40B4-BE49-F238E27FC236}">
                <a16:creationId xmlns:a16="http://schemas.microsoft.com/office/drawing/2014/main" id="{9B8DBB68-FDE8-42A3-B79D-C9C32A486A0B}"/>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FF6B5E"/>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2491441-795F-4AFB-83C5-23791FAB109A}"/>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3EB1361-9894-46BB-94DC-DE2783B69CDB}"/>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1">
                <a:solidFill>
                  <a:srgbClr val="102A43"/>
                </a:solidFill>
              </a:defRPr>
            </a:pPr>
            <a:r>
              <a:rPr sz="1575" b="1">
                <a:solidFill>
                  <a:srgbClr val="102A43"/>
                </a:solidFill>
              </a:rPr>
              <a:t>Berangkat dari fitur visual</a:t>
            </a:r>
          </a:p>
        </p:txBody>
      </p:sp>
      <p:sp>
        <p:nvSpPr>
          <p:cNvPr id="8" name="">
            <a:extLst xmlns:a="http://schemas.openxmlformats.org/drawingml/2006/main">
              <a:ext uri="{FF2B5EF4-FFF2-40B4-BE49-F238E27FC236}">
                <a16:creationId xmlns:a16="http://schemas.microsoft.com/office/drawing/2014/main" id="{70C2EA93-C0B5-420E-87D8-DAF611E377EA}"/>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2A8E8DCF-B100-4A1D-8F96-EB6E97C62A0D}"/>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Warna, tepi, kontras, orientasi</a:t>
            </a:r>
          </a:p>
        </p:txBody>
      </p:sp>
      <p:sp>
        <p:nvSpPr>
          <p:cNvPr id="10" name="">
            <a:extLst xmlns:a="http://schemas.openxmlformats.org/drawingml/2006/main">
              <a:ext uri="{FF2B5EF4-FFF2-40B4-BE49-F238E27FC236}">
                <a16:creationId xmlns:a16="http://schemas.microsoft.com/office/drawing/2014/main" id="{DF2C66DB-9478-4135-BF84-EA3613239673}"/>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1AA3E649-9B2B-420C-8B1A-958D66B14BE2}"/>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Cepat untuk deteksi awal</a:t>
            </a:r>
          </a:p>
        </p:txBody>
      </p:sp>
      <p:sp>
        <p:nvSpPr>
          <p:cNvPr id="12" name="">
            <a:extLst xmlns:a="http://schemas.openxmlformats.org/drawingml/2006/main">
              <a:ext uri="{FF2B5EF4-FFF2-40B4-BE49-F238E27FC236}">
                <a16:creationId xmlns:a16="http://schemas.microsoft.com/office/drawing/2014/main" id="{7F4374B1-34FC-4B73-B92E-E5C3400B3270}"/>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2590F1C8-47AF-4FD5-B825-6A11BB5D0BBF}"/>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Penting bagi hierarki visual</a:t>
            </a:r>
          </a:p>
        </p:txBody>
      </p:sp>
      <p:sp>
        <p:nvSpPr>
          <p:cNvPr id="14" name="">
            <a:extLst xmlns:a="http://schemas.openxmlformats.org/drawingml/2006/main">
              <a:ext uri="{FF2B5EF4-FFF2-40B4-BE49-F238E27FC236}">
                <a16:creationId xmlns:a16="http://schemas.microsoft.com/office/drawing/2014/main" id="{9F897F18-8EF9-43C5-9C46-7BF6A9370536}"/>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5" name="">
            <a:extLst xmlns:a="http://schemas.openxmlformats.org/drawingml/2006/main">
              <a:ext uri="{FF2B5EF4-FFF2-40B4-BE49-F238E27FC236}">
                <a16:creationId xmlns:a16="http://schemas.microsoft.com/office/drawing/2014/main" id="{01C1622D-C38F-4CAE-A873-8BDF7768B362}"/>
              </a:ext>
            </a:extLst>
          </p:cNvPr>
          <p:cNvSpPr>
            <a:spLocks xmlns:a="http://schemas.openxmlformats.org/drawingml/2006/main" noGrp="1"/>
          </p:cNvSpPr>
          <p:nvPr/>
        </p:nvSpPr>
        <p:spPr>
          <a:xfrm xmlns:a="http://schemas.openxmlformats.org/drawingml/2006/main">
            <a:off x="6715125" y="2047875"/>
            <a:ext cx="3619500" cy="2381250"/>
          </a:xfrm>
          <a:prstGeom xmlns:a="http://schemas.openxmlformats.org/drawingml/2006/main" prst="rect">
            <a:avLst/>
          </a:prstGeom>
          <a:solidFill xmlns:a="http://schemas.openxmlformats.org/drawingml/2006/main">
            <a:srgbClr val="CDEFE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2275604F-CE04-4C3B-90E1-E97AF48359EC}"/>
              </a:ext>
            </a:extLst>
          </p:cNvPr>
          <p:cNvSpPr>
            <a:spLocks xmlns:a="http://schemas.openxmlformats.org/drawingml/2006/main" noGrp="1"/>
          </p:cNvSpPr>
          <p:nvPr/>
        </p:nvSpPr>
        <p:spPr>
          <a:xfrm xmlns:a="http://schemas.openxmlformats.org/drawingml/2006/main">
            <a:off x="7048500" y="3381375"/>
            <a:ext cx="1047750" cy="104775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D2F2F9F-BE6D-4D1E-81C5-E238186FA901}"/>
              </a:ext>
            </a:extLst>
          </p:cNvPr>
          <p:cNvSpPr>
            <a:spLocks xmlns:a="http://schemas.openxmlformats.org/drawingml/2006/main" noGrp="1"/>
          </p:cNvSpPr>
          <p:nvPr/>
        </p:nvSpPr>
        <p:spPr>
          <a:xfrm xmlns:a="http://schemas.openxmlformats.org/drawingml/2006/main">
            <a:off x="8667750" y="2381250"/>
            <a:ext cx="1762125" cy="1762125"/>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47873B8A-F527-400C-B976-636764738E32}"/>
              </a:ext>
            </a:extLst>
          </p:cNvPr>
          <p:cNvSpPr>
            <a:spLocks xmlns:a="http://schemas.openxmlformats.org/drawingml/2006/main" noGrp="1"/>
          </p:cNvSpPr>
          <p:nvPr/>
        </p:nvSpPr>
        <p:spPr>
          <a:xfrm xmlns:a="http://schemas.openxmlformats.org/drawingml/2006/main">
            <a:off x="6619875" y="4524375"/>
            <a:ext cx="3810000" cy="0"/>
          </a:xfrm>
          <a:prstGeom xmlns:a="http://schemas.openxmlformats.org/drawingml/2006/main" prst="line">
            <a:avLst/>
          </a:prstGeom>
          <a:noFill xmlns:a="http://schemas.openxmlformats.org/drawingml/2006/main"/>
          <a:ln xmlns:a="http://schemas.openxmlformats.org/drawingml/2006/main" w="47625">
            <a:solidFill>
              <a:srgbClr val="173F5F"/>
            </a:solidFill>
            <a:prstDash val="solid"/>
          </a:ln>
        </p:spPr>
      </p:sp>
      <p:sp>
        <p:nvSpPr>
          <p:cNvPr id="19" name="">
            <a:extLst xmlns:a="http://schemas.openxmlformats.org/drawingml/2006/main">
              <a:ext uri="{FF2B5EF4-FFF2-40B4-BE49-F238E27FC236}">
                <a16:creationId xmlns:a16="http://schemas.microsoft.com/office/drawing/2014/main" id="{59215BF8-1B1F-4B3D-BBFF-A27E39847231}"/>
              </a:ext>
            </a:extLst>
          </p:cNvPr>
          <p:cNvSpPr>
            <a:spLocks xmlns:a="http://schemas.openxmlformats.org/drawingml/2006/main" noGrp="1"/>
          </p:cNvSpPr>
          <p:nvPr/>
        </p:nvSpPr>
        <p:spPr>
          <a:xfrm xmlns:a="http://schemas.openxmlformats.org/drawingml/2006/main">
            <a:off x="6572250" y="4714875"/>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200" b="1">
                <a:solidFill>
                  <a:srgbClr val="173F5F"/>
                </a:solidFill>
              </a:defRPr>
            </a:pPr>
            <a:r>
              <a:rPr sz="1200" b="1">
                <a:solidFill>
                  <a:srgbClr val="173F5F"/>
                </a:solidFill>
              </a:rPr>
              <a:t>ukuran • tumpang tindih • horizon</a:t>
            </a:r>
          </a:p>
        </p:txBody>
      </p:sp>
      <p:sp>
        <p:nvSpPr>
          <p:cNvPr id="20" name="">
            <a:extLst xmlns:a="http://schemas.openxmlformats.org/drawingml/2006/main">
              <a:ext uri="{FF2B5EF4-FFF2-40B4-BE49-F238E27FC236}">
                <a16:creationId xmlns:a16="http://schemas.microsoft.com/office/drawing/2014/main" id="{BD602E9D-429E-4705-98E4-3B0F4AFEAB96}"/>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200" b="0">
                <a:solidFill>
                  <a:srgbClr val="66788A"/>
                </a:solidFill>
              </a:defRPr>
            </a:pPr>
            <a:r>
              <a:rPr sz="1200" b="0">
                <a:solidFill>
                  <a:srgbClr val="66788A"/>
                </a:solidFill>
              </a:rPr>
              <a:t>Diagram fitur visual yang tersusun menjadi objek.</a:t>
            </a:r>
          </a:p>
        </p:txBody>
      </p:sp>
      <p:sp>
        <p:nvSpPr>
          <p:cNvPr id="21" name="">
            <a:extLst xmlns:a="http://schemas.openxmlformats.org/drawingml/2006/main">
              <a:ext uri="{FF2B5EF4-FFF2-40B4-BE49-F238E27FC236}">
                <a16:creationId xmlns:a16="http://schemas.microsoft.com/office/drawing/2014/main" id="{860AFB6B-022E-4B12-B19A-97A99119127E}"/>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22" name="">
            <a:extLst xmlns:a="http://schemas.openxmlformats.org/drawingml/2006/main">
              <a:ext uri="{FF2B5EF4-FFF2-40B4-BE49-F238E27FC236}">
                <a16:creationId xmlns:a16="http://schemas.microsoft.com/office/drawing/2014/main" id="{9AB4298C-2DB2-4D45-A8BB-62BCB2459549}"/>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00" b="1">
                <a:solidFill>
                  <a:srgbClr val="66788A"/>
                </a:solidFill>
              </a:defRPr>
            </a:pPr>
            <a:r>
              <a:rPr sz="900" b="1">
                <a:solidFill>
                  <a:srgbClr val="66788A"/>
                </a:solidFill>
              </a:rPr>
              <a:t>PERTEMUAN 01  •  10 menit</a:t>
            </a:r>
          </a:p>
        </p:txBody>
      </p:sp>
      <p:sp>
        <p:nvSpPr>
          <p:cNvPr id="23" name="">
            <a:extLst xmlns:a="http://schemas.openxmlformats.org/drawingml/2006/main">
              <a:ext uri="{FF2B5EF4-FFF2-40B4-BE49-F238E27FC236}">
                <a16:creationId xmlns:a16="http://schemas.microsoft.com/office/drawing/2014/main" id="{A899D9A3-B3EF-4B6F-85A9-276ABAB359CB}"/>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00" b="1">
                <a:solidFill>
                  <a:srgbClr val="66788A"/>
                </a:solidFill>
              </a:defRPr>
            </a:pPr>
            <a:r>
              <a:rPr sz="900" b="1">
                <a:solidFill>
                  <a:srgbClr val="66788A"/>
                </a:solidFill>
              </a:rPr>
              <a:t>5/10</a:t>
            </a:r>
          </a:p>
        </p:txBody>
      </p:sp>
    </p:spTree>
    <p:extLst>
      <p:ext uri="{BB962C8B-B14F-4D97-AF65-F5344CB8AC3E}">
        <p14:creationId xmlns:p14="http://schemas.microsoft.com/office/powerpoint/2010/main" val="244594608"/>
      </p:ext>
    </p:extLst>
  </p:cSld>
</p:sld>
</file>

<file path=ppt/slides/slide6.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E4810A5D-32FA-4EF9-8F95-D743E4AC6CF5}"/>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46181E5-0A45-4C8F-8B16-8ED5F32373C2}"/>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9109344E-1819-4445-9031-43E6F7BD1D3F}"/>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A4058556-6A7E-421C-A998-CECAEC89ED38}"/>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700" b="1">
                <a:solidFill>
                  <a:srgbClr val="173F5F"/>
                </a:solidFill>
              </a:defRPr>
            </a:pPr>
            <a:r>
              <a:rPr sz="2700" b="1">
                <a:solidFill>
                  <a:srgbClr val="173F5F"/>
                </a:solidFill>
              </a:rPr>
              <a:t>Top-Down: Pengalaman Memimpin</a:t>
            </a:r>
          </a:p>
        </p:txBody>
      </p:sp>
      <p:sp>
        <p:nvSpPr>
          <p:cNvPr id="5" name="">
            <a:extLst xmlns:a="http://schemas.openxmlformats.org/drawingml/2006/main">
              <a:ext uri="{FF2B5EF4-FFF2-40B4-BE49-F238E27FC236}">
                <a16:creationId xmlns:a16="http://schemas.microsoft.com/office/drawing/2014/main" id="{C2852423-D694-4070-BDAC-C8518EA52A47}"/>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061251C-A54F-462C-8FFA-B3722E09D9A4}"/>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B68CF69-B681-4E63-8E9A-D14DCC2966A3}"/>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1">
                <a:solidFill>
                  <a:srgbClr val="102A43"/>
                </a:solidFill>
              </a:defRPr>
            </a:pPr>
            <a:r>
              <a:rPr sz="1575" b="1">
                <a:solidFill>
                  <a:srgbClr val="102A43"/>
                </a:solidFill>
              </a:rPr>
              <a:t>Ekspektasi mengarahkan interpretasi</a:t>
            </a:r>
          </a:p>
        </p:txBody>
      </p:sp>
      <p:sp>
        <p:nvSpPr>
          <p:cNvPr id="8" name="">
            <a:extLst xmlns:a="http://schemas.openxmlformats.org/drawingml/2006/main">
              <a:ext uri="{FF2B5EF4-FFF2-40B4-BE49-F238E27FC236}">
                <a16:creationId xmlns:a16="http://schemas.microsoft.com/office/drawing/2014/main" id="{49D3398A-5460-4A70-AE1E-E216F8A045D9}"/>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79E1FE6A-F217-43AA-98AE-11A407700E76}"/>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Konteks dan budaya memengaruhi makna</a:t>
            </a:r>
          </a:p>
        </p:txBody>
      </p:sp>
      <p:sp>
        <p:nvSpPr>
          <p:cNvPr id="10" name="">
            <a:extLst xmlns:a="http://schemas.openxmlformats.org/drawingml/2006/main">
              <a:ext uri="{FF2B5EF4-FFF2-40B4-BE49-F238E27FC236}">
                <a16:creationId xmlns:a16="http://schemas.microsoft.com/office/drawing/2014/main" id="{C9487C67-573B-4BC4-A2C2-45DE4AD923FE}"/>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C3259013-2D1A-4406-8681-18A803F4ECA8}"/>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Skema membantu pengenalan</a:t>
            </a:r>
          </a:p>
        </p:txBody>
      </p:sp>
      <p:sp>
        <p:nvSpPr>
          <p:cNvPr id="12" name="">
            <a:extLst xmlns:a="http://schemas.openxmlformats.org/drawingml/2006/main">
              <a:ext uri="{FF2B5EF4-FFF2-40B4-BE49-F238E27FC236}">
                <a16:creationId xmlns:a16="http://schemas.microsoft.com/office/drawing/2014/main" id="{710E10D1-71D0-4723-ADF8-11E8345F6E0D}"/>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30797595-5F48-42CD-A5C8-FCCC00E33E57}"/>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Dapat menghasilkan bias</a:t>
            </a:r>
          </a:p>
        </p:txBody>
      </p:sp>
      <p:sp>
        <p:nvSpPr>
          <p:cNvPr id="14" name="">
            <a:extLst xmlns:a="http://schemas.openxmlformats.org/drawingml/2006/main">
              <a:ext uri="{FF2B5EF4-FFF2-40B4-BE49-F238E27FC236}">
                <a16:creationId xmlns:a16="http://schemas.microsoft.com/office/drawing/2014/main" id="{E9F74405-9848-42DF-B3B0-D23DACA58737}"/>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5" name="">
            <a:extLst xmlns:a="http://schemas.openxmlformats.org/drawingml/2006/main">
              <a:ext uri="{FF2B5EF4-FFF2-40B4-BE49-F238E27FC236}">
                <a16:creationId xmlns:a16="http://schemas.microsoft.com/office/drawing/2014/main" id="{35422979-F044-464A-8EB8-70820F64E161}"/>
              </a:ext>
            </a:extLst>
          </p:cNvPr>
          <p:cNvSpPr>
            <a:spLocks xmlns:a="http://schemas.openxmlformats.org/drawingml/2006/main" noGrp="1"/>
          </p:cNvSpPr>
          <p:nvPr/>
        </p:nvSpPr>
        <p:spPr>
          <a:xfrm xmlns:a="http://schemas.openxmlformats.org/drawingml/2006/main">
            <a:off x="6734175" y="3019425"/>
            <a:ext cx="342900" cy="3429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0B80754-198D-489E-B955-BE6B09560D63}"/>
              </a:ext>
            </a:extLst>
          </p:cNvPr>
          <p:cNvSpPr>
            <a:spLocks xmlns:a="http://schemas.openxmlformats.org/drawingml/2006/main" noGrp="1"/>
          </p:cNvSpPr>
          <p:nvPr/>
        </p:nvSpPr>
        <p:spPr>
          <a:xfrm xmlns:a="http://schemas.openxmlformats.org/drawingml/2006/main">
            <a:off x="7115175" y="3190875"/>
            <a:ext cx="457200" cy="0"/>
          </a:xfrm>
          <a:prstGeom xmlns:a="http://schemas.openxmlformats.org/drawingml/2006/main" prst="line">
            <a:avLst/>
          </a:prstGeom>
          <a:noFill xmlns:a="http://schemas.openxmlformats.org/drawingml/2006/main"/>
          <a:ln xmlns:a="http://schemas.openxmlformats.org/drawingml/2006/main" w="28575">
            <a:solidFill>
              <a:srgbClr val="66788A"/>
            </a:solidFill>
            <a:prstDash val="solid"/>
          </a:ln>
        </p:spPr>
      </p:sp>
      <p:sp>
        <p:nvSpPr>
          <p:cNvPr id="17" name="">
            <a:extLst xmlns:a="http://schemas.openxmlformats.org/drawingml/2006/main">
              <a:ext uri="{FF2B5EF4-FFF2-40B4-BE49-F238E27FC236}">
                <a16:creationId xmlns:a16="http://schemas.microsoft.com/office/drawing/2014/main" id="{87D6500F-DAF6-41D8-AB67-A089AE50B891}"/>
              </a:ext>
            </a:extLst>
          </p:cNvPr>
          <p:cNvSpPr>
            <a:spLocks xmlns:a="http://schemas.openxmlformats.org/drawingml/2006/main" noGrp="1"/>
          </p:cNvSpPr>
          <p:nvPr/>
        </p:nvSpPr>
        <p:spPr>
          <a:xfrm xmlns:a="http://schemas.openxmlformats.org/drawingml/2006/main">
            <a:off x="7477125" y="2981325"/>
            <a:ext cx="419100" cy="4191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D44F49F0-49D0-4A2A-B9CA-AF63DA67AD72}"/>
              </a:ext>
            </a:extLst>
          </p:cNvPr>
          <p:cNvSpPr>
            <a:spLocks xmlns:a="http://schemas.openxmlformats.org/drawingml/2006/main" noGrp="1"/>
          </p:cNvSpPr>
          <p:nvPr/>
        </p:nvSpPr>
        <p:spPr>
          <a:xfrm xmlns:a="http://schemas.openxmlformats.org/drawingml/2006/main">
            <a:off x="7896225" y="3190875"/>
            <a:ext cx="457200" cy="0"/>
          </a:xfrm>
          <a:prstGeom xmlns:a="http://schemas.openxmlformats.org/drawingml/2006/main" prst="line">
            <a:avLst/>
          </a:prstGeom>
          <a:noFill xmlns:a="http://schemas.openxmlformats.org/drawingml/2006/main"/>
          <a:ln xmlns:a="http://schemas.openxmlformats.org/drawingml/2006/main" w="28575">
            <a:solidFill>
              <a:srgbClr val="66788A"/>
            </a:solidFill>
            <a:prstDash val="solid"/>
          </a:ln>
        </p:spPr>
      </p:sp>
      <p:sp>
        <p:nvSpPr>
          <p:cNvPr id="19" name="">
            <a:extLst xmlns:a="http://schemas.openxmlformats.org/drawingml/2006/main">
              <a:ext uri="{FF2B5EF4-FFF2-40B4-BE49-F238E27FC236}">
                <a16:creationId xmlns:a16="http://schemas.microsoft.com/office/drawing/2014/main" id="{805C4A14-44F1-479A-9822-5B110D27C447}"/>
              </a:ext>
            </a:extLst>
          </p:cNvPr>
          <p:cNvSpPr>
            <a:spLocks xmlns:a="http://schemas.openxmlformats.org/drawingml/2006/main" noGrp="1"/>
          </p:cNvSpPr>
          <p:nvPr/>
        </p:nvSpPr>
        <p:spPr>
          <a:xfrm xmlns:a="http://schemas.openxmlformats.org/drawingml/2006/main">
            <a:off x="8220075" y="2943225"/>
            <a:ext cx="495300" cy="495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4E12B35D-2844-401E-A27B-86C210F05985}"/>
              </a:ext>
            </a:extLst>
          </p:cNvPr>
          <p:cNvSpPr>
            <a:spLocks xmlns:a="http://schemas.openxmlformats.org/drawingml/2006/main" noGrp="1"/>
          </p:cNvSpPr>
          <p:nvPr/>
        </p:nvSpPr>
        <p:spPr>
          <a:xfrm xmlns:a="http://schemas.openxmlformats.org/drawingml/2006/main">
            <a:off x="8677275" y="3190875"/>
            <a:ext cx="457200" cy="0"/>
          </a:xfrm>
          <a:prstGeom xmlns:a="http://schemas.openxmlformats.org/drawingml/2006/main" prst="line">
            <a:avLst/>
          </a:prstGeom>
          <a:noFill xmlns:a="http://schemas.openxmlformats.org/drawingml/2006/main"/>
          <a:ln xmlns:a="http://schemas.openxmlformats.org/drawingml/2006/main" w="28575">
            <a:solidFill>
              <a:srgbClr val="66788A"/>
            </a:solidFill>
            <a:prstDash val="solid"/>
          </a:ln>
        </p:spPr>
      </p:sp>
      <p:sp>
        <p:nvSpPr>
          <p:cNvPr id="21" name="">
            <a:extLst xmlns:a="http://schemas.openxmlformats.org/drawingml/2006/main">
              <a:ext uri="{FF2B5EF4-FFF2-40B4-BE49-F238E27FC236}">
                <a16:creationId xmlns:a16="http://schemas.microsoft.com/office/drawing/2014/main" id="{E889743C-BC9F-490D-A155-18503700A340}"/>
              </a:ext>
            </a:extLst>
          </p:cNvPr>
          <p:cNvSpPr>
            <a:spLocks xmlns:a="http://schemas.openxmlformats.org/drawingml/2006/main" noGrp="1"/>
          </p:cNvSpPr>
          <p:nvPr/>
        </p:nvSpPr>
        <p:spPr>
          <a:xfrm xmlns:a="http://schemas.openxmlformats.org/drawingml/2006/main">
            <a:off x="8963025" y="2905125"/>
            <a:ext cx="571500" cy="5715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D7A7E206-5EB8-4EDB-872C-E67B0049E28A}"/>
              </a:ext>
            </a:extLst>
          </p:cNvPr>
          <p:cNvSpPr>
            <a:spLocks xmlns:a="http://schemas.openxmlformats.org/drawingml/2006/main" noGrp="1"/>
          </p:cNvSpPr>
          <p:nvPr/>
        </p:nvSpPr>
        <p:spPr>
          <a:xfrm xmlns:a="http://schemas.openxmlformats.org/drawingml/2006/main">
            <a:off x="9458325" y="3190875"/>
            <a:ext cx="457200" cy="0"/>
          </a:xfrm>
          <a:prstGeom xmlns:a="http://schemas.openxmlformats.org/drawingml/2006/main" prst="line">
            <a:avLst/>
          </a:prstGeom>
          <a:noFill xmlns:a="http://schemas.openxmlformats.org/drawingml/2006/main"/>
          <a:ln xmlns:a="http://schemas.openxmlformats.org/drawingml/2006/main" w="28575">
            <a:solidFill>
              <a:srgbClr val="66788A"/>
            </a:solidFill>
            <a:prstDash val="solid"/>
          </a:ln>
        </p:spPr>
      </p:sp>
      <p:sp>
        <p:nvSpPr>
          <p:cNvPr id="23" name="">
            <a:extLst xmlns:a="http://schemas.openxmlformats.org/drawingml/2006/main">
              <a:ext uri="{FF2B5EF4-FFF2-40B4-BE49-F238E27FC236}">
                <a16:creationId xmlns:a16="http://schemas.microsoft.com/office/drawing/2014/main" id="{22C13AF4-50CB-4D97-A25A-D0D397BE725F}"/>
              </a:ext>
            </a:extLst>
          </p:cNvPr>
          <p:cNvSpPr>
            <a:spLocks xmlns:a="http://schemas.openxmlformats.org/drawingml/2006/main" noGrp="1"/>
          </p:cNvSpPr>
          <p:nvPr/>
        </p:nvSpPr>
        <p:spPr>
          <a:xfrm xmlns:a="http://schemas.openxmlformats.org/drawingml/2006/main">
            <a:off x="9705975" y="2867025"/>
            <a:ext cx="647700" cy="6477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537B306A-9C23-44F5-A801-9046C2E90C50}"/>
              </a:ext>
            </a:extLst>
          </p:cNvPr>
          <p:cNvSpPr>
            <a:spLocks xmlns:a="http://schemas.openxmlformats.org/drawingml/2006/main" noGrp="1"/>
          </p:cNvSpPr>
          <p:nvPr/>
        </p:nvSpPr>
        <p:spPr>
          <a:xfrm xmlns:a="http://schemas.openxmlformats.org/drawingml/2006/main">
            <a:off x="6572250" y="4143375"/>
            <a:ext cx="3905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350" b="1">
                <a:solidFill>
                  <a:srgbClr val="173F5F"/>
                </a:solidFill>
              </a:defRPr>
            </a:pPr>
            <a:r>
              <a:rPr sz="1350" b="1">
                <a:solidFill>
                  <a:srgbClr val="173F5F"/>
                </a:solidFill>
              </a:rPr>
              <a:t>perubahan antar-frame membentuk gerak</a:t>
            </a:r>
          </a:p>
        </p:txBody>
      </p:sp>
      <p:sp>
        <p:nvSpPr>
          <p:cNvPr id="25" name="">
            <a:extLst xmlns:a="http://schemas.openxmlformats.org/drawingml/2006/main">
              <a:ext uri="{FF2B5EF4-FFF2-40B4-BE49-F238E27FC236}">
                <a16:creationId xmlns:a16="http://schemas.microsoft.com/office/drawing/2014/main" id="{4DC278AA-274D-4F76-8F9D-B19841232F54}"/>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200" b="0">
                <a:solidFill>
                  <a:srgbClr val="66788A"/>
                </a:solidFill>
              </a:defRPr>
            </a:pPr>
            <a:r>
              <a:rPr sz="1200" b="0">
                <a:solidFill>
                  <a:srgbClr val="66788A"/>
                </a:solidFill>
              </a:rPr>
              <a:t>Gambar simbol yang berubah makna menurut konteks.</a:t>
            </a:r>
          </a:p>
        </p:txBody>
      </p:sp>
      <p:sp>
        <p:nvSpPr>
          <p:cNvPr id="26" name="">
            <a:extLst xmlns:a="http://schemas.openxmlformats.org/drawingml/2006/main">
              <a:ext uri="{FF2B5EF4-FFF2-40B4-BE49-F238E27FC236}">
                <a16:creationId xmlns:a16="http://schemas.microsoft.com/office/drawing/2014/main" id="{A761E839-C090-47C2-A1E6-03DAB66D089B}"/>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27" name="">
            <a:extLst xmlns:a="http://schemas.openxmlformats.org/drawingml/2006/main">
              <a:ext uri="{FF2B5EF4-FFF2-40B4-BE49-F238E27FC236}">
                <a16:creationId xmlns:a16="http://schemas.microsoft.com/office/drawing/2014/main" id="{4BC4C6F4-83D8-42C6-99C0-5F556F31256B}"/>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00" b="1">
                <a:solidFill>
                  <a:srgbClr val="66788A"/>
                </a:solidFill>
              </a:defRPr>
            </a:pPr>
            <a:r>
              <a:rPr sz="900" b="1">
                <a:solidFill>
                  <a:srgbClr val="66788A"/>
                </a:solidFill>
              </a:rPr>
              <a:t>PERTEMUAN 01  •  10 menit</a:t>
            </a:r>
          </a:p>
        </p:txBody>
      </p:sp>
      <p:sp>
        <p:nvSpPr>
          <p:cNvPr id="28" name="">
            <a:extLst xmlns:a="http://schemas.openxmlformats.org/drawingml/2006/main">
              <a:ext uri="{FF2B5EF4-FFF2-40B4-BE49-F238E27FC236}">
                <a16:creationId xmlns:a16="http://schemas.microsoft.com/office/drawing/2014/main" id="{10372838-B1A0-4279-885A-DFB0CDB7C914}"/>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00" b="1">
                <a:solidFill>
                  <a:srgbClr val="66788A"/>
                </a:solidFill>
              </a:defRPr>
            </a:pPr>
            <a:r>
              <a:rPr sz="900" b="1">
                <a:solidFill>
                  <a:srgbClr val="66788A"/>
                </a:solidFill>
              </a:rPr>
              <a:t>6/10</a:t>
            </a:r>
          </a:p>
        </p:txBody>
      </p:sp>
    </p:spTree>
    <p:extLst>
      <p:ext uri="{BB962C8B-B14F-4D97-AF65-F5344CB8AC3E}">
        <p14:creationId xmlns:p14="http://schemas.microsoft.com/office/powerpoint/2010/main" val="842066910"/>
      </p:ext>
    </p:extLst>
  </p:cSld>
</p:sld>
</file>

<file path=ppt/slides/slide7.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6B14822D-C0EB-4389-B368-104EEA70B09D}"/>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2334C2B-369C-46A3-8992-372F3F4E468D}"/>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56168E21-6821-475A-89BB-635C8B76156F}"/>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433E876D-185A-4C2C-B561-127A0C294378}"/>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700" b="1">
                <a:solidFill>
                  <a:srgbClr val="173F5F"/>
                </a:solidFill>
              </a:defRPr>
            </a:pPr>
            <a:r>
              <a:rPr sz="2700" b="1">
                <a:solidFill>
                  <a:srgbClr val="173F5F"/>
                </a:solidFill>
              </a:rPr>
              <a:t>Bedah Kasus: Dari Gejala ke Penyebab</a:t>
            </a:r>
          </a:p>
        </p:txBody>
      </p:sp>
      <p:sp>
        <p:nvSpPr>
          <p:cNvPr id="5" name="">
            <a:extLst xmlns:a="http://schemas.openxmlformats.org/drawingml/2006/main">
              <a:ext uri="{FF2B5EF4-FFF2-40B4-BE49-F238E27FC236}">
                <a16:creationId xmlns:a16="http://schemas.microsoft.com/office/drawing/2014/main" id="{F710137A-5CAB-4358-9D20-09F1D2821148}"/>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FF6B5E"/>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05CA04D-878E-4286-908B-4DB9EAFE1FD8}"/>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70FA8F9-334B-40D2-B262-37E09F5D3E80}"/>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1">
                <a:solidFill>
                  <a:srgbClr val="102A43"/>
                </a:solidFill>
              </a:defRPr>
            </a:pPr>
            <a:r>
              <a:rPr sz="1575" b="1">
                <a:solidFill>
                  <a:srgbClr val="102A43"/>
                </a:solidFill>
              </a:rPr>
              <a:t>Poster acara yang indah tetapi informasi waktunya terlewat</a:t>
            </a:r>
          </a:p>
        </p:txBody>
      </p:sp>
      <p:sp>
        <p:nvSpPr>
          <p:cNvPr id="8" name="">
            <a:extLst xmlns:a="http://schemas.openxmlformats.org/drawingml/2006/main">
              <a:ext uri="{FF2B5EF4-FFF2-40B4-BE49-F238E27FC236}">
                <a16:creationId xmlns:a16="http://schemas.microsoft.com/office/drawing/2014/main" id="{3065F7F6-DEAA-4716-A55B-7DCEE6944C0A}"/>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1BDDA0D9-8A8D-4E16-90BF-A2885201AA38}"/>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Amati sebelum menilai</a:t>
            </a:r>
          </a:p>
        </p:txBody>
      </p:sp>
      <p:sp>
        <p:nvSpPr>
          <p:cNvPr id="10" name="">
            <a:extLst xmlns:a="http://schemas.openxmlformats.org/drawingml/2006/main">
              <a:ext uri="{FF2B5EF4-FFF2-40B4-BE49-F238E27FC236}">
                <a16:creationId xmlns:a16="http://schemas.microsoft.com/office/drawing/2014/main" id="{51261894-6A60-4921-872A-C12AD26F9072}"/>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ED53F08-3A5E-43F8-917D-CD8EDFB96EE5}"/>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Tandai bukti visual</a:t>
            </a:r>
          </a:p>
        </p:txBody>
      </p:sp>
      <p:sp>
        <p:nvSpPr>
          <p:cNvPr id="12" name="">
            <a:extLst xmlns:a="http://schemas.openxmlformats.org/drawingml/2006/main">
              <a:ext uri="{FF2B5EF4-FFF2-40B4-BE49-F238E27FC236}">
                <a16:creationId xmlns:a16="http://schemas.microsoft.com/office/drawing/2014/main" id="{F43A0306-09FF-4873-AA60-53216F4637EA}"/>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4B559B4B-4A8B-42AE-94E1-8D8C907F5214}"/>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Hubungkan bukti dengan teori</a:t>
            </a:r>
          </a:p>
        </p:txBody>
      </p:sp>
      <p:sp>
        <p:nvSpPr>
          <p:cNvPr id="14" name="">
            <a:extLst xmlns:a="http://schemas.openxmlformats.org/drawingml/2006/main">
              <a:ext uri="{FF2B5EF4-FFF2-40B4-BE49-F238E27FC236}">
                <a16:creationId xmlns:a16="http://schemas.microsoft.com/office/drawing/2014/main" id="{62029585-5A41-4DF9-91F6-992B41BBAB3B}"/>
              </a:ext>
            </a:extLst>
          </p:cNvPr>
          <p:cNvSpPr>
            <a:spLocks xmlns:a="http://schemas.openxmlformats.org/drawingml/2006/main" noGrp="1"/>
          </p:cNvSpPr>
          <p:nvPr/>
        </p:nvSpPr>
        <p:spPr>
          <a:xfrm xmlns:a="http://schemas.openxmlformats.org/drawingml/2006/main">
            <a:off x="704850" y="42672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5BBE02E-1114-431E-89C5-0F747A89E677}"/>
              </a:ext>
            </a:extLst>
          </p:cNvPr>
          <p:cNvSpPr>
            <a:spLocks xmlns:a="http://schemas.openxmlformats.org/drawingml/2006/main" noGrp="1"/>
          </p:cNvSpPr>
          <p:nvPr/>
        </p:nvSpPr>
        <p:spPr>
          <a:xfrm xmlns:a="http://schemas.openxmlformats.org/drawingml/2006/main">
            <a:off x="971550" y="41719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Rumuskan dampak bagi audiens</a:t>
            </a:r>
          </a:p>
        </p:txBody>
      </p:sp>
      <p:sp>
        <p:nvSpPr>
          <p:cNvPr id="16" name="">
            <a:extLst xmlns:a="http://schemas.openxmlformats.org/drawingml/2006/main">
              <a:ext uri="{FF2B5EF4-FFF2-40B4-BE49-F238E27FC236}">
                <a16:creationId xmlns:a16="http://schemas.microsoft.com/office/drawing/2014/main" id="{5BC95612-C30D-406C-8606-7BE5175BE0EB}"/>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7" name="">
            <a:extLst xmlns:a="http://schemas.openxmlformats.org/drawingml/2006/main">
              <a:ext uri="{FF2B5EF4-FFF2-40B4-BE49-F238E27FC236}">
                <a16:creationId xmlns:a16="http://schemas.microsoft.com/office/drawing/2014/main" id="{84F3C90E-F784-4B64-B529-D2EE123113D3}"/>
              </a:ext>
            </a:extLst>
          </p:cNvPr>
          <p:cNvSpPr>
            <a:spLocks xmlns:a="http://schemas.openxmlformats.org/drawingml/2006/main" noGrp="1"/>
          </p:cNvSpPr>
          <p:nvPr/>
        </p:nvSpPr>
        <p:spPr>
          <a:xfrm xmlns:a="http://schemas.openxmlformats.org/drawingml/2006/main">
            <a:off x="6505575" y="1905000"/>
            <a:ext cx="1809750" cy="2619375"/>
          </a:xfrm>
          <a:prstGeom xmlns:a="http://schemas.openxmlformats.org/drawingml/2006/main" prst="rect">
            <a:avLst/>
          </a:prstGeom>
          <a:solidFill xmlns:a="http://schemas.openxmlformats.org/drawingml/2006/main">
            <a:srgbClr val="E8EEF2"/>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F786BA34-82FC-474B-B12C-486E393E7E66}"/>
              </a:ext>
            </a:extLst>
          </p:cNvPr>
          <p:cNvSpPr>
            <a:spLocks xmlns:a="http://schemas.openxmlformats.org/drawingml/2006/main" noGrp="1"/>
          </p:cNvSpPr>
          <p:nvPr/>
        </p:nvSpPr>
        <p:spPr>
          <a:xfrm xmlns:a="http://schemas.openxmlformats.org/drawingml/2006/main">
            <a:off x="8715375" y="1905000"/>
            <a:ext cx="1809750" cy="2619375"/>
          </a:xfrm>
          <a:prstGeom xmlns:a="http://schemas.openxmlformats.org/drawingml/2006/main" prst="rect">
            <a:avLst/>
          </a:prstGeom>
          <a:solidFill xmlns:a="http://schemas.openxmlformats.org/drawingml/2006/main">
            <a:srgbClr val="CDEFE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8413876-F99F-4ADC-B81C-EDE0C68EC00A}"/>
              </a:ext>
            </a:extLst>
          </p:cNvPr>
          <p:cNvSpPr>
            <a:spLocks xmlns:a="http://schemas.openxmlformats.org/drawingml/2006/main" noGrp="1"/>
          </p:cNvSpPr>
          <p:nvPr/>
        </p:nvSpPr>
        <p:spPr>
          <a:xfrm xmlns:a="http://schemas.openxmlformats.org/drawingml/2006/main">
            <a:off x="6619875" y="2047875"/>
            <a:ext cx="4286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100" b="1">
                <a:solidFill>
                  <a:srgbClr val="173F5F"/>
                </a:solidFill>
              </a:defRPr>
            </a:pPr>
            <a:r>
              <a:rPr sz="2100" b="1">
                <a:solidFill>
                  <a:srgbClr val="173F5F"/>
                </a:solidFill>
              </a:rPr>
              <a:t>A</a:t>
            </a:r>
          </a:p>
        </p:txBody>
      </p:sp>
      <p:sp>
        <p:nvSpPr>
          <p:cNvPr id="20" name="">
            <a:extLst xmlns:a="http://schemas.openxmlformats.org/drawingml/2006/main">
              <a:ext uri="{FF2B5EF4-FFF2-40B4-BE49-F238E27FC236}">
                <a16:creationId xmlns:a16="http://schemas.microsoft.com/office/drawing/2014/main" id="{EA1E657C-6974-487F-A6E6-CAA5049C51BC}"/>
              </a:ext>
            </a:extLst>
          </p:cNvPr>
          <p:cNvSpPr>
            <a:spLocks xmlns:a="http://schemas.openxmlformats.org/drawingml/2006/main" noGrp="1"/>
          </p:cNvSpPr>
          <p:nvPr/>
        </p:nvSpPr>
        <p:spPr>
          <a:xfrm xmlns:a="http://schemas.openxmlformats.org/drawingml/2006/main">
            <a:off x="8829675" y="2047875"/>
            <a:ext cx="42862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100" b="1">
                <a:solidFill>
                  <a:srgbClr val="173F5F"/>
                </a:solidFill>
              </a:defRPr>
            </a:pPr>
            <a:r>
              <a:rPr sz="2100" b="1">
                <a:solidFill>
                  <a:srgbClr val="173F5F"/>
                </a:solidFill>
              </a:rPr>
              <a:t>B</a:t>
            </a:r>
          </a:p>
        </p:txBody>
      </p:sp>
      <p:sp>
        <p:nvSpPr>
          <p:cNvPr id="21" name="">
            <a:extLst xmlns:a="http://schemas.openxmlformats.org/drawingml/2006/main">
              <a:ext uri="{FF2B5EF4-FFF2-40B4-BE49-F238E27FC236}">
                <a16:creationId xmlns:a16="http://schemas.microsoft.com/office/drawing/2014/main" id="{E8CB9A5D-2D56-4976-A91B-E689C173F151}"/>
              </a:ext>
            </a:extLst>
          </p:cNvPr>
          <p:cNvSpPr>
            <a:spLocks xmlns:a="http://schemas.openxmlformats.org/drawingml/2006/main" noGrp="1"/>
          </p:cNvSpPr>
          <p:nvPr/>
        </p:nvSpPr>
        <p:spPr>
          <a:xfrm xmlns:a="http://schemas.openxmlformats.org/drawingml/2006/main">
            <a:off x="6762750" y="2667000"/>
            <a:ext cx="1238250" cy="0"/>
          </a:xfrm>
          <a:prstGeom xmlns:a="http://schemas.openxmlformats.org/drawingml/2006/main" prst="line">
            <a:avLst/>
          </a:prstGeom>
          <a:noFill xmlns:a="http://schemas.openxmlformats.org/drawingml/2006/main"/>
          <a:ln xmlns:a="http://schemas.openxmlformats.org/drawingml/2006/main" w="76200">
            <a:solidFill>
              <a:srgbClr val="FF6B5E"/>
            </a:solidFill>
            <a:prstDash val="solid"/>
          </a:ln>
        </p:spPr>
      </p:sp>
      <p:sp>
        <p:nvSpPr>
          <p:cNvPr id="22" name="">
            <a:extLst xmlns:a="http://schemas.openxmlformats.org/drawingml/2006/main">
              <a:ext uri="{FF2B5EF4-FFF2-40B4-BE49-F238E27FC236}">
                <a16:creationId xmlns:a16="http://schemas.microsoft.com/office/drawing/2014/main" id="{C8707589-8682-4C12-90C9-3682C0752029}"/>
              </a:ext>
            </a:extLst>
          </p:cNvPr>
          <p:cNvSpPr>
            <a:spLocks xmlns:a="http://schemas.openxmlformats.org/drawingml/2006/main" noGrp="1"/>
          </p:cNvSpPr>
          <p:nvPr/>
        </p:nvSpPr>
        <p:spPr>
          <a:xfrm xmlns:a="http://schemas.openxmlformats.org/drawingml/2006/main">
            <a:off x="6762750" y="2952750"/>
            <a:ext cx="1162050" cy="0"/>
          </a:xfrm>
          <a:prstGeom xmlns:a="http://schemas.openxmlformats.org/drawingml/2006/main" prst="line">
            <a:avLst/>
          </a:prstGeom>
          <a:noFill xmlns:a="http://schemas.openxmlformats.org/drawingml/2006/main"/>
          <a:ln xmlns:a="http://schemas.openxmlformats.org/drawingml/2006/main" w="38100">
            <a:solidFill>
              <a:srgbClr val="66788A"/>
            </a:solidFill>
            <a:prstDash val="solid"/>
          </a:ln>
        </p:spPr>
      </p:sp>
      <p:sp>
        <p:nvSpPr>
          <p:cNvPr id="23" name="">
            <a:extLst xmlns:a="http://schemas.openxmlformats.org/drawingml/2006/main">
              <a:ext uri="{FF2B5EF4-FFF2-40B4-BE49-F238E27FC236}">
                <a16:creationId xmlns:a16="http://schemas.microsoft.com/office/drawing/2014/main" id="{2C67E01C-BF6A-4DE8-BD5C-13B7B6B0A717}"/>
              </a:ext>
            </a:extLst>
          </p:cNvPr>
          <p:cNvSpPr>
            <a:spLocks xmlns:a="http://schemas.openxmlformats.org/drawingml/2006/main" noGrp="1"/>
          </p:cNvSpPr>
          <p:nvPr/>
        </p:nvSpPr>
        <p:spPr>
          <a:xfrm xmlns:a="http://schemas.openxmlformats.org/drawingml/2006/main">
            <a:off x="6762750" y="3238500"/>
            <a:ext cx="1085850" cy="0"/>
          </a:xfrm>
          <a:prstGeom xmlns:a="http://schemas.openxmlformats.org/drawingml/2006/main" prst="line">
            <a:avLst/>
          </a:prstGeom>
          <a:noFill xmlns:a="http://schemas.openxmlformats.org/drawingml/2006/main"/>
          <a:ln xmlns:a="http://schemas.openxmlformats.org/drawingml/2006/main" w="38100">
            <a:solidFill>
              <a:srgbClr val="66788A"/>
            </a:solidFill>
            <a:prstDash val="solid"/>
          </a:ln>
        </p:spPr>
      </p:sp>
      <p:sp>
        <p:nvSpPr>
          <p:cNvPr id="24" name="">
            <a:extLst xmlns:a="http://schemas.openxmlformats.org/drawingml/2006/main">
              <a:ext uri="{FF2B5EF4-FFF2-40B4-BE49-F238E27FC236}">
                <a16:creationId xmlns:a16="http://schemas.microsoft.com/office/drawing/2014/main" id="{CBAF0D3C-397E-4E01-805D-AA9236ADE487}"/>
              </a:ext>
            </a:extLst>
          </p:cNvPr>
          <p:cNvSpPr>
            <a:spLocks xmlns:a="http://schemas.openxmlformats.org/drawingml/2006/main" noGrp="1"/>
          </p:cNvSpPr>
          <p:nvPr/>
        </p:nvSpPr>
        <p:spPr>
          <a:xfrm xmlns:a="http://schemas.openxmlformats.org/drawingml/2006/main">
            <a:off x="6762750" y="3524250"/>
            <a:ext cx="1009650" cy="0"/>
          </a:xfrm>
          <a:prstGeom xmlns:a="http://schemas.openxmlformats.org/drawingml/2006/main" prst="line">
            <a:avLst/>
          </a:prstGeom>
          <a:noFill xmlns:a="http://schemas.openxmlformats.org/drawingml/2006/main"/>
          <a:ln xmlns:a="http://schemas.openxmlformats.org/drawingml/2006/main" w="38100">
            <a:solidFill>
              <a:srgbClr val="66788A"/>
            </a:solidFill>
            <a:prstDash val="solid"/>
          </a:ln>
        </p:spPr>
      </p:sp>
      <p:sp>
        <p:nvSpPr>
          <p:cNvPr id="25" name="">
            <a:extLst xmlns:a="http://schemas.openxmlformats.org/drawingml/2006/main">
              <a:ext uri="{FF2B5EF4-FFF2-40B4-BE49-F238E27FC236}">
                <a16:creationId xmlns:a16="http://schemas.microsoft.com/office/drawing/2014/main" id="{2A41174F-4B65-45B4-8F55-D3E1BBED4C7C}"/>
              </a:ext>
            </a:extLst>
          </p:cNvPr>
          <p:cNvSpPr>
            <a:spLocks xmlns:a="http://schemas.openxmlformats.org/drawingml/2006/main" noGrp="1"/>
          </p:cNvSpPr>
          <p:nvPr/>
        </p:nvSpPr>
        <p:spPr>
          <a:xfrm xmlns:a="http://schemas.openxmlformats.org/drawingml/2006/main">
            <a:off x="6762750" y="3810000"/>
            <a:ext cx="933450" cy="0"/>
          </a:xfrm>
          <a:prstGeom xmlns:a="http://schemas.openxmlformats.org/drawingml/2006/main" prst="line">
            <a:avLst/>
          </a:prstGeom>
          <a:noFill xmlns:a="http://schemas.openxmlformats.org/drawingml/2006/main"/>
          <a:ln xmlns:a="http://schemas.openxmlformats.org/drawingml/2006/main" w="38100">
            <a:solidFill>
              <a:srgbClr val="66788A"/>
            </a:solidFill>
            <a:prstDash val="solid"/>
          </a:ln>
        </p:spPr>
      </p:sp>
      <p:sp>
        <p:nvSpPr>
          <p:cNvPr id="26" name="">
            <a:extLst xmlns:a="http://schemas.openxmlformats.org/drawingml/2006/main">
              <a:ext uri="{FF2B5EF4-FFF2-40B4-BE49-F238E27FC236}">
                <a16:creationId xmlns:a16="http://schemas.microsoft.com/office/drawing/2014/main" id="{8F186586-1A77-49C9-95C7-747AE9E59C4A}"/>
              </a:ext>
            </a:extLst>
          </p:cNvPr>
          <p:cNvSpPr>
            <a:spLocks xmlns:a="http://schemas.openxmlformats.org/drawingml/2006/main" noGrp="1"/>
          </p:cNvSpPr>
          <p:nvPr/>
        </p:nvSpPr>
        <p:spPr>
          <a:xfrm xmlns:a="http://schemas.openxmlformats.org/drawingml/2006/main">
            <a:off x="8953500" y="2667000"/>
            <a:ext cx="1238250" cy="0"/>
          </a:xfrm>
          <a:prstGeom xmlns:a="http://schemas.openxmlformats.org/drawingml/2006/main" prst="line">
            <a:avLst/>
          </a:prstGeom>
          <a:noFill xmlns:a="http://schemas.openxmlformats.org/drawingml/2006/main"/>
          <a:ln xmlns:a="http://schemas.openxmlformats.org/drawingml/2006/main" w="114300">
            <a:solidFill>
              <a:srgbClr val="FF6B5E"/>
            </a:solidFill>
            <a:prstDash val="solid"/>
          </a:ln>
        </p:spPr>
      </p:sp>
      <p:sp>
        <p:nvSpPr>
          <p:cNvPr id="27" name="">
            <a:extLst xmlns:a="http://schemas.openxmlformats.org/drawingml/2006/main">
              <a:ext uri="{FF2B5EF4-FFF2-40B4-BE49-F238E27FC236}">
                <a16:creationId xmlns:a16="http://schemas.microsoft.com/office/drawing/2014/main" id="{8C9F6ABE-3AA9-4C72-AC98-E599FB39D24A}"/>
              </a:ext>
            </a:extLst>
          </p:cNvPr>
          <p:cNvSpPr>
            <a:spLocks xmlns:a="http://schemas.openxmlformats.org/drawingml/2006/main" noGrp="1"/>
          </p:cNvSpPr>
          <p:nvPr/>
        </p:nvSpPr>
        <p:spPr>
          <a:xfrm xmlns:a="http://schemas.openxmlformats.org/drawingml/2006/main">
            <a:off x="8953500" y="3143250"/>
            <a:ext cx="904875" cy="0"/>
          </a:xfrm>
          <a:prstGeom xmlns:a="http://schemas.openxmlformats.org/drawingml/2006/main" prst="line">
            <a:avLst/>
          </a:prstGeom>
          <a:noFill xmlns:a="http://schemas.openxmlformats.org/drawingml/2006/main"/>
          <a:ln xmlns:a="http://schemas.openxmlformats.org/drawingml/2006/main" w="57150">
            <a:solidFill>
              <a:srgbClr val="173F5F"/>
            </a:solidFill>
            <a:prstDash val="solid"/>
          </a:ln>
        </p:spPr>
      </p:sp>
      <p:sp>
        <p:nvSpPr>
          <p:cNvPr id="28" name="">
            <a:extLst xmlns:a="http://schemas.openxmlformats.org/drawingml/2006/main">
              <a:ext uri="{FF2B5EF4-FFF2-40B4-BE49-F238E27FC236}">
                <a16:creationId xmlns:a16="http://schemas.microsoft.com/office/drawing/2014/main" id="{1D274C45-2D10-4112-8833-FB563FC4E19A}"/>
              </a:ext>
            </a:extLst>
          </p:cNvPr>
          <p:cNvSpPr>
            <a:spLocks xmlns:a="http://schemas.openxmlformats.org/drawingml/2006/main" noGrp="1"/>
          </p:cNvSpPr>
          <p:nvPr/>
        </p:nvSpPr>
        <p:spPr>
          <a:xfrm xmlns:a="http://schemas.openxmlformats.org/drawingml/2006/main">
            <a:off x="8953500" y="3524250"/>
            <a:ext cx="1143000" cy="0"/>
          </a:xfrm>
          <a:prstGeom xmlns:a="http://schemas.openxmlformats.org/drawingml/2006/main" prst="line">
            <a:avLst/>
          </a:prstGeom>
          <a:noFill xmlns:a="http://schemas.openxmlformats.org/drawingml/2006/main"/>
          <a:ln xmlns:a="http://schemas.openxmlformats.org/drawingml/2006/main" w="38100">
            <a:solidFill>
              <a:srgbClr val="66788A"/>
            </a:solidFill>
            <a:prstDash val="solid"/>
          </a:ln>
        </p:spPr>
      </p:sp>
      <p:sp>
        <p:nvSpPr>
          <p:cNvPr id="29" name="">
            <a:extLst xmlns:a="http://schemas.openxmlformats.org/drawingml/2006/main">
              <a:ext uri="{FF2B5EF4-FFF2-40B4-BE49-F238E27FC236}">
                <a16:creationId xmlns:a16="http://schemas.microsoft.com/office/drawing/2014/main" id="{3A2C96F7-0200-48EF-B976-A66F7731D525}"/>
              </a:ext>
            </a:extLst>
          </p:cNvPr>
          <p:cNvSpPr>
            <a:spLocks xmlns:a="http://schemas.openxmlformats.org/drawingml/2006/main" noGrp="1"/>
          </p:cNvSpPr>
          <p:nvPr/>
        </p:nvSpPr>
        <p:spPr>
          <a:xfrm xmlns:a="http://schemas.openxmlformats.org/drawingml/2006/main">
            <a:off x="6619875" y="4695825"/>
            <a:ext cx="3810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275" b="1">
                <a:solidFill>
                  <a:srgbClr val="173F5F"/>
                </a:solidFill>
              </a:defRPr>
            </a:pPr>
            <a:r>
              <a:rPr sz="1275" b="1">
                <a:solidFill>
                  <a:srgbClr val="173F5F"/>
                </a:solidFill>
              </a:rPr>
              <a:t>satu variabel • satu bukti</a:t>
            </a:r>
          </a:p>
        </p:txBody>
      </p:sp>
      <p:sp>
        <p:nvSpPr>
          <p:cNvPr id="30" name="">
            <a:extLst xmlns:a="http://schemas.openxmlformats.org/drawingml/2006/main">
              <a:ext uri="{FF2B5EF4-FFF2-40B4-BE49-F238E27FC236}">
                <a16:creationId xmlns:a16="http://schemas.microsoft.com/office/drawing/2014/main" id="{80DEDE03-A858-488E-817A-C2CD53C2554A}"/>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200" b="0">
                <a:solidFill>
                  <a:srgbClr val="66788A"/>
                </a:solidFill>
              </a:defRPr>
            </a:pPr>
            <a:r>
              <a:rPr sz="1200" b="0">
                <a:solidFill>
                  <a:srgbClr val="66788A"/>
                </a:solidFill>
              </a:rPr>
              <a:t>Poster contoh dengan heatmap hipotetis tanpa angka buatan.</a:t>
            </a:r>
          </a:p>
        </p:txBody>
      </p:sp>
      <p:sp>
        <p:nvSpPr>
          <p:cNvPr id="31" name="">
            <a:extLst xmlns:a="http://schemas.openxmlformats.org/drawingml/2006/main">
              <a:ext uri="{FF2B5EF4-FFF2-40B4-BE49-F238E27FC236}">
                <a16:creationId xmlns:a16="http://schemas.microsoft.com/office/drawing/2014/main" id="{076A0043-CD37-4B9C-90A9-2202D5472E2C}"/>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32" name="">
            <a:extLst xmlns:a="http://schemas.openxmlformats.org/drawingml/2006/main">
              <a:ext uri="{FF2B5EF4-FFF2-40B4-BE49-F238E27FC236}">
                <a16:creationId xmlns:a16="http://schemas.microsoft.com/office/drawing/2014/main" id="{A4EA0835-044A-42D2-8D51-74E31493A721}"/>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00" b="1">
                <a:solidFill>
                  <a:srgbClr val="66788A"/>
                </a:solidFill>
              </a:defRPr>
            </a:pPr>
            <a:r>
              <a:rPr sz="900" b="1">
                <a:solidFill>
                  <a:srgbClr val="66788A"/>
                </a:solidFill>
              </a:rPr>
              <a:t>PERTEMUAN 01  •  15 menit</a:t>
            </a:r>
          </a:p>
        </p:txBody>
      </p:sp>
      <p:sp>
        <p:nvSpPr>
          <p:cNvPr id="33" name="">
            <a:extLst xmlns:a="http://schemas.openxmlformats.org/drawingml/2006/main">
              <a:ext uri="{FF2B5EF4-FFF2-40B4-BE49-F238E27FC236}">
                <a16:creationId xmlns:a16="http://schemas.microsoft.com/office/drawing/2014/main" id="{BBB4B889-F500-499C-9132-2EFD85865790}"/>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00" b="1">
                <a:solidFill>
                  <a:srgbClr val="66788A"/>
                </a:solidFill>
              </a:defRPr>
            </a:pPr>
            <a:r>
              <a:rPr sz="900" b="1">
                <a:solidFill>
                  <a:srgbClr val="66788A"/>
                </a:solidFill>
              </a:rPr>
              <a:t>7/10</a:t>
            </a:r>
          </a:p>
        </p:txBody>
      </p:sp>
    </p:spTree>
    <p:extLst>
      <p:ext uri="{BB962C8B-B14F-4D97-AF65-F5344CB8AC3E}">
        <p14:creationId xmlns:p14="http://schemas.microsoft.com/office/powerpoint/2010/main" val="1818871712"/>
      </p:ext>
    </p:extLst>
  </p:cSld>
</p:sld>
</file>

<file path=ppt/slides/slide8.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FA6CC426-9B58-4B1D-A398-658B1769E0BA}"/>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55ACFB6-963F-408D-A8D7-A587C19EA555}"/>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EC534C71-7753-402F-BA04-6BEFE0969CD8}"/>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362A8010-0236-4E0B-B849-52A2290E70D5}"/>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700" b="1">
                <a:solidFill>
                  <a:srgbClr val="173F5F"/>
                </a:solidFill>
              </a:defRPr>
            </a:pPr>
            <a:r>
              <a:rPr sz="2700" b="1">
                <a:solidFill>
                  <a:srgbClr val="173F5F"/>
                </a:solidFill>
              </a:rPr>
              <a:t>Aktivitas OBE: Tunjukkan Bukti Capaian</a:t>
            </a:r>
          </a:p>
        </p:txBody>
      </p:sp>
      <p:sp>
        <p:nvSpPr>
          <p:cNvPr id="5" name="">
            <a:extLst xmlns:a="http://schemas.openxmlformats.org/drawingml/2006/main">
              <a:ext uri="{FF2B5EF4-FFF2-40B4-BE49-F238E27FC236}">
                <a16:creationId xmlns:a16="http://schemas.microsoft.com/office/drawing/2014/main" id="{D21265CF-BA1E-465A-A6D8-B675D91E98E6}"/>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608666A-58C2-4A14-AD8D-508677069D48}"/>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969C6E3-E3DC-4E72-A14A-36B470656353}"/>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1">
                <a:solidFill>
                  <a:srgbClr val="102A43"/>
                </a:solidFill>
              </a:defRPr>
            </a:pPr>
            <a:r>
              <a:rPr sz="1575" b="1">
                <a:solidFill>
                  <a:srgbClr val="102A43"/>
                </a:solidFill>
              </a:rPr>
              <a:t>Petakan sensasi–persepsi–kognisi pada satu karya DKV</a:t>
            </a:r>
          </a:p>
        </p:txBody>
      </p:sp>
      <p:sp>
        <p:nvSpPr>
          <p:cNvPr id="8" name="">
            <a:extLst xmlns:a="http://schemas.openxmlformats.org/drawingml/2006/main">
              <a:ext uri="{FF2B5EF4-FFF2-40B4-BE49-F238E27FC236}">
                <a16:creationId xmlns:a16="http://schemas.microsoft.com/office/drawing/2014/main" id="{BCB7CD4F-E063-4E0B-97A7-2786C1E1A7E3}"/>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19F29557-D071-41B8-A7A2-4A97AA8B16F0}"/>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Kerjakan dalam kelompok kecil</a:t>
            </a:r>
          </a:p>
        </p:txBody>
      </p:sp>
      <p:sp>
        <p:nvSpPr>
          <p:cNvPr id="10" name="">
            <a:extLst xmlns:a="http://schemas.openxmlformats.org/drawingml/2006/main">
              <a:ext uri="{FF2B5EF4-FFF2-40B4-BE49-F238E27FC236}">
                <a16:creationId xmlns:a16="http://schemas.microsoft.com/office/drawing/2014/main" id="{57951690-A20A-40C7-9297-866722EF70CF}"/>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492D78D-29A4-4A01-A74B-56E23AA041D6}"/>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Gunakan minimal tiga konsep sesi</a:t>
            </a:r>
          </a:p>
        </p:txBody>
      </p:sp>
      <p:sp>
        <p:nvSpPr>
          <p:cNvPr id="12" name="">
            <a:extLst xmlns:a="http://schemas.openxmlformats.org/drawingml/2006/main">
              <a:ext uri="{FF2B5EF4-FFF2-40B4-BE49-F238E27FC236}">
                <a16:creationId xmlns:a16="http://schemas.microsoft.com/office/drawing/2014/main" id="{5EFE3385-EB8B-421F-8B77-14B6CF45873B}"/>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6FC2FB0C-181A-4254-B84E-4FA9A12AF5EE}"/>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Catat alasan setiap keputusan</a:t>
            </a:r>
          </a:p>
        </p:txBody>
      </p:sp>
      <p:sp>
        <p:nvSpPr>
          <p:cNvPr id="14" name="">
            <a:extLst xmlns:a="http://schemas.openxmlformats.org/drawingml/2006/main">
              <a:ext uri="{FF2B5EF4-FFF2-40B4-BE49-F238E27FC236}">
                <a16:creationId xmlns:a16="http://schemas.microsoft.com/office/drawing/2014/main" id="{1C185507-21D9-4465-AF80-7D0991D49D32}"/>
              </a:ext>
            </a:extLst>
          </p:cNvPr>
          <p:cNvSpPr>
            <a:spLocks xmlns:a="http://schemas.openxmlformats.org/drawingml/2006/main" noGrp="1"/>
          </p:cNvSpPr>
          <p:nvPr/>
        </p:nvSpPr>
        <p:spPr>
          <a:xfrm xmlns:a="http://schemas.openxmlformats.org/drawingml/2006/main">
            <a:off x="704850" y="42672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3DF7F95-D3B6-4C1F-854A-E128391003CE}"/>
              </a:ext>
            </a:extLst>
          </p:cNvPr>
          <p:cNvSpPr>
            <a:spLocks xmlns:a="http://schemas.openxmlformats.org/drawingml/2006/main" noGrp="1"/>
          </p:cNvSpPr>
          <p:nvPr/>
        </p:nvSpPr>
        <p:spPr>
          <a:xfrm xmlns:a="http://schemas.openxmlformats.org/drawingml/2006/main">
            <a:off x="971550" y="41719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Target ketuntasan: minimal dua contoh tepat; skor ≥70</a:t>
            </a:r>
          </a:p>
        </p:txBody>
      </p:sp>
      <p:sp>
        <p:nvSpPr>
          <p:cNvPr id="16" name="">
            <a:extLst xmlns:a="http://schemas.openxmlformats.org/drawingml/2006/main">
              <a:ext uri="{FF2B5EF4-FFF2-40B4-BE49-F238E27FC236}">
                <a16:creationId xmlns:a16="http://schemas.microsoft.com/office/drawing/2014/main" id="{94FB1CD2-37A1-48BD-B3C9-627E28B34515}"/>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7" name="">
            <a:extLst xmlns:a="http://schemas.openxmlformats.org/drawingml/2006/main">
              <a:ext uri="{FF2B5EF4-FFF2-40B4-BE49-F238E27FC236}">
                <a16:creationId xmlns:a16="http://schemas.microsoft.com/office/drawing/2014/main" id="{F65B4BA2-8C62-447F-ADD4-E061C6DDB5C8}"/>
              </a:ext>
            </a:extLst>
          </p:cNvPr>
          <p:cNvSpPr>
            <a:spLocks xmlns:a="http://schemas.openxmlformats.org/drawingml/2006/main" noGrp="1"/>
          </p:cNvSpPr>
          <p:nvPr/>
        </p:nvSpPr>
        <p:spPr>
          <a:xfrm xmlns:a="http://schemas.openxmlformats.org/drawingml/2006/main">
            <a:off x="7477125" y="3333750"/>
            <a:ext cx="762000" cy="0"/>
          </a:xfrm>
          <a:prstGeom xmlns:a="http://schemas.openxmlformats.org/drawingml/2006/main" prst="line">
            <a:avLst/>
          </a:prstGeom>
          <a:noFill xmlns:a="http://schemas.openxmlformats.org/drawingml/2006/main"/>
          <a:ln xmlns:a="http://schemas.openxmlformats.org/drawingml/2006/main" w="28575">
            <a:solidFill>
              <a:srgbClr val="66788A"/>
            </a:solidFill>
            <a:prstDash val="solid"/>
          </a:ln>
        </p:spPr>
      </p:sp>
      <p:sp>
        <p:nvSpPr>
          <p:cNvPr id="18" name="">
            <a:extLst xmlns:a="http://schemas.openxmlformats.org/drawingml/2006/main">
              <a:ext uri="{FF2B5EF4-FFF2-40B4-BE49-F238E27FC236}">
                <a16:creationId xmlns:a16="http://schemas.microsoft.com/office/drawing/2014/main" id="{BD0868D4-4B49-4DAE-8E44-5EC6B2984D29}"/>
              </a:ext>
            </a:extLst>
          </p:cNvPr>
          <p:cNvSpPr>
            <a:spLocks xmlns:a="http://schemas.openxmlformats.org/drawingml/2006/main" noGrp="1"/>
          </p:cNvSpPr>
          <p:nvPr/>
        </p:nvSpPr>
        <p:spPr>
          <a:xfrm xmlns:a="http://schemas.openxmlformats.org/drawingml/2006/main">
            <a:off x="6572250" y="2809875"/>
            <a:ext cx="1143000" cy="1047750"/>
          </a:xfrm>
          <a:prstGeom xmlns:a="http://schemas.openxmlformats.org/drawingml/2006/main" prst="roundRect">
            <a:avLst>
              <a:gd name="adj" fmla="val 10909"/>
            </a:avLst>
          </a:prstGeom>
          <a:solidFill xmlns:a="http://schemas.openxmlformats.org/drawingml/2006/main">
            <a:srgbClr val="CDEFE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E2B734E-B20C-476D-B569-A01A4E206549}"/>
              </a:ext>
            </a:extLst>
          </p:cNvPr>
          <p:cNvSpPr>
            <a:spLocks xmlns:a="http://schemas.openxmlformats.org/drawingml/2006/main" noGrp="1"/>
          </p:cNvSpPr>
          <p:nvPr/>
        </p:nvSpPr>
        <p:spPr>
          <a:xfrm xmlns:a="http://schemas.openxmlformats.org/drawingml/2006/main">
            <a:off x="6667500" y="3095625"/>
            <a:ext cx="95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500" b="1">
                <a:solidFill>
                  <a:srgbClr val="173F5F"/>
                </a:solidFill>
              </a:defRPr>
            </a:pPr>
            <a:r>
              <a:rPr sz="1500" b="1">
                <a:solidFill>
                  <a:srgbClr val="173F5F"/>
                </a:solidFill>
              </a:rPr>
              <a:t>bukti</a:t>
            </a:r>
          </a:p>
        </p:txBody>
      </p:sp>
      <p:sp>
        <p:nvSpPr>
          <p:cNvPr id="20" name="">
            <a:extLst xmlns:a="http://schemas.openxmlformats.org/drawingml/2006/main">
              <a:ext uri="{FF2B5EF4-FFF2-40B4-BE49-F238E27FC236}">
                <a16:creationId xmlns:a16="http://schemas.microsoft.com/office/drawing/2014/main" id="{D37F98A5-3BCB-4895-A0BF-7FDBE5EDE1DD}"/>
              </a:ext>
            </a:extLst>
          </p:cNvPr>
          <p:cNvSpPr>
            <a:spLocks xmlns:a="http://schemas.openxmlformats.org/drawingml/2006/main" noGrp="1"/>
          </p:cNvSpPr>
          <p:nvPr/>
        </p:nvSpPr>
        <p:spPr>
          <a:xfrm xmlns:a="http://schemas.openxmlformats.org/drawingml/2006/main">
            <a:off x="8810625" y="3333750"/>
            <a:ext cx="762000" cy="0"/>
          </a:xfrm>
          <a:prstGeom xmlns:a="http://schemas.openxmlformats.org/drawingml/2006/main" prst="line">
            <a:avLst/>
          </a:prstGeom>
          <a:noFill xmlns:a="http://schemas.openxmlformats.org/drawingml/2006/main"/>
          <a:ln xmlns:a="http://schemas.openxmlformats.org/drawingml/2006/main" w="28575">
            <a:solidFill>
              <a:srgbClr val="66788A"/>
            </a:solidFill>
            <a:prstDash val="solid"/>
          </a:ln>
        </p:spPr>
      </p:sp>
      <p:sp>
        <p:nvSpPr>
          <p:cNvPr id="21" name="">
            <a:extLst xmlns:a="http://schemas.openxmlformats.org/drawingml/2006/main">
              <a:ext uri="{FF2B5EF4-FFF2-40B4-BE49-F238E27FC236}">
                <a16:creationId xmlns:a16="http://schemas.microsoft.com/office/drawing/2014/main" id="{8FBC6D42-83C6-448C-8D4F-2D97443EDC31}"/>
              </a:ext>
            </a:extLst>
          </p:cNvPr>
          <p:cNvSpPr>
            <a:spLocks xmlns:a="http://schemas.openxmlformats.org/drawingml/2006/main" noGrp="1"/>
          </p:cNvSpPr>
          <p:nvPr/>
        </p:nvSpPr>
        <p:spPr>
          <a:xfrm xmlns:a="http://schemas.openxmlformats.org/drawingml/2006/main">
            <a:off x="8001000" y="2809875"/>
            <a:ext cx="1143000" cy="1047750"/>
          </a:xfrm>
          <a:prstGeom xmlns:a="http://schemas.openxmlformats.org/drawingml/2006/main" prst="roundRect">
            <a:avLst>
              <a:gd name="adj" fmla="val 10909"/>
            </a:avLst>
          </a:prstGeom>
          <a:solidFill xmlns:a="http://schemas.openxmlformats.org/drawingml/2006/main">
            <a:srgbClr val="FFF0CC"/>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14C4436D-D6ED-4A33-A34E-EFB2480CCCEA}"/>
              </a:ext>
            </a:extLst>
          </p:cNvPr>
          <p:cNvSpPr>
            <a:spLocks xmlns:a="http://schemas.openxmlformats.org/drawingml/2006/main" noGrp="1"/>
          </p:cNvSpPr>
          <p:nvPr/>
        </p:nvSpPr>
        <p:spPr>
          <a:xfrm xmlns:a="http://schemas.openxmlformats.org/drawingml/2006/main">
            <a:off x="8096250" y="3095625"/>
            <a:ext cx="95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500" b="1">
                <a:solidFill>
                  <a:srgbClr val="173F5F"/>
                </a:solidFill>
              </a:defRPr>
            </a:pPr>
            <a:r>
              <a:rPr sz="1500" b="1">
                <a:solidFill>
                  <a:srgbClr val="173F5F"/>
                </a:solidFill>
              </a:rPr>
              <a:t>prinsip</a:t>
            </a:r>
          </a:p>
        </p:txBody>
      </p:sp>
      <p:sp>
        <p:nvSpPr>
          <p:cNvPr id="23" name="">
            <a:extLst xmlns:a="http://schemas.openxmlformats.org/drawingml/2006/main">
              <a:ext uri="{FF2B5EF4-FFF2-40B4-BE49-F238E27FC236}">
                <a16:creationId xmlns:a16="http://schemas.microsoft.com/office/drawing/2014/main" id="{7ADFE256-BFD7-46BE-8A0A-1820BA053901}"/>
              </a:ext>
            </a:extLst>
          </p:cNvPr>
          <p:cNvSpPr>
            <a:spLocks xmlns:a="http://schemas.openxmlformats.org/drawingml/2006/main" noGrp="1"/>
          </p:cNvSpPr>
          <p:nvPr/>
        </p:nvSpPr>
        <p:spPr>
          <a:xfrm xmlns:a="http://schemas.openxmlformats.org/drawingml/2006/main">
            <a:off x="9429750" y="2809875"/>
            <a:ext cx="1143000" cy="1047750"/>
          </a:xfrm>
          <a:prstGeom xmlns:a="http://schemas.openxmlformats.org/drawingml/2006/main" prst="roundRect">
            <a:avLst>
              <a:gd name="adj" fmla="val 10909"/>
            </a:avLst>
          </a:prstGeom>
          <a:solidFill xmlns:a="http://schemas.openxmlformats.org/drawingml/2006/main">
            <a:srgbClr val="FFE0DC"/>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635FAA26-F030-4922-9648-9DD2093A1A99}"/>
              </a:ext>
            </a:extLst>
          </p:cNvPr>
          <p:cNvSpPr>
            <a:spLocks xmlns:a="http://schemas.openxmlformats.org/drawingml/2006/main" noGrp="1"/>
          </p:cNvSpPr>
          <p:nvPr/>
        </p:nvSpPr>
        <p:spPr>
          <a:xfrm xmlns:a="http://schemas.openxmlformats.org/drawingml/2006/main">
            <a:off x="9525000" y="3095625"/>
            <a:ext cx="95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500" b="1">
                <a:solidFill>
                  <a:srgbClr val="173F5F"/>
                </a:solidFill>
              </a:defRPr>
            </a:pPr>
            <a:r>
              <a:rPr sz="1500" b="1">
                <a:solidFill>
                  <a:srgbClr val="173F5F"/>
                </a:solidFill>
              </a:rPr>
              <a:t>dampak</a:t>
            </a:r>
          </a:p>
        </p:txBody>
      </p:sp>
      <p:sp>
        <p:nvSpPr>
          <p:cNvPr id="25" name="">
            <a:extLst xmlns:a="http://schemas.openxmlformats.org/drawingml/2006/main">
              <a:ext uri="{FF2B5EF4-FFF2-40B4-BE49-F238E27FC236}">
                <a16:creationId xmlns:a16="http://schemas.microsoft.com/office/drawing/2014/main" id="{F7187311-1724-4ABE-9918-828EBB85D532}"/>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200" b="0">
                <a:solidFill>
                  <a:srgbClr val="66788A"/>
                </a:solidFill>
              </a:defRPr>
            </a:pPr>
            <a:r>
              <a:rPr sz="1200" b="0">
                <a:solidFill>
                  <a:srgbClr val="66788A"/>
                </a:solidFill>
              </a:rPr>
              <a:t>Kanvas tiga kolom: stimulus, interpretasi, respons.</a:t>
            </a:r>
          </a:p>
        </p:txBody>
      </p:sp>
      <p:sp>
        <p:nvSpPr>
          <p:cNvPr id="26" name="">
            <a:extLst xmlns:a="http://schemas.openxmlformats.org/drawingml/2006/main">
              <a:ext uri="{FF2B5EF4-FFF2-40B4-BE49-F238E27FC236}">
                <a16:creationId xmlns:a16="http://schemas.microsoft.com/office/drawing/2014/main" id="{7C27C49D-925D-4C89-B9A3-22A9ED50A5F2}"/>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27" name="">
            <a:extLst xmlns:a="http://schemas.openxmlformats.org/drawingml/2006/main">
              <a:ext uri="{FF2B5EF4-FFF2-40B4-BE49-F238E27FC236}">
                <a16:creationId xmlns:a16="http://schemas.microsoft.com/office/drawing/2014/main" id="{D030C76B-7ADF-4008-855E-093E043CB8DF}"/>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00" b="1">
                <a:solidFill>
                  <a:srgbClr val="66788A"/>
                </a:solidFill>
              </a:defRPr>
            </a:pPr>
            <a:r>
              <a:rPr sz="900" b="1">
                <a:solidFill>
                  <a:srgbClr val="66788A"/>
                </a:solidFill>
              </a:rPr>
              <a:t>PERTEMUAN 01  •  20 menit</a:t>
            </a:r>
          </a:p>
        </p:txBody>
      </p:sp>
      <p:sp>
        <p:nvSpPr>
          <p:cNvPr id="28" name="">
            <a:extLst xmlns:a="http://schemas.openxmlformats.org/drawingml/2006/main">
              <a:ext uri="{FF2B5EF4-FFF2-40B4-BE49-F238E27FC236}">
                <a16:creationId xmlns:a16="http://schemas.microsoft.com/office/drawing/2014/main" id="{407BE2F0-F096-453A-A310-661637C07463}"/>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00" b="1">
                <a:solidFill>
                  <a:srgbClr val="66788A"/>
                </a:solidFill>
              </a:defRPr>
            </a:pPr>
            <a:r>
              <a:rPr sz="900" b="1">
                <a:solidFill>
                  <a:srgbClr val="66788A"/>
                </a:solidFill>
              </a:rPr>
              <a:t>8/10</a:t>
            </a:r>
          </a:p>
        </p:txBody>
      </p:sp>
    </p:spTree>
    <p:extLst>
      <p:ext uri="{BB962C8B-B14F-4D97-AF65-F5344CB8AC3E}">
        <p14:creationId xmlns:p14="http://schemas.microsoft.com/office/powerpoint/2010/main" val="1983017295"/>
      </p:ext>
    </p:extLst>
  </p:cSld>
</p:sld>
</file>

<file path=ppt/slides/slide9.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0FACFF1-8802-4A0D-B643-F330F94D951A}"/>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0B36FE2-6661-4023-964D-4D13E7188D34}"/>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3E0B6FBB-34B1-48F8-971E-A1C3A2992750}"/>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2243BF79-BCB6-43D7-810A-A5D644E45112}"/>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700" b="1">
                <a:solidFill>
                  <a:srgbClr val="173F5F"/>
                </a:solidFill>
              </a:defRPr>
            </a:pPr>
            <a:r>
              <a:rPr sz="2700" b="1">
                <a:solidFill>
                  <a:srgbClr val="173F5F"/>
                </a:solidFill>
              </a:rPr>
              <a:t>Kritik Cepat dan Sintesis</a:t>
            </a:r>
          </a:p>
        </p:txBody>
      </p:sp>
      <p:sp>
        <p:nvSpPr>
          <p:cNvPr id="5" name="">
            <a:extLst xmlns:a="http://schemas.openxmlformats.org/drawingml/2006/main">
              <a:ext uri="{FF2B5EF4-FFF2-40B4-BE49-F238E27FC236}">
                <a16:creationId xmlns:a16="http://schemas.microsoft.com/office/drawing/2014/main" id="{E4A3EF9D-6E4C-4BDE-AD98-8AEC3F971237}"/>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FF6B5E"/>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695A9BF-9CE7-43CA-8794-8282FF21D391}"/>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6F41280-A44E-4C66-ADD7-18282AF3FD4F}"/>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1">
                <a:solidFill>
                  <a:srgbClr val="102A43"/>
                </a:solidFill>
              </a:defRPr>
            </a:pPr>
            <a:r>
              <a:rPr sz="1575" b="1">
                <a:solidFill>
                  <a:srgbClr val="102A43"/>
                </a:solidFill>
              </a:rPr>
              <a:t>Apa keputusan terkuat?</a:t>
            </a:r>
          </a:p>
        </p:txBody>
      </p:sp>
      <p:sp>
        <p:nvSpPr>
          <p:cNvPr id="8" name="">
            <a:extLst xmlns:a="http://schemas.openxmlformats.org/drawingml/2006/main">
              <a:ext uri="{FF2B5EF4-FFF2-40B4-BE49-F238E27FC236}">
                <a16:creationId xmlns:a16="http://schemas.microsoft.com/office/drawing/2014/main" id="{0C6FC43D-1862-4D92-8F40-E2A1319D9726}"/>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69A2B765-232F-43CB-9A8B-8EC9F0F0DE51}"/>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Prinsip apa yang paling terlihat?</a:t>
            </a:r>
          </a:p>
        </p:txBody>
      </p:sp>
      <p:sp>
        <p:nvSpPr>
          <p:cNvPr id="10" name="">
            <a:extLst xmlns:a="http://schemas.openxmlformats.org/drawingml/2006/main">
              <a:ext uri="{FF2B5EF4-FFF2-40B4-BE49-F238E27FC236}">
                <a16:creationId xmlns:a16="http://schemas.microsoft.com/office/drawing/2014/main" id="{D6942D0C-ECEC-4DDF-825B-EB7DA9A9B069}"/>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624DB3DF-6984-4664-BCD1-FE1D3901C6DF}"/>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Apa risiko salah tafsir?</a:t>
            </a:r>
          </a:p>
        </p:txBody>
      </p:sp>
      <p:sp>
        <p:nvSpPr>
          <p:cNvPr id="12" name="">
            <a:extLst xmlns:a="http://schemas.openxmlformats.org/drawingml/2006/main">
              <a:ext uri="{FF2B5EF4-FFF2-40B4-BE49-F238E27FC236}">
                <a16:creationId xmlns:a16="http://schemas.microsoft.com/office/drawing/2014/main" id="{19001DBB-FDBA-4C0B-ABC7-C44954912502}"/>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33A7B4C3-F0CC-4B52-B7F4-22D2E11810C2}"/>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Perbaikan apa yang paling berdampak?</a:t>
            </a:r>
          </a:p>
        </p:txBody>
      </p:sp>
      <p:sp>
        <p:nvSpPr>
          <p:cNvPr id="14" name="">
            <a:extLst xmlns:a="http://schemas.openxmlformats.org/drawingml/2006/main">
              <a:ext uri="{FF2B5EF4-FFF2-40B4-BE49-F238E27FC236}">
                <a16:creationId xmlns:a16="http://schemas.microsoft.com/office/drawing/2014/main" id="{B83FBD2B-E303-4E83-AA8C-D605F24B9000}"/>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5" name="">
            <a:extLst xmlns:a="http://schemas.openxmlformats.org/drawingml/2006/main">
              <a:ext uri="{FF2B5EF4-FFF2-40B4-BE49-F238E27FC236}">
                <a16:creationId xmlns:a16="http://schemas.microsoft.com/office/drawing/2014/main" id="{CEBA63AD-7CBE-44D4-9BC6-E8E305B09BAA}"/>
              </a:ext>
            </a:extLst>
          </p:cNvPr>
          <p:cNvSpPr>
            <a:spLocks xmlns:a="http://schemas.openxmlformats.org/drawingml/2006/main" noGrp="1"/>
          </p:cNvSpPr>
          <p:nvPr/>
        </p:nvSpPr>
        <p:spPr>
          <a:xfrm xmlns:a="http://schemas.openxmlformats.org/drawingml/2006/main">
            <a:off x="6619875" y="1905000"/>
            <a:ext cx="3810000" cy="2571750"/>
          </a:xfrm>
          <a:prstGeom xmlns:a="http://schemas.openxmlformats.org/drawingml/2006/main" prst="rect">
            <a:avLst/>
          </a:prstGeom>
          <a:solidFill xmlns:a="http://schemas.openxmlformats.org/drawingml/2006/main">
            <a:srgbClr val="0B1F33"/>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301891C-BF8B-4725-86FD-1A2A1F5627DF}"/>
              </a:ext>
            </a:extLst>
          </p:cNvPr>
          <p:cNvSpPr>
            <a:spLocks xmlns:a="http://schemas.openxmlformats.org/drawingml/2006/main" noGrp="1"/>
          </p:cNvSpPr>
          <p:nvPr/>
        </p:nvSpPr>
        <p:spPr>
          <a:xfrm xmlns:a="http://schemas.openxmlformats.org/drawingml/2006/main">
            <a:off x="7667625" y="2286000"/>
            <a:ext cx="1714500" cy="1809750"/>
          </a:xfrm>
          <a:prstGeom xmlns:a="http://schemas.openxmlformats.org/drawingml/2006/main" prst="ellipse">
            <a:avLst/>
          </a:prstGeom>
          <a:solidFill xmlns:a="http://schemas.openxmlformats.org/drawingml/2006/main">
            <a:srgbClr val="FFFFFF"/>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F9B257F2-141F-4178-BC57-59448D901A08}"/>
              </a:ext>
            </a:extLst>
          </p:cNvPr>
          <p:cNvSpPr>
            <a:spLocks xmlns:a="http://schemas.openxmlformats.org/drawingml/2006/main" noGrp="1"/>
          </p:cNvSpPr>
          <p:nvPr/>
        </p:nvSpPr>
        <p:spPr>
          <a:xfrm xmlns:a="http://schemas.openxmlformats.org/drawingml/2006/main">
            <a:off x="8191500" y="2286000"/>
            <a:ext cx="1714500" cy="1809750"/>
          </a:xfrm>
          <a:prstGeom xmlns:a="http://schemas.openxmlformats.org/drawingml/2006/main" prst="ellipse">
            <a:avLst/>
          </a:prstGeom>
          <a:solidFill xmlns:a="http://schemas.openxmlformats.org/drawingml/2006/main">
            <a:srgbClr val="0B1F33"/>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F6C2D74D-951D-43A8-8630-9BCE00038383}"/>
              </a:ext>
            </a:extLst>
          </p:cNvPr>
          <p:cNvSpPr>
            <a:spLocks xmlns:a="http://schemas.openxmlformats.org/drawingml/2006/main" noGrp="1"/>
          </p:cNvSpPr>
          <p:nvPr/>
        </p:nvSpPr>
        <p:spPr>
          <a:xfrm xmlns:a="http://schemas.openxmlformats.org/drawingml/2006/main">
            <a:off x="6810375" y="4619625"/>
            <a:ext cx="342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425" b="1">
                <a:solidFill>
                  <a:srgbClr val="00A6A6"/>
                </a:solidFill>
              </a:defRPr>
            </a:pPr>
            <a:r>
              <a:rPr sz="1425" b="1">
                <a:solidFill>
                  <a:srgbClr val="00A6A6"/>
                </a:solidFill>
              </a:rPr>
              <a:t>objek atau ruang?</a:t>
            </a:r>
          </a:p>
        </p:txBody>
      </p:sp>
      <p:sp>
        <p:nvSpPr>
          <p:cNvPr id="19" name="">
            <a:extLst xmlns:a="http://schemas.openxmlformats.org/drawingml/2006/main">
              <a:ext uri="{FF2B5EF4-FFF2-40B4-BE49-F238E27FC236}">
                <a16:creationId xmlns:a16="http://schemas.microsoft.com/office/drawing/2014/main" id="{5F626136-15E5-4777-833B-E250518EA595}"/>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200" b="0">
                <a:solidFill>
                  <a:srgbClr val="66788A"/>
                </a:solidFill>
              </a:defRPr>
            </a:pPr>
            <a:r>
              <a:rPr sz="1200" b="0">
                <a:solidFill>
                  <a:srgbClr val="66788A"/>
                </a:solidFill>
              </a:rPr>
              <a:t>Empat pertanyaan kritik mengelilingi satu karya mahasiswa.</a:t>
            </a:r>
          </a:p>
        </p:txBody>
      </p:sp>
      <p:sp>
        <p:nvSpPr>
          <p:cNvPr id="20" name="">
            <a:extLst xmlns:a="http://schemas.openxmlformats.org/drawingml/2006/main">
              <a:ext uri="{FF2B5EF4-FFF2-40B4-BE49-F238E27FC236}">
                <a16:creationId xmlns:a16="http://schemas.microsoft.com/office/drawing/2014/main" id="{48E8A9D8-35B1-4E0B-8C75-6722B1CBEB13}"/>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21" name="">
            <a:extLst xmlns:a="http://schemas.openxmlformats.org/drawingml/2006/main">
              <a:ext uri="{FF2B5EF4-FFF2-40B4-BE49-F238E27FC236}">
                <a16:creationId xmlns:a16="http://schemas.microsoft.com/office/drawing/2014/main" id="{0979C00C-D97A-48C9-8EC9-C7BDF384957B}"/>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00" b="1">
                <a:solidFill>
                  <a:srgbClr val="66788A"/>
                </a:solidFill>
              </a:defRPr>
            </a:pPr>
            <a:r>
              <a:rPr sz="900" b="1">
                <a:solidFill>
                  <a:srgbClr val="66788A"/>
                </a:solidFill>
              </a:rPr>
              <a:t>PERTEMUAN 01  •  12 menit</a:t>
            </a:r>
          </a:p>
        </p:txBody>
      </p:sp>
      <p:sp>
        <p:nvSpPr>
          <p:cNvPr id="22" name="">
            <a:extLst xmlns:a="http://schemas.openxmlformats.org/drawingml/2006/main">
              <a:ext uri="{FF2B5EF4-FFF2-40B4-BE49-F238E27FC236}">
                <a16:creationId xmlns:a16="http://schemas.microsoft.com/office/drawing/2014/main" id="{7F2DCCF2-64BE-4D69-99BE-531875240410}"/>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00" b="1">
                <a:solidFill>
                  <a:srgbClr val="66788A"/>
                </a:solidFill>
              </a:defRPr>
            </a:pPr>
            <a:r>
              <a:rPr sz="900" b="1">
                <a:solidFill>
                  <a:srgbClr val="66788A"/>
                </a:solidFill>
              </a:rPr>
              <a:t>9/10</a:t>
            </a:r>
          </a:p>
        </p:txBody>
      </p:sp>
    </p:spTree>
    <p:extLst>
      <p:ext uri="{BB962C8B-B14F-4D97-AF65-F5344CB8AC3E}">
        <p14:creationId xmlns:p14="http://schemas.microsoft.com/office/powerpoint/2010/main" val="149213733"/>
      </p:ext>
    </p:extLst>
  </p:cSld>
</p:sld>
</file>

<file path=ppt/slides/slide10.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5A497711-A0EF-4321-B7E6-AC835192B30F}"/>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88ED533-3532-409E-81E2-30269B77BADB}"/>
              </a:ext>
            </a:extLst>
          </p:cNvPr>
          <p:cNvSpPr>
            <a:spLocks xmlns:a="http://schemas.openxmlformats.org/drawingml/2006/main" noGrp="1"/>
          </p:cNvSpPr>
          <p:nvPr/>
        </p:nvSpPr>
        <p:spPr>
          <a:xfrm xmlns:a="http://schemas.openxmlformats.org/drawingml/2006/main">
            <a:off x="685800" y="285750"/>
            <a:ext cx="428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75" b="1">
                <a:solidFill>
                  <a:srgbClr val="00A6A6"/>
                </a:solidFill>
              </a:defRPr>
            </a:pPr>
            <a:r>
              <a:rPr sz="975" b="1">
                <a:solidFill>
                  <a:srgbClr val="00A6A6"/>
                </a:solidFill>
              </a:rPr>
              <a:t>PSIKOLOGI PERSEPSI DESAIN</a:t>
            </a:r>
          </a:p>
        </p:txBody>
      </p:sp>
      <p:sp>
        <p:nvSpPr>
          <p:cNvPr id="3" name="">
            <a:extLst xmlns:a="http://schemas.openxmlformats.org/drawingml/2006/main">
              <a:ext uri="{FF2B5EF4-FFF2-40B4-BE49-F238E27FC236}">
                <a16:creationId xmlns:a16="http://schemas.microsoft.com/office/drawing/2014/main" id="{01F57DA9-2DBC-4D3D-A3DF-62CBA24E0C38}"/>
              </a:ext>
            </a:extLst>
          </p:cNvPr>
          <p:cNvSpPr>
            <a:spLocks xmlns:a="http://schemas.openxmlformats.org/drawingml/2006/main" noGrp="1"/>
          </p:cNvSpPr>
          <p:nvPr/>
        </p:nvSpPr>
        <p:spPr>
          <a:xfrm xmlns:a="http://schemas.openxmlformats.org/drawingml/2006/main">
            <a:off x="10287000" y="285750"/>
            <a:ext cx="1190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75" b="1">
                <a:solidFill>
                  <a:srgbClr val="66788A"/>
                </a:solidFill>
              </a:defRPr>
            </a:pPr>
            <a:r>
              <a:rPr sz="975" b="1">
                <a:solidFill>
                  <a:srgbClr val="66788A"/>
                </a:solidFill>
              </a:rPr>
              <a:t>DKV • OBE</a:t>
            </a:r>
          </a:p>
        </p:txBody>
      </p:sp>
      <p:sp>
        <p:nvSpPr>
          <p:cNvPr id="4" name="">
            <a:extLst xmlns:a="http://schemas.openxmlformats.org/drawingml/2006/main">
              <a:ext uri="{FF2B5EF4-FFF2-40B4-BE49-F238E27FC236}">
                <a16:creationId xmlns:a16="http://schemas.microsoft.com/office/drawing/2014/main" id="{F5BF1251-D5E9-4C9B-856C-871F81494289}"/>
              </a:ext>
            </a:extLst>
          </p:cNvPr>
          <p:cNvSpPr>
            <a:spLocks xmlns:a="http://schemas.openxmlformats.org/drawingml/2006/main" noGrp="1"/>
          </p:cNvSpPr>
          <p:nvPr/>
        </p:nvSpPr>
        <p:spPr>
          <a:xfrm xmlns:a="http://schemas.openxmlformats.org/drawingml/2006/main">
            <a:off x="685800" y="6286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700" b="1">
                <a:solidFill>
                  <a:srgbClr val="173F5F"/>
                </a:solidFill>
              </a:defRPr>
            </a:pPr>
            <a:r>
              <a:rPr sz="2700" b="1">
                <a:solidFill>
                  <a:srgbClr val="173F5F"/>
                </a:solidFill>
              </a:rPr>
              <a:t>Exit Ticket: Apa yang Sudah Dikuasai?</a:t>
            </a:r>
          </a:p>
        </p:txBody>
      </p:sp>
      <p:sp>
        <p:nvSpPr>
          <p:cNvPr id="5" name="">
            <a:extLst xmlns:a="http://schemas.openxmlformats.org/drawingml/2006/main">
              <a:ext uri="{FF2B5EF4-FFF2-40B4-BE49-F238E27FC236}">
                <a16:creationId xmlns:a16="http://schemas.microsoft.com/office/drawing/2014/main" id="{0F9768DA-0182-4FFF-9525-45F6CB9F8FB0}"/>
              </a:ext>
            </a:extLst>
          </p:cNvPr>
          <p:cNvSpPr>
            <a:spLocks xmlns:a="http://schemas.openxmlformats.org/drawingml/2006/main" noGrp="1"/>
          </p:cNvSpPr>
          <p:nvPr/>
        </p:nvSpPr>
        <p:spPr>
          <a:xfrm xmlns:a="http://schemas.openxmlformats.org/drawingml/2006/main">
            <a:off x="685800" y="1247775"/>
            <a:ext cx="704850" cy="57150"/>
          </a:xfrm>
          <a:prstGeom xmlns:a="http://schemas.openxmlformats.org/drawingml/2006/main" prst="rect">
            <a:avLst/>
          </a:prstGeom>
          <a:solidFill xmlns:a="http://schemas.openxmlformats.org/drawingml/2006/main">
            <a:srgbClr val="00A6A6"/>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2607A03-FC08-441D-85BD-0BAD0AF91C77}"/>
              </a:ext>
            </a:extLst>
          </p:cNvPr>
          <p:cNvSpPr>
            <a:spLocks xmlns:a="http://schemas.openxmlformats.org/drawingml/2006/main" noGrp="1"/>
          </p:cNvSpPr>
          <p:nvPr/>
        </p:nvSpPr>
        <p:spPr>
          <a:xfrm xmlns:a="http://schemas.openxmlformats.org/drawingml/2006/main">
            <a:off x="704850" y="1524000"/>
            <a:ext cx="114300" cy="1143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717F3B5-40D4-4D7D-9481-7323231D3124}"/>
              </a:ext>
            </a:extLst>
          </p:cNvPr>
          <p:cNvSpPr>
            <a:spLocks xmlns:a="http://schemas.openxmlformats.org/drawingml/2006/main" noGrp="1"/>
          </p:cNvSpPr>
          <p:nvPr/>
        </p:nvSpPr>
        <p:spPr>
          <a:xfrm xmlns:a="http://schemas.openxmlformats.org/drawingml/2006/main">
            <a:off x="971550" y="14287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1">
                <a:solidFill>
                  <a:srgbClr val="102A43"/>
                </a:solidFill>
              </a:defRPr>
            </a:pPr>
            <a:r>
              <a:rPr sz="1575" b="1">
                <a:solidFill>
                  <a:srgbClr val="102A43"/>
                </a:solidFill>
              </a:rPr>
              <a:t>Saya dapat: membedakan sensasi, persepsi, dan kognisi serta memberi contoh penerapannya</a:t>
            </a:r>
          </a:p>
        </p:txBody>
      </p:sp>
      <p:sp>
        <p:nvSpPr>
          <p:cNvPr id="8" name="">
            <a:extLst xmlns:a="http://schemas.openxmlformats.org/drawingml/2006/main">
              <a:ext uri="{FF2B5EF4-FFF2-40B4-BE49-F238E27FC236}">
                <a16:creationId xmlns:a16="http://schemas.microsoft.com/office/drawing/2014/main" id="{86CC6A99-230D-49A4-8589-8B3105E9E0A6}"/>
              </a:ext>
            </a:extLst>
          </p:cNvPr>
          <p:cNvSpPr>
            <a:spLocks xmlns:a="http://schemas.openxmlformats.org/drawingml/2006/main" noGrp="1"/>
          </p:cNvSpPr>
          <p:nvPr/>
        </p:nvSpPr>
        <p:spPr>
          <a:xfrm xmlns:a="http://schemas.openxmlformats.org/drawingml/2006/main">
            <a:off x="704850" y="22098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DD70E02B-000F-478F-8964-D671A71B50FC}"/>
              </a:ext>
            </a:extLst>
          </p:cNvPr>
          <p:cNvSpPr>
            <a:spLocks xmlns:a="http://schemas.openxmlformats.org/drawingml/2006/main" noGrp="1"/>
          </p:cNvSpPr>
          <p:nvPr/>
        </p:nvSpPr>
        <p:spPr>
          <a:xfrm xmlns:a="http://schemas.openxmlformats.org/drawingml/2006/main">
            <a:off x="971550" y="21145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Satu konsep paling berguna</a:t>
            </a:r>
          </a:p>
        </p:txBody>
      </p:sp>
      <p:sp>
        <p:nvSpPr>
          <p:cNvPr id="10" name="">
            <a:extLst xmlns:a="http://schemas.openxmlformats.org/drawingml/2006/main">
              <a:ext uri="{FF2B5EF4-FFF2-40B4-BE49-F238E27FC236}">
                <a16:creationId xmlns:a16="http://schemas.microsoft.com/office/drawing/2014/main" id="{2F71212B-59B7-47F3-9E20-CB590C3102C3}"/>
              </a:ext>
            </a:extLst>
          </p:cNvPr>
          <p:cNvSpPr>
            <a:spLocks xmlns:a="http://schemas.openxmlformats.org/drawingml/2006/main" noGrp="1"/>
          </p:cNvSpPr>
          <p:nvPr/>
        </p:nvSpPr>
        <p:spPr>
          <a:xfrm xmlns:a="http://schemas.openxmlformats.org/drawingml/2006/main">
            <a:off x="704850" y="28956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90119569-920B-47C4-A8DD-585D3755C304}"/>
              </a:ext>
            </a:extLst>
          </p:cNvPr>
          <p:cNvSpPr>
            <a:spLocks xmlns:a="http://schemas.openxmlformats.org/drawingml/2006/main" noGrp="1"/>
          </p:cNvSpPr>
          <p:nvPr/>
        </p:nvSpPr>
        <p:spPr>
          <a:xfrm xmlns:a="http://schemas.openxmlformats.org/drawingml/2006/main">
            <a:off x="971550" y="28003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Satu kesalahan yang harus dihindari</a:t>
            </a:r>
          </a:p>
        </p:txBody>
      </p:sp>
      <p:sp>
        <p:nvSpPr>
          <p:cNvPr id="12" name="">
            <a:extLst xmlns:a="http://schemas.openxmlformats.org/drawingml/2006/main">
              <a:ext uri="{FF2B5EF4-FFF2-40B4-BE49-F238E27FC236}">
                <a16:creationId xmlns:a16="http://schemas.microsoft.com/office/drawing/2014/main" id="{1A5FB758-63A5-4B63-B75D-F5109350542F}"/>
              </a:ext>
            </a:extLst>
          </p:cNvPr>
          <p:cNvSpPr>
            <a:spLocks xmlns:a="http://schemas.openxmlformats.org/drawingml/2006/main" noGrp="1"/>
          </p:cNvSpPr>
          <p:nvPr/>
        </p:nvSpPr>
        <p:spPr>
          <a:xfrm xmlns:a="http://schemas.openxmlformats.org/drawingml/2006/main">
            <a:off x="704850" y="35814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A65F16A2-42BC-4E7E-9311-BB6A24A5224B}"/>
              </a:ext>
            </a:extLst>
          </p:cNvPr>
          <p:cNvSpPr>
            <a:spLocks xmlns:a="http://schemas.openxmlformats.org/drawingml/2006/main" noGrp="1"/>
          </p:cNvSpPr>
          <p:nvPr/>
        </p:nvSpPr>
        <p:spPr>
          <a:xfrm xmlns:a="http://schemas.openxmlformats.org/drawingml/2006/main">
            <a:off x="971550" y="34861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Satu pertanyaan lanjutan</a:t>
            </a:r>
          </a:p>
        </p:txBody>
      </p:sp>
      <p:sp>
        <p:nvSpPr>
          <p:cNvPr id="14" name="">
            <a:extLst xmlns:a="http://schemas.openxmlformats.org/drawingml/2006/main">
              <a:ext uri="{FF2B5EF4-FFF2-40B4-BE49-F238E27FC236}">
                <a16:creationId xmlns:a16="http://schemas.microsoft.com/office/drawing/2014/main" id="{625C10CE-6985-4A05-8454-8F6F79D69818}"/>
              </a:ext>
            </a:extLst>
          </p:cNvPr>
          <p:cNvSpPr>
            <a:spLocks xmlns:a="http://schemas.openxmlformats.org/drawingml/2006/main" noGrp="1"/>
          </p:cNvSpPr>
          <p:nvPr/>
        </p:nvSpPr>
        <p:spPr>
          <a:xfrm xmlns:a="http://schemas.openxmlformats.org/drawingml/2006/main">
            <a:off x="704850" y="4267200"/>
            <a:ext cx="114300" cy="1143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2809F39-3BC8-4A8D-869E-B70A9B310D03}"/>
              </a:ext>
            </a:extLst>
          </p:cNvPr>
          <p:cNvSpPr>
            <a:spLocks xmlns:a="http://schemas.openxmlformats.org/drawingml/2006/main" noGrp="1"/>
          </p:cNvSpPr>
          <p:nvPr/>
        </p:nvSpPr>
        <p:spPr>
          <a:xfrm xmlns:a="http://schemas.openxmlformats.org/drawingml/2006/main">
            <a:off x="971550" y="4171950"/>
            <a:ext cx="4429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575" b="0">
                <a:solidFill>
                  <a:srgbClr val="102A43"/>
                </a:solidFill>
              </a:defRPr>
            </a:pPr>
            <a:r>
              <a:rPr sz="1575" b="0">
                <a:solidFill>
                  <a:srgbClr val="102A43"/>
                </a:solidFill>
              </a:rPr>
              <a:t>Asesmen: peta konsep dan refleksi</a:t>
            </a:r>
          </a:p>
        </p:txBody>
      </p:sp>
      <p:sp>
        <p:nvSpPr>
          <p:cNvPr id="16" name="">
            <a:extLst xmlns:a="http://schemas.openxmlformats.org/drawingml/2006/main">
              <a:ext uri="{FF2B5EF4-FFF2-40B4-BE49-F238E27FC236}">
                <a16:creationId xmlns:a16="http://schemas.microsoft.com/office/drawing/2014/main" id="{F6DA77F5-247A-4405-87C2-FF6AF08B2C20}"/>
              </a:ext>
            </a:extLst>
          </p:cNvPr>
          <p:cNvSpPr>
            <a:spLocks xmlns:a="http://schemas.openxmlformats.org/drawingml/2006/main" noGrp="1"/>
          </p:cNvSpPr>
          <p:nvPr/>
        </p:nvSpPr>
        <p:spPr>
          <a:xfrm xmlns:a="http://schemas.openxmlformats.org/drawingml/2006/main">
            <a:off x="6048375" y="1381125"/>
            <a:ext cx="4953000" cy="3810000"/>
          </a:xfrm>
          <a:prstGeom xmlns:a="http://schemas.openxmlformats.org/drawingml/2006/main" prst="roundRect">
            <a:avLst>
              <a:gd name="adj" fmla="val 4000"/>
            </a:avLst>
          </a:prstGeom>
          <a:solidFill xmlns:a="http://schemas.openxmlformats.org/drawingml/2006/main">
            <a:srgbClr val="FFFFFF"/>
          </a:solidFill>
          <a:ln xmlns:a="http://schemas.openxmlformats.org/drawingml/2006/main" w="19050">
            <a:solidFill>
              <a:srgbClr val="E8EEF2"/>
            </a:solidFill>
            <a:prstDash val="solid"/>
          </a:ln>
        </p:spPr>
      </p:sp>
      <p:sp>
        <p:nvSpPr>
          <p:cNvPr id="17" name="">
            <a:extLst xmlns:a="http://schemas.openxmlformats.org/drawingml/2006/main">
              <a:ext uri="{FF2B5EF4-FFF2-40B4-BE49-F238E27FC236}">
                <a16:creationId xmlns:a16="http://schemas.microsoft.com/office/drawing/2014/main" id="{ED54A5F8-C712-4B1F-8226-ECC1674F99C1}"/>
              </a:ext>
            </a:extLst>
          </p:cNvPr>
          <p:cNvSpPr>
            <a:spLocks xmlns:a="http://schemas.openxmlformats.org/drawingml/2006/main" noGrp="1"/>
          </p:cNvSpPr>
          <p:nvPr/>
        </p:nvSpPr>
        <p:spPr>
          <a:xfrm xmlns:a="http://schemas.openxmlformats.org/drawingml/2006/main">
            <a:off x="7143750" y="3190875"/>
            <a:ext cx="685800" cy="0"/>
          </a:xfrm>
          <a:prstGeom xmlns:a="http://schemas.openxmlformats.org/drawingml/2006/main" prst="line">
            <a:avLst/>
          </a:prstGeom>
          <a:noFill xmlns:a="http://schemas.openxmlformats.org/drawingml/2006/main"/>
          <a:ln xmlns:a="http://schemas.openxmlformats.org/drawingml/2006/main" w="47625">
            <a:solidFill>
              <a:srgbClr val="66788A"/>
            </a:solidFill>
            <a:prstDash val="solid"/>
          </a:ln>
        </p:spPr>
      </p:sp>
      <p:sp>
        <p:nvSpPr>
          <p:cNvPr id="18" name="">
            <a:extLst xmlns:a="http://schemas.openxmlformats.org/drawingml/2006/main">
              <a:ext uri="{FF2B5EF4-FFF2-40B4-BE49-F238E27FC236}">
                <a16:creationId xmlns:a16="http://schemas.microsoft.com/office/drawing/2014/main" id="{3A382749-F3A7-43E1-9B06-37003F0A156F}"/>
              </a:ext>
            </a:extLst>
          </p:cNvPr>
          <p:cNvSpPr>
            <a:spLocks xmlns:a="http://schemas.openxmlformats.org/drawingml/2006/main" noGrp="1"/>
          </p:cNvSpPr>
          <p:nvPr/>
        </p:nvSpPr>
        <p:spPr>
          <a:xfrm xmlns:a="http://schemas.openxmlformats.org/drawingml/2006/main">
            <a:off x="6581775" y="2867025"/>
            <a:ext cx="647700" cy="647700"/>
          </a:xfrm>
          <a:prstGeom xmlns:a="http://schemas.openxmlformats.org/drawingml/2006/main" prst="ellipse">
            <a:avLst/>
          </a:prstGeom>
          <a:solidFill xmlns:a="http://schemas.openxmlformats.org/drawingml/2006/main">
            <a:srgbClr val="FF6B5E"/>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8AA494A-8ABC-40D4-ADC1-0BB84A7149FD}"/>
              </a:ext>
            </a:extLst>
          </p:cNvPr>
          <p:cNvSpPr>
            <a:spLocks xmlns:a="http://schemas.openxmlformats.org/drawingml/2006/main" noGrp="1"/>
          </p:cNvSpPr>
          <p:nvPr/>
        </p:nvSpPr>
        <p:spPr>
          <a:xfrm xmlns:a="http://schemas.openxmlformats.org/drawingml/2006/main">
            <a:off x="6477000" y="3686175"/>
            <a:ext cx="857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102A43"/>
                </a:solidFill>
              </a:defRPr>
            </a:pPr>
            <a:r>
              <a:rPr sz="1050" b="1">
                <a:solidFill>
                  <a:srgbClr val="102A43"/>
                </a:solidFill>
              </a:rPr>
              <a:t>stimulus</a:t>
            </a:r>
          </a:p>
        </p:txBody>
      </p:sp>
      <p:sp>
        <p:nvSpPr>
          <p:cNvPr id="20" name="">
            <a:extLst xmlns:a="http://schemas.openxmlformats.org/drawingml/2006/main">
              <a:ext uri="{FF2B5EF4-FFF2-40B4-BE49-F238E27FC236}">
                <a16:creationId xmlns:a16="http://schemas.microsoft.com/office/drawing/2014/main" id="{FE71072F-5F74-4B62-BFC9-275CF9C0FDE5}"/>
              </a:ext>
            </a:extLst>
          </p:cNvPr>
          <p:cNvSpPr>
            <a:spLocks xmlns:a="http://schemas.openxmlformats.org/drawingml/2006/main" noGrp="1"/>
          </p:cNvSpPr>
          <p:nvPr/>
        </p:nvSpPr>
        <p:spPr>
          <a:xfrm xmlns:a="http://schemas.openxmlformats.org/drawingml/2006/main">
            <a:off x="8191500" y="3190875"/>
            <a:ext cx="685800" cy="0"/>
          </a:xfrm>
          <a:prstGeom xmlns:a="http://schemas.openxmlformats.org/drawingml/2006/main" prst="line">
            <a:avLst/>
          </a:prstGeom>
          <a:noFill xmlns:a="http://schemas.openxmlformats.org/drawingml/2006/main"/>
          <a:ln xmlns:a="http://schemas.openxmlformats.org/drawingml/2006/main" w="47625">
            <a:solidFill>
              <a:srgbClr val="66788A"/>
            </a:solidFill>
            <a:prstDash val="solid"/>
          </a:ln>
        </p:spPr>
      </p:sp>
      <p:sp>
        <p:nvSpPr>
          <p:cNvPr id="21" name="">
            <a:extLst xmlns:a="http://schemas.openxmlformats.org/drawingml/2006/main">
              <a:ext uri="{FF2B5EF4-FFF2-40B4-BE49-F238E27FC236}">
                <a16:creationId xmlns:a16="http://schemas.microsoft.com/office/drawing/2014/main" id="{394F6348-1B4F-43F7-A276-91625009AC88}"/>
              </a:ext>
            </a:extLst>
          </p:cNvPr>
          <p:cNvSpPr>
            <a:spLocks xmlns:a="http://schemas.openxmlformats.org/drawingml/2006/main" noGrp="1"/>
          </p:cNvSpPr>
          <p:nvPr/>
        </p:nvSpPr>
        <p:spPr>
          <a:xfrm xmlns:a="http://schemas.openxmlformats.org/drawingml/2006/main">
            <a:off x="7629525" y="2867025"/>
            <a:ext cx="647700" cy="647700"/>
          </a:xfrm>
          <a:prstGeom xmlns:a="http://schemas.openxmlformats.org/drawingml/2006/main" prst="ellipse">
            <a:avLst/>
          </a:prstGeom>
          <a:solidFill xmlns:a="http://schemas.openxmlformats.org/drawingml/2006/main">
            <a:srgbClr val="F4B942"/>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765F8D7F-2EA6-406C-B692-1AF3255EB615}"/>
              </a:ext>
            </a:extLst>
          </p:cNvPr>
          <p:cNvSpPr>
            <a:spLocks xmlns:a="http://schemas.openxmlformats.org/drawingml/2006/main" noGrp="1"/>
          </p:cNvSpPr>
          <p:nvPr/>
        </p:nvSpPr>
        <p:spPr>
          <a:xfrm xmlns:a="http://schemas.openxmlformats.org/drawingml/2006/main">
            <a:off x="7524750" y="3686175"/>
            <a:ext cx="857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102A43"/>
                </a:solidFill>
              </a:defRPr>
            </a:pPr>
            <a:r>
              <a:rPr sz="1050" b="1">
                <a:solidFill>
                  <a:srgbClr val="102A43"/>
                </a:solidFill>
              </a:rPr>
              <a:t>sensasi</a:t>
            </a:r>
          </a:p>
        </p:txBody>
      </p:sp>
      <p:sp>
        <p:nvSpPr>
          <p:cNvPr id="23" name="">
            <a:extLst xmlns:a="http://schemas.openxmlformats.org/drawingml/2006/main">
              <a:ext uri="{FF2B5EF4-FFF2-40B4-BE49-F238E27FC236}">
                <a16:creationId xmlns:a16="http://schemas.microsoft.com/office/drawing/2014/main" id="{E85A2DED-5CD9-4652-9CA9-1A0BC4BBB232}"/>
              </a:ext>
            </a:extLst>
          </p:cNvPr>
          <p:cNvSpPr>
            <a:spLocks xmlns:a="http://schemas.openxmlformats.org/drawingml/2006/main" noGrp="1"/>
          </p:cNvSpPr>
          <p:nvPr/>
        </p:nvSpPr>
        <p:spPr>
          <a:xfrm xmlns:a="http://schemas.openxmlformats.org/drawingml/2006/main">
            <a:off x="9239250" y="3190875"/>
            <a:ext cx="685800" cy="0"/>
          </a:xfrm>
          <a:prstGeom xmlns:a="http://schemas.openxmlformats.org/drawingml/2006/main" prst="line">
            <a:avLst/>
          </a:prstGeom>
          <a:noFill xmlns:a="http://schemas.openxmlformats.org/drawingml/2006/main"/>
          <a:ln xmlns:a="http://schemas.openxmlformats.org/drawingml/2006/main" w="47625">
            <a:solidFill>
              <a:srgbClr val="66788A"/>
            </a:solidFill>
            <a:prstDash val="solid"/>
          </a:ln>
        </p:spPr>
      </p:sp>
      <p:sp>
        <p:nvSpPr>
          <p:cNvPr id="24" name="">
            <a:extLst xmlns:a="http://schemas.openxmlformats.org/drawingml/2006/main">
              <a:ext uri="{FF2B5EF4-FFF2-40B4-BE49-F238E27FC236}">
                <a16:creationId xmlns:a16="http://schemas.microsoft.com/office/drawing/2014/main" id="{5D61D5D7-5DA0-444D-9C97-CB480F808C99}"/>
              </a:ext>
            </a:extLst>
          </p:cNvPr>
          <p:cNvSpPr>
            <a:spLocks xmlns:a="http://schemas.openxmlformats.org/drawingml/2006/main" noGrp="1"/>
          </p:cNvSpPr>
          <p:nvPr/>
        </p:nvSpPr>
        <p:spPr>
          <a:xfrm xmlns:a="http://schemas.openxmlformats.org/drawingml/2006/main">
            <a:off x="8677275" y="2867025"/>
            <a:ext cx="647700" cy="647700"/>
          </a:xfrm>
          <a:prstGeom xmlns:a="http://schemas.openxmlformats.org/drawingml/2006/main" prst="ellipse">
            <a:avLst/>
          </a:prstGeom>
          <a:solidFill xmlns:a="http://schemas.openxmlformats.org/drawingml/2006/main">
            <a:srgbClr val="00A6A6"/>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3027E550-4678-480A-9F05-1E1B481E7482}"/>
              </a:ext>
            </a:extLst>
          </p:cNvPr>
          <p:cNvSpPr>
            <a:spLocks xmlns:a="http://schemas.openxmlformats.org/drawingml/2006/main" noGrp="1"/>
          </p:cNvSpPr>
          <p:nvPr/>
        </p:nvSpPr>
        <p:spPr>
          <a:xfrm xmlns:a="http://schemas.openxmlformats.org/drawingml/2006/main">
            <a:off x="8572500" y="3686175"/>
            <a:ext cx="857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102A43"/>
                </a:solidFill>
              </a:defRPr>
            </a:pPr>
            <a:r>
              <a:rPr sz="1050" b="1">
                <a:solidFill>
                  <a:srgbClr val="102A43"/>
                </a:solidFill>
              </a:rPr>
              <a:t>persepsi</a:t>
            </a:r>
          </a:p>
        </p:txBody>
      </p:sp>
      <p:sp>
        <p:nvSpPr>
          <p:cNvPr id="26" name="">
            <a:extLst xmlns:a="http://schemas.openxmlformats.org/drawingml/2006/main">
              <a:ext uri="{FF2B5EF4-FFF2-40B4-BE49-F238E27FC236}">
                <a16:creationId xmlns:a16="http://schemas.microsoft.com/office/drawing/2014/main" id="{9B250BE9-5BA9-4B91-AC4A-8ACD10A09B14}"/>
              </a:ext>
            </a:extLst>
          </p:cNvPr>
          <p:cNvSpPr>
            <a:spLocks xmlns:a="http://schemas.openxmlformats.org/drawingml/2006/main" noGrp="1"/>
          </p:cNvSpPr>
          <p:nvPr/>
        </p:nvSpPr>
        <p:spPr>
          <a:xfrm xmlns:a="http://schemas.openxmlformats.org/drawingml/2006/main">
            <a:off x="9725025" y="2867025"/>
            <a:ext cx="647700" cy="647700"/>
          </a:xfrm>
          <a:prstGeom xmlns:a="http://schemas.openxmlformats.org/drawingml/2006/main" prst="ellipse">
            <a:avLst/>
          </a:prstGeom>
          <a:solidFill xmlns:a="http://schemas.openxmlformats.org/drawingml/2006/main">
            <a:srgbClr val="6C63B5"/>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3A4FF0D7-D67B-414D-9E8C-20B8285AF9EE}"/>
              </a:ext>
            </a:extLst>
          </p:cNvPr>
          <p:cNvSpPr>
            <a:spLocks xmlns:a="http://schemas.openxmlformats.org/drawingml/2006/main" noGrp="1"/>
          </p:cNvSpPr>
          <p:nvPr/>
        </p:nvSpPr>
        <p:spPr>
          <a:xfrm xmlns:a="http://schemas.openxmlformats.org/drawingml/2006/main">
            <a:off x="9620250" y="3686175"/>
            <a:ext cx="857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050" b="1">
                <a:solidFill>
                  <a:srgbClr val="102A43"/>
                </a:solidFill>
              </a:defRPr>
            </a:pPr>
            <a:r>
              <a:rPr sz="1050" b="1">
                <a:solidFill>
                  <a:srgbClr val="102A43"/>
                </a:solidFill>
              </a:rPr>
              <a:t>respons</a:t>
            </a:r>
          </a:p>
        </p:txBody>
      </p:sp>
      <p:sp>
        <p:nvSpPr>
          <p:cNvPr id="28" name="">
            <a:extLst xmlns:a="http://schemas.openxmlformats.org/drawingml/2006/main">
              <a:ext uri="{FF2B5EF4-FFF2-40B4-BE49-F238E27FC236}">
                <a16:creationId xmlns:a16="http://schemas.microsoft.com/office/drawing/2014/main" id="{10A77E08-A807-4D38-ABE0-E746EB9B3F1B}"/>
              </a:ext>
            </a:extLst>
          </p:cNvPr>
          <p:cNvSpPr>
            <a:spLocks xmlns:a="http://schemas.openxmlformats.org/drawingml/2006/main" noGrp="1"/>
          </p:cNvSpPr>
          <p:nvPr/>
        </p:nvSpPr>
        <p:spPr>
          <a:xfrm xmlns:a="http://schemas.openxmlformats.org/drawingml/2006/main">
            <a:off x="6191250" y="54673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buNone/>
              <a:defRPr sz="1200" b="0">
                <a:solidFill>
                  <a:srgbClr val="66788A"/>
                </a:solidFill>
              </a:defRPr>
            </a:pPr>
            <a:r>
              <a:rPr sz="1200" b="0">
                <a:solidFill>
                  <a:srgbClr val="66788A"/>
                </a:solidFill>
              </a:rPr>
              <a:t>Tampilan tiket keluar dengan empat kotak respons singkat.</a:t>
            </a:r>
          </a:p>
        </p:txBody>
      </p:sp>
      <p:sp>
        <p:nvSpPr>
          <p:cNvPr id="29" name="">
            <a:extLst xmlns:a="http://schemas.openxmlformats.org/drawingml/2006/main">
              <a:ext uri="{FF2B5EF4-FFF2-40B4-BE49-F238E27FC236}">
                <a16:creationId xmlns:a16="http://schemas.microsoft.com/office/drawing/2014/main" id="{334F1980-36C3-4531-8580-D99203809859}"/>
              </a:ext>
            </a:extLst>
          </p:cNvPr>
          <p:cNvSpPr>
            <a:spLocks xmlns:a="http://schemas.openxmlformats.org/drawingml/2006/main" noGrp="1"/>
          </p:cNvSpPr>
          <p:nvPr/>
        </p:nvSpPr>
        <p:spPr>
          <a:xfrm xmlns:a="http://schemas.openxmlformats.org/drawingml/2006/main">
            <a:off x="685800" y="6438900"/>
            <a:ext cx="10820400" cy="0"/>
          </a:xfrm>
          <a:prstGeom xmlns:a="http://schemas.openxmlformats.org/drawingml/2006/main" prst="line">
            <a:avLst/>
          </a:prstGeom>
          <a:noFill xmlns:a="http://schemas.openxmlformats.org/drawingml/2006/main"/>
          <a:ln xmlns:a="http://schemas.openxmlformats.org/drawingml/2006/main" w="9525">
            <a:solidFill>
              <a:srgbClr val="E8EEF2"/>
            </a:solidFill>
            <a:prstDash val="solid"/>
          </a:ln>
        </p:spPr>
      </p:sp>
      <p:sp>
        <p:nvSpPr>
          <p:cNvPr id="30" name="">
            <a:extLst xmlns:a="http://schemas.openxmlformats.org/drawingml/2006/main">
              <a:ext uri="{FF2B5EF4-FFF2-40B4-BE49-F238E27FC236}">
                <a16:creationId xmlns:a16="http://schemas.microsoft.com/office/drawing/2014/main" id="{DF1EFB63-07FA-4E0C-8C09-24B5B0D7D948}"/>
              </a:ext>
            </a:extLst>
          </p:cNvPr>
          <p:cNvSpPr>
            <a:spLocks xmlns:a="http://schemas.openxmlformats.org/drawingml/2006/main" noGrp="1"/>
          </p:cNvSpPr>
          <p:nvPr/>
        </p:nvSpPr>
        <p:spPr>
          <a:xfrm xmlns:a="http://schemas.openxmlformats.org/drawingml/2006/main">
            <a:off x="685800" y="651510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900" b="1">
                <a:solidFill>
                  <a:srgbClr val="66788A"/>
                </a:solidFill>
              </a:defRPr>
            </a:pPr>
            <a:r>
              <a:rPr sz="900" b="1">
                <a:solidFill>
                  <a:srgbClr val="66788A"/>
                </a:solidFill>
              </a:rPr>
              <a:t>PERTEMUAN 01  •  5 menit</a:t>
            </a:r>
          </a:p>
        </p:txBody>
      </p:sp>
      <p:sp>
        <p:nvSpPr>
          <p:cNvPr id="31" name="">
            <a:extLst xmlns:a="http://schemas.openxmlformats.org/drawingml/2006/main">
              <a:ext uri="{FF2B5EF4-FFF2-40B4-BE49-F238E27FC236}">
                <a16:creationId xmlns:a16="http://schemas.microsoft.com/office/drawing/2014/main" id="{93439191-CB94-4FA2-9E6C-539CF14885BC}"/>
              </a:ext>
            </a:extLst>
          </p:cNvPr>
          <p:cNvSpPr>
            <a:spLocks xmlns:a="http://schemas.openxmlformats.org/drawingml/2006/main" noGrp="1"/>
          </p:cNvSpPr>
          <p:nvPr/>
        </p:nvSpPr>
        <p:spPr>
          <a:xfrm xmlns:a="http://schemas.openxmlformats.org/drawingml/2006/main">
            <a:off x="10572750" y="6515100"/>
            <a:ext cx="933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00" b="1">
                <a:solidFill>
                  <a:srgbClr val="66788A"/>
                </a:solidFill>
              </a:defRPr>
            </a:pPr>
            <a:r>
              <a:rPr sz="900" b="1">
                <a:solidFill>
                  <a:srgbClr val="66788A"/>
                </a:solidFill>
              </a:rPr>
              <a:t>10/10</a:t>
            </a:r>
          </a:p>
        </p:txBody>
      </p:sp>
    </p:spTree>
    <p:extLst>
      <p:ext uri="{BB962C8B-B14F-4D97-AF65-F5344CB8AC3E}">
        <p14:creationId xmlns:p14="http://schemas.microsoft.com/office/powerpoint/2010/main" val="92528501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2026-09-07T03:51:12.0340000Z</dcterms:created>
  <dcterms:modified xsi:type="dcterms:W3CDTF">2026-09-07T03:51:12.0340000Z</dcterms:modified>
</coreProperties>
</file>