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Pembuka: ajukan pertanyaan, ‘Apakah poster yang indah otomatis efektif?’ Tekankan bahwa efektivitas diukur dari pesan yang terdeteksi, dimaknai, dan menghasilkan tindakan.</a:t>
            </a:r>
          </a:p>
          <a:p>
            <a:endParaRPr/>
          </a:p>
          <a:p>
            <a:r>
              <a:t>[Sources]</a:t>
            </a:r>
          </a:p>
          <a:p>
            <a:r>
              <a:t>- Goldstein, E. B. (2014). Sensation and Perception, 9th ed. Cengage.</a:t>
            </a:r>
          </a:p>
          <a:p>
            <a:r>
              <a:t>- Ware, C. (2021). Information Visualization: Perception for Design, 4th ed. Morgan Kaufmann.</a:t>
            </a:r>
          </a:p>
          <a:p>
            <a:r>
              <a:t>- Artwork poster: visual orisinal generatif untuk materi ini.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Kasus</a:t>
            </a:r>
            <a:r>
              <a:rPr dirty="0"/>
              <a:t> </a:t>
            </a:r>
            <a:r>
              <a:rPr dirty="0" err="1"/>
              <a:t>ini</a:t>
            </a:r>
            <a:r>
              <a:rPr dirty="0"/>
              <a:t> </a:t>
            </a:r>
            <a:r>
              <a:rPr dirty="0" err="1"/>
              <a:t>bersifat</a:t>
            </a:r>
            <a:r>
              <a:rPr dirty="0"/>
              <a:t> </a:t>
            </a:r>
            <a:r>
              <a:rPr dirty="0" err="1"/>
              <a:t>hipotetis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latihan</a:t>
            </a:r>
            <a:r>
              <a:rPr dirty="0"/>
              <a:t> diagnosis. </a:t>
            </a:r>
            <a:r>
              <a:rPr dirty="0" err="1"/>
              <a:t>Jangan</a:t>
            </a:r>
            <a:r>
              <a:rPr dirty="0"/>
              <a:t> </a:t>
            </a:r>
            <a:r>
              <a:rPr dirty="0" err="1"/>
              <a:t>langsung</a:t>
            </a:r>
            <a:r>
              <a:rPr dirty="0"/>
              <a:t> </a:t>
            </a:r>
            <a:r>
              <a:rPr dirty="0" err="1"/>
              <a:t>menunjukkan</a:t>
            </a:r>
            <a:r>
              <a:rPr dirty="0"/>
              <a:t> </a:t>
            </a:r>
            <a:r>
              <a:rPr dirty="0" err="1"/>
              <a:t>jawaban</a:t>
            </a:r>
            <a:r>
              <a:rPr dirty="0"/>
              <a:t>. Minta </a:t>
            </a:r>
            <a:r>
              <a:rPr dirty="0" err="1"/>
              <a:t>mahasiswa</a:t>
            </a:r>
            <a:r>
              <a:rPr dirty="0"/>
              <a:t> </a:t>
            </a:r>
            <a:r>
              <a:rPr dirty="0" err="1"/>
              <a:t>mengamati</a:t>
            </a:r>
            <a:r>
              <a:rPr dirty="0"/>
              <a:t> </a:t>
            </a:r>
            <a:r>
              <a:rPr dirty="0" err="1"/>
              <a:t>selama</a:t>
            </a:r>
            <a:r>
              <a:rPr dirty="0"/>
              <a:t> lima </a:t>
            </a:r>
            <a:r>
              <a:rPr dirty="0" err="1"/>
              <a:t>detik</a:t>
            </a:r>
            <a:r>
              <a:rPr dirty="0"/>
              <a:t>, </a:t>
            </a:r>
            <a:r>
              <a:rPr dirty="0" err="1"/>
              <a:t>menutup</a:t>
            </a:r>
            <a:r>
              <a:rPr dirty="0"/>
              <a:t> slide, </a:t>
            </a:r>
            <a:r>
              <a:rPr dirty="0" err="1"/>
              <a:t>lalu</a:t>
            </a:r>
            <a:r>
              <a:rPr dirty="0"/>
              <a:t> </a:t>
            </a:r>
            <a:r>
              <a:rPr dirty="0" err="1"/>
              <a:t>menyebut</a:t>
            </a:r>
            <a:r>
              <a:rPr dirty="0"/>
              <a:t> </a:t>
            </a:r>
            <a:r>
              <a:rPr dirty="0" err="1"/>
              <a:t>informasi</a:t>
            </a:r>
            <a:r>
              <a:rPr dirty="0"/>
              <a:t> yang </a:t>
            </a:r>
            <a:r>
              <a:rPr dirty="0" err="1"/>
              <a:t>diingat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Goldstein, E. B. (2014). Sensation and Perception, 9th ed. Cengage.</a:t>
            </a:r>
          </a:p>
          <a:p>
            <a:r>
              <a:rPr dirty="0"/>
              <a:t>- Ware, C. (2021). Information Visualization: Perception for Design, 4th ed. Morgan Kaufmann.</a:t>
            </a:r>
          </a:p>
          <a:p>
            <a:r>
              <a:rPr dirty="0"/>
              <a:t>- Artwork poster: visual </a:t>
            </a:r>
            <a:r>
              <a:rPr dirty="0" err="1"/>
              <a:t>orisinal</a:t>
            </a:r>
            <a:r>
              <a:rPr dirty="0"/>
              <a:t> </a:t>
            </a:r>
            <a:r>
              <a:rPr dirty="0" err="1"/>
              <a:t>generatif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materi</a:t>
            </a:r>
            <a:r>
              <a:rPr dirty="0"/>
              <a:t> </a:t>
            </a:r>
            <a:r>
              <a:rPr dirty="0" err="1"/>
              <a:t>ini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Tampilkan</a:t>
            </a:r>
            <a:r>
              <a:rPr dirty="0"/>
              <a:t> </a:t>
            </a:r>
            <a:r>
              <a:rPr dirty="0" err="1"/>
              <a:t>selama</a:t>
            </a:r>
            <a:r>
              <a:rPr dirty="0"/>
              <a:t> lima </a:t>
            </a:r>
            <a:r>
              <a:rPr dirty="0" err="1"/>
              <a:t>detik</a:t>
            </a:r>
            <a:r>
              <a:rPr dirty="0"/>
              <a:t>. </a:t>
            </a:r>
            <a:r>
              <a:rPr dirty="0" err="1"/>
              <a:t>Jawaban</a:t>
            </a:r>
            <a:r>
              <a:rPr dirty="0"/>
              <a:t> yang </a:t>
            </a:r>
            <a:r>
              <a:rPr dirty="0" err="1"/>
              <a:t>diharapkan</a:t>
            </a:r>
            <a:r>
              <a:rPr dirty="0"/>
              <a:t>: </a:t>
            </a:r>
            <a:r>
              <a:rPr dirty="0" err="1"/>
              <a:t>audiens</a:t>
            </a:r>
            <a:r>
              <a:rPr dirty="0"/>
              <a:t> </a:t>
            </a:r>
            <a:r>
              <a:rPr dirty="0" err="1"/>
              <a:t>kemungkinan</a:t>
            </a:r>
            <a:r>
              <a:rPr dirty="0"/>
              <a:t> </a:t>
            </a:r>
            <a:r>
              <a:rPr dirty="0" err="1"/>
              <a:t>mengingat</a:t>
            </a:r>
            <a:r>
              <a:rPr dirty="0"/>
              <a:t> </a:t>
            </a:r>
            <a:r>
              <a:rPr dirty="0" err="1"/>
              <a:t>nama</a:t>
            </a:r>
            <a:r>
              <a:rPr dirty="0"/>
              <a:t> acara dan </a:t>
            </a:r>
            <a:r>
              <a:rPr dirty="0" err="1"/>
              <a:t>warna</a:t>
            </a:r>
            <a:r>
              <a:rPr dirty="0"/>
              <a:t> </a:t>
            </a:r>
            <a:r>
              <a:rPr dirty="0" err="1"/>
              <a:t>utama</a:t>
            </a:r>
            <a:r>
              <a:rPr dirty="0"/>
              <a:t>, </a:t>
            </a:r>
            <a:r>
              <a:rPr dirty="0" err="1"/>
              <a:t>tetapi</a:t>
            </a:r>
            <a:r>
              <a:rPr dirty="0"/>
              <a:t> </a:t>
            </a:r>
            <a:r>
              <a:rPr dirty="0" err="1"/>
              <a:t>melewatkan</a:t>
            </a:r>
            <a:r>
              <a:rPr dirty="0"/>
              <a:t> </a:t>
            </a:r>
            <a:r>
              <a:rPr dirty="0" err="1"/>
              <a:t>tanggal</a:t>
            </a:r>
            <a:r>
              <a:rPr dirty="0"/>
              <a:t>/</a:t>
            </a:r>
            <a:r>
              <a:rPr dirty="0" err="1"/>
              <a:t>tempat</a:t>
            </a:r>
            <a:r>
              <a:rPr dirty="0"/>
              <a:t>. </a:t>
            </a:r>
            <a:r>
              <a:rPr dirty="0" err="1"/>
              <a:t>Ini</a:t>
            </a:r>
            <a:r>
              <a:rPr dirty="0"/>
              <a:t> </a:t>
            </a:r>
            <a:r>
              <a:rPr dirty="0" err="1"/>
              <a:t>menunjukkan</a:t>
            </a:r>
            <a:r>
              <a:rPr dirty="0"/>
              <a:t> </a:t>
            </a:r>
            <a:r>
              <a:rPr dirty="0" err="1"/>
              <a:t>keberadaan</a:t>
            </a:r>
            <a:r>
              <a:rPr dirty="0"/>
              <a:t> stimulus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menjamin</a:t>
            </a:r>
            <a:r>
              <a:rPr dirty="0"/>
              <a:t> </a:t>
            </a:r>
            <a:r>
              <a:rPr dirty="0" err="1"/>
              <a:t>informasi</a:t>
            </a:r>
            <a:r>
              <a:rPr dirty="0"/>
              <a:t> </a:t>
            </a:r>
            <a:r>
              <a:rPr dirty="0" err="1"/>
              <a:t>diproses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Goldstein, E. B. (2014). Sensation and Perception, 9th ed. Cengage.</a:t>
            </a:r>
          </a:p>
          <a:p>
            <a:r>
              <a:rPr dirty="0"/>
              <a:t>- Ware, C. (2021). Information Visualization: Perception for Design, 4th ed. Morgan Kaufmann.</a:t>
            </a:r>
          </a:p>
          <a:p>
            <a:r>
              <a:rPr dirty="0"/>
              <a:t>- Artwork poster: visual </a:t>
            </a:r>
            <a:r>
              <a:rPr dirty="0" err="1"/>
              <a:t>orisinal</a:t>
            </a:r>
            <a:r>
              <a:rPr dirty="0"/>
              <a:t> </a:t>
            </a:r>
            <a:r>
              <a:rPr dirty="0" err="1"/>
              <a:t>generatif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materi</a:t>
            </a:r>
            <a:r>
              <a:rPr dirty="0"/>
              <a:t> </a:t>
            </a:r>
            <a:r>
              <a:rPr dirty="0" err="1"/>
              <a:t>ini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Jelaskan urutannya: tanggal secara fisik ada, tetapi stimulusnya lemah; sensasi tidak cukup kuat; persepsi tidak menempatkannya sebagai prioritas; kognisi gagal menyimpan informasi; respons yang diharapkan tidak terjadi.</a:t>
            </a:r>
          </a:p>
          <a:p>
            <a:endParaRPr/>
          </a:p>
          <a:p>
            <a:r>
              <a:t>[Sources]</a:t>
            </a:r>
          </a:p>
          <a:p>
            <a:r>
              <a:t>- Goldstein, E. B. (2014). Sensation and Perception, 9th ed. Cengage.</a:t>
            </a:r>
          </a:p>
          <a:p>
            <a:r>
              <a:t>- Ware, C. (2021). Information Visualization: Perception for Design, 4th ed. Morgan Kaufmann.</a:t>
            </a:r>
          </a:p>
          <a:p>
            <a:r>
              <a:t>- Artwork poster: visual orisinal generatif untuk materi ini.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Bottom-up menjelaskan kekuatan fitur visual; top-down menjelaskan ekspektasi dan pengalaman pembaca. Poster efektif menyelaraskan keduanya: informasi penting menonjol dan berada pada pola baca yang diperkirakan audiens.</a:t>
            </a:r>
          </a:p>
          <a:p>
            <a:endParaRPr/>
          </a:p>
          <a:p>
            <a:r>
              <a:t>[Sources]</a:t>
            </a:r>
          </a:p>
          <a:p>
            <a:r>
              <a:t>- Goldstein, E. B. (2014). Sensation and Perception, 9th ed. Cengage.</a:t>
            </a:r>
          </a:p>
          <a:p>
            <a:r>
              <a:t>- Ware, C. (2021). Information Visualization: Perception for Design, 4th ed. Morgan Kaufmann.</a:t>
            </a:r>
          </a:p>
          <a:p>
            <a:r>
              <a:t>- Artwork poster: visual orisinal generatif untuk materi ini.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Kunci jawaban: persoalan utama bukan ‘warna jelek’, melainkan hierarki informasi. Jawaban mahasiswa dinilai kuat bila menyebut bukti spesifik, menghubungkannya dengan teori, memprediksi dampak, dan menawarkan revisi terukur.</a:t>
            </a:r>
          </a:p>
          <a:p>
            <a:endParaRPr/>
          </a:p>
          <a:p>
            <a:r>
              <a:t>[Sources]</a:t>
            </a:r>
          </a:p>
          <a:p>
            <a:r>
              <a:t>- Goldstein, E. B. (2014). Sensation and Perception, 9th ed. Cengage.</a:t>
            </a:r>
          </a:p>
          <a:p>
            <a:r>
              <a:t>- Ware, C. (2021). Information Visualization: Perception for Design, 4th ed. Morgan Kaufmann.</a:t>
            </a:r>
          </a:p>
          <a:p>
            <a:r>
              <a:t>- Artwork poster: visual orisinal generatif untuk materi ini.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Bandingkan dengan Poster A. Artwork tidak berubah; hanya hierarki informasi yang diperbaiki. Ini membuktikan bahwa keputusan tipografi, kontras, dan pengelompokan dapat mengubah respons tanpa mengganti konsep visual utama.</a:t>
            </a:r>
          </a:p>
          <a:p>
            <a:endParaRPr/>
          </a:p>
          <a:p>
            <a:r>
              <a:t>[Sources]</a:t>
            </a:r>
          </a:p>
          <a:p>
            <a:r>
              <a:t>- Goldstein, E. B. (2014). Sensation and Perception, 9th ed. Cengage.</a:t>
            </a:r>
          </a:p>
          <a:p>
            <a:r>
              <a:t>- Ware, C. (2021). Information Visualization: Perception for Design, 4th ed. Morgan Kaufmann.</a:t>
            </a:r>
          </a:p>
          <a:p>
            <a:r>
              <a:t>- Artwork poster: visual orisinal generatif untuk materi ini.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Minta mahasiswa menyebutkan apa yang tetap dan apa yang berubah. Artwork, warna utama, dan identitas acara tetap; ukuran, kontras, pengelompokan, serta posisi informasi tindakan berubah.</a:t>
            </a:r>
          </a:p>
          <a:p>
            <a:endParaRPr/>
          </a:p>
          <a:p>
            <a:r>
              <a:t>[Sources]</a:t>
            </a:r>
          </a:p>
          <a:p>
            <a:r>
              <a:t>- Goldstein, E. B. (2014). Sensation and Perception, 9th ed. Cengage.</a:t>
            </a:r>
          </a:p>
          <a:p>
            <a:r>
              <a:t>- Ware, C. (2021). Information Visualization: Perception for Design, 4th ed. Morgan Kaufmann.</a:t>
            </a:r>
          </a:p>
          <a:p>
            <a:r>
              <a:t>- Artwork poster: visual orisinal generatif untuk materi ini.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Aktivitas OBE: mahasiswa menunjukkan bukti capaian melalui audit dan revisi. Beri waktu 15–20 menit. Minta setiap kelompok mempresentasikan alasan desain, bukan hanya hasil visual.</a:t>
            </a:r>
          </a:p>
          <a:p>
            <a:endParaRPr/>
          </a:p>
          <a:p>
            <a:r>
              <a:t>[Sources]</a:t>
            </a:r>
          </a:p>
          <a:p>
            <a:r>
              <a:t>- Goldstein, E. B. (2014). Sensation and Perception, 9th ed. Cengage.</a:t>
            </a:r>
          </a:p>
          <a:p>
            <a:r>
              <a:t>- Ware, C. (2021). Information Visualization: Perception for Design, 4th ed. Morgan Kaufmann.</a:t>
            </a:r>
          </a:p>
          <a:p>
            <a:r>
              <a:t>- Artwork poster: visual orisinal generatif untuk materi ini.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Gunakan rubrik untuk menilai. Jawaban alternatif dapat diterima jika konsisten dengan bukti. Skor ≥70 menunjukkan mahasiswa mampu membedakan gejala visual, mekanisme persepsi, dan solusi desain.</a:t>
            </a:r>
          </a:p>
          <a:p>
            <a:endParaRPr/>
          </a:p>
          <a:p>
            <a:r>
              <a:t>[Sources]</a:t>
            </a:r>
          </a:p>
          <a:p>
            <a:r>
              <a:t>- Goldstein, E. B. (2014). Sensation and Perception, 9th ed. Cengage.</a:t>
            </a:r>
          </a:p>
          <a:p>
            <a:r>
              <a:t>- Ware, C. (2021). Information Visualization: Perception for Design, 4th ed. Morgan Kaufmann.</a:t>
            </a:r>
          </a:p>
          <a:p>
            <a:r>
              <a:t>- Artwork poster: visual orisinal generatif untuk materi ini.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C80FB6B-E1A5-4275-95B0-E608D8AA1F08}"/>
              </a:ext>
            </a:extLst>
          </p:cNvPr>
          <p:cNvSpPr>
            <a:spLocks noGrp="1"/>
          </p:cNvSpPr>
          <p:nvPr/>
        </p:nvSpPr>
        <p:spPr>
          <a:xfrm>
            <a:off x="400050" y="400050"/>
            <a:ext cx="5715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STUDI KASUS POSTER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5D00F0-FD7D-466E-A438-E4BAC0D66732}"/>
              </a:ext>
            </a:extLst>
          </p:cNvPr>
          <p:cNvSpPr>
            <a:spLocks noGrp="1"/>
          </p:cNvSpPr>
          <p:nvPr/>
        </p:nvSpPr>
        <p:spPr>
          <a:xfrm>
            <a:off x="400050" y="1714500"/>
            <a:ext cx="8858250" cy="2000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465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Ketika Poster Menarik</a:t>
            </a:r>
          </a:p>
          <a:p>
            <a:pPr algn="l">
              <a:defRPr sz="465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Gagal Menyampaikan Waktu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C2230C-D1F1-4668-9CBB-ECB5F313F6AB}"/>
              </a:ext>
            </a:extLst>
          </p:cNvPr>
          <p:cNvSpPr>
            <a:spLocks noGrp="1"/>
          </p:cNvSpPr>
          <p:nvPr/>
        </p:nvSpPr>
        <p:spPr>
          <a:xfrm>
            <a:off x="400050" y="4762500"/>
            <a:ext cx="685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00" b="0">
                <a:solidFill>
                  <a:srgbClr val="5E6873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E6873"/>
                </a:solidFill>
                <a:latin typeface="Arial"/>
                <a:ea typeface="Arial"/>
                <a:cs typeface="Arial"/>
              </a:rPr>
              <a:t>Membedah sensasi, persepsi, kognisi, dan respons audiens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4F6B5D-3A09-4D5C-9A7A-807C9BC99F18}"/>
              </a:ext>
            </a:extLst>
          </p:cNvPr>
          <p:cNvSpPr>
            <a:spLocks noGrp="1"/>
          </p:cNvSpPr>
          <p:nvPr/>
        </p:nvSpPr>
        <p:spPr>
          <a:xfrm>
            <a:off x="400050" y="61912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PSIKOLOGI PERSEPSI DESAIN · DKV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16EEEE-0E54-423F-A33C-70D16C673DCC}"/>
              </a:ext>
            </a:extLst>
          </p:cNvPr>
          <p:cNvSpPr>
            <a:spLocks noGrp="1"/>
          </p:cNvSpPr>
          <p:nvPr/>
        </p:nvSpPr>
        <p:spPr>
          <a:xfrm>
            <a:off x="11144250" y="6400800"/>
            <a:ext cx="666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75" b="0">
                <a:solidFill>
                  <a:srgbClr val="5E68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3"/>
                </a:solidFill>
                <a:latin typeface="Arial"/>
                <a:ea typeface="Arial"/>
                <a:cs typeface="Arial"/>
              </a:rPr>
              <a:t>1/10</a:t>
            </a:r>
          </a:p>
        </p:txBody>
      </p:sp>
    </p:spTree>
    <p:extLst>
      <p:ext uri="{BB962C8B-B14F-4D97-AF65-F5344CB8AC3E}">
        <p14:creationId xmlns:p14="http://schemas.microsoft.com/office/powerpoint/2010/main" val="2097754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5C9AF29-86DC-4D97-A370-9522F7C027C4}"/>
              </a:ext>
            </a:extLst>
          </p:cNvPr>
          <p:cNvSpPr>
            <a:spLocks noGrp="1"/>
          </p:cNvSpPr>
          <p:nvPr/>
        </p:nvSpPr>
        <p:spPr>
          <a:xfrm>
            <a:off x="400050" y="26670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PSIKOLOGI PERSEPSI DESAIN · PERTEMUAN 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D11D65C-24DD-4F6F-855E-AD3DEEA69F34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049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00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Kasus: Tanggal Festival Tidak Terlihat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0753CD-5F7F-4600-BABA-E901297EBB13}"/>
              </a:ext>
            </a:extLst>
          </p:cNvPr>
          <p:cNvSpPr>
            <a:spLocks noGrp="1"/>
          </p:cNvSpPr>
          <p:nvPr/>
        </p:nvSpPr>
        <p:spPr>
          <a:xfrm>
            <a:off x="11144250" y="6400800"/>
            <a:ext cx="666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75" b="0">
                <a:solidFill>
                  <a:srgbClr val="5E68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3"/>
                </a:solidFill>
                <a:latin typeface="Arial"/>
                <a:ea typeface="Arial"/>
                <a:cs typeface="Arial"/>
              </a:rPr>
              <a:t>2/10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B6A9DD-C469-4C39-B3D5-D3B0123F87F2}"/>
              </a:ext>
            </a:extLst>
          </p:cNvPr>
          <p:cNvSpPr>
            <a:spLocks noGrp="1"/>
          </p:cNvSpPr>
          <p:nvPr/>
        </p:nvSpPr>
        <p:spPr>
          <a:xfrm>
            <a:off x="400050" y="1676400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SITUASI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92D4EC-BB6F-43C7-9AF2-447E2A85F1B5}"/>
              </a:ext>
            </a:extLst>
          </p:cNvPr>
          <p:cNvSpPr>
            <a:spLocks noGrp="1"/>
          </p:cNvSpPr>
          <p:nvPr/>
        </p:nvSpPr>
        <p:spPr>
          <a:xfrm>
            <a:off x="400050" y="2095500"/>
            <a:ext cx="5238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025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2025" b="1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Poster Festival Desain </a:t>
            </a:r>
            <a:r>
              <a:rPr sz="2025" b="1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Kampus</a:t>
            </a:r>
            <a:r>
              <a:rPr sz="2025" b="1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 </a:t>
            </a:r>
            <a:r>
              <a:rPr sz="2025" b="1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dipuji</a:t>
            </a:r>
            <a:r>
              <a:rPr sz="2025" b="1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 </a:t>
            </a:r>
            <a:r>
              <a:rPr sz="2025" b="1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karena</a:t>
            </a:r>
            <a:r>
              <a:rPr sz="2025" b="1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 </a:t>
            </a:r>
            <a:r>
              <a:rPr sz="2025" b="1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visualnya</a:t>
            </a:r>
            <a:r>
              <a:rPr sz="2025" b="1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 </a:t>
            </a:r>
            <a:r>
              <a:rPr sz="2025" b="1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kuat</a:t>
            </a:r>
            <a:r>
              <a:rPr sz="2025" b="1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. </a:t>
            </a:r>
            <a:r>
              <a:rPr sz="2025" b="1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Namun</a:t>
            </a:r>
            <a:r>
              <a:rPr sz="2025" b="1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, </a:t>
            </a:r>
            <a:r>
              <a:rPr sz="2025" b="1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sebagian</a:t>
            </a:r>
            <a:r>
              <a:rPr sz="2025" b="1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 </a:t>
            </a:r>
            <a:r>
              <a:rPr sz="2025" b="1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mahasiswa</a:t>
            </a:r>
            <a:r>
              <a:rPr sz="2025" b="1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 </a:t>
            </a:r>
            <a:r>
              <a:rPr sz="2025" b="1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hanya</a:t>
            </a:r>
            <a:r>
              <a:rPr sz="2025" b="1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 </a:t>
            </a:r>
            <a:r>
              <a:rPr sz="2025" b="1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mengingat</a:t>
            </a:r>
            <a:r>
              <a:rPr sz="2025" b="1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 </a:t>
            </a:r>
            <a:r>
              <a:rPr sz="2025" b="1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judul</a:t>
            </a:r>
            <a:r>
              <a:rPr sz="2025" b="1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 acara—</a:t>
            </a:r>
            <a:r>
              <a:rPr sz="2025" b="1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bukan</a:t>
            </a:r>
            <a:r>
              <a:rPr sz="2025" b="1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 </a:t>
            </a:r>
            <a:r>
              <a:rPr sz="2025" b="1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tanggal</a:t>
            </a:r>
            <a:r>
              <a:rPr sz="2025" b="1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 dan </a:t>
            </a:r>
            <a:r>
              <a:rPr sz="2025" b="1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tempatnya</a:t>
            </a:r>
            <a:r>
              <a:rPr sz="2025" b="1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EFF216-41E6-486B-99F4-7CEEEA43DD24}"/>
              </a:ext>
            </a:extLst>
          </p:cNvPr>
          <p:cNvSpPr>
            <a:spLocks noGrp="1"/>
          </p:cNvSpPr>
          <p:nvPr/>
        </p:nvSpPr>
        <p:spPr>
          <a:xfrm>
            <a:off x="400050" y="4000500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Tugas mahasiswa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D67F67-FD74-48CB-B018-3AB239D8EA99}"/>
              </a:ext>
            </a:extLst>
          </p:cNvPr>
          <p:cNvSpPr>
            <a:spLocks noGrp="1"/>
          </p:cNvSpPr>
          <p:nvPr/>
        </p:nvSpPr>
        <p:spPr>
          <a:xfrm>
            <a:off x="400050" y="4400550"/>
            <a:ext cx="5238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01820"/>
                </a:solidFill>
                <a:latin typeface="Arial"/>
                <a:ea typeface="Arial"/>
                <a:cs typeface="Arial"/>
              </a:rPr>
              <a:t>Temukan tahap persepsi yang gagal, tunjukkan bukti visual, lalu usulkan satu perbaikan utama.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rcRect t="3472" b="3472"/>
          <a:stretch>
            <a:fillRect/>
          </a:stretch>
        </p:blipFill>
        <p:spPr>
          <a:xfrm>
            <a:off x="6572250" y="1428750"/>
            <a:ext cx="409575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36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CC51CFC-7E6F-42B9-8F09-A2E6A3D881E4}"/>
              </a:ext>
            </a:extLst>
          </p:cNvPr>
          <p:cNvSpPr>
            <a:spLocks noGrp="1"/>
          </p:cNvSpPr>
          <p:nvPr/>
        </p:nvSpPr>
        <p:spPr>
          <a:xfrm>
            <a:off x="400050" y="26670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PSIKOLOGI PERSEPSI DESAIN · PERTEMUAN 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881C-6804-4F6B-9E89-0C2623315D00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049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00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Poster A: Stimulus Ada, tetapi Tidak Menjadi Informasi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131442-C69E-42AE-905C-E33A64ADFB3E}"/>
              </a:ext>
            </a:extLst>
          </p:cNvPr>
          <p:cNvSpPr>
            <a:spLocks noGrp="1"/>
          </p:cNvSpPr>
          <p:nvPr/>
        </p:nvSpPr>
        <p:spPr>
          <a:xfrm>
            <a:off x="11144250" y="6400800"/>
            <a:ext cx="666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75" b="0">
                <a:solidFill>
                  <a:srgbClr val="5E68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3"/>
                </a:solidFill>
                <a:latin typeface="Arial"/>
                <a:ea typeface="Arial"/>
                <a:cs typeface="Arial"/>
              </a:rPr>
              <a:t>3/10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rcRect t="3472" b="3472"/>
          <a:stretch>
            <a:fillRect/>
          </a:stretch>
        </p:blipFill>
        <p:spPr>
          <a:xfrm>
            <a:off x="714374" y="1447800"/>
            <a:ext cx="4330065" cy="50349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E3B6A44-4747-47EB-ABE3-85664365DB97}"/>
              </a:ext>
            </a:extLst>
          </p:cNvPr>
          <p:cNvSpPr>
            <a:spLocks noGrp="1"/>
          </p:cNvSpPr>
          <p:nvPr/>
        </p:nvSpPr>
        <p:spPr>
          <a:xfrm>
            <a:off x="902970" y="2705100"/>
            <a:ext cx="2952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FFCA45"/>
                </a:solidFill>
                <a:latin typeface="Arial"/>
                <a:ea typeface="Arial"/>
                <a:cs typeface="Arial"/>
              </a:defRPr>
            </a:pPr>
            <a:r>
              <a:rPr sz="1200" b="1" dirty="0">
                <a:solidFill>
                  <a:srgbClr val="FFC000"/>
                </a:solidFill>
                <a:latin typeface="Arial"/>
                <a:ea typeface="Arial"/>
                <a:cs typeface="Arial"/>
              </a:rPr>
              <a:t>FESTIVAL DESAIN MAHASISWA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762F01-8DF7-4FB6-AD92-AA256F09181F}"/>
              </a:ext>
            </a:extLst>
          </p:cNvPr>
          <p:cNvSpPr>
            <a:spLocks noGrp="1"/>
          </p:cNvSpPr>
          <p:nvPr/>
        </p:nvSpPr>
        <p:spPr>
          <a:xfrm>
            <a:off x="1047750" y="56197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0">
                <a:solidFill>
                  <a:srgbClr val="6F8CD8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F8CD8"/>
                </a:solidFill>
                <a:latin typeface="Arial"/>
                <a:ea typeface="Arial"/>
                <a:cs typeface="Arial"/>
              </a:rPr>
              <a:t>18 OKTOBER 2026 · AULA KAMPUS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4904F3-CF23-4481-9EFF-6E4F7185FC0C}"/>
              </a:ext>
            </a:extLst>
          </p:cNvPr>
          <p:cNvSpPr>
            <a:spLocks noGrp="1"/>
          </p:cNvSpPr>
          <p:nvPr/>
        </p:nvSpPr>
        <p:spPr>
          <a:xfrm>
            <a:off x="5619750" y="1657350"/>
            <a:ext cx="2857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1500" b="1" dirty="0" err="1">
                <a:solidFill>
                  <a:srgbClr val="165DFF"/>
                </a:solidFill>
                <a:latin typeface="Arial"/>
                <a:ea typeface="Arial"/>
                <a:cs typeface="Arial"/>
              </a:rPr>
              <a:t>Gejala</a:t>
            </a:r>
            <a:r>
              <a:rPr sz="1500" b="1" dirty="0">
                <a:solidFill>
                  <a:srgbClr val="165DFF"/>
                </a:solidFill>
                <a:latin typeface="Arial"/>
                <a:ea typeface="Arial"/>
                <a:cs typeface="Arial"/>
              </a:rPr>
              <a:t> yang </a:t>
            </a:r>
            <a:r>
              <a:rPr sz="1500" b="1" dirty="0" err="1">
                <a:solidFill>
                  <a:srgbClr val="165DFF"/>
                </a:solidFill>
                <a:latin typeface="Arial"/>
                <a:ea typeface="Arial"/>
                <a:cs typeface="Arial"/>
              </a:rPr>
              <a:t>tampak</a:t>
            </a:r>
            <a:endParaRPr sz="1500" b="1" dirty="0">
              <a:solidFill>
                <a:srgbClr val="165D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E2A2ED-80DF-4B97-BCBD-AE3B62631119}"/>
              </a:ext>
            </a:extLst>
          </p:cNvPr>
          <p:cNvSpPr>
            <a:spLocks noGrp="1"/>
          </p:cNvSpPr>
          <p:nvPr/>
        </p:nvSpPr>
        <p:spPr>
          <a:xfrm>
            <a:off x="5619750" y="2133600"/>
            <a:ext cx="5429250" cy="2000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875" b="0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• </a:t>
            </a:r>
            <a:r>
              <a:rPr sz="1875" b="0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Judul</a:t>
            </a:r>
            <a:r>
              <a:rPr sz="1875" b="0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0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sangat</a:t>
            </a:r>
            <a:r>
              <a:rPr sz="1875" b="0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0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dominan</a:t>
            </a:r>
            <a:endParaRPr sz="1875" b="0" dirty="0">
              <a:solidFill>
                <a:srgbClr val="101820"/>
              </a:solidFill>
              <a:latin typeface="Arial"/>
              <a:ea typeface="Arial"/>
              <a:cs typeface="Arial"/>
            </a:endParaRPr>
          </a:p>
          <a:p>
            <a:pPr algn="l">
              <a:defRPr sz="1875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875" b="0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• </a:t>
            </a:r>
            <a:r>
              <a:rPr sz="1875" b="0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Ornamen</a:t>
            </a:r>
            <a:r>
              <a:rPr sz="1875" b="0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0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menjadi</a:t>
            </a:r>
            <a:r>
              <a:rPr sz="1875" b="0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0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pusat</a:t>
            </a:r>
            <a:r>
              <a:rPr sz="1875" b="0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0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perhatian</a:t>
            </a:r>
            <a:endParaRPr sz="1875" b="0" dirty="0">
              <a:solidFill>
                <a:srgbClr val="101820"/>
              </a:solidFill>
              <a:latin typeface="Arial"/>
              <a:ea typeface="Arial"/>
              <a:cs typeface="Arial"/>
            </a:endParaRPr>
          </a:p>
          <a:p>
            <a:pPr algn="l">
              <a:defRPr sz="1875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875" b="0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• </a:t>
            </a:r>
            <a:r>
              <a:rPr sz="1875" b="0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Tanggal</a:t>
            </a:r>
            <a:r>
              <a:rPr sz="1875" b="0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0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kecil</a:t>
            </a:r>
            <a:r>
              <a:rPr sz="1875" b="0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 dan </a:t>
            </a:r>
            <a:r>
              <a:rPr sz="1875" b="0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kurang</a:t>
            </a:r>
            <a:r>
              <a:rPr sz="1875" b="0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0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kontras</a:t>
            </a:r>
            <a:endParaRPr sz="1875" b="0" dirty="0">
              <a:solidFill>
                <a:srgbClr val="101820"/>
              </a:solidFill>
              <a:latin typeface="Arial"/>
              <a:ea typeface="Arial"/>
              <a:cs typeface="Arial"/>
            </a:endParaRPr>
          </a:p>
          <a:p>
            <a:pPr algn="l">
              <a:defRPr sz="1875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875" b="0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• </a:t>
            </a:r>
            <a:r>
              <a:rPr sz="1875" b="0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Tempat</a:t>
            </a:r>
            <a:r>
              <a:rPr sz="1875" b="0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0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berada</a:t>
            </a:r>
            <a:r>
              <a:rPr sz="1875" b="0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 di area visual </a:t>
            </a:r>
            <a:r>
              <a:rPr sz="1875" b="0" dirty="0" err="1">
                <a:solidFill>
                  <a:srgbClr val="101820"/>
                </a:solidFill>
                <a:latin typeface="Arial"/>
                <a:ea typeface="Arial"/>
                <a:cs typeface="Arial"/>
              </a:rPr>
              <a:t>padat</a:t>
            </a:r>
            <a:endParaRPr sz="1875" b="0" dirty="0">
              <a:solidFill>
                <a:srgbClr val="10182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111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0659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E1FF555E-DE48-4A53-B9E5-D9C23FC7E5AC}"/>
              </a:ext>
            </a:extLst>
          </p:cNvPr>
          <p:cNvSpPr>
            <a:spLocks noGrp="1"/>
          </p:cNvSpPr>
          <p:nvPr/>
        </p:nvSpPr>
        <p:spPr>
          <a:xfrm>
            <a:off x="400050" y="26670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PSIKOLOGI PERSEPSI DESAIN · PERTEMUAN 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E61E2D-658A-4837-8F4B-F9E0C4203B90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049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00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Kegagalan Terjadi pada Rantai Pemrosesan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32CA5D-4678-4CB8-8EAE-6CC471A782F6}"/>
              </a:ext>
            </a:extLst>
          </p:cNvPr>
          <p:cNvSpPr>
            <a:spLocks noGrp="1"/>
          </p:cNvSpPr>
          <p:nvPr/>
        </p:nvSpPr>
        <p:spPr>
          <a:xfrm>
            <a:off x="11144250" y="6400800"/>
            <a:ext cx="666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75" b="0">
                <a:solidFill>
                  <a:srgbClr val="5E68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3"/>
                </a:solidFill>
                <a:latin typeface="Arial"/>
                <a:ea typeface="Arial"/>
                <a:cs typeface="Arial"/>
              </a:rPr>
              <a:t>4/10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89F2E6-40EA-4A23-843E-DD22AC6A7CD2}"/>
              </a:ext>
            </a:extLst>
          </p:cNvPr>
          <p:cNvSpPr>
            <a:spLocks noGrp="1"/>
          </p:cNvSpPr>
          <p:nvPr/>
        </p:nvSpPr>
        <p:spPr>
          <a:xfrm>
            <a:off x="2162175" y="2857500"/>
            <a:ext cx="590550" cy="2857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8C1ECC-63B7-4F30-AA83-F4749F7427FB}"/>
              </a:ext>
            </a:extLst>
          </p:cNvPr>
          <p:cNvSpPr>
            <a:spLocks noGrp="1"/>
          </p:cNvSpPr>
          <p:nvPr/>
        </p:nvSpPr>
        <p:spPr>
          <a:xfrm>
            <a:off x="4505325" y="2857500"/>
            <a:ext cx="590550" cy="2857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CE1238-A71F-49DC-B661-9E538578AB60}"/>
              </a:ext>
            </a:extLst>
          </p:cNvPr>
          <p:cNvSpPr>
            <a:spLocks noGrp="1"/>
          </p:cNvSpPr>
          <p:nvPr/>
        </p:nvSpPr>
        <p:spPr>
          <a:xfrm>
            <a:off x="6848475" y="2857500"/>
            <a:ext cx="590550" cy="2857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F0D101-0F5E-456E-8EF9-2E277EA32204}"/>
              </a:ext>
            </a:extLst>
          </p:cNvPr>
          <p:cNvSpPr>
            <a:spLocks noGrp="1"/>
          </p:cNvSpPr>
          <p:nvPr/>
        </p:nvSpPr>
        <p:spPr>
          <a:xfrm>
            <a:off x="9191625" y="2857500"/>
            <a:ext cx="590550" cy="2857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C16AF2-E100-4F05-B62B-30ACA92F1C06}"/>
              </a:ext>
            </a:extLst>
          </p:cNvPr>
          <p:cNvSpPr>
            <a:spLocks noGrp="1"/>
          </p:cNvSpPr>
          <p:nvPr/>
        </p:nvSpPr>
        <p:spPr>
          <a:xfrm>
            <a:off x="400050" y="2095500"/>
            <a:ext cx="1952625" cy="20002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CE59E3-2C19-4974-B582-8A2A86458619}"/>
              </a:ext>
            </a:extLst>
          </p:cNvPr>
          <p:cNvSpPr>
            <a:spLocks noGrp="1"/>
          </p:cNvSpPr>
          <p:nvPr/>
        </p:nvSpPr>
        <p:spPr>
          <a:xfrm>
            <a:off x="571500" y="2266950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5E6873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E6873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9A2299-F5AA-42E0-96B2-B8BE14DDEE34}"/>
              </a:ext>
            </a:extLst>
          </p:cNvPr>
          <p:cNvSpPr>
            <a:spLocks noGrp="1"/>
          </p:cNvSpPr>
          <p:nvPr/>
        </p:nvSpPr>
        <p:spPr>
          <a:xfrm>
            <a:off x="571500" y="2714625"/>
            <a:ext cx="1619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STIMULUS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AB8A7F-492B-4ADE-B863-15369857379B}"/>
              </a:ext>
            </a:extLst>
          </p:cNvPr>
          <p:cNvSpPr>
            <a:spLocks noGrp="1"/>
          </p:cNvSpPr>
          <p:nvPr/>
        </p:nvSpPr>
        <p:spPr>
          <a:xfrm>
            <a:off x="571500" y="3238500"/>
            <a:ext cx="1619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01820"/>
                </a:solidFill>
                <a:latin typeface="Arial"/>
                <a:ea typeface="Arial"/>
                <a:cs typeface="Arial"/>
              </a:rPr>
              <a:t>Tanggal tersedia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69FF5F-2D3C-4AA0-9862-A40679DBF2C8}"/>
              </a:ext>
            </a:extLst>
          </p:cNvPr>
          <p:cNvSpPr>
            <a:spLocks noGrp="1"/>
          </p:cNvSpPr>
          <p:nvPr/>
        </p:nvSpPr>
        <p:spPr>
          <a:xfrm>
            <a:off x="2743200" y="2095500"/>
            <a:ext cx="1952625" cy="20002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4B2642-1ADF-499F-9D0D-9164CB039EF8}"/>
              </a:ext>
            </a:extLst>
          </p:cNvPr>
          <p:cNvSpPr>
            <a:spLocks noGrp="1"/>
          </p:cNvSpPr>
          <p:nvPr/>
        </p:nvSpPr>
        <p:spPr>
          <a:xfrm>
            <a:off x="2914650" y="2266950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5E6873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E687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79DA2A-3E2E-4FF9-AB25-68A7C384E1FA}"/>
              </a:ext>
            </a:extLst>
          </p:cNvPr>
          <p:cNvSpPr>
            <a:spLocks noGrp="1"/>
          </p:cNvSpPr>
          <p:nvPr/>
        </p:nvSpPr>
        <p:spPr>
          <a:xfrm>
            <a:off x="2914650" y="2714625"/>
            <a:ext cx="1619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SENSASI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A6A9B2-5BCD-442C-9442-12167B5C3BD0}"/>
              </a:ext>
            </a:extLst>
          </p:cNvPr>
          <p:cNvSpPr>
            <a:spLocks noGrp="1"/>
          </p:cNvSpPr>
          <p:nvPr/>
        </p:nvSpPr>
        <p:spPr>
          <a:xfrm>
            <a:off x="2914650" y="3238500"/>
            <a:ext cx="1619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01820"/>
                </a:solidFill>
                <a:latin typeface="Arial"/>
                <a:ea typeface="Arial"/>
                <a:cs typeface="Arial"/>
              </a:rPr>
              <a:t>Kontras lemah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E8FCFD-B278-42CE-8508-A93C8D216E97}"/>
              </a:ext>
            </a:extLst>
          </p:cNvPr>
          <p:cNvSpPr>
            <a:spLocks noGrp="1"/>
          </p:cNvSpPr>
          <p:nvPr/>
        </p:nvSpPr>
        <p:spPr>
          <a:xfrm>
            <a:off x="5086350" y="2095500"/>
            <a:ext cx="1952625" cy="2000250"/>
          </a:xfrm>
          <a:prstGeom prst="rect">
            <a:avLst/>
          </a:prstGeom>
          <a:solidFill>
            <a:srgbClr val="EAF5FB"/>
          </a:solidFill>
          <a:ln w="0">
            <a:noFill/>
            <a:prstDash val="solid"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56212D-32B3-4133-BF26-0C96EB8252E6}"/>
              </a:ext>
            </a:extLst>
          </p:cNvPr>
          <p:cNvSpPr>
            <a:spLocks noGrp="1"/>
          </p:cNvSpPr>
          <p:nvPr/>
        </p:nvSpPr>
        <p:spPr>
          <a:xfrm>
            <a:off x="5257800" y="2266950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A979D55-F3FE-4AB6-AFE1-89166D483343}"/>
              </a:ext>
            </a:extLst>
          </p:cNvPr>
          <p:cNvSpPr>
            <a:spLocks noGrp="1"/>
          </p:cNvSpPr>
          <p:nvPr/>
        </p:nvSpPr>
        <p:spPr>
          <a:xfrm>
            <a:off x="5257800" y="2714625"/>
            <a:ext cx="1619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PERSEPSI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D475E97-11FB-41CD-B90D-E8D6E9413478}"/>
              </a:ext>
            </a:extLst>
          </p:cNvPr>
          <p:cNvSpPr>
            <a:spLocks noGrp="1"/>
          </p:cNvSpPr>
          <p:nvPr/>
        </p:nvSpPr>
        <p:spPr>
          <a:xfrm>
            <a:off x="5257800" y="3238500"/>
            <a:ext cx="1619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01820"/>
                </a:solidFill>
                <a:latin typeface="Arial"/>
                <a:ea typeface="Arial"/>
                <a:cs typeface="Arial"/>
              </a:rPr>
              <a:t>Tidak diprioritaskan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F85EBD-F682-43D1-AA26-FE67A172BD72}"/>
              </a:ext>
            </a:extLst>
          </p:cNvPr>
          <p:cNvSpPr>
            <a:spLocks noGrp="1"/>
          </p:cNvSpPr>
          <p:nvPr/>
        </p:nvSpPr>
        <p:spPr>
          <a:xfrm>
            <a:off x="7429500" y="2095500"/>
            <a:ext cx="1952625" cy="20002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1B9F03-450B-4BFE-BB88-197E3EF11774}"/>
              </a:ext>
            </a:extLst>
          </p:cNvPr>
          <p:cNvSpPr>
            <a:spLocks noGrp="1"/>
          </p:cNvSpPr>
          <p:nvPr/>
        </p:nvSpPr>
        <p:spPr>
          <a:xfrm>
            <a:off x="7600950" y="2266950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5E6873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E6873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0D7D593-D5AE-406F-B1FF-385EAEBFBA16}"/>
              </a:ext>
            </a:extLst>
          </p:cNvPr>
          <p:cNvSpPr>
            <a:spLocks noGrp="1"/>
          </p:cNvSpPr>
          <p:nvPr/>
        </p:nvSpPr>
        <p:spPr>
          <a:xfrm>
            <a:off x="7600950" y="2714625"/>
            <a:ext cx="1619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KOGNISI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9CE2EBC-1791-4183-BA47-E277F329138E}"/>
              </a:ext>
            </a:extLst>
          </p:cNvPr>
          <p:cNvSpPr>
            <a:spLocks noGrp="1"/>
          </p:cNvSpPr>
          <p:nvPr/>
        </p:nvSpPr>
        <p:spPr>
          <a:xfrm>
            <a:off x="7600950" y="3238500"/>
            <a:ext cx="1619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01820"/>
                </a:solidFill>
                <a:latin typeface="Arial"/>
                <a:ea typeface="Arial"/>
                <a:cs typeface="Arial"/>
              </a:rPr>
              <a:t>Tidak tersimpan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65A52A6-0FF3-4CA0-82B4-44C3D0C87AC5}"/>
              </a:ext>
            </a:extLst>
          </p:cNvPr>
          <p:cNvSpPr>
            <a:spLocks noGrp="1"/>
          </p:cNvSpPr>
          <p:nvPr/>
        </p:nvSpPr>
        <p:spPr>
          <a:xfrm>
            <a:off x="9772650" y="2095500"/>
            <a:ext cx="1952625" cy="20002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2463A44-A5EC-41BF-A2C5-F6AA66DEAE1D}"/>
              </a:ext>
            </a:extLst>
          </p:cNvPr>
          <p:cNvSpPr>
            <a:spLocks noGrp="1"/>
          </p:cNvSpPr>
          <p:nvPr/>
        </p:nvSpPr>
        <p:spPr>
          <a:xfrm>
            <a:off x="9944100" y="2266950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5E6873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E6873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0458F63-DF48-4026-8D64-8716B824D48E}"/>
              </a:ext>
            </a:extLst>
          </p:cNvPr>
          <p:cNvSpPr>
            <a:spLocks noGrp="1"/>
          </p:cNvSpPr>
          <p:nvPr/>
        </p:nvSpPr>
        <p:spPr>
          <a:xfrm>
            <a:off x="9944100" y="2714625"/>
            <a:ext cx="1619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RESPONS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7773EAC-227A-497E-AB1F-9E4A0E9E4B71}"/>
              </a:ext>
            </a:extLst>
          </p:cNvPr>
          <p:cNvSpPr>
            <a:spLocks noGrp="1"/>
          </p:cNvSpPr>
          <p:nvPr/>
        </p:nvSpPr>
        <p:spPr>
          <a:xfrm>
            <a:off x="9944100" y="3238500"/>
            <a:ext cx="1619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01820"/>
                </a:solidFill>
                <a:latin typeface="Arial"/>
                <a:ea typeface="Arial"/>
                <a:cs typeface="Arial"/>
              </a:rPr>
              <a:t>Tidak hadir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B94CBF-FAA0-4B3D-8803-831BBAF3927C}"/>
              </a:ext>
            </a:extLst>
          </p:cNvPr>
          <p:cNvSpPr>
            <a:spLocks noGrp="1"/>
          </p:cNvSpPr>
          <p:nvPr/>
        </p:nvSpPr>
        <p:spPr>
          <a:xfrm>
            <a:off x="400050" y="4762500"/>
            <a:ext cx="10953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325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Titik kritis: tanggal terdeteksi lemah dan kalah dalam organisasi visual.</a:t>
            </a:r>
          </a:p>
        </p:txBody>
      </p:sp>
    </p:spTree>
    <p:extLst>
      <p:ext uri="{BB962C8B-B14F-4D97-AF65-F5344CB8AC3E}">
        <p14:creationId xmlns:p14="http://schemas.microsoft.com/office/powerpoint/2010/main" val="484814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AB788CC-9BD2-46DB-86A9-34EAA81CED1B}"/>
              </a:ext>
            </a:extLst>
          </p:cNvPr>
          <p:cNvSpPr>
            <a:spLocks noGrp="1"/>
          </p:cNvSpPr>
          <p:nvPr/>
        </p:nvSpPr>
        <p:spPr>
          <a:xfrm>
            <a:off x="400050" y="26670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PSIKOLOGI PERSEPSI DESAIN · PERTEMUAN 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15EFF4-08EF-4125-8EB3-B4DC3112D64B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049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00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Dua Jalur Menjelaskan Mengapa Audiens Melewatkan Tanggal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27D573-E5CC-456F-840D-F908B4C8D881}"/>
              </a:ext>
            </a:extLst>
          </p:cNvPr>
          <p:cNvSpPr>
            <a:spLocks noGrp="1"/>
          </p:cNvSpPr>
          <p:nvPr/>
        </p:nvSpPr>
        <p:spPr>
          <a:xfrm>
            <a:off x="11144250" y="6400800"/>
            <a:ext cx="666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75" b="0">
                <a:solidFill>
                  <a:srgbClr val="5E68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3"/>
                </a:solidFill>
                <a:latin typeface="Arial"/>
                <a:ea typeface="Arial"/>
                <a:cs typeface="Arial"/>
              </a:rPr>
              <a:t>5/10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FC1617-3574-41A8-B643-389F4E6AB015}"/>
              </a:ext>
            </a:extLst>
          </p:cNvPr>
          <p:cNvSpPr>
            <a:spLocks noGrp="1"/>
          </p:cNvSpPr>
          <p:nvPr/>
        </p:nvSpPr>
        <p:spPr>
          <a:xfrm>
            <a:off x="400050" y="1619250"/>
            <a:ext cx="5286375" cy="3762375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702BBA-82CE-44EF-B941-144A0A7C1CB8}"/>
              </a:ext>
            </a:extLst>
          </p:cNvPr>
          <p:cNvSpPr>
            <a:spLocks noGrp="1"/>
          </p:cNvSpPr>
          <p:nvPr/>
        </p:nvSpPr>
        <p:spPr>
          <a:xfrm>
            <a:off x="6096000" y="1619250"/>
            <a:ext cx="5286375" cy="3762375"/>
          </a:xfrm>
          <a:prstGeom prst="rect">
            <a:avLst/>
          </a:prstGeom>
          <a:solidFill>
            <a:srgbClr val="EAF5FB"/>
          </a:solidFill>
          <a:ln w="0">
            <a:noFill/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4790BD-EF80-4001-B7C8-CE6ACB7575B3}"/>
              </a:ext>
            </a:extLst>
          </p:cNvPr>
          <p:cNvSpPr>
            <a:spLocks noGrp="1"/>
          </p:cNvSpPr>
          <p:nvPr/>
        </p:nvSpPr>
        <p:spPr>
          <a:xfrm>
            <a:off x="666750" y="1885950"/>
            <a:ext cx="2476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BOTTOM-UP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B2F762-403B-4ECD-970F-3CFB2DCF5122}"/>
              </a:ext>
            </a:extLst>
          </p:cNvPr>
          <p:cNvSpPr>
            <a:spLocks noGrp="1"/>
          </p:cNvSpPr>
          <p:nvPr/>
        </p:nvSpPr>
        <p:spPr>
          <a:xfrm>
            <a:off x="666750" y="2343150"/>
            <a:ext cx="4286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0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Apa yang datang dari visual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CB9144-6E69-426C-948A-DB77BB154662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428625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01820"/>
                </a:solidFill>
                <a:latin typeface="Arial"/>
                <a:ea typeface="Arial"/>
                <a:cs typeface="Arial"/>
              </a:rPr>
              <a:t>Kontras rendah</a:t>
            </a:r>
          </a:p>
          <a:p>
            <a:pPr algn="l">
              <a:defRPr sz="1800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01820"/>
                </a:solidFill>
                <a:latin typeface="Arial"/>
                <a:ea typeface="Arial"/>
                <a:cs typeface="Arial"/>
              </a:rPr>
              <a:t>Ukuran kecil</a:t>
            </a:r>
          </a:p>
          <a:p>
            <a:pPr algn="l">
              <a:defRPr sz="1800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01820"/>
                </a:solidFill>
                <a:latin typeface="Arial"/>
                <a:ea typeface="Arial"/>
                <a:cs typeface="Arial"/>
              </a:rPr>
              <a:t>Posisi dekat area ramai</a:t>
            </a:r>
          </a:p>
          <a:p>
            <a:pPr algn="l">
              <a:defRPr sz="1800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01820"/>
                </a:solidFill>
                <a:latin typeface="Arial"/>
                <a:ea typeface="Arial"/>
                <a:cs typeface="Arial"/>
              </a:rPr>
              <a:t>Tidak ada pemisah visual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14AC87-7B92-4A7A-A09E-026348431DB8}"/>
              </a:ext>
            </a:extLst>
          </p:cNvPr>
          <p:cNvSpPr>
            <a:spLocks noGrp="1"/>
          </p:cNvSpPr>
          <p:nvPr/>
        </p:nvSpPr>
        <p:spPr>
          <a:xfrm>
            <a:off x="6362700" y="1885950"/>
            <a:ext cx="2476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FF5A45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5A45"/>
                </a:solidFill>
                <a:latin typeface="Arial"/>
                <a:ea typeface="Arial"/>
                <a:cs typeface="Arial"/>
              </a:rPr>
              <a:t>TOP-DOWN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BAAA1C-A986-432A-BB0E-15A483FE8BA9}"/>
              </a:ext>
            </a:extLst>
          </p:cNvPr>
          <p:cNvSpPr>
            <a:spLocks noGrp="1"/>
          </p:cNvSpPr>
          <p:nvPr/>
        </p:nvSpPr>
        <p:spPr>
          <a:xfrm>
            <a:off x="6362700" y="2343150"/>
            <a:ext cx="4286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0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Apa yang dibawa audiens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85FE46-662E-4137-ABC2-75F5604E5DBD}"/>
              </a:ext>
            </a:extLst>
          </p:cNvPr>
          <p:cNvSpPr>
            <a:spLocks noGrp="1"/>
          </p:cNvSpPr>
          <p:nvPr/>
        </p:nvSpPr>
        <p:spPr>
          <a:xfrm>
            <a:off x="6362700" y="3028950"/>
            <a:ext cx="428625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01820"/>
                </a:solidFill>
                <a:latin typeface="Arial"/>
                <a:ea typeface="Arial"/>
                <a:cs typeface="Arial"/>
              </a:rPr>
              <a:t>Ekspektasi poster acara</a:t>
            </a:r>
          </a:p>
          <a:p>
            <a:pPr algn="l">
              <a:defRPr sz="1800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01820"/>
                </a:solidFill>
                <a:latin typeface="Arial"/>
                <a:ea typeface="Arial"/>
                <a:cs typeface="Arial"/>
              </a:rPr>
              <a:t>Skema: judul → tanggal → tempat</a:t>
            </a:r>
          </a:p>
          <a:p>
            <a:pPr algn="l">
              <a:defRPr sz="1800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01820"/>
                </a:solidFill>
                <a:latin typeface="Arial"/>
                <a:ea typeface="Arial"/>
                <a:cs typeface="Arial"/>
              </a:rPr>
              <a:t>Pengalaman membaca cepat</a:t>
            </a:r>
          </a:p>
          <a:p>
            <a:pPr algn="l">
              <a:defRPr sz="1800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01820"/>
                </a:solidFill>
                <a:latin typeface="Arial"/>
                <a:ea typeface="Arial"/>
                <a:cs typeface="Arial"/>
              </a:rPr>
              <a:t>Tujuan mencari informasi hadir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AD4DEA-49E9-43DD-A2AC-FC64233A72A9}"/>
              </a:ext>
            </a:extLst>
          </p:cNvPr>
          <p:cNvSpPr>
            <a:spLocks noGrp="1"/>
          </p:cNvSpPr>
          <p:nvPr/>
        </p:nvSpPr>
        <p:spPr>
          <a:xfrm>
            <a:off x="400050" y="5810250"/>
            <a:ext cx="10953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025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Masalah muncul saat fitur visual tidak mendukung skema pencarian audiens.</a:t>
            </a:r>
          </a:p>
        </p:txBody>
      </p:sp>
    </p:spTree>
    <p:extLst>
      <p:ext uri="{BB962C8B-B14F-4D97-AF65-F5344CB8AC3E}">
        <p14:creationId xmlns:p14="http://schemas.microsoft.com/office/powerpoint/2010/main" val="1656752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9182C6D-14C5-4DE7-AB6B-4D63D2D46537}"/>
              </a:ext>
            </a:extLst>
          </p:cNvPr>
          <p:cNvSpPr>
            <a:spLocks noGrp="1"/>
          </p:cNvSpPr>
          <p:nvPr/>
        </p:nvSpPr>
        <p:spPr>
          <a:xfrm>
            <a:off x="400050" y="26670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PSIKOLOGI PERSEPSI DESAIN · PERTEMUAN 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2544EC-C78C-49FE-9671-E4ABE94F0E33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049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00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Diagnosis Harus Berbasis Bukti, Bukan Selera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F6EDCC-E090-43E4-A7CB-EDCB1E034240}"/>
              </a:ext>
            </a:extLst>
          </p:cNvPr>
          <p:cNvSpPr>
            <a:spLocks noGrp="1"/>
          </p:cNvSpPr>
          <p:nvPr/>
        </p:nvSpPr>
        <p:spPr>
          <a:xfrm>
            <a:off x="11144250" y="6400800"/>
            <a:ext cx="666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75" b="0">
                <a:solidFill>
                  <a:srgbClr val="5E68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3"/>
                </a:solidFill>
                <a:latin typeface="Arial"/>
                <a:ea typeface="Arial"/>
                <a:cs typeface="Arial"/>
              </a:rPr>
              <a:t>6/10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8B0A4D-7ECA-4804-A794-AEAE8DDB1A69}"/>
              </a:ext>
            </a:extLst>
          </p:cNvPr>
          <p:cNvSpPr>
            <a:spLocks noGrp="1"/>
          </p:cNvSpPr>
          <p:nvPr/>
        </p:nvSpPr>
        <p:spPr>
          <a:xfrm>
            <a:off x="400050" y="1666875"/>
            <a:ext cx="1809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BUKTI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52B9D3-5B12-4166-B49D-CF9AD7960AC8}"/>
              </a:ext>
            </a:extLst>
          </p:cNvPr>
          <p:cNvSpPr>
            <a:spLocks noGrp="1"/>
          </p:cNvSpPr>
          <p:nvPr/>
        </p:nvSpPr>
        <p:spPr>
          <a:xfrm>
            <a:off x="2381250" y="1628775"/>
            <a:ext cx="871537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025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820"/>
                </a:solidFill>
                <a:latin typeface="Arial"/>
                <a:ea typeface="Arial"/>
                <a:cs typeface="Arial"/>
              </a:rPr>
              <a:t>Tanggal 12 pt, biru redup, dekat tekstur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E11339-DFD8-4C57-B19D-E8CE83097CC9}"/>
              </a:ext>
            </a:extLst>
          </p:cNvPr>
          <p:cNvSpPr>
            <a:spLocks noGrp="1"/>
          </p:cNvSpPr>
          <p:nvPr/>
        </p:nvSpPr>
        <p:spPr>
          <a:xfrm>
            <a:off x="400050" y="2305050"/>
            <a:ext cx="10668000" cy="19050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D49F5B-CE32-4D4E-AFAE-E959DCF2955D}"/>
              </a:ext>
            </a:extLst>
          </p:cNvPr>
          <p:cNvSpPr>
            <a:spLocks noGrp="1"/>
          </p:cNvSpPr>
          <p:nvPr/>
        </p:nvSpPr>
        <p:spPr>
          <a:xfrm>
            <a:off x="400050" y="2667000"/>
            <a:ext cx="1809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TEORI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9898AE-C9C3-4117-82D2-E480B1F9CB9F}"/>
              </a:ext>
            </a:extLst>
          </p:cNvPr>
          <p:cNvSpPr>
            <a:spLocks noGrp="1"/>
          </p:cNvSpPr>
          <p:nvPr/>
        </p:nvSpPr>
        <p:spPr>
          <a:xfrm>
            <a:off x="2381250" y="2628900"/>
            <a:ext cx="871537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025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820"/>
                </a:solidFill>
                <a:latin typeface="Arial"/>
                <a:ea typeface="Arial"/>
                <a:cs typeface="Arial"/>
              </a:rPr>
              <a:t>Stimulus lemah kalah oleh salience judul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93E00F-B7E9-4D3C-BF2C-3D295DCE3535}"/>
              </a:ext>
            </a:extLst>
          </p:cNvPr>
          <p:cNvSpPr>
            <a:spLocks noGrp="1"/>
          </p:cNvSpPr>
          <p:nvPr/>
        </p:nvSpPr>
        <p:spPr>
          <a:xfrm>
            <a:off x="400050" y="3305175"/>
            <a:ext cx="10668000" cy="19050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23C55B-EB37-4D49-982C-5D059798D4FB}"/>
              </a:ext>
            </a:extLst>
          </p:cNvPr>
          <p:cNvSpPr>
            <a:spLocks noGrp="1"/>
          </p:cNvSpPr>
          <p:nvPr/>
        </p:nvSpPr>
        <p:spPr>
          <a:xfrm>
            <a:off x="400050" y="3667125"/>
            <a:ext cx="1809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DAMPAK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00E490-A38D-4530-AD31-0BA263D1CDC4}"/>
              </a:ext>
            </a:extLst>
          </p:cNvPr>
          <p:cNvSpPr>
            <a:spLocks noGrp="1"/>
          </p:cNvSpPr>
          <p:nvPr/>
        </p:nvSpPr>
        <p:spPr>
          <a:xfrm>
            <a:off x="2381250" y="3629025"/>
            <a:ext cx="871537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025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820"/>
                </a:solidFill>
                <a:latin typeface="Arial"/>
                <a:ea typeface="Arial"/>
                <a:cs typeface="Arial"/>
              </a:rPr>
              <a:t>Audiens tidak membentuk memori waktu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6885EE-E458-4408-A684-AF3D35D0530B}"/>
              </a:ext>
            </a:extLst>
          </p:cNvPr>
          <p:cNvSpPr>
            <a:spLocks noGrp="1"/>
          </p:cNvSpPr>
          <p:nvPr/>
        </p:nvSpPr>
        <p:spPr>
          <a:xfrm>
            <a:off x="400050" y="4305300"/>
            <a:ext cx="10668000" cy="19050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EDE74B-B3D6-48CE-81DF-1A400F68CDDB}"/>
              </a:ext>
            </a:extLst>
          </p:cNvPr>
          <p:cNvSpPr>
            <a:spLocks noGrp="1"/>
          </p:cNvSpPr>
          <p:nvPr/>
        </p:nvSpPr>
        <p:spPr>
          <a:xfrm>
            <a:off x="400050" y="4667250"/>
            <a:ext cx="1809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FF5A4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5A45"/>
                </a:solidFill>
                <a:latin typeface="Arial"/>
                <a:ea typeface="Arial"/>
                <a:cs typeface="Arial"/>
              </a:rPr>
              <a:t>SOLUSI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9BA6A4-747D-4166-8D0D-CB2D9E336FC8}"/>
              </a:ext>
            </a:extLst>
          </p:cNvPr>
          <p:cNvSpPr>
            <a:spLocks noGrp="1"/>
          </p:cNvSpPr>
          <p:nvPr/>
        </p:nvSpPr>
        <p:spPr>
          <a:xfrm>
            <a:off x="2381250" y="4629150"/>
            <a:ext cx="871537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025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Perbesar, naikkan kontras, beri ruang kosong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70D576-62CD-4845-81E4-958D85D7348A}"/>
              </a:ext>
            </a:extLst>
          </p:cNvPr>
          <p:cNvSpPr>
            <a:spLocks noGrp="1"/>
          </p:cNvSpPr>
          <p:nvPr/>
        </p:nvSpPr>
        <p:spPr>
          <a:xfrm>
            <a:off x="400050" y="5305425"/>
            <a:ext cx="10668000" cy="19050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393657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E253CBC-1C8E-493B-9AF3-69AF18B649FC}"/>
              </a:ext>
            </a:extLst>
          </p:cNvPr>
          <p:cNvSpPr>
            <a:spLocks noGrp="1"/>
          </p:cNvSpPr>
          <p:nvPr/>
        </p:nvSpPr>
        <p:spPr>
          <a:xfrm>
            <a:off x="400050" y="26670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PSIKOLOGI PERSEPSI DESAIN · PERTEMUAN 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E0DCF9-BCD1-41BB-9FE0-DD4129054F1E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049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00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Poster B: Hierarki Mengarahkan Audiens pada Tindakan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DC2770-5877-4BDE-96F1-98E25B48D7C2}"/>
              </a:ext>
            </a:extLst>
          </p:cNvPr>
          <p:cNvSpPr>
            <a:spLocks noGrp="1"/>
          </p:cNvSpPr>
          <p:nvPr/>
        </p:nvSpPr>
        <p:spPr>
          <a:xfrm>
            <a:off x="11144250" y="6400800"/>
            <a:ext cx="666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75" b="0">
                <a:solidFill>
                  <a:srgbClr val="5E68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3"/>
                </a:solidFill>
                <a:latin typeface="Arial"/>
                <a:ea typeface="Arial"/>
                <a:cs typeface="Arial"/>
              </a:rPr>
              <a:t>7/10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rcRect t="3472" b="3472"/>
          <a:stretch>
            <a:fillRect/>
          </a:stretch>
        </p:blipFill>
        <p:spPr>
          <a:xfrm>
            <a:off x="714375" y="1428750"/>
            <a:ext cx="4095750" cy="4762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0203F51-BEE0-4F87-BC0E-361415DA8196}"/>
              </a:ext>
            </a:extLst>
          </p:cNvPr>
          <p:cNvSpPr>
            <a:spLocks noGrp="1"/>
          </p:cNvSpPr>
          <p:nvPr/>
        </p:nvSpPr>
        <p:spPr>
          <a:xfrm>
            <a:off x="1000125" y="1733550"/>
            <a:ext cx="30480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US" sz="20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FESTIVAL DESAIN MAHASISWA</a:t>
            </a:r>
            <a:endParaRPr sz="2000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4C4F37-33B3-400E-9DFE-062EBD0A324C}"/>
              </a:ext>
            </a:extLst>
          </p:cNvPr>
          <p:cNvSpPr>
            <a:spLocks noGrp="1"/>
          </p:cNvSpPr>
          <p:nvPr/>
        </p:nvSpPr>
        <p:spPr>
          <a:xfrm>
            <a:off x="1000125" y="4905375"/>
            <a:ext cx="3286125" cy="895350"/>
          </a:xfrm>
          <a:prstGeom prst="rect">
            <a:avLst/>
          </a:prstGeom>
          <a:solidFill>
            <a:srgbClr val="0B183F"/>
          </a:solidFill>
          <a:ln w="0">
            <a:noFill/>
            <a:prstDash val="solid"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D1F417-8AA6-41D0-ABE6-25AEC2EC48DA}"/>
              </a:ext>
            </a:extLst>
          </p:cNvPr>
          <p:cNvSpPr>
            <a:spLocks noGrp="1"/>
          </p:cNvSpPr>
          <p:nvPr/>
        </p:nvSpPr>
        <p:spPr>
          <a:xfrm>
            <a:off x="1171575" y="5029200"/>
            <a:ext cx="2952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18 OKTOBER 2026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3B4DC3-601E-4FFD-814E-8C41626F0B13}"/>
              </a:ext>
            </a:extLst>
          </p:cNvPr>
          <p:cNvSpPr>
            <a:spLocks noGrp="1"/>
          </p:cNvSpPr>
          <p:nvPr/>
        </p:nvSpPr>
        <p:spPr>
          <a:xfrm>
            <a:off x="1171575" y="5429250"/>
            <a:ext cx="2952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FFCA4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CA45"/>
                </a:solidFill>
                <a:latin typeface="Arial"/>
                <a:ea typeface="Arial"/>
                <a:cs typeface="Arial"/>
              </a:rPr>
              <a:t>AULA KAMPUS · 09.00 WIB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9B0500-00B6-4895-8B6C-2278D11D454E}"/>
              </a:ext>
            </a:extLst>
          </p:cNvPr>
          <p:cNvSpPr>
            <a:spLocks noGrp="1"/>
          </p:cNvSpPr>
          <p:nvPr/>
        </p:nvSpPr>
        <p:spPr>
          <a:xfrm>
            <a:off x="5619750" y="1657350"/>
            <a:ext cx="2857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Perbaikan utama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42E98B-B938-4C80-A841-EEDCA0FAF5D6}"/>
              </a:ext>
            </a:extLst>
          </p:cNvPr>
          <p:cNvSpPr>
            <a:spLocks noGrp="1"/>
          </p:cNvSpPr>
          <p:nvPr/>
        </p:nvSpPr>
        <p:spPr>
          <a:xfrm>
            <a:off x="5619750" y="2133600"/>
            <a:ext cx="5429250" cy="2000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01820"/>
                </a:solidFill>
                <a:latin typeface="Arial"/>
                <a:ea typeface="Arial"/>
                <a:cs typeface="Arial"/>
              </a:rPr>
              <a:t>• Tanggal menjadi target visual kedua</a:t>
            </a:r>
          </a:p>
          <a:p>
            <a:pPr algn="l">
              <a:defRPr sz="1875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01820"/>
                </a:solidFill>
                <a:latin typeface="Arial"/>
                <a:ea typeface="Arial"/>
                <a:cs typeface="Arial"/>
              </a:rPr>
              <a:t>• Kontras putih–navy lebih kuat</a:t>
            </a:r>
          </a:p>
          <a:p>
            <a:pPr algn="l">
              <a:defRPr sz="1875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01820"/>
                </a:solidFill>
                <a:latin typeface="Arial"/>
                <a:ea typeface="Arial"/>
                <a:cs typeface="Arial"/>
              </a:rPr>
              <a:t>• Informasi tindakan dikelompokkan</a:t>
            </a:r>
          </a:p>
          <a:p>
            <a:pPr algn="l">
              <a:defRPr sz="1875" b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01820"/>
                </a:solidFill>
                <a:latin typeface="Arial"/>
                <a:ea typeface="Arial"/>
                <a:cs typeface="Arial"/>
              </a:rPr>
              <a:t>• Ruang kosong memisahkan fungsi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811530-DE10-486A-9FCC-C6ACAC70FE56}"/>
              </a:ext>
            </a:extLst>
          </p:cNvPr>
          <p:cNvSpPr>
            <a:spLocks noGrp="1"/>
          </p:cNvSpPr>
          <p:nvPr/>
        </p:nvSpPr>
        <p:spPr>
          <a:xfrm>
            <a:off x="5619750" y="4476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FF5A45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5A45"/>
                </a:solidFill>
                <a:latin typeface="Arial"/>
                <a:ea typeface="Arial"/>
                <a:cs typeface="Arial"/>
              </a:rPr>
              <a:t>Hasil yang diharapkan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D679F1-57A3-4682-B96F-9B7E5E235229}"/>
              </a:ext>
            </a:extLst>
          </p:cNvPr>
          <p:cNvSpPr>
            <a:spLocks noGrp="1"/>
          </p:cNvSpPr>
          <p:nvPr/>
        </p:nvSpPr>
        <p:spPr>
          <a:xfrm>
            <a:off x="5619750" y="4857750"/>
            <a:ext cx="5334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95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Audiens mengenali acara, mengingat waktu, lalu memutuskan untuk hadir.</a:t>
            </a:r>
          </a:p>
        </p:txBody>
      </p:sp>
    </p:spTree>
    <p:extLst>
      <p:ext uri="{BB962C8B-B14F-4D97-AF65-F5344CB8AC3E}">
        <p14:creationId xmlns:p14="http://schemas.microsoft.com/office/powerpoint/2010/main" val="24421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F726EEE-20EF-4067-A450-F818F1FBF2E3}"/>
              </a:ext>
            </a:extLst>
          </p:cNvPr>
          <p:cNvSpPr>
            <a:spLocks noGrp="1"/>
          </p:cNvSpPr>
          <p:nvPr/>
        </p:nvSpPr>
        <p:spPr>
          <a:xfrm>
            <a:off x="400050" y="26670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PSIKOLOGI PERSEPSI DESAIN · PERTEMUAN 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105919-F79B-4AA1-A8D3-55E2A6BFFFD3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049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00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Satu Artwork, Dua Hasil Persepsi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D10AB5-86FC-4DD8-99DC-3D7E1B2EC414}"/>
              </a:ext>
            </a:extLst>
          </p:cNvPr>
          <p:cNvSpPr>
            <a:spLocks noGrp="1"/>
          </p:cNvSpPr>
          <p:nvPr/>
        </p:nvSpPr>
        <p:spPr>
          <a:xfrm>
            <a:off x="11144250" y="6400800"/>
            <a:ext cx="666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75" b="0">
                <a:solidFill>
                  <a:srgbClr val="5E68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3"/>
                </a:solidFill>
                <a:latin typeface="Arial"/>
                <a:ea typeface="Arial"/>
                <a:cs typeface="Arial"/>
              </a:rPr>
              <a:t>8/10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rcRect l="18" r="18"/>
          <a:stretch>
            <a:fillRect/>
          </a:stretch>
        </p:blipFill>
        <p:spPr>
          <a:xfrm>
            <a:off x="476250" y="1524000"/>
            <a:ext cx="3048000" cy="381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69047D8-14A9-4805-B4F0-B44FA4CDE8CA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23812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US" sz="14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FESTIVAL DESAIN MAHASISWA</a:t>
            </a:r>
            <a:endParaRPr sz="1400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2238C8-6886-4225-B0E5-49CF67786831}"/>
              </a:ext>
            </a:extLst>
          </p:cNvPr>
          <p:cNvSpPr>
            <a:spLocks noGrp="1"/>
          </p:cNvSpPr>
          <p:nvPr/>
        </p:nvSpPr>
        <p:spPr>
          <a:xfrm>
            <a:off x="685800" y="4953000"/>
            <a:ext cx="2095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0">
                <a:solidFill>
                  <a:srgbClr val="6F8CD8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F8CD8"/>
                </a:solidFill>
                <a:latin typeface="Arial"/>
                <a:ea typeface="Arial"/>
                <a:cs typeface="Arial"/>
              </a:rPr>
              <a:t>18 OKT · AULA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rcRect l="18" r="18"/>
          <a:stretch>
            <a:fillRect/>
          </a:stretch>
        </p:blipFill>
        <p:spPr>
          <a:xfrm>
            <a:off x="4476750" y="1524000"/>
            <a:ext cx="3048000" cy="3810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748261-E748-47D3-8F99-363BB027CCFA}"/>
              </a:ext>
            </a:extLst>
          </p:cNvPr>
          <p:cNvSpPr>
            <a:spLocks noGrp="1"/>
          </p:cNvSpPr>
          <p:nvPr/>
        </p:nvSpPr>
        <p:spPr>
          <a:xfrm>
            <a:off x="4686300" y="4476750"/>
            <a:ext cx="2428875" cy="666750"/>
          </a:xfrm>
          <a:prstGeom prst="rect">
            <a:avLst/>
          </a:prstGeom>
          <a:solidFill>
            <a:srgbClr val="0B183F"/>
          </a:solidFill>
          <a:ln w="0">
            <a:noFill/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F9104D-619A-476C-AC53-904BB82439C1}"/>
              </a:ext>
            </a:extLst>
          </p:cNvPr>
          <p:cNvSpPr>
            <a:spLocks noGrp="1"/>
          </p:cNvSpPr>
          <p:nvPr/>
        </p:nvSpPr>
        <p:spPr>
          <a:xfrm>
            <a:off x="4810125" y="4591050"/>
            <a:ext cx="2190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18 OKTOBER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5494E4-D407-4319-B1C3-11AE9F42EC87}"/>
              </a:ext>
            </a:extLst>
          </p:cNvPr>
          <p:cNvSpPr>
            <a:spLocks noGrp="1"/>
          </p:cNvSpPr>
          <p:nvPr/>
        </p:nvSpPr>
        <p:spPr>
          <a:xfrm>
            <a:off x="4810125" y="4914900"/>
            <a:ext cx="2190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FFCA4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CA45"/>
                </a:solidFill>
                <a:latin typeface="Arial"/>
                <a:ea typeface="Arial"/>
                <a:cs typeface="Arial"/>
              </a:rPr>
              <a:t>AULA · 09.00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F1D33D-11DE-43D7-9E0F-51AEDE05E957}"/>
              </a:ext>
            </a:extLst>
          </p:cNvPr>
          <p:cNvSpPr>
            <a:spLocks noGrp="1"/>
          </p:cNvSpPr>
          <p:nvPr/>
        </p:nvSpPr>
        <p:spPr>
          <a:xfrm>
            <a:off x="1666875" y="5524500"/>
            <a:ext cx="571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FF5A4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5A45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3E4EFE-E90E-4787-908E-003A5380074C}"/>
              </a:ext>
            </a:extLst>
          </p:cNvPr>
          <p:cNvSpPr>
            <a:spLocks noGrp="1"/>
          </p:cNvSpPr>
          <p:nvPr/>
        </p:nvSpPr>
        <p:spPr>
          <a:xfrm>
            <a:off x="5667375" y="5524500"/>
            <a:ext cx="571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AF28D1-5D1C-4FA2-A79D-D365E8D86E89}"/>
              </a:ext>
            </a:extLst>
          </p:cNvPr>
          <p:cNvSpPr>
            <a:spLocks noGrp="1"/>
          </p:cNvSpPr>
          <p:nvPr/>
        </p:nvSpPr>
        <p:spPr>
          <a:xfrm>
            <a:off x="8001000" y="1790700"/>
            <a:ext cx="3333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0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A: dekoratif, tetapi tanggal tidak menjadi prioritas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000DB6-0406-48D4-8C93-F92D882A699F}"/>
              </a:ext>
            </a:extLst>
          </p:cNvPr>
          <p:cNvSpPr>
            <a:spLocks noGrp="1"/>
          </p:cNvSpPr>
          <p:nvPr/>
        </p:nvSpPr>
        <p:spPr>
          <a:xfrm>
            <a:off x="8001000" y="3333750"/>
            <a:ext cx="3333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0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B: hierarki mendukung deteksi, ingatan, dan tindakan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A7C342C-E31F-4981-A1DF-E557B34E2184}"/>
              </a:ext>
            </a:extLst>
          </p:cNvPr>
          <p:cNvSpPr>
            <a:spLocks noGrp="1"/>
          </p:cNvSpPr>
          <p:nvPr/>
        </p:nvSpPr>
        <p:spPr>
          <a:xfrm>
            <a:off x="8001000" y="5048250"/>
            <a:ext cx="3333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0">
                <a:solidFill>
                  <a:srgbClr val="5E6873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E6873"/>
                </a:solidFill>
                <a:latin typeface="Arial"/>
                <a:ea typeface="Arial"/>
                <a:cs typeface="Arial"/>
              </a:rPr>
              <a:t>Efektivitas bukan soal lebih ramai—melainkan lebih terarah.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805A2E-5900-4374-8D8D-77D456348C87}"/>
              </a:ext>
            </a:extLst>
          </p:cNvPr>
          <p:cNvSpPr>
            <a:spLocks noGrp="1"/>
          </p:cNvSpPr>
          <p:nvPr/>
        </p:nvSpPr>
        <p:spPr>
          <a:xfrm>
            <a:off x="4619625" y="1790700"/>
            <a:ext cx="23812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US" sz="14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FESTIVAL DESAIN MAHASISWA</a:t>
            </a:r>
            <a:endParaRPr sz="1400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4497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15550C9-F587-4B9E-B22F-A8970F506E80}"/>
              </a:ext>
            </a:extLst>
          </p:cNvPr>
          <p:cNvSpPr>
            <a:spLocks noGrp="1"/>
          </p:cNvSpPr>
          <p:nvPr/>
        </p:nvSpPr>
        <p:spPr>
          <a:xfrm>
            <a:off x="400050" y="26670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PSIKOLOGI PERSEPSI DESAIN · PERTEMUAN 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C4363E-F8C5-48C1-94CD-6E66A5687927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049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00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Aktivitas: Audit Poster dalam Empat Langkah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757C37-4FBB-40E4-BA15-3CEB661F894D}"/>
              </a:ext>
            </a:extLst>
          </p:cNvPr>
          <p:cNvSpPr>
            <a:spLocks noGrp="1"/>
          </p:cNvSpPr>
          <p:nvPr/>
        </p:nvSpPr>
        <p:spPr>
          <a:xfrm>
            <a:off x="11144250" y="6400800"/>
            <a:ext cx="666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75" b="0">
                <a:solidFill>
                  <a:srgbClr val="5E68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3"/>
                </a:solidFill>
                <a:latin typeface="Arial"/>
                <a:ea typeface="Arial"/>
                <a:cs typeface="Arial"/>
              </a:rPr>
              <a:t>9/10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173D39-C996-4F2A-9C2A-FBB34B32D37B}"/>
              </a:ext>
            </a:extLst>
          </p:cNvPr>
          <p:cNvSpPr>
            <a:spLocks noGrp="1"/>
          </p:cNvSpPr>
          <p:nvPr/>
        </p:nvSpPr>
        <p:spPr>
          <a:xfrm>
            <a:off x="2333625" y="2952750"/>
            <a:ext cx="904875" cy="2857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D78D23-D390-41D8-B950-D0E984665951}"/>
              </a:ext>
            </a:extLst>
          </p:cNvPr>
          <p:cNvSpPr>
            <a:spLocks noGrp="1"/>
          </p:cNvSpPr>
          <p:nvPr/>
        </p:nvSpPr>
        <p:spPr>
          <a:xfrm>
            <a:off x="5172075" y="2952750"/>
            <a:ext cx="904875" cy="2857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A82D78-C8BE-48C1-883A-0CB2EB3AD113}"/>
              </a:ext>
            </a:extLst>
          </p:cNvPr>
          <p:cNvSpPr>
            <a:spLocks noGrp="1"/>
          </p:cNvSpPr>
          <p:nvPr/>
        </p:nvSpPr>
        <p:spPr>
          <a:xfrm>
            <a:off x="8010525" y="2952750"/>
            <a:ext cx="904875" cy="2857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079A37-3E15-4427-9222-403293D85D93}"/>
              </a:ext>
            </a:extLst>
          </p:cNvPr>
          <p:cNvSpPr>
            <a:spLocks noGrp="1"/>
          </p:cNvSpPr>
          <p:nvPr/>
        </p:nvSpPr>
        <p:spPr>
          <a:xfrm>
            <a:off x="400050" y="2266950"/>
            <a:ext cx="23336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01 · AMATI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26E489-8204-44CD-B5C1-0B598D346786}"/>
              </a:ext>
            </a:extLst>
          </p:cNvPr>
          <p:cNvSpPr>
            <a:spLocks noGrp="1"/>
          </p:cNvSpPr>
          <p:nvPr/>
        </p:nvSpPr>
        <p:spPr>
          <a:xfrm>
            <a:off x="400050" y="3286125"/>
            <a:ext cx="2333625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Lihat 5 detik; catat yang diingat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C4425B-BEDC-4668-A527-F4EF62F41181}"/>
              </a:ext>
            </a:extLst>
          </p:cNvPr>
          <p:cNvSpPr>
            <a:spLocks noGrp="1"/>
          </p:cNvSpPr>
          <p:nvPr/>
        </p:nvSpPr>
        <p:spPr>
          <a:xfrm>
            <a:off x="3238500" y="2266950"/>
            <a:ext cx="23336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02 · TANDAI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25C824-6AFE-4FAA-B279-EEB5945693B3}"/>
              </a:ext>
            </a:extLst>
          </p:cNvPr>
          <p:cNvSpPr>
            <a:spLocks noGrp="1"/>
          </p:cNvSpPr>
          <p:nvPr/>
        </p:nvSpPr>
        <p:spPr>
          <a:xfrm>
            <a:off x="3238500" y="3286125"/>
            <a:ext cx="2333625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Tandai elemen paling dan paling tidak terlihat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ACD582-148A-49AD-AD76-D7EB388984E4}"/>
              </a:ext>
            </a:extLst>
          </p:cNvPr>
          <p:cNvSpPr>
            <a:spLocks noGrp="1"/>
          </p:cNvSpPr>
          <p:nvPr/>
        </p:nvSpPr>
        <p:spPr>
          <a:xfrm>
            <a:off x="6076950" y="2266950"/>
            <a:ext cx="23336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03 · JELASKAN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DAD30A-DA4E-4BA3-9860-5E75A23F666F}"/>
              </a:ext>
            </a:extLst>
          </p:cNvPr>
          <p:cNvSpPr>
            <a:spLocks noGrp="1"/>
          </p:cNvSpPr>
          <p:nvPr/>
        </p:nvSpPr>
        <p:spPr>
          <a:xfrm>
            <a:off x="6076950" y="3286125"/>
            <a:ext cx="2333625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Hubungkan bukti dengan teori persepsi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03D713-715E-4C01-BA3E-88579FBC70C8}"/>
              </a:ext>
            </a:extLst>
          </p:cNvPr>
          <p:cNvSpPr>
            <a:spLocks noGrp="1"/>
          </p:cNvSpPr>
          <p:nvPr/>
        </p:nvSpPr>
        <p:spPr>
          <a:xfrm>
            <a:off x="8915400" y="2266950"/>
            <a:ext cx="23336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FF5A4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5A45"/>
                </a:solidFill>
                <a:latin typeface="Arial"/>
                <a:ea typeface="Arial"/>
                <a:cs typeface="Arial"/>
              </a:rPr>
              <a:t>04 · REVISI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18290C-4769-4E39-B66F-8FEB1AD9BA17}"/>
              </a:ext>
            </a:extLst>
          </p:cNvPr>
          <p:cNvSpPr>
            <a:spLocks noGrp="1"/>
          </p:cNvSpPr>
          <p:nvPr/>
        </p:nvSpPr>
        <p:spPr>
          <a:xfrm>
            <a:off x="8915400" y="3286125"/>
            <a:ext cx="2333625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Ubah satu keputusan yang paling berdampak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8F8C13-A9A9-4135-83E6-4BEA8E2C6EBD}"/>
              </a:ext>
            </a:extLst>
          </p:cNvPr>
          <p:cNvSpPr>
            <a:spLocks noGrp="1"/>
          </p:cNvSpPr>
          <p:nvPr/>
        </p:nvSpPr>
        <p:spPr>
          <a:xfrm>
            <a:off x="400050" y="5381625"/>
            <a:ext cx="10477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0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Output: satu halaman audit + poster revisi · Ketuntasan ≥70</a:t>
            </a:r>
          </a:p>
        </p:txBody>
      </p:sp>
    </p:spTree>
    <p:extLst>
      <p:ext uri="{BB962C8B-B14F-4D97-AF65-F5344CB8AC3E}">
        <p14:creationId xmlns:p14="http://schemas.microsoft.com/office/powerpoint/2010/main" val="559953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D1EF3B-3ADD-4060-8861-F985DE178062}"/>
              </a:ext>
            </a:extLst>
          </p:cNvPr>
          <p:cNvSpPr>
            <a:spLocks noGrp="1"/>
          </p:cNvSpPr>
          <p:nvPr/>
        </p:nvSpPr>
        <p:spPr>
          <a:xfrm>
            <a:off x="400050" y="26670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PSIKOLOGI PERSEPSI DESAIN · PERTEMUAN 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1800643-CAD4-4620-9EB4-30453BC301E3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11049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00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Kunci Jawaban dan Kriteria Ketuntasan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D6158D-D646-4905-9A3F-57C5AD0FAAD6}"/>
              </a:ext>
            </a:extLst>
          </p:cNvPr>
          <p:cNvSpPr>
            <a:spLocks noGrp="1"/>
          </p:cNvSpPr>
          <p:nvPr/>
        </p:nvSpPr>
        <p:spPr>
          <a:xfrm>
            <a:off x="11144250" y="6400800"/>
            <a:ext cx="666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75" b="0">
                <a:solidFill>
                  <a:srgbClr val="5E68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E6873"/>
                </a:solidFill>
                <a:latin typeface="Arial"/>
                <a:ea typeface="Arial"/>
                <a:cs typeface="Arial"/>
              </a:rPr>
              <a:t>10/10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38AC25-87D3-4A4A-9CEB-A44BBA118DE5}"/>
              </a:ext>
            </a:extLst>
          </p:cNvPr>
          <p:cNvSpPr>
            <a:spLocks noGrp="1"/>
          </p:cNvSpPr>
          <p:nvPr/>
        </p:nvSpPr>
        <p:spPr>
          <a:xfrm>
            <a:off x="400050" y="1809750"/>
            <a:ext cx="21907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900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30%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1E30A4-1B7E-444C-A6C3-C502074A181A}"/>
              </a:ext>
            </a:extLst>
          </p:cNvPr>
          <p:cNvSpPr>
            <a:spLocks noGrp="1"/>
          </p:cNvSpPr>
          <p:nvPr/>
        </p:nvSpPr>
        <p:spPr>
          <a:xfrm>
            <a:off x="400050" y="2724150"/>
            <a:ext cx="23336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Bukti visual spesifik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53A412-0D61-4C23-A185-45C6A395FEE1}"/>
              </a:ext>
            </a:extLst>
          </p:cNvPr>
          <p:cNvSpPr>
            <a:spLocks noGrp="1"/>
          </p:cNvSpPr>
          <p:nvPr/>
        </p:nvSpPr>
        <p:spPr>
          <a:xfrm>
            <a:off x="3238500" y="1809750"/>
            <a:ext cx="21907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900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30%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E5800F-B25B-42CD-9CCD-785629E9CC2E}"/>
              </a:ext>
            </a:extLst>
          </p:cNvPr>
          <p:cNvSpPr>
            <a:spLocks noGrp="1"/>
          </p:cNvSpPr>
          <p:nvPr/>
        </p:nvSpPr>
        <p:spPr>
          <a:xfrm>
            <a:off x="3238500" y="2724150"/>
            <a:ext cx="23336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Ketepatan teori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6163C2-545F-43F8-B7FD-CA7F6448A95E}"/>
              </a:ext>
            </a:extLst>
          </p:cNvPr>
          <p:cNvSpPr>
            <a:spLocks noGrp="1"/>
          </p:cNvSpPr>
          <p:nvPr/>
        </p:nvSpPr>
        <p:spPr>
          <a:xfrm>
            <a:off x="6076950" y="1809750"/>
            <a:ext cx="21907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900" b="1">
                <a:solidFill>
                  <a:srgbClr val="FF5A45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FF5A45"/>
                </a:solidFill>
                <a:latin typeface="Arial"/>
                <a:ea typeface="Arial"/>
                <a:cs typeface="Arial"/>
              </a:rPr>
              <a:t>25%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35DC37-0920-4CFF-AEB7-079915D4A9DE}"/>
              </a:ext>
            </a:extLst>
          </p:cNvPr>
          <p:cNvSpPr>
            <a:spLocks noGrp="1"/>
          </p:cNvSpPr>
          <p:nvPr/>
        </p:nvSpPr>
        <p:spPr>
          <a:xfrm>
            <a:off x="6076950" y="2724150"/>
            <a:ext cx="23336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Solusi dapat diterapkan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D1116A-231B-4626-B752-9325FFCBC035}"/>
              </a:ext>
            </a:extLst>
          </p:cNvPr>
          <p:cNvSpPr>
            <a:spLocks noGrp="1"/>
          </p:cNvSpPr>
          <p:nvPr/>
        </p:nvSpPr>
        <p:spPr>
          <a:xfrm>
            <a:off x="8915400" y="1809750"/>
            <a:ext cx="21907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900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15%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4D55E4-9E2F-489E-9A13-A1F53DD89E8C}"/>
              </a:ext>
            </a:extLst>
          </p:cNvPr>
          <p:cNvSpPr>
            <a:spLocks noGrp="1"/>
          </p:cNvSpPr>
          <p:nvPr/>
        </p:nvSpPr>
        <p:spPr>
          <a:xfrm>
            <a:off x="8915400" y="2724150"/>
            <a:ext cx="23336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Argumentasi jelas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3D4878-E54F-481F-A7F7-2975D083272F}"/>
              </a:ext>
            </a:extLst>
          </p:cNvPr>
          <p:cNvSpPr>
            <a:spLocks noGrp="1"/>
          </p:cNvSpPr>
          <p:nvPr/>
        </p:nvSpPr>
        <p:spPr>
          <a:xfrm>
            <a:off x="400050" y="3905250"/>
            <a:ext cx="10953750" cy="19050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A9A130-FD25-4F6D-A090-4DEAB35F0E28}"/>
              </a:ext>
            </a:extLst>
          </p:cNvPr>
          <p:cNvSpPr>
            <a:spLocks noGrp="1"/>
          </p:cNvSpPr>
          <p:nvPr/>
        </p:nvSpPr>
        <p:spPr>
          <a:xfrm>
            <a:off x="400050" y="4286250"/>
            <a:ext cx="2095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165D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65DFF"/>
                </a:solidFill>
                <a:latin typeface="Arial"/>
                <a:ea typeface="Arial"/>
                <a:cs typeface="Arial"/>
              </a:rPr>
              <a:t>Jawaban inti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28FA4C-98B3-43C9-A2F0-3E07ECBD0DA0}"/>
              </a:ext>
            </a:extLst>
          </p:cNvPr>
          <p:cNvSpPr>
            <a:spLocks noGrp="1"/>
          </p:cNvSpPr>
          <p:nvPr/>
        </p:nvSpPr>
        <p:spPr>
          <a:xfrm>
            <a:off x="400050" y="4762500"/>
            <a:ext cx="10668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00" b="1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01820"/>
                </a:solidFill>
                <a:latin typeface="Arial"/>
                <a:ea typeface="Arial"/>
                <a:cs typeface="Arial"/>
              </a:rPr>
              <a:t>Tanggal gagal menjadi prioritas karena ukuran, kontras, posisi, dan pengelompokannya tidak mendukung pencarian cepat. Revisi terbaik membuat tanggal terlihat, dikenali, diingat, lalu mendorong tindakan.</a:t>
            </a:r>
          </a:p>
        </p:txBody>
      </p:sp>
    </p:spTree>
    <p:extLst>
      <p:ext uri="{BB962C8B-B14F-4D97-AF65-F5344CB8AC3E}">
        <p14:creationId xmlns:p14="http://schemas.microsoft.com/office/powerpoint/2010/main" val="116744686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1423</Words>
  <Application>Microsoft Office PowerPoint</Application>
  <DocSecurity>0</DocSecurity>
  <PresentationFormat>Widescreen</PresentationFormat>
  <Paragraphs>190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Abdi Darmawan</cp:lastModifiedBy>
  <cp:revision>1</cp:revision>
  <dcterms:created xsi:type="dcterms:W3CDTF">2026-09-08T05:10:46Z</dcterms:created>
  <dcterms:modified xsi:type="dcterms:W3CDTF">2026-09-08T05:48:11Z</dcterms:modified>
</cp:coreProperties>
</file>