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l="25208" r="25208"/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42EC43-F572-4815-BB1A-83F920CD0768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361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PERTEMUAN 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05EA7C-688A-4960-AEFC-C75E77954AA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143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900" b="1">
                <a:solidFill>
                  <a:srgbClr val="101828"/>
                </a:solidFill>
              </a:defRPr>
            </a:pPr>
            <a:r>
              <a:rPr sz="3900" b="1">
                <a:solidFill>
                  <a:srgbClr val="101828"/>
                </a:solidFill>
              </a:rPr>
              <a:t>Fondasi UI dan UX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928369-8416-4E4D-B394-E926B2338C7C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476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0">
                <a:solidFill>
                  <a:srgbClr val="475467"/>
                </a:solidFill>
              </a:defRPr>
            </a:pPr>
            <a:r>
              <a:rPr sz="2025" b="0">
                <a:solidFill>
                  <a:srgbClr val="475467"/>
                </a:solidFill>
              </a:rPr>
              <a:t>Desain digital yang baik dimulai dari manusia, bukan layar.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BDF01D-5909-43A0-8C5E-168CFB265E8E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CPMK-1 • C2, P1, A2</a:t>
            </a:r>
          </a:p>
        </p:txBody>
      </p:sp>
    </p:spTree>
    <p:extLst>
      <p:ext uri="{BB962C8B-B14F-4D97-AF65-F5344CB8AC3E}">
        <p14:creationId xmlns:p14="http://schemas.microsoft.com/office/powerpoint/2010/main" val="1682012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0855DB-0242-49B8-B6DE-323258FB291E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Capaian hari ini terlihat dari bukti kerja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EA4561-817C-49FD-B121-1AB182C738F0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28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475467"/>
                </a:solidFill>
              </a:defRPr>
            </a:pPr>
            <a:r>
              <a:rPr sz="1500" b="0">
                <a:solidFill>
                  <a:srgbClr val="475467"/>
                </a:solidFill>
              </a:rPr>
              <a:t>Desain digital yang baik dimulai dari manusia, bukan layar.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693DA3-040E-4FF9-9E64-71BA7B12E7B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5832FE-1557-42D2-93EB-30E9A202E721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FB8DFA-3B71-4577-8192-AA74A9197B9D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98A18-3A05-4182-BA6A-965D6FFF9889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C2, P1, A2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5F6BE6-0454-485E-9D67-B37DAF3ADA79}"/>
              </a:ext>
            </a:extLst>
          </p:cNvPr>
          <p:cNvSpPr>
            <a:spLocks noGrp="1"/>
          </p:cNvSpPr>
          <p:nvPr/>
        </p:nvSpPr>
        <p:spPr>
          <a:xfrm>
            <a:off x="609600" y="233362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PAHAM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749846-D0DF-4FAA-A13E-CC8634B51752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3143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UI mengatur tampilan dan kontrol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364A84-9C53-4C65-B703-49CBC4C76945}"/>
              </a:ext>
            </a:extLst>
          </p:cNvPr>
          <p:cNvSpPr>
            <a:spLocks noGrp="1"/>
          </p:cNvSpPr>
          <p:nvPr/>
        </p:nvSpPr>
        <p:spPr>
          <a:xfrm>
            <a:off x="4286250" y="233362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6AED4"/>
                </a:solidFill>
              </a:defRPr>
            </a:pPr>
            <a:r>
              <a:rPr sz="1200" b="1">
                <a:solidFill>
                  <a:srgbClr val="06AED4"/>
                </a:solidFill>
              </a:rPr>
              <a:t>TERAPKAN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1A388B-8C82-4116-BDE1-17DA538671C5}"/>
              </a:ext>
            </a:extLst>
          </p:cNvPr>
          <p:cNvSpPr>
            <a:spLocks noGrp="1"/>
          </p:cNvSpPr>
          <p:nvPr/>
        </p:nvSpPr>
        <p:spPr>
          <a:xfrm>
            <a:off x="4286250" y="2857500"/>
            <a:ext cx="3143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Audit satu aplikasi: pisahkan temuan UI, UX, dan kebutuhan pengguna.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A085B0-785F-447F-9286-7D89D4FEE886}"/>
              </a:ext>
            </a:extLst>
          </p:cNvPr>
          <p:cNvSpPr>
            <a:spLocks noGrp="1"/>
          </p:cNvSpPr>
          <p:nvPr/>
        </p:nvSpPr>
        <p:spPr>
          <a:xfrm>
            <a:off x="7962900" y="233362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BUKTIKAN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6DCCFF-7ED0-472F-AC7A-AD34A8F991D8}"/>
              </a:ext>
            </a:extLst>
          </p:cNvPr>
          <p:cNvSpPr>
            <a:spLocks noGrp="1"/>
          </p:cNvSpPr>
          <p:nvPr/>
        </p:nvSpPr>
        <p:spPr>
          <a:xfrm>
            <a:off x="7962900" y="2857500"/>
            <a:ext cx="3143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1 halaman audit awal + file latihan Figma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8036D9-53BE-4D28-B091-4B486F57732D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047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475467"/>
                </a:solidFill>
              </a:defRPr>
            </a:pPr>
            <a:r>
              <a:rPr sz="1500" b="0">
                <a:solidFill>
                  <a:srgbClr val="475467"/>
                </a:solidFill>
              </a:rPr>
              <a:t>Kriteria ketuntasan minimum: 60/100 • keputusan harus dapat dijelaskan</a:t>
            </a:r>
          </a:p>
        </p:txBody>
      </p:sp>
    </p:spTree>
    <p:extLst>
      <p:ext uri="{BB962C8B-B14F-4D97-AF65-F5344CB8AC3E}">
        <p14:creationId xmlns:p14="http://schemas.microsoft.com/office/powerpoint/2010/main" val="2005956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0E2B8B5-7B7A-464E-90FB-8C04E610B8FD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Tiga gagasan yang menjadi fondasi keputusan desain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84CFA6-5749-45FE-9081-D2FE9F7223B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CBE3E2-F007-47C0-B664-8C6C25EBC5BC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005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A90C99-7F37-4500-B5D8-74E61833CA8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6CA373-7C9B-4398-96BF-C776FE1EC946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C2, P1, A2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9CC778-1EB7-49F0-8F22-675B9852B059}"/>
              </a:ext>
            </a:extLst>
          </p:cNvPr>
          <p:cNvSpPr>
            <a:spLocks noGrp="1"/>
          </p:cNvSpPr>
          <p:nvPr/>
        </p:nvSpPr>
        <p:spPr>
          <a:xfrm>
            <a:off x="609600" y="21907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55EEF"/>
                </a:solidFill>
              </a:defRPr>
            </a:pPr>
            <a:r>
              <a:rPr sz="1875" b="1">
                <a:solidFill>
                  <a:srgbClr val="155EEF"/>
                </a:solidFill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0A564D-A738-42BF-9D0E-25E6B721BBC7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3143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UI mengatur tampilan dan kontrol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7E66DB-C622-4CB5-9384-AE452A51FA28}"/>
              </a:ext>
            </a:extLst>
          </p:cNvPr>
          <p:cNvSpPr>
            <a:spLocks noGrp="1"/>
          </p:cNvSpPr>
          <p:nvPr/>
        </p:nvSpPr>
        <p:spPr>
          <a:xfrm>
            <a:off x="609600" y="4524375"/>
            <a:ext cx="3143250" cy="57150"/>
          </a:xfrm>
          <a:prstGeom prst="rect">
            <a:avLst/>
          </a:prstGeom>
          <a:solidFill>
            <a:srgbClr val="155EEF"/>
          </a:solidFill>
          <a:ln w="9525">
            <a:solidFill>
              <a:srgbClr val="155EEF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10F59-D40A-4F3A-B8FA-C2A423991B97}"/>
              </a:ext>
            </a:extLst>
          </p:cNvPr>
          <p:cNvSpPr>
            <a:spLocks noGrp="1"/>
          </p:cNvSpPr>
          <p:nvPr/>
        </p:nvSpPr>
        <p:spPr>
          <a:xfrm>
            <a:off x="4286250" y="21907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55EEF"/>
                </a:solidFill>
              </a:defRPr>
            </a:pPr>
            <a:r>
              <a:rPr sz="1875" b="1">
                <a:solidFill>
                  <a:srgbClr val="155EEF"/>
                </a:solidFill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03B003-043A-4797-B6C9-CD50BECDD3A2}"/>
              </a:ext>
            </a:extLst>
          </p:cNvPr>
          <p:cNvSpPr>
            <a:spLocks noGrp="1"/>
          </p:cNvSpPr>
          <p:nvPr/>
        </p:nvSpPr>
        <p:spPr>
          <a:xfrm>
            <a:off x="4286250" y="2857500"/>
            <a:ext cx="3143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UX mengatur pengalaman end-to-end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F553E4-AC84-4136-B8A8-5652E6C0285B}"/>
              </a:ext>
            </a:extLst>
          </p:cNvPr>
          <p:cNvSpPr>
            <a:spLocks noGrp="1"/>
          </p:cNvSpPr>
          <p:nvPr/>
        </p:nvSpPr>
        <p:spPr>
          <a:xfrm>
            <a:off x="4286250" y="4524375"/>
            <a:ext cx="3143250" cy="57150"/>
          </a:xfrm>
          <a:prstGeom prst="rect">
            <a:avLst/>
          </a:prstGeom>
          <a:solidFill>
            <a:srgbClr val="06AED4"/>
          </a:solidFill>
          <a:ln w="9525">
            <a:solidFill>
              <a:srgbClr val="06AED4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97059D-FF27-43F9-B372-B927261A7317}"/>
              </a:ext>
            </a:extLst>
          </p:cNvPr>
          <p:cNvSpPr>
            <a:spLocks noGrp="1"/>
          </p:cNvSpPr>
          <p:nvPr/>
        </p:nvSpPr>
        <p:spPr>
          <a:xfrm>
            <a:off x="7962900" y="21907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55EEF"/>
                </a:solidFill>
              </a:defRPr>
            </a:pPr>
            <a:r>
              <a:rPr sz="1875" b="1">
                <a:solidFill>
                  <a:srgbClr val="155EEF"/>
                </a:solidFill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08ACE8-EF13-4105-9BBD-0BBAEEAA6B63}"/>
              </a:ext>
            </a:extLst>
          </p:cNvPr>
          <p:cNvSpPr>
            <a:spLocks noGrp="1"/>
          </p:cNvSpPr>
          <p:nvPr/>
        </p:nvSpPr>
        <p:spPr>
          <a:xfrm>
            <a:off x="7962900" y="2857500"/>
            <a:ext cx="3143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HCD mengikat keputusan pada bukti pengguna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86A39D-50B4-4FD4-9DD2-75AFF878A75D}"/>
              </a:ext>
            </a:extLst>
          </p:cNvPr>
          <p:cNvSpPr>
            <a:spLocks noGrp="1"/>
          </p:cNvSpPr>
          <p:nvPr/>
        </p:nvSpPr>
        <p:spPr>
          <a:xfrm>
            <a:off x="7962900" y="4524375"/>
            <a:ext cx="3143250" cy="57150"/>
          </a:xfrm>
          <a:prstGeom prst="rect">
            <a:avLst/>
          </a:prstGeom>
          <a:solidFill>
            <a:srgbClr val="FF6B57"/>
          </a:solidFill>
          <a:ln w="9525">
            <a:solidFill>
              <a:srgbClr val="FF6B57"/>
            </a:solidFill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CB1D46-6CD4-4BCF-9649-0C8830A3A552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0477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475467"/>
                </a:solidFill>
              </a:defRPr>
            </a:pPr>
            <a:r>
              <a:rPr sz="1650" b="0">
                <a:solidFill>
                  <a:srgbClr val="475467"/>
                </a:solidFill>
              </a:rPr>
              <a:t>Gunakan konsep sebagai lensa untuk menilai—bukan sebagai istilah untuk dihafal.</a:t>
            </a:r>
          </a:p>
        </p:txBody>
      </p:sp>
    </p:spTree>
    <p:extLst>
      <p:ext uri="{BB962C8B-B14F-4D97-AF65-F5344CB8AC3E}">
        <p14:creationId xmlns:p14="http://schemas.microsoft.com/office/powerpoint/2010/main" val="1305898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3A8E997-7FAD-4A5C-AACC-9D816C2FD9F8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Contoh implementasi: lihat sebab sebelum memperbaiki layar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3A5A3E-6100-4084-9F90-B584DFEB154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4A3ACD-A43D-49D0-8188-4490CFF6DB58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006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075E1A-96A9-4702-A160-083E73CD972F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680ED-79B4-4121-811A-276D43582B81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C2, P1, A2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17E457-E825-49E9-80AD-A67921DE5C34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4953000" cy="3143250"/>
          </a:xfrm>
          <a:prstGeom prst="rect">
            <a:avLst/>
          </a:prstGeom>
          <a:solidFill>
            <a:srgbClr val="EAF2FF"/>
          </a:solidFill>
          <a:ln w="9525">
            <a:solidFill>
              <a:srgbClr val="B2CCFF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592B1-1EB3-4B66-9524-A9A90EEDBD0C}"/>
              </a:ext>
            </a:extLst>
          </p:cNvPr>
          <p:cNvSpPr>
            <a:spLocks noGrp="1"/>
          </p:cNvSpPr>
          <p:nvPr/>
        </p:nvSpPr>
        <p:spPr>
          <a:xfrm>
            <a:off x="895350" y="238125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SITUASI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5CEB92-33E2-45C2-9A13-09956B988F21}"/>
              </a:ext>
            </a:extLst>
          </p:cNvPr>
          <p:cNvSpPr>
            <a:spLocks noGrp="1"/>
          </p:cNvSpPr>
          <p:nvPr/>
        </p:nvSpPr>
        <p:spPr>
          <a:xfrm>
            <a:off x="895350" y="2857500"/>
            <a:ext cx="42862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Aplikasi cantik dapat gagal bila pengguna tidak menemukan tindakan utama.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02C5E3-D7C7-4B14-B727-5455079EC0BB}"/>
              </a:ext>
            </a:extLst>
          </p:cNvPr>
          <p:cNvSpPr>
            <a:spLocks noGrp="1"/>
          </p:cNvSpPr>
          <p:nvPr/>
        </p:nvSpPr>
        <p:spPr>
          <a:xfrm>
            <a:off x="6191250" y="2190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FF6B57"/>
                </a:solidFill>
              </a:defRPr>
            </a:pPr>
            <a:r>
              <a:rPr sz="1350" b="1">
                <a:solidFill>
                  <a:srgbClr val="FF6B57"/>
                </a:solidFill>
              </a:rPr>
              <a:t>Pertanyaan desain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B1B7E-1591-4C12-9F45-C94B41272CEF}"/>
              </a:ext>
            </a:extLst>
          </p:cNvPr>
          <p:cNvSpPr>
            <a:spLocks noGrp="1"/>
          </p:cNvSpPr>
          <p:nvPr/>
        </p:nvSpPr>
        <p:spPr>
          <a:xfrm>
            <a:off x="6191250" y="285750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0">
                <a:solidFill>
                  <a:srgbClr val="101828"/>
                </a:solidFill>
              </a:defRPr>
            </a:pPr>
            <a:r>
              <a:rPr sz="1875" b="0">
                <a:solidFill>
                  <a:srgbClr val="101828"/>
                </a:solidFill>
              </a:rPr>
              <a:t>1.  Apa bukti masalahnya?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81111E-EEDE-4C69-B90F-139AC31553CE}"/>
              </a:ext>
            </a:extLst>
          </p:cNvPr>
          <p:cNvSpPr>
            <a:spLocks noGrp="1"/>
          </p:cNvSpPr>
          <p:nvPr/>
        </p:nvSpPr>
        <p:spPr>
          <a:xfrm>
            <a:off x="6191250" y="360045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0">
                <a:solidFill>
                  <a:srgbClr val="101828"/>
                </a:solidFill>
              </a:defRPr>
            </a:pPr>
            <a:r>
              <a:rPr sz="1875" b="0">
                <a:solidFill>
                  <a:srgbClr val="101828"/>
                </a:solidFill>
              </a:rPr>
              <a:t>2.  Siapa yang terdampak?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875E83-D7CF-4F3A-B2C0-EC2DD90AF493}"/>
              </a:ext>
            </a:extLst>
          </p:cNvPr>
          <p:cNvSpPr>
            <a:spLocks noGrp="1"/>
          </p:cNvSpPr>
          <p:nvPr/>
        </p:nvSpPr>
        <p:spPr>
          <a:xfrm>
            <a:off x="6191250" y="434340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01828"/>
                </a:solidFill>
              </a:defRPr>
            </a:pPr>
            <a:r>
              <a:rPr sz="1875" b="1">
                <a:solidFill>
                  <a:srgbClr val="101828"/>
                </a:solidFill>
              </a:rPr>
              <a:t>3.  Apa yang harus berubah?</a:t>
            </a:r>
          </a:p>
        </p:txBody>
      </p:sp>
    </p:spTree>
    <p:extLst>
      <p:ext uri="{BB962C8B-B14F-4D97-AF65-F5344CB8AC3E}">
        <p14:creationId xmlns:p14="http://schemas.microsoft.com/office/powerpoint/2010/main" val="342920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l="25208" r="25208"/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42EC43-F572-4815-BB1A-83F920CD0768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361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CONTOH VISUAL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05EA7C-688A-4960-AEFC-C75E77954AA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143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900" b="1">
                <a:solidFill>
                  <a:srgbClr val="101828"/>
                </a:solidFill>
              </a:defRPr>
            </a:pPr>
            <a:r>
              <a:rPr sz="3900" b="1">
                <a:solidFill>
                  <a:srgbClr val="101828"/>
                </a:solidFill>
              </a:rPr>
              <a:t>Audit Pengalaman Login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928369-8416-4E4D-B394-E926B2338C7C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476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0">
                <a:solidFill>
                  <a:srgbClr val="475467"/>
                </a:solidFill>
              </a:defRPr>
            </a:pPr>
            <a:r>
              <a:rPr sz="2025" b="0">
                <a:solidFill>
                  <a:srgbClr val="475467"/>
                </a:solidFill>
              </a:rPr>
              <a:t>Bandingkan layar login yang jelas dengan layar yang membingungkan.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BDF01D-5909-43A0-8C5E-168CFB265E8E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Amati • Temukan bukti • Usulkan perbaikan</a:t>
            </a:r>
          </a:p>
        </p:txBody>
      </p:sp>
    </p:spTree>
    <p:extLst>
      <p:ext uri="{BB962C8B-B14F-4D97-AF65-F5344CB8AC3E}">
        <p14:creationId xmlns:p14="http://schemas.microsoft.com/office/powerpoint/2010/main" val="1682012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6F17EAD-5445-4159-BB83-A130133932EB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Proses kerja menjaga keputusan tetap dapat ditelusuri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EE30A4-E48E-4169-ABE6-B81F2B3931A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892DBB-B30E-4FDE-B276-474F701AAB56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F86CFF-7F1D-40E6-A441-89E567C78418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1FE31-B839-456D-AE23-5EDD93E2C6E7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C2, P1, A2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28FB08-EA7F-462C-8913-190C2F70E9A1}"/>
              </a:ext>
            </a:extLst>
          </p:cNvPr>
          <p:cNvSpPr>
            <a:spLocks noGrp="1"/>
          </p:cNvSpPr>
          <p:nvPr/>
        </p:nvSpPr>
        <p:spPr>
          <a:xfrm>
            <a:off x="60960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DF4A5F-EBE6-429D-BFFF-A571FF933075}"/>
              </a:ext>
            </a:extLst>
          </p:cNvPr>
          <p:cNvSpPr>
            <a:spLocks noGrp="1"/>
          </p:cNvSpPr>
          <p:nvPr/>
        </p:nvSpPr>
        <p:spPr>
          <a:xfrm>
            <a:off x="60960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Empathize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71F898-AC8E-46B7-8E14-F2470249A2C2}"/>
              </a:ext>
            </a:extLst>
          </p:cNvPr>
          <p:cNvSpPr>
            <a:spLocks noGrp="1"/>
          </p:cNvSpPr>
          <p:nvPr/>
        </p:nvSpPr>
        <p:spPr>
          <a:xfrm>
            <a:off x="2324100" y="2952750"/>
            <a:ext cx="428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B42BBF-B566-4BEA-9644-656E3B82A230}"/>
              </a:ext>
            </a:extLst>
          </p:cNvPr>
          <p:cNvSpPr>
            <a:spLocks noGrp="1"/>
          </p:cNvSpPr>
          <p:nvPr/>
        </p:nvSpPr>
        <p:spPr>
          <a:xfrm>
            <a:off x="276225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B8395F-9A19-4D90-B0DE-36E69BA8288F}"/>
              </a:ext>
            </a:extLst>
          </p:cNvPr>
          <p:cNvSpPr>
            <a:spLocks noGrp="1"/>
          </p:cNvSpPr>
          <p:nvPr/>
        </p:nvSpPr>
        <p:spPr>
          <a:xfrm>
            <a:off x="276225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Define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A394D5-D3C4-4D12-A014-1AB57A1F00B7}"/>
              </a:ext>
            </a:extLst>
          </p:cNvPr>
          <p:cNvSpPr>
            <a:spLocks noGrp="1"/>
          </p:cNvSpPr>
          <p:nvPr/>
        </p:nvSpPr>
        <p:spPr>
          <a:xfrm>
            <a:off x="4476750" y="2952750"/>
            <a:ext cx="428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19389E-1CA7-456A-B750-671AF14828AB}"/>
              </a:ext>
            </a:extLst>
          </p:cNvPr>
          <p:cNvSpPr>
            <a:spLocks noGrp="1"/>
          </p:cNvSpPr>
          <p:nvPr/>
        </p:nvSpPr>
        <p:spPr>
          <a:xfrm>
            <a:off x="491490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D01C0-C7D0-4525-B898-E23C2EAA0B76}"/>
              </a:ext>
            </a:extLst>
          </p:cNvPr>
          <p:cNvSpPr>
            <a:spLocks noGrp="1"/>
          </p:cNvSpPr>
          <p:nvPr/>
        </p:nvSpPr>
        <p:spPr>
          <a:xfrm>
            <a:off x="491490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Ideate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D8D908-816F-4ADD-85D9-DC8EDCB06B3E}"/>
              </a:ext>
            </a:extLst>
          </p:cNvPr>
          <p:cNvSpPr>
            <a:spLocks noGrp="1"/>
          </p:cNvSpPr>
          <p:nvPr/>
        </p:nvSpPr>
        <p:spPr>
          <a:xfrm>
            <a:off x="6629400" y="2952750"/>
            <a:ext cx="428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462F17-174D-42B9-847D-DB63A62610CD}"/>
              </a:ext>
            </a:extLst>
          </p:cNvPr>
          <p:cNvSpPr>
            <a:spLocks noGrp="1"/>
          </p:cNvSpPr>
          <p:nvPr/>
        </p:nvSpPr>
        <p:spPr>
          <a:xfrm>
            <a:off x="706755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EA8911-B3DF-41F3-8520-D55960CDB501}"/>
              </a:ext>
            </a:extLst>
          </p:cNvPr>
          <p:cNvSpPr>
            <a:spLocks noGrp="1"/>
          </p:cNvSpPr>
          <p:nvPr/>
        </p:nvSpPr>
        <p:spPr>
          <a:xfrm>
            <a:off x="706755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Prototype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FF98C9-C492-4DB6-9DBC-41736A7B3518}"/>
              </a:ext>
            </a:extLst>
          </p:cNvPr>
          <p:cNvSpPr>
            <a:spLocks noGrp="1"/>
          </p:cNvSpPr>
          <p:nvPr/>
        </p:nvSpPr>
        <p:spPr>
          <a:xfrm>
            <a:off x="8782050" y="2952750"/>
            <a:ext cx="428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224B52-9F00-4DC6-AA20-B185E69B8039}"/>
              </a:ext>
            </a:extLst>
          </p:cNvPr>
          <p:cNvSpPr>
            <a:spLocks noGrp="1"/>
          </p:cNvSpPr>
          <p:nvPr/>
        </p:nvSpPr>
        <p:spPr>
          <a:xfrm>
            <a:off x="922020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8FB154-457B-466B-AF2D-125B7EA9A7B2}"/>
              </a:ext>
            </a:extLst>
          </p:cNvPr>
          <p:cNvSpPr>
            <a:spLocks noGrp="1"/>
          </p:cNvSpPr>
          <p:nvPr/>
        </p:nvSpPr>
        <p:spPr>
          <a:xfrm>
            <a:off x="922020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Test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24568F-2B7A-4352-9F0F-D828F9284E0D}"/>
              </a:ext>
            </a:extLst>
          </p:cNvPr>
          <p:cNvSpPr>
            <a:spLocks noGrp="1"/>
          </p:cNvSpPr>
          <p:nvPr/>
        </p:nvSpPr>
        <p:spPr>
          <a:xfrm>
            <a:off x="609600" y="4953000"/>
            <a:ext cx="1047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475467"/>
                </a:solidFill>
              </a:defRPr>
            </a:pPr>
            <a:r>
              <a:rPr sz="1650" b="0">
                <a:solidFill>
                  <a:srgbClr val="475467"/>
                </a:solidFill>
              </a:rPr>
              <a:t>Checkpoint: sebelum maju, pastikan output tahap ini menjadi input yang jelas bagi tahap berikutnya.</a:t>
            </a:r>
          </a:p>
        </p:txBody>
      </p:sp>
    </p:spTree>
    <p:extLst>
      <p:ext uri="{BB962C8B-B14F-4D97-AF65-F5344CB8AC3E}">
        <p14:creationId xmlns:p14="http://schemas.microsoft.com/office/powerpoint/2010/main" val="608211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B9D272C-856D-42DB-B8B1-0323D7474840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6AED4"/>
                </a:solidFill>
              </a:defRPr>
            </a:pPr>
            <a:r>
              <a:rPr sz="1200" b="1">
                <a:solidFill>
                  <a:srgbClr val="06AED4"/>
                </a:solidFill>
              </a:rPr>
              <a:t>PRAKTIK STUDIO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ACFDD1-C49E-4C84-AC1F-A300933FFFE6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80962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375" b="1">
                <a:solidFill>
                  <a:srgbClr val="FFFFFF"/>
                </a:solidFill>
              </a:defRPr>
            </a:pPr>
            <a:r>
              <a:rPr sz="3375" b="1">
                <a:solidFill>
                  <a:srgbClr val="FFFFFF"/>
                </a:solidFill>
              </a:rPr>
              <a:t>Audit satu aplikasi: pisahkan temuan UI, UX, dan kebutuhan pengguna.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9C1C6D-F0D5-493D-8449-9E50A38C3605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LUARAN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34B60B-39CA-4968-A4BB-2EC54085C631}"/>
              </a:ext>
            </a:extLst>
          </p:cNvPr>
          <p:cNvSpPr>
            <a:spLocks noGrp="1"/>
          </p:cNvSpPr>
          <p:nvPr/>
        </p:nvSpPr>
        <p:spPr>
          <a:xfrm>
            <a:off x="609600" y="3619500"/>
            <a:ext cx="7429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0">
                <a:solidFill>
                  <a:srgbClr val="E4E7EC"/>
                </a:solidFill>
              </a:defRPr>
            </a:pPr>
            <a:r>
              <a:rPr sz="2175" b="0">
                <a:solidFill>
                  <a:srgbClr val="E4E7EC"/>
                </a:solidFill>
              </a:rPr>
              <a:t>1 halaman audit awal + file latihan Figma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2346E5-70E9-4736-BD2F-480CA9C250DA}"/>
              </a:ext>
            </a:extLst>
          </p:cNvPr>
          <p:cNvSpPr>
            <a:spLocks noGrp="1"/>
          </p:cNvSpPr>
          <p:nvPr/>
        </p:nvSpPr>
        <p:spPr>
          <a:xfrm>
            <a:off x="8572500" y="1524000"/>
            <a:ext cx="2857500" cy="781050"/>
          </a:xfrm>
          <a:prstGeom prst="rect">
            <a:avLst/>
          </a:prstGeom>
          <a:solidFill>
            <a:srgbClr val="102B4E"/>
          </a:solidFill>
          <a:ln w="9525">
            <a:solidFill>
              <a:srgbClr val="2E5D8C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E8C134-6AA9-4D84-8ED6-C42F7290868A}"/>
              </a:ext>
            </a:extLst>
          </p:cNvPr>
          <p:cNvSpPr>
            <a:spLocks noGrp="1"/>
          </p:cNvSpPr>
          <p:nvPr/>
        </p:nvSpPr>
        <p:spPr>
          <a:xfrm>
            <a:off x="8858250" y="1685925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Kerja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A3126-B1D4-4EC5-AA8D-C6DA8DA5C1A0}"/>
              </a:ext>
            </a:extLst>
          </p:cNvPr>
          <p:cNvSpPr>
            <a:spLocks noGrp="1"/>
          </p:cNvSpPr>
          <p:nvPr/>
        </p:nvSpPr>
        <p:spPr>
          <a:xfrm>
            <a:off x="8572500" y="2619375"/>
            <a:ext cx="2857500" cy="781050"/>
          </a:xfrm>
          <a:prstGeom prst="rect">
            <a:avLst/>
          </a:prstGeom>
          <a:solidFill>
            <a:srgbClr val="173B66"/>
          </a:solidFill>
          <a:ln w="9525">
            <a:solidFill>
              <a:srgbClr val="2E5D8C"/>
            </a:solidFill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10E5A3-F796-433C-BF51-5B94AC28A537}"/>
              </a:ext>
            </a:extLst>
          </p:cNvPr>
          <p:cNvSpPr>
            <a:spLocks noGrp="1"/>
          </p:cNvSpPr>
          <p:nvPr/>
        </p:nvSpPr>
        <p:spPr>
          <a:xfrm>
            <a:off x="8858250" y="2781300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Kritik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8DBE8A-1CA1-4726-8FAF-5F379ED83B22}"/>
              </a:ext>
            </a:extLst>
          </p:cNvPr>
          <p:cNvSpPr>
            <a:spLocks noGrp="1"/>
          </p:cNvSpPr>
          <p:nvPr/>
        </p:nvSpPr>
        <p:spPr>
          <a:xfrm>
            <a:off x="8572500" y="3714750"/>
            <a:ext cx="2857500" cy="781050"/>
          </a:xfrm>
          <a:prstGeom prst="rect">
            <a:avLst/>
          </a:prstGeom>
          <a:solidFill>
            <a:srgbClr val="102B4E"/>
          </a:solidFill>
          <a:ln w="9525">
            <a:solidFill>
              <a:srgbClr val="2E5D8C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C3D2A0-18B5-4571-848A-3B3F6D5CF8FD}"/>
              </a:ext>
            </a:extLst>
          </p:cNvPr>
          <p:cNvSpPr>
            <a:spLocks noGrp="1"/>
          </p:cNvSpPr>
          <p:nvPr/>
        </p:nvSpPr>
        <p:spPr>
          <a:xfrm>
            <a:off x="8858250" y="3876675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Revisi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DEF0D-D72D-4272-8132-3F39F70EC71A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723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06AED4"/>
                </a:solidFill>
              </a:defRPr>
            </a:pPr>
            <a:r>
              <a:rPr sz="1500" b="1">
                <a:solidFill>
                  <a:srgbClr val="06AED4"/>
                </a:solidFill>
              </a:rPr>
              <a:t>Dokumentasikan alasan, bukan hanya hasil.</a:t>
            </a:r>
          </a:p>
        </p:txBody>
      </p:sp>
    </p:spTree>
    <p:extLst>
      <p:ext uri="{BB962C8B-B14F-4D97-AF65-F5344CB8AC3E}">
        <p14:creationId xmlns:p14="http://schemas.microsoft.com/office/powerpoint/2010/main" val="507028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252C8B4-A852-4E75-88DE-0E69F73B7510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lang="en-US" sz="3150" b="1" dirty="0" err="1">
                <a:solidFill>
                  <a:srgbClr val="101828"/>
                </a:solidFill>
              </a:rPr>
              <a:t>T</a:t>
            </a:r>
            <a:r>
              <a:rPr sz="3150" b="1" dirty="0" err="1">
                <a:solidFill>
                  <a:srgbClr val="101828"/>
                </a:solidFill>
              </a:rPr>
              <a:t>iga</a:t>
            </a:r>
            <a:r>
              <a:rPr sz="3150" b="1" dirty="0">
                <a:solidFill>
                  <a:srgbClr val="101828"/>
                </a:solidFill>
              </a:rPr>
              <a:t> </a:t>
            </a:r>
            <a:r>
              <a:rPr sz="3150" b="1" dirty="0" err="1">
                <a:solidFill>
                  <a:srgbClr val="101828"/>
                </a:solidFill>
              </a:rPr>
              <a:t>pertanyaan</a:t>
            </a:r>
            <a:r>
              <a:rPr sz="3150" b="1" dirty="0">
                <a:solidFill>
                  <a:srgbClr val="101828"/>
                </a:solidFill>
              </a:rPr>
              <a:t> </a:t>
            </a:r>
            <a:r>
              <a:rPr sz="3150" b="1" dirty="0" err="1">
                <a:solidFill>
                  <a:srgbClr val="101828"/>
                </a:solidFill>
              </a:rPr>
              <a:t>reflektif</a:t>
            </a:r>
            <a:endParaRPr sz="3150" b="1" dirty="0">
              <a:solidFill>
                <a:srgbClr val="101828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5D6E96-0B02-43DF-85E8-05DEF4D2EAA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21AFBE-38EC-4849-A8E5-001A4F1A5E9A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009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0B9402-8628-4C8C-9EE3-5F9BE564387F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4DDD43-0410-4E23-A129-69E7F5C1813D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CPMK-1 • C2, P1, A2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94F801-DC45-4CA3-92F3-2D118C3004CD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155EEF"/>
                </a:solidFill>
              </a:defRPr>
            </a:pPr>
            <a:r>
              <a:rPr sz="2250" b="1">
                <a:solidFill>
                  <a:srgbClr val="155EEF"/>
                </a:solidFill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BCA6D3-7142-46F6-B780-27EB149E4566}"/>
              </a:ext>
            </a:extLst>
          </p:cNvPr>
          <p:cNvSpPr>
            <a:spLocks noGrp="1"/>
          </p:cNvSpPr>
          <p:nvPr/>
        </p:nvSpPr>
        <p:spPr>
          <a:xfrm>
            <a:off x="1381125" y="1952625"/>
            <a:ext cx="809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101828"/>
                </a:solidFill>
              </a:defRPr>
            </a:pPr>
            <a:r>
              <a:rPr sz="2325" b="1">
                <a:solidFill>
                  <a:srgbClr val="101828"/>
                </a:solidFill>
              </a:rPr>
              <a:t>Keputusan apa yang paling kuat?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2E6EF9-D9A1-40C7-BB68-37D1BFB462D7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06AED4"/>
                </a:solidFill>
              </a:defRPr>
            </a:pPr>
            <a:r>
              <a:rPr sz="2250" b="1">
                <a:solidFill>
                  <a:srgbClr val="06AED4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2149A7-ACEF-48FE-BC0E-18AF3E2B6485}"/>
              </a:ext>
            </a:extLst>
          </p:cNvPr>
          <p:cNvSpPr>
            <a:spLocks noGrp="1"/>
          </p:cNvSpPr>
          <p:nvPr/>
        </p:nvSpPr>
        <p:spPr>
          <a:xfrm>
            <a:off x="1381125" y="3143250"/>
            <a:ext cx="809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101828"/>
                </a:solidFill>
              </a:defRPr>
            </a:pPr>
            <a:r>
              <a:rPr sz="2325" b="1">
                <a:solidFill>
                  <a:srgbClr val="101828"/>
                </a:solidFill>
              </a:rPr>
              <a:t>Asumsi apa yang masih lemah?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A6FD71-8379-4AAB-8A41-7D93AFF3B92D}"/>
              </a:ext>
            </a:extLst>
          </p:cNvPr>
          <p:cNvSpPr>
            <a:spLocks noGrp="1"/>
          </p:cNvSpPr>
          <p:nvPr/>
        </p:nvSpPr>
        <p:spPr>
          <a:xfrm>
            <a:off x="609600" y="442912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FF6B57"/>
                </a:solidFill>
              </a:defRPr>
            </a:pPr>
            <a:r>
              <a:rPr sz="2250" b="1">
                <a:solidFill>
                  <a:srgbClr val="FF6B57"/>
                </a:solidFill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78458-E243-48A5-8502-54E7CC6F6C6D}"/>
              </a:ext>
            </a:extLst>
          </p:cNvPr>
          <p:cNvSpPr>
            <a:spLocks noGrp="1"/>
          </p:cNvSpPr>
          <p:nvPr/>
        </p:nvSpPr>
        <p:spPr>
          <a:xfrm>
            <a:off x="1381125" y="4333875"/>
            <a:ext cx="809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101828"/>
                </a:solidFill>
              </a:defRPr>
            </a:pPr>
            <a:r>
              <a:rPr sz="2325" b="1">
                <a:solidFill>
                  <a:srgbClr val="101828"/>
                </a:solidFill>
              </a:rPr>
              <a:t>Apa yang harus diuji berikutnya?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C3D098-3C4D-4614-9B65-8AE5DE5E9092}"/>
              </a:ext>
            </a:extLst>
          </p:cNvPr>
          <p:cNvSpPr>
            <a:spLocks noGrp="1"/>
          </p:cNvSpPr>
          <p:nvPr/>
        </p:nvSpPr>
        <p:spPr>
          <a:xfrm>
            <a:off x="609600" y="5715000"/>
            <a:ext cx="10287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475467"/>
                </a:solidFill>
              </a:defRPr>
            </a:pPr>
            <a:r>
              <a:rPr sz="1350" b="0">
                <a:solidFill>
                  <a:srgbClr val="475467"/>
                </a:solidFill>
              </a:rPr>
              <a:t>Bukti yang dikumpulkan: 1 halaman audit awal + file latihan Figma</a:t>
            </a:r>
          </a:p>
        </p:txBody>
      </p:sp>
    </p:spTree>
    <p:extLst>
      <p:ext uri="{BB962C8B-B14F-4D97-AF65-F5344CB8AC3E}">
        <p14:creationId xmlns:p14="http://schemas.microsoft.com/office/powerpoint/2010/main" val="98898022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DocSecurity>0</DocSecurity>
  <PresentationFormat>Widescreen</PresentationFormat>
  <Paragraphs>79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Abdi Darmawan</cp:lastModifiedBy>
  <cp:revision>1</cp:revision>
  <dcterms:created xsi:type="dcterms:W3CDTF">2026-09-07T05:59:12Z</dcterms:created>
  <dcterms:modified xsi:type="dcterms:W3CDTF">2026-09-10T02:29:26Z</dcterms:modified>
</cp:coreProperties>
</file>