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4" d="100"/>
          <a:sy n="64" d="100"/>
        </p:scale>
        <p:origin x="87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2B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1143000"/>
            <a:ext cx="1078992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FFFFFF"/>
                </a:solidFill>
              </a:defRPr>
            </a:pPr>
            <a:r>
              <a:t>DATA MINING TINGKAT LANJUT</a:t>
            </a:r>
          </a:p>
          <a:p>
            <a:pPr>
              <a:defRPr sz="2500">
                <a:solidFill>
                  <a:srgbClr val="DCE6F0"/>
                </a:solidFill>
              </a:defRPr>
            </a:pPr>
            <a:r>
              <a:t>Prinsip Algoritma: Ensemble Methods, Stream Data,</a:t>
            </a:r>
            <a:br/>
            <a:r>
              <a:t>dan High-Dimensional Clustering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3886200"/>
            <a:ext cx="301752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23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ENSEMBLE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931920" y="4297680"/>
            <a:ext cx="457200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4389120" y="3886200"/>
            <a:ext cx="301752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23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STREAM MINING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7406640" y="4297680"/>
            <a:ext cx="457200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7863840" y="3886200"/>
            <a:ext cx="301752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23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HIGH-DIMENSIONAL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5989320"/>
            <a:ext cx="10789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FFFFFF"/>
                </a:solidFill>
              </a:defRPr>
            </a:pPr>
            <a:r>
              <a:t>Fokus: memahami prinsip → algoritma → perhitungan → implementasi → evaluasi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4"/>
                </a:solidFill>
              </a:defRPr>
            </a:pPr>
            <a:r>
              <a:t>Capaian Pembelajaran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2344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1C2024"/>
                </a:solidFill>
              </a:defRPr>
            </a:pPr>
            <a:r>
              <a:t>Menjelaskan prinsip algoritma data mining tingkat lanjut.</a:t>
            </a:r>
          </a:p>
          <a:p>
            <a:pPr>
              <a:spcAft>
                <a:spcPts val="900"/>
              </a:spcAft>
              <a:defRPr sz="1800">
                <a:solidFill>
                  <a:srgbClr val="1C2024"/>
                </a:solidFill>
              </a:defRPr>
            </a:pPr>
            <a:r>
              <a:t>Membedakan bagging, boosting, dan stacking serta kapan digunakan.</a:t>
            </a:r>
          </a:p>
          <a:p>
            <a:pPr>
              <a:spcAft>
                <a:spcPts val="900"/>
              </a:spcAft>
              <a:defRPr sz="1800">
                <a:solidFill>
                  <a:srgbClr val="1C2024"/>
                </a:solidFill>
              </a:defRPr>
            </a:pPr>
            <a:r>
              <a:t>Menganalisis karakteristik stream data dan concept drift.</a:t>
            </a:r>
          </a:p>
          <a:p>
            <a:pPr>
              <a:spcAft>
                <a:spcPts val="900"/>
              </a:spcAft>
              <a:defRPr sz="1800">
                <a:solidFill>
                  <a:srgbClr val="1C2024"/>
                </a:solidFill>
              </a:defRPr>
            </a:pPr>
            <a:r>
              <a:t>Menerapkan strategi windowing dan pembelajaran adaptif.</a:t>
            </a:r>
          </a:p>
          <a:p>
            <a:pPr>
              <a:spcAft>
                <a:spcPts val="900"/>
              </a:spcAft>
              <a:defRPr sz="1800">
                <a:solidFill>
                  <a:srgbClr val="1C2024"/>
                </a:solidFill>
              </a:defRPr>
            </a:pPr>
            <a:r>
              <a:t>Menjelaskan curse of dimensionality dan strategi reduksi dimensi.</a:t>
            </a:r>
          </a:p>
          <a:p>
            <a:pPr>
              <a:spcAft>
                <a:spcPts val="900"/>
              </a:spcAft>
              <a:defRPr sz="1800">
                <a:solidFill>
                  <a:srgbClr val="1C2024"/>
                </a:solidFill>
              </a:defRPr>
            </a:pPr>
            <a:r>
              <a:t>Memilih serta mengevaluasi algoritma clustering untuk data berdimensi tinggi.</a:t>
            </a:r>
          </a:p>
          <a:p>
            <a:pPr>
              <a:spcAft>
                <a:spcPts val="900"/>
              </a:spcAft>
              <a:defRPr sz="1800">
                <a:solidFill>
                  <a:srgbClr val="1C2024"/>
                </a:solidFill>
              </a:defRPr>
            </a:pPr>
            <a:r>
              <a:t>Mengintegrasikan metode untuk menyelesaikan persoalan data science kompleks.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6473952"/>
            <a:ext cx="11155680" cy="13716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30352" y="651967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Data Mining Tingkat Lanjut  |  Slide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4"/>
                </a:solidFill>
              </a:defRPr>
            </a:pPr>
            <a:r>
              <a:t>Mengapa Data Mining Tingkat Lanjut?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41248"/>
            <a:ext cx="10972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C6978"/>
                </a:solidFill>
              </a:defRPr>
            </a:pPr>
            <a:r>
              <a:t>Dari dataset statis menuju data yang besar, cepat, berubah, dan berdimensi tinggi.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417320"/>
            <a:ext cx="2514600" cy="182880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417320"/>
            <a:ext cx="73152" cy="1828800"/>
          </a:xfrm>
          <a:prstGeom prst="rect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59" y="1554480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Volume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59" y="1984248"/>
            <a:ext cx="219456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Jutaan–miliaran observasi</a:t>
            </a:r>
          </a:p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Memerlukan efisiensi komputasi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37560" y="1417320"/>
            <a:ext cx="2514600" cy="182880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337560" y="1417320"/>
            <a:ext cx="73152" cy="1828800"/>
          </a:xfrm>
          <a:prstGeom prst="rect">
            <a:avLst/>
          </a:prstGeom>
          <a:solidFill>
            <a:srgbClr val="23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520440" y="1554480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Velocity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20440" y="1984248"/>
            <a:ext cx="219456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Data datang terus-menerus</a:t>
            </a:r>
          </a:p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Real-time / near real-time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35040" y="1417320"/>
            <a:ext cx="2514600" cy="182880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035040" y="1417320"/>
            <a:ext cx="73152" cy="1828800"/>
          </a:xfrm>
          <a:prstGeom prst="rect">
            <a:avLst/>
          </a:prstGeom>
          <a:solidFill>
            <a:srgbClr val="E185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217920" y="1554480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Variety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17920" y="1984248"/>
            <a:ext cx="219456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Tabular, teks, sensor,</a:t>
            </a:r>
          </a:p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gambar, jaringan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732520" y="1417320"/>
            <a:ext cx="2514600" cy="182880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732520" y="1417320"/>
            <a:ext cx="73152" cy="1828800"/>
          </a:xfrm>
          <a:prstGeom prst="rect">
            <a:avLst/>
          </a:prstGeom>
          <a:solidFill>
            <a:srgbClr val="B448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915400" y="1554480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Complexity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15400" y="1984248"/>
            <a:ext cx="219456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Noise, imbalance,</a:t>
            </a:r>
          </a:p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nonlinear &amp; drift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554480" y="4160520"/>
            <a:ext cx="265176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DATA KOMPLEKS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4206240" y="4572000"/>
            <a:ext cx="640080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4846320" y="4160520"/>
            <a:ext cx="265176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ALGORITMA LANJUT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7498079" y="4572000"/>
            <a:ext cx="640080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8138159" y="4160520"/>
            <a:ext cx="265176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INSIGHT / PREDIKSI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6473952"/>
            <a:ext cx="11155680" cy="13716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30352" y="651967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Data Mining Tingkat Lanjut  |  Slide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4"/>
                </a:solidFill>
              </a:defRPr>
            </a:pPr>
            <a:r>
              <a:t>Prinsip Umum Algoritma Data Mining Lanjutan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051560"/>
            <a:ext cx="1828800" cy="384048"/>
          </a:xfrm>
          <a:prstGeom prst="roundRect">
            <a:avLst/>
          </a:prstGeom>
          <a:solidFill>
            <a:srgbClr val="23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KERANGKA BERPIKIR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205740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Pahami karakteristik data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06040" y="2240280"/>
            <a:ext cx="164592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2770632" y="1828800"/>
            <a:ext cx="205740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Pilih strategi algoritmik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828032" y="2240280"/>
            <a:ext cx="164592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4992624" y="1828800"/>
            <a:ext cx="205740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Latih / adaptasi model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050024" y="2240280"/>
            <a:ext cx="164592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7214616" y="1828800"/>
            <a:ext cx="205740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Evaluasi &amp; validasi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9272016" y="2240280"/>
            <a:ext cx="164592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9436608" y="1828800"/>
            <a:ext cx="205740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Deploy &amp; monitor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3657600"/>
            <a:ext cx="3200400" cy="146304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914400" y="3657600"/>
            <a:ext cx="73152" cy="1463040"/>
          </a:xfrm>
          <a:prstGeom prst="rect">
            <a:avLst/>
          </a:prstGeom>
          <a:solidFill>
            <a:srgbClr val="23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097280" y="3794760"/>
            <a:ext cx="28803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Ensemble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7280" y="4224528"/>
            <a:ext cx="2880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Gabungkan banyak learner untuk meningkatkan generalisasi.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480560" y="3657600"/>
            <a:ext cx="3200400" cy="146304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4480560" y="3657600"/>
            <a:ext cx="73152" cy="1463040"/>
          </a:xfrm>
          <a:prstGeom prst="rect">
            <a:avLst/>
          </a:prstGeom>
          <a:solidFill>
            <a:srgbClr val="E185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663440" y="3794760"/>
            <a:ext cx="28803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Stream Mining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663440" y="4224528"/>
            <a:ext cx="2880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Belajar dari aliran data tanpa mengandalkan dataset lengkap.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46720" y="3657600"/>
            <a:ext cx="3200400" cy="146304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8046720" y="3657600"/>
            <a:ext cx="73152" cy="1463040"/>
          </a:xfrm>
          <a:prstGeom prst="rect">
            <a:avLst/>
          </a:prstGeom>
          <a:solidFill>
            <a:srgbClr val="4C8B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229600" y="3794760"/>
            <a:ext cx="28803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High-Dimensional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600" y="4224528"/>
            <a:ext cx="288036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Cari struktur penting di ruang fitur yang sangat besar.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6473952"/>
            <a:ext cx="11155680" cy="13716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30352" y="651967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Data Mining Tingkat Lanjut  |  Slide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4"/>
                </a:solidFill>
              </a:defRPr>
            </a:pPr>
            <a:r>
              <a:t>Tantangan Data Science Kompleks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280160"/>
            <a:ext cx="3383280" cy="123444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94360" y="1280160"/>
            <a:ext cx="73152" cy="1234440"/>
          </a:xfrm>
          <a:prstGeom prst="rect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417319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Big Data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847088"/>
            <a:ext cx="3063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Sampling, distributed processing, model yang scalable.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60520" y="1280160"/>
            <a:ext cx="3383280" cy="123444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160520" y="1280160"/>
            <a:ext cx="73152" cy="1234440"/>
          </a:xfrm>
          <a:prstGeom prst="rect">
            <a:avLst/>
          </a:prstGeom>
          <a:solidFill>
            <a:srgbClr val="23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343400" y="1417319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High Dimension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43400" y="1847088"/>
            <a:ext cx="3063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Jarak kurang informatif; sparsity meningkat.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26679" y="1280160"/>
            <a:ext cx="3383280" cy="123444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7726679" y="1280160"/>
            <a:ext cx="73152" cy="1234440"/>
          </a:xfrm>
          <a:prstGeom prst="rect">
            <a:avLst/>
          </a:prstGeom>
          <a:solidFill>
            <a:srgbClr val="E185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909559" y="1417319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Concept Drift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09559" y="1847088"/>
            <a:ext cx="3063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Pola data berubah sehingga model lama menurun.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94360" y="2788920"/>
            <a:ext cx="3383280" cy="123444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94360" y="2788920"/>
            <a:ext cx="73152" cy="1234440"/>
          </a:xfrm>
          <a:prstGeom prst="rect">
            <a:avLst/>
          </a:prstGeom>
          <a:solidFill>
            <a:srgbClr val="B448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77240" y="2926079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Noise &amp; Outlier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7240" y="3355848"/>
            <a:ext cx="3063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Perlu model yang robust dan strategi pembersihan.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160520" y="2788920"/>
            <a:ext cx="3383280" cy="123444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4160520" y="2788920"/>
            <a:ext cx="73152" cy="1234440"/>
          </a:xfrm>
          <a:prstGeom prst="rect">
            <a:avLst/>
          </a:prstGeom>
          <a:solidFill>
            <a:srgbClr val="4C8B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343400" y="2926079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Imbalance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43400" y="3355848"/>
            <a:ext cx="3063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Kelas minoritas dapat terabaikan.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726679" y="2788920"/>
            <a:ext cx="3383280" cy="123444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7726679" y="2788920"/>
            <a:ext cx="73152" cy="1234440"/>
          </a:xfrm>
          <a:prstGeom prst="rect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909559" y="2926079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Nonlinear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09559" y="3355848"/>
            <a:ext cx="3063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Hubungan kompleks membutuhkan learner fleksibel.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234440" y="4800600"/>
            <a:ext cx="210312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E185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Tantangan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3337560" y="5212080"/>
            <a:ext cx="594360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3931920" y="4800600"/>
            <a:ext cx="210312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E185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Strategi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6035040" y="5212080"/>
            <a:ext cx="594360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6629400" y="4800600"/>
            <a:ext cx="210312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E185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Algoritma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732520" y="5212080"/>
            <a:ext cx="594360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ounded Rectangle 33"/>
          <p:cNvSpPr/>
          <p:nvPr/>
        </p:nvSpPr>
        <p:spPr>
          <a:xfrm>
            <a:off x="9326880" y="4800600"/>
            <a:ext cx="210312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E185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Evaluasi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02920" y="6473952"/>
            <a:ext cx="11155680" cy="13716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530352" y="651967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Data Mining Tingkat Lanjut  |  Slide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4"/>
                </a:solidFill>
              </a:defRPr>
            </a:pPr>
            <a:r>
              <a:t>Ensemble Learning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41248"/>
            <a:ext cx="10972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C6978"/>
                </a:solidFill>
              </a:defRPr>
            </a:pPr>
            <a:r>
              <a:t>Intuisi: beberapa model yang berbeda dapat saling melengkapi.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11480" y="1828800"/>
            <a:ext cx="160020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23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Dataset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011680" y="2240280"/>
            <a:ext cx="201168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2212848" y="1828800"/>
            <a:ext cx="160020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23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Learner 1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813048" y="2240280"/>
            <a:ext cx="201167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4014215" y="1828800"/>
            <a:ext cx="160020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23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Learner 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614416" y="2240280"/>
            <a:ext cx="201167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5815584" y="1828800"/>
            <a:ext cx="160020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23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Learner 3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7415783" y="2240280"/>
            <a:ext cx="201169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7616952" y="1828800"/>
            <a:ext cx="160020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23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Kombinasi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9217152" y="2240280"/>
            <a:ext cx="201168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9418319" y="1828800"/>
            <a:ext cx="160020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23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Prediksi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4400" y="3657600"/>
            <a:ext cx="3108960" cy="137160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914400" y="3657600"/>
            <a:ext cx="73152" cy="1371600"/>
          </a:xfrm>
          <a:prstGeom prst="rect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97280" y="3794760"/>
            <a:ext cx="2788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Diversity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" y="4224528"/>
            <a:ext cx="27889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Model/sampel dibuat cukup berbeda agar error tidak selalu sama.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26280" y="3657600"/>
            <a:ext cx="3108960" cy="137160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4526280" y="3657600"/>
            <a:ext cx="73152" cy="1371600"/>
          </a:xfrm>
          <a:prstGeom prst="rect">
            <a:avLst/>
          </a:prstGeom>
          <a:solidFill>
            <a:srgbClr val="E185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709160" y="3794760"/>
            <a:ext cx="2788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Aggregation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709160" y="4224528"/>
            <a:ext cx="27889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Voting, averaging, weighted combination, atau meta-learner.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138160" y="3657600"/>
            <a:ext cx="3108960" cy="137160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8138160" y="3657600"/>
            <a:ext cx="73152" cy="1371600"/>
          </a:xfrm>
          <a:prstGeom prst="rect">
            <a:avLst/>
          </a:prstGeom>
          <a:solidFill>
            <a:srgbClr val="4C8B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321040" y="3794760"/>
            <a:ext cx="2788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Tujuan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21040" y="4224528"/>
            <a:ext cx="27889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Meningkatkan akurasi, stabilitas, dan generalisasi.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02920" y="6473952"/>
            <a:ext cx="11155680" cy="13716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530352" y="651967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Data Mining Tingkat Lanjut  |  Slide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4"/>
                </a:solidFill>
              </a:defRPr>
            </a:pPr>
            <a:r>
              <a:t>Mengapa Ensemble? Bias–Variance Trade-off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280160"/>
            <a:ext cx="55778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1C2024"/>
                </a:solidFill>
              </a:defRPr>
            </a:pPr>
            <a:r>
              <a:t>Variance tinggi → model sensitif terhadap perubahan data training.</a:t>
            </a:r>
          </a:p>
          <a:p>
            <a:pPr>
              <a:spcAft>
                <a:spcPts val="900"/>
              </a:spcAft>
              <a:defRPr sz="1700">
                <a:solidFill>
                  <a:srgbClr val="1C2024"/>
                </a:solidFill>
              </a:defRPr>
            </a:pPr>
            <a:r>
              <a:t>Bagging terutama membantu menurunkan variance.</a:t>
            </a:r>
          </a:p>
          <a:p>
            <a:pPr>
              <a:spcAft>
                <a:spcPts val="900"/>
              </a:spcAft>
              <a:defRPr sz="1700">
                <a:solidFill>
                  <a:srgbClr val="1C2024"/>
                </a:solidFill>
              </a:defRPr>
            </a:pPr>
            <a:r>
              <a:t>Boosting berusaha memperbaiki error secara bertahap dan dapat menurunkan bias.</a:t>
            </a:r>
          </a:p>
          <a:p>
            <a:pPr>
              <a:spcAft>
                <a:spcPts val="900"/>
              </a:spcAft>
              <a:defRPr sz="1700">
                <a:solidFill>
                  <a:srgbClr val="1C2024"/>
                </a:solidFill>
              </a:defRPr>
            </a:pPr>
            <a:r>
              <a:t>Ensemble efektif ketika base learners memiliki error yang tidak sepenuhnya berkorelasi.</a:t>
            </a:r>
          </a:p>
          <a:p>
            <a:pPr>
              <a:spcAft>
                <a:spcPts val="900"/>
              </a:spcAft>
              <a:defRPr sz="1700">
                <a:solidFill>
                  <a:srgbClr val="1C2024"/>
                </a:solidFill>
              </a:defRPr>
            </a:pPr>
            <a:r>
              <a:t>Prinsip praktis: diversity + complementary errors + aggregation.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37960" y="1417320"/>
            <a:ext cx="4480560" cy="123444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537960" y="1417320"/>
            <a:ext cx="73152" cy="1234440"/>
          </a:xfrm>
          <a:prstGeom prst="rect">
            <a:avLst/>
          </a:prstGeom>
          <a:solidFill>
            <a:srgbClr val="23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720840" y="1554480"/>
            <a:ext cx="4160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Contoh ilustratif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20840" y="1984248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5 classifier memberi prediksi: A, A, B, A, B → majority vote = 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37960" y="2971800"/>
            <a:ext cx="4480560" cy="123444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37960" y="2971800"/>
            <a:ext cx="73152" cy="1234440"/>
          </a:xfrm>
          <a:prstGeom prst="rect">
            <a:avLst/>
          </a:prstGeom>
          <a:solidFill>
            <a:srgbClr val="E185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720840" y="3108960"/>
            <a:ext cx="4160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Catatan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20840" y="3538728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Menambah model identik tidak otomatis menambah kualitas ensemble.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37960" y="4526280"/>
            <a:ext cx="4480560" cy="123444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537960" y="4526280"/>
            <a:ext cx="73152" cy="1234440"/>
          </a:xfrm>
          <a:prstGeom prst="rect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720840" y="4663440"/>
            <a:ext cx="4160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Kunci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20840" y="5093208"/>
            <a:ext cx="4160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Jaga diversity tanpa mengorbankan kualitas base learner.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6473952"/>
            <a:ext cx="11155680" cy="13716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30352" y="651967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Data Mining Tingkat Lanjut  |  Slide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4"/>
                </a:solidFill>
              </a:defRPr>
            </a:pPr>
            <a:r>
              <a:t>Tiga Pendekatan Ensemble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325880"/>
            <a:ext cx="3383280" cy="356616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1325880"/>
            <a:ext cx="73152" cy="3566160"/>
          </a:xfrm>
          <a:prstGeom prst="rect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59" y="1463039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1. BAGGING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59" y="1892807"/>
            <a:ext cx="3063240" cy="2880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600">
                <a:solidFill>
                  <a:srgbClr val="1C2024"/>
                </a:solidFill>
              </a:defRPr>
            </a:pPr>
            <a:r>
              <a:t>Bootstrap samples</a:t>
            </a:r>
          </a:p>
          <a:p>
            <a:pPr>
              <a:spcAft>
                <a:spcPts val="500"/>
              </a:spcAft>
              <a:defRPr sz="1600">
                <a:solidFill>
                  <a:srgbClr val="1C2024"/>
                </a:solidFill>
              </a:defRPr>
            </a:pPr>
            <a:r>
              <a:t>↓</a:t>
            </a:r>
          </a:p>
          <a:p>
            <a:pPr>
              <a:spcAft>
                <a:spcPts val="500"/>
              </a:spcAft>
              <a:defRPr sz="1600">
                <a:solidFill>
                  <a:srgbClr val="1C2024"/>
                </a:solidFill>
              </a:defRPr>
            </a:pPr>
            <a:r>
              <a:t>Train models independently</a:t>
            </a:r>
          </a:p>
          <a:p>
            <a:pPr>
              <a:spcAft>
                <a:spcPts val="500"/>
              </a:spcAft>
              <a:defRPr sz="1600">
                <a:solidFill>
                  <a:srgbClr val="1C2024"/>
                </a:solidFill>
              </a:defRPr>
            </a:pPr>
            <a:r>
              <a:t>↓</a:t>
            </a:r>
          </a:p>
          <a:p>
            <a:pPr>
              <a:spcAft>
                <a:spcPts val="500"/>
              </a:spcAft>
              <a:defRPr sz="1600">
                <a:solidFill>
                  <a:srgbClr val="1C2024"/>
                </a:solidFill>
              </a:defRPr>
            </a:pPr>
            <a:r>
              <a:t>Aggregate predictions</a:t>
            </a:r>
          </a:p>
          <a:p>
            <a:pPr>
              <a:spcAft>
                <a:spcPts val="500"/>
              </a:spcAft>
              <a:defRPr sz="1600">
                <a:solidFill>
                  <a:srgbClr val="1C2024"/>
                </a:solidFill>
              </a:defRPr>
            </a:pPr>
            <a:endParaRPr/>
          </a:p>
          <a:p>
            <a:pPr>
              <a:spcAft>
                <a:spcPts val="500"/>
              </a:spcAft>
              <a:defRPr sz="1600">
                <a:solidFill>
                  <a:srgbClr val="1C2024"/>
                </a:solidFill>
              </a:defRPr>
            </a:pPr>
            <a:r>
              <a:t>Contoh: Random Forest</a:t>
            </a:r>
          </a:p>
          <a:p>
            <a:pPr>
              <a:spcAft>
                <a:spcPts val="500"/>
              </a:spcAft>
              <a:defRPr sz="1600">
                <a:solidFill>
                  <a:srgbClr val="1C2024"/>
                </a:solidFill>
              </a:defRPr>
            </a:pPr>
            <a:r>
              <a:t>Fokus: variance reduction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325880"/>
            <a:ext cx="3383280" cy="356616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89120" y="1325880"/>
            <a:ext cx="73152" cy="3566160"/>
          </a:xfrm>
          <a:prstGeom prst="rect">
            <a:avLst/>
          </a:prstGeom>
          <a:solidFill>
            <a:srgbClr val="E185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72000" y="1463039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2. BOOSTING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1892807"/>
            <a:ext cx="3063240" cy="2880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600">
                <a:solidFill>
                  <a:srgbClr val="1C2024"/>
                </a:solidFill>
              </a:defRPr>
            </a:pPr>
            <a:r>
              <a:t>Train sequentially</a:t>
            </a:r>
          </a:p>
          <a:p>
            <a:pPr>
              <a:spcAft>
                <a:spcPts val="500"/>
              </a:spcAft>
              <a:defRPr sz="1600">
                <a:solidFill>
                  <a:srgbClr val="1C2024"/>
                </a:solidFill>
              </a:defRPr>
            </a:pPr>
            <a:r>
              <a:t>↓</a:t>
            </a:r>
          </a:p>
          <a:p>
            <a:pPr>
              <a:spcAft>
                <a:spcPts val="500"/>
              </a:spcAft>
              <a:defRPr sz="1600">
                <a:solidFill>
                  <a:srgbClr val="1C2024"/>
                </a:solidFill>
              </a:defRPr>
            </a:pPr>
            <a:r>
              <a:t>Fokus pada error/residual</a:t>
            </a:r>
          </a:p>
          <a:p>
            <a:pPr>
              <a:spcAft>
                <a:spcPts val="500"/>
              </a:spcAft>
              <a:defRPr sz="1600">
                <a:solidFill>
                  <a:srgbClr val="1C2024"/>
                </a:solidFill>
              </a:defRPr>
            </a:pPr>
            <a:r>
              <a:t>↓</a:t>
            </a:r>
          </a:p>
          <a:p>
            <a:pPr>
              <a:spcAft>
                <a:spcPts val="500"/>
              </a:spcAft>
              <a:defRPr sz="1600">
                <a:solidFill>
                  <a:srgbClr val="1C2024"/>
                </a:solidFill>
              </a:defRPr>
            </a:pPr>
            <a:r>
              <a:t>Weighted/additive model</a:t>
            </a:r>
          </a:p>
          <a:p>
            <a:pPr>
              <a:spcAft>
                <a:spcPts val="500"/>
              </a:spcAft>
              <a:defRPr sz="1600">
                <a:solidFill>
                  <a:srgbClr val="1C2024"/>
                </a:solidFill>
              </a:defRPr>
            </a:pPr>
            <a:endParaRPr/>
          </a:p>
          <a:p>
            <a:pPr>
              <a:spcAft>
                <a:spcPts val="500"/>
              </a:spcAft>
              <a:defRPr sz="1600">
                <a:solidFill>
                  <a:srgbClr val="1C2024"/>
                </a:solidFill>
              </a:defRPr>
            </a:pPr>
            <a:r>
              <a:t>Contoh: AdaBoost, XGBoost</a:t>
            </a:r>
          </a:p>
          <a:p>
            <a:pPr>
              <a:spcAft>
                <a:spcPts val="500"/>
              </a:spcAft>
              <a:defRPr sz="1600">
                <a:solidFill>
                  <a:srgbClr val="1C2024"/>
                </a:solidFill>
              </a:defRPr>
            </a:pPr>
            <a:r>
              <a:t>Fokus: bias + variance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38160" y="1325880"/>
            <a:ext cx="3383280" cy="356616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138160" y="1325880"/>
            <a:ext cx="73152" cy="3566160"/>
          </a:xfrm>
          <a:prstGeom prst="rect">
            <a:avLst/>
          </a:prstGeom>
          <a:solidFill>
            <a:srgbClr val="23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321040" y="1463039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3. STACKING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1040" y="1892807"/>
            <a:ext cx="3063240" cy="2880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600">
                <a:solidFill>
                  <a:srgbClr val="1C2024"/>
                </a:solidFill>
              </a:defRPr>
            </a:pPr>
            <a:r>
              <a:t>Model A + B + C</a:t>
            </a:r>
          </a:p>
          <a:p>
            <a:pPr>
              <a:spcAft>
                <a:spcPts val="500"/>
              </a:spcAft>
              <a:defRPr sz="1600">
                <a:solidFill>
                  <a:srgbClr val="1C2024"/>
                </a:solidFill>
              </a:defRPr>
            </a:pPr>
            <a:r>
              <a:t>↓</a:t>
            </a:r>
          </a:p>
          <a:p>
            <a:pPr>
              <a:spcAft>
                <a:spcPts val="500"/>
              </a:spcAft>
              <a:defRPr sz="1600">
                <a:solidFill>
                  <a:srgbClr val="1C2024"/>
                </a:solidFill>
              </a:defRPr>
            </a:pPr>
            <a:r>
              <a:t>Meta-features</a:t>
            </a:r>
          </a:p>
          <a:p>
            <a:pPr>
              <a:spcAft>
                <a:spcPts val="500"/>
              </a:spcAft>
              <a:defRPr sz="1600">
                <a:solidFill>
                  <a:srgbClr val="1C2024"/>
                </a:solidFill>
              </a:defRPr>
            </a:pPr>
            <a:r>
              <a:t>↓</a:t>
            </a:r>
          </a:p>
          <a:p>
            <a:pPr>
              <a:spcAft>
                <a:spcPts val="500"/>
              </a:spcAft>
              <a:defRPr sz="1600">
                <a:solidFill>
                  <a:srgbClr val="1C2024"/>
                </a:solidFill>
              </a:defRPr>
            </a:pPr>
            <a:r>
              <a:t>Meta-learner</a:t>
            </a:r>
          </a:p>
          <a:p>
            <a:pPr>
              <a:spcAft>
                <a:spcPts val="500"/>
              </a:spcAft>
              <a:defRPr sz="1600">
                <a:solidFill>
                  <a:srgbClr val="1C2024"/>
                </a:solidFill>
              </a:defRPr>
            </a:pPr>
            <a:endParaRPr/>
          </a:p>
          <a:p>
            <a:pPr>
              <a:spcAft>
                <a:spcPts val="500"/>
              </a:spcAft>
              <a:defRPr sz="1600">
                <a:solidFill>
                  <a:srgbClr val="1C2024"/>
                </a:solidFill>
              </a:defRPr>
            </a:pPr>
            <a:r>
              <a:t>Contoh: RF + SVM + Logistic</a:t>
            </a:r>
          </a:p>
          <a:p>
            <a:pPr>
              <a:spcAft>
                <a:spcPts val="500"/>
              </a:spcAft>
              <a:defRPr sz="1600">
                <a:solidFill>
                  <a:srgbClr val="1C2024"/>
                </a:solidFill>
              </a:defRPr>
            </a:pPr>
            <a:r>
              <a:t>Fokus: complementary strengths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6473952"/>
            <a:ext cx="11155680" cy="13716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30352" y="651967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Data Mining Tingkat Lanjut  |  Slide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4"/>
                </a:solidFill>
              </a:defRPr>
            </a:pPr>
            <a:r>
              <a:t>Bagging: Bootstrap Aggregating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417320"/>
            <a:ext cx="201168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Data Training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926080" y="1828800"/>
            <a:ext cx="320040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246120" y="1417320"/>
            <a:ext cx="201168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Bootstrap 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257800" y="1828800"/>
            <a:ext cx="320040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5577840" y="1417320"/>
            <a:ext cx="201168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Bootstrap 2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589520" y="1828800"/>
            <a:ext cx="320040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7909560" y="1417320"/>
            <a:ext cx="201168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Bootstrap 3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" y="2971800"/>
            <a:ext cx="201168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23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Model 1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2926080" y="3383280"/>
            <a:ext cx="320040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3246120" y="2971800"/>
            <a:ext cx="201168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23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Model 2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5257800" y="3383280"/>
            <a:ext cx="320040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5577840" y="2971800"/>
            <a:ext cx="201168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23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Model 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7589520" y="3383280"/>
            <a:ext cx="320040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7909560" y="2971800"/>
            <a:ext cx="201168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23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Aggregation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005840" y="4617720"/>
            <a:ext cx="2926080" cy="105156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1005840" y="4617720"/>
            <a:ext cx="73152" cy="1051560"/>
          </a:xfrm>
          <a:prstGeom prst="rect">
            <a:avLst/>
          </a:prstGeom>
          <a:solidFill>
            <a:srgbClr val="4C8B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188720" y="4754880"/>
            <a:ext cx="2606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Klasifikasi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88720" y="5184648"/>
            <a:ext cx="2606040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Majority voting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72000" y="4617720"/>
            <a:ext cx="2926080" cy="105156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4572000" y="4617720"/>
            <a:ext cx="73152" cy="1051560"/>
          </a:xfrm>
          <a:prstGeom prst="rect">
            <a:avLst/>
          </a:prstGeom>
          <a:solidFill>
            <a:srgbClr val="E185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754880" y="4754880"/>
            <a:ext cx="2606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Regresi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54880" y="5184648"/>
            <a:ext cx="2606040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Average prediction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138160" y="4617720"/>
            <a:ext cx="2926080" cy="105156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8138160" y="4617720"/>
            <a:ext cx="73152" cy="1051560"/>
          </a:xfrm>
          <a:prstGeom prst="rect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321040" y="4754880"/>
            <a:ext cx="2606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Target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21040" y="5184648"/>
            <a:ext cx="2606040" cy="365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Mengurangi variance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" y="6473952"/>
            <a:ext cx="11155680" cy="13716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530352" y="651967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Data Mining Tingkat Lanjut  |  Slide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4"/>
                </a:solidFill>
              </a:defRPr>
            </a:pPr>
            <a:r>
              <a:t>Random Forest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41248"/>
            <a:ext cx="10972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C6978"/>
                </a:solidFill>
              </a:defRPr>
            </a:pPr>
            <a:r>
              <a:t>Ensemble decision tree + random feature selection.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508760"/>
            <a:ext cx="214884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Bootstrap sample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51760" y="1920240"/>
            <a:ext cx="201168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2852928" y="1508760"/>
            <a:ext cx="214884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Random subset fitur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001768" y="1920240"/>
            <a:ext cx="201168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5202936" y="1508760"/>
            <a:ext cx="214884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Decision Tree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351776" y="1920240"/>
            <a:ext cx="201168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7552944" y="1508760"/>
            <a:ext cx="214884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Ulangi N tree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9701784" y="1920240"/>
            <a:ext cx="201168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9902952" y="1508760"/>
            <a:ext cx="214884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3465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Majority vote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63640" y="2880360"/>
            <a:ext cx="5257800" cy="2743200"/>
          </a:xfrm>
          <a:prstGeom prst="roundRect">
            <a:avLst/>
          </a:prstGeom>
          <a:solidFill>
            <a:srgbClr val="1E24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64807" y="3044952"/>
            <a:ext cx="4855464" cy="2414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050">
                <a:solidFill>
                  <a:srgbClr val="FFFFFF"/>
                </a:solidFill>
                <a:latin typeface="Consolas"/>
              </a:defRPr>
            </a:pPr>
            <a:r>
              <a:t>from sklearn.ensemble import RandomForestClassifier</a:t>
            </a:r>
          </a:p>
          <a:p>
            <a:pPr>
              <a:spcAft>
                <a:spcPts val="200"/>
              </a:spcAft>
              <a:defRPr sz="1050">
                <a:solidFill>
                  <a:srgbClr val="FFFFFF"/>
                </a:solidFill>
                <a:latin typeface="Consolas"/>
              </a:defRPr>
            </a:pPr>
            <a:endParaRPr/>
          </a:p>
          <a:p>
            <a:pPr>
              <a:spcAft>
                <a:spcPts val="200"/>
              </a:spcAft>
              <a:defRPr sz="1050">
                <a:solidFill>
                  <a:srgbClr val="FFFFFF"/>
                </a:solidFill>
                <a:latin typeface="Consolas"/>
              </a:defRPr>
            </a:pPr>
            <a:r>
              <a:t>rf = RandomForestClassifier(</a:t>
            </a:r>
          </a:p>
          <a:p>
            <a:pPr>
              <a:spcAft>
                <a:spcPts val="200"/>
              </a:spcAft>
              <a:defRPr sz="1050">
                <a:solidFill>
                  <a:srgbClr val="FFFFFF"/>
                </a:solidFill>
                <a:latin typeface="Consolas"/>
              </a:defRPr>
            </a:pPr>
            <a:r>
              <a:t>    n_estimators=300,</a:t>
            </a:r>
          </a:p>
          <a:p>
            <a:pPr>
              <a:spcAft>
                <a:spcPts val="200"/>
              </a:spcAft>
              <a:defRPr sz="1050">
                <a:solidFill>
                  <a:srgbClr val="FFFFFF"/>
                </a:solidFill>
                <a:latin typeface="Consolas"/>
              </a:defRPr>
            </a:pPr>
            <a:r>
              <a:t>    max_depth=None,</a:t>
            </a:r>
          </a:p>
          <a:p>
            <a:pPr>
              <a:spcAft>
                <a:spcPts val="200"/>
              </a:spcAft>
              <a:defRPr sz="1050">
                <a:solidFill>
                  <a:srgbClr val="FFFFFF"/>
                </a:solidFill>
                <a:latin typeface="Consolas"/>
              </a:defRPr>
            </a:pPr>
            <a:r>
              <a:t>    min_samples_leaf=2,</a:t>
            </a:r>
          </a:p>
          <a:p>
            <a:pPr>
              <a:spcAft>
                <a:spcPts val="200"/>
              </a:spcAft>
              <a:defRPr sz="1050">
                <a:solidFill>
                  <a:srgbClr val="FFFFFF"/>
                </a:solidFill>
                <a:latin typeface="Consolas"/>
              </a:defRPr>
            </a:pPr>
            <a:r>
              <a:t>    random_state=42,</a:t>
            </a:r>
          </a:p>
          <a:p>
            <a:pPr>
              <a:spcAft>
                <a:spcPts val="200"/>
              </a:spcAft>
              <a:defRPr sz="1050">
                <a:solidFill>
                  <a:srgbClr val="FFFFFF"/>
                </a:solidFill>
                <a:latin typeface="Consolas"/>
              </a:defRPr>
            </a:pPr>
            <a:r>
              <a:t>    class_weight="balanced"</a:t>
            </a:r>
          </a:p>
          <a:p>
            <a:pPr>
              <a:spcAft>
                <a:spcPts val="200"/>
              </a:spcAft>
              <a:defRPr sz="1050">
                <a:solidFill>
                  <a:srgbClr val="FFFFFF"/>
                </a:solidFill>
                <a:latin typeface="Consolas"/>
              </a:defRPr>
            </a:pPr>
            <a:r>
              <a:t>)</a:t>
            </a:r>
          </a:p>
          <a:p>
            <a:pPr>
              <a:spcAft>
                <a:spcPts val="200"/>
              </a:spcAft>
              <a:defRPr sz="1050">
                <a:solidFill>
                  <a:srgbClr val="FFFFFF"/>
                </a:solidFill>
                <a:latin typeface="Consolas"/>
              </a:defRPr>
            </a:pPr>
            <a:endParaRPr/>
          </a:p>
          <a:p>
            <a:pPr>
              <a:spcAft>
                <a:spcPts val="200"/>
              </a:spcAft>
              <a:defRPr sz="1050">
                <a:solidFill>
                  <a:srgbClr val="FFFFFF"/>
                </a:solidFill>
                <a:latin typeface="Consolas"/>
              </a:defRPr>
            </a:pPr>
            <a:r>
              <a:t>rf.fit(X_train, y_train)</a:t>
            </a:r>
          </a:p>
          <a:p>
            <a:pPr>
              <a:spcAft>
                <a:spcPts val="200"/>
              </a:spcAft>
              <a:defRPr sz="1050">
                <a:solidFill>
                  <a:srgbClr val="FFFFFF"/>
                </a:solidFill>
                <a:latin typeface="Consolas"/>
              </a:defRPr>
            </a:pPr>
            <a:r>
              <a:t>y_pred = rf.predict(X_test)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063240"/>
            <a:ext cx="5166360" cy="118872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40080" y="3063240"/>
            <a:ext cx="73152" cy="1188720"/>
          </a:xfrm>
          <a:prstGeom prst="rect">
            <a:avLst/>
          </a:prstGeom>
          <a:solidFill>
            <a:srgbClr val="23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2959" y="3200400"/>
            <a:ext cx="48463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Hyperparameter penting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59" y="3630168"/>
            <a:ext cx="48463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n_estimators, max_depth, min_samples_leaf, max_features.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4526280"/>
            <a:ext cx="5166360" cy="118872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40080" y="4526280"/>
            <a:ext cx="73152" cy="1188720"/>
          </a:xfrm>
          <a:prstGeom prst="rect">
            <a:avLst/>
          </a:prstGeom>
          <a:solidFill>
            <a:srgbClr val="E185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22959" y="4663440"/>
            <a:ext cx="48463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Praktik baik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59" y="5093208"/>
            <a:ext cx="48463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Gunakan cross-validation dan evaluasi lebih dari accuracy.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2920" y="6473952"/>
            <a:ext cx="11155680" cy="13716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30352" y="651967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Data Mining Tingkat Lanjut  |  Slide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4"/>
                </a:solidFill>
              </a:defRPr>
            </a:pPr>
            <a:r>
              <a:t>Boosting: Belajar Secara Sequential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417320"/>
            <a:ext cx="205740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E185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Model 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651760" y="1828800"/>
            <a:ext cx="320040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2971800" y="1417320"/>
            <a:ext cx="205740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E185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Hitung error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029200" y="1828800"/>
            <a:ext cx="320040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5349240" y="1417320"/>
            <a:ext cx="205740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E185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Model 2 fokus error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406640" y="1828800"/>
            <a:ext cx="320040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7726680" y="1417320"/>
            <a:ext cx="205740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E185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Model 3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9784080" y="1828800"/>
            <a:ext cx="320040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10104120" y="1417320"/>
            <a:ext cx="205740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E185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Gabungkan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14400" y="3063240"/>
            <a:ext cx="3154680" cy="141732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914400" y="3063240"/>
            <a:ext cx="73152" cy="1417320"/>
          </a:xfrm>
          <a:prstGeom prst="rect">
            <a:avLst/>
          </a:prstGeom>
          <a:solidFill>
            <a:srgbClr val="E185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97280" y="3200400"/>
            <a:ext cx="2834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Intuisi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280" y="3630168"/>
            <a:ext cx="28346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Learner baru mencoba memperbaiki kesalahan learner sebelumnya.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26280" y="3063240"/>
            <a:ext cx="3154680" cy="141732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4526280" y="3063240"/>
            <a:ext cx="73152" cy="1417320"/>
          </a:xfrm>
          <a:prstGeom prst="rect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709160" y="3200400"/>
            <a:ext cx="2834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Gradient Boosting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09160" y="3630168"/>
            <a:ext cx="28346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Model baru mendekati residual/negative gradient dari loss.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38160" y="3063240"/>
            <a:ext cx="3154680" cy="141732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8138160" y="3063240"/>
            <a:ext cx="73152" cy="1417320"/>
          </a:xfrm>
          <a:prstGeom prst="rect">
            <a:avLst/>
          </a:prstGeom>
          <a:solidFill>
            <a:srgbClr val="B448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321040" y="3200400"/>
            <a:ext cx="2834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Risiko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21040" y="3630168"/>
            <a:ext cx="283464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Terlalu banyak/terlalu kompleks → overfitting.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6473952"/>
            <a:ext cx="11155680" cy="13716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30352" y="651967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Data Mining Tingkat Lanjut  |  Slide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4"/>
                </a:solidFill>
              </a:defRPr>
            </a:pPr>
            <a:r>
              <a:t>Contoh Perhitungan AdaBoost Sederhana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234440"/>
            <a:ext cx="55778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1C2024"/>
                </a:solidFill>
              </a:defRPr>
            </a:pPr>
            <a:r>
              <a:t>Misalkan 10 data training dan learner pertama salah pada 2 data.</a:t>
            </a:r>
          </a:p>
          <a:p>
            <a:pPr>
              <a:spcAft>
                <a:spcPts val="900"/>
              </a:spcAft>
              <a:defRPr sz="1600">
                <a:solidFill>
                  <a:srgbClr val="1C2024"/>
                </a:solidFill>
              </a:defRPr>
            </a:pPr>
            <a:r>
              <a:t>Error = 2/10 = 0,20.</a:t>
            </a:r>
          </a:p>
          <a:p>
            <a:pPr>
              <a:spcAft>
                <a:spcPts val="900"/>
              </a:spcAft>
              <a:defRPr sz="1600">
                <a:solidFill>
                  <a:srgbClr val="1C2024"/>
                </a:solidFill>
              </a:defRPr>
            </a:pPr>
            <a:r>
              <a:t>Bobot learner: α = ½ ln((1−error)/error).</a:t>
            </a:r>
          </a:p>
          <a:p>
            <a:pPr>
              <a:spcAft>
                <a:spcPts val="900"/>
              </a:spcAft>
              <a:defRPr sz="1600">
                <a:solidFill>
                  <a:srgbClr val="1C2024"/>
                </a:solidFill>
              </a:defRPr>
            </a:pPr>
            <a:r>
              <a:t>α = ½ ln(0,80/0,20) = ½ ln(4) ≈ 0,693.</a:t>
            </a:r>
          </a:p>
          <a:p>
            <a:pPr>
              <a:spcAft>
                <a:spcPts val="900"/>
              </a:spcAft>
              <a:defRPr sz="1600">
                <a:solidFill>
                  <a:srgbClr val="1C2024"/>
                </a:solidFill>
              </a:defRPr>
            </a:pPr>
            <a:r>
              <a:t>Prediksi akhir merupakan weighted vote dari learner.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83680" y="1325880"/>
            <a:ext cx="4297680" cy="128016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583680" y="1325880"/>
            <a:ext cx="73152" cy="1280160"/>
          </a:xfrm>
          <a:prstGeom prst="rect">
            <a:avLst/>
          </a:prstGeom>
          <a:solidFill>
            <a:srgbClr val="23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766560" y="1463039"/>
            <a:ext cx="3977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Interpretasi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0" y="1892807"/>
            <a:ext cx="3977640" cy="594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600">
                <a:solidFill>
                  <a:srgbClr val="1C2024"/>
                </a:solidFill>
              </a:defRPr>
            </a:pPr>
            <a:r>
              <a:t>Semakin kecil error learner, semakin besar bobotnya.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0" y="2880360"/>
            <a:ext cx="4297680" cy="128016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583680" y="2880360"/>
            <a:ext cx="73152" cy="1280160"/>
          </a:xfrm>
          <a:prstGeom prst="rect">
            <a:avLst/>
          </a:prstGeom>
          <a:solidFill>
            <a:srgbClr val="E185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766560" y="3017520"/>
            <a:ext cx="3977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Pertanyaan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66560" y="3447288"/>
            <a:ext cx="3977640" cy="594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600">
                <a:solidFill>
                  <a:srgbClr val="1C2024"/>
                </a:solidFill>
              </a:defRPr>
            </a:pPr>
            <a:r>
              <a:t>Apa yang terjadi jika error = 0,50?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0" y="4434840"/>
            <a:ext cx="4297680" cy="128016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583680" y="4434840"/>
            <a:ext cx="73152" cy="1280160"/>
          </a:xfrm>
          <a:prstGeom prst="rect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766560" y="4572000"/>
            <a:ext cx="3977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Jawaban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66560" y="5001768"/>
            <a:ext cx="3977640" cy="594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600">
                <a:solidFill>
                  <a:srgbClr val="1C2024"/>
                </a:solidFill>
              </a:defRPr>
            </a:pPr>
            <a:r>
              <a:t>α = 0 → learner tidak memberi kontribusi positif pada voting.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02920" y="6473952"/>
            <a:ext cx="11155680" cy="13716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30352" y="651967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Data Mining Tingkat Lanjut  |  Slide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4"/>
                </a:solidFill>
              </a:defRPr>
            </a:pPr>
            <a:r>
              <a:t>XGBoost: Gradient Boosting yang Teroptimasi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371600"/>
            <a:ext cx="214884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E185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Prediksi awal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651760" y="1783080"/>
            <a:ext cx="201168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2852928" y="1371600"/>
            <a:ext cx="214884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E185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Hitung loss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001768" y="1783080"/>
            <a:ext cx="201168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5202936" y="1371600"/>
            <a:ext cx="214884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E185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Gradient / residual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351776" y="1783080"/>
            <a:ext cx="201168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7552944" y="1371600"/>
            <a:ext cx="214884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E185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Tambah tree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9701784" y="1783080"/>
            <a:ext cx="201168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9902952" y="1371600"/>
            <a:ext cx="214884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E1853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Update model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2560320"/>
            <a:ext cx="5303520" cy="3337560"/>
          </a:xfrm>
          <a:prstGeom prst="roundRect">
            <a:avLst/>
          </a:prstGeom>
          <a:solidFill>
            <a:srgbClr val="1E24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19088" y="2724912"/>
            <a:ext cx="4901183" cy="3008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019">
                <a:solidFill>
                  <a:srgbClr val="FFFFFF"/>
                </a:solidFill>
                <a:latin typeface="Consolas"/>
              </a:defRPr>
            </a:pPr>
            <a:r>
              <a:t>from xgboost import XGBClassifier</a:t>
            </a:r>
          </a:p>
          <a:p>
            <a:pPr>
              <a:spcAft>
                <a:spcPts val="200"/>
              </a:spcAft>
              <a:defRPr sz="1019">
                <a:solidFill>
                  <a:srgbClr val="FFFFFF"/>
                </a:solidFill>
                <a:latin typeface="Consolas"/>
              </a:defRPr>
            </a:pPr>
            <a:endParaRPr/>
          </a:p>
          <a:p>
            <a:pPr>
              <a:spcAft>
                <a:spcPts val="200"/>
              </a:spcAft>
              <a:defRPr sz="1019">
                <a:solidFill>
                  <a:srgbClr val="FFFFFF"/>
                </a:solidFill>
                <a:latin typeface="Consolas"/>
              </a:defRPr>
            </a:pPr>
            <a:r>
              <a:t>model = XGBClassifier(</a:t>
            </a:r>
          </a:p>
          <a:p>
            <a:pPr>
              <a:spcAft>
                <a:spcPts val="200"/>
              </a:spcAft>
              <a:defRPr sz="1019">
                <a:solidFill>
                  <a:srgbClr val="FFFFFF"/>
                </a:solidFill>
                <a:latin typeface="Consolas"/>
              </a:defRPr>
            </a:pPr>
            <a:r>
              <a:t>    n_estimators=300,</a:t>
            </a:r>
          </a:p>
          <a:p>
            <a:pPr>
              <a:spcAft>
                <a:spcPts val="200"/>
              </a:spcAft>
              <a:defRPr sz="1019">
                <a:solidFill>
                  <a:srgbClr val="FFFFFF"/>
                </a:solidFill>
                <a:latin typeface="Consolas"/>
              </a:defRPr>
            </a:pPr>
            <a:r>
              <a:t>    max_depth=5,</a:t>
            </a:r>
          </a:p>
          <a:p>
            <a:pPr>
              <a:spcAft>
                <a:spcPts val="200"/>
              </a:spcAft>
              <a:defRPr sz="1019">
                <a:solidFill>
                  <a:srgbClr val="FFFFFF"/>
                </a:solidFill>
                <a:latin typeface="Consolas"/>
              </a:defRPr>
            </a:pPr>
            <a:r>
              <a:t>    learning_rate=0.05,</a:t>
            </a:r>
          </a:p>
          <a:p>
            <a:pPr>
              <a:spcAft>
                <a:spcPts val="200"/>
              </a:spcAft>
              <a:defRPr sz="1019">
                <a:solidFill>
                  <a:srgbClr val="FFFFFF"/>
                </a:solidFill>
                <a:latin typeface="Consolas"/>
              </a:defRPr>
            </a:pPr>
            <a:r>
              <a:t>    subsample=0.8,</a:t>
            </a:r>
          </a:p>
          <a:p>
            <a:pPr>
              <a:spcAft>
                <a:spcPts val="200"/>
              </a:spcAft>
              <a:defRPr sz="1019">
                <a:solidFill>
                  <a:srgbClr val="FFFFFF"/>
                </a:solidFill>
                <a:latin typeface="Consolas"/>
              </a:defRPr>
            </a:pPr>
            <a:r>
              <a:t>    colsample_bytree=0.8,</a:t>
            </a:r>
          </a:p>
          <a:p>
            <a:pPr>
              <a:spcAft>
                <a:spcPts val="200"/>
              </a:spcAft>
              <a:defRPr sz="1019">
                <a:solidFill>
                  <a:srgbClr val="FFFFFF"/>
                </a:solidFill>
                <a:latin typeface="Consolas"/>
              </a:defRPr>
            </a:pPr>
            <a:r>
              <a:t>    eval_metric="logloss",</a:t>
            </a:r>
          </a:p>
          <a:p>
            <a:pPr>
              <a:spcAft>
                <a:spcPts val="200"/>
              </a:spcAft>
              <a:defRPr sz="1019">
                <a:solidFill>
                  <a:srgbClr val="FFFFFF"/>
                </a:solidFill>
                <a:latin typeface="Consolas"/>
              </a:defRPr>
            </a:pPr>
            <a:r>
              <a:t>    random_state=42</a:t>
            </a:r>
          </a:p>
          <a:p>
            <a:pPr>
              <a:spcAft>
                <a:spcPts val="200"/>
              </a:spcAft>
              <a:defRPr sz="1019">
                <a:solidFill>
                  <a:srgbClr val="FFFFFF"/>
                </a:solidFill>
                <a:latin typeface="Consolas"/>
              </a:defRPr>
            </a:pPr>
            <a:r>
              <a:t>)</a:t>
            </a:r>
          </a:p>
          <a:p>
            <a:pPr>
              <a:spcAft>
                <a:spcPts val="200"/>
              </a:spcAft>
              <a:defRPr sz="1019">
                <a:solidFill>
                  <a:srgbClr val="FFFFFF"/>
                </a:solidFill>
                <a:latin typeface="Consolas"/>
              </a:defRPr>
            </a:pPr>
            <a:endParaRPr/>
          </a:p>
          <a:p>
            <a:pPr>
              <a:spcAft>
                <a:spcPts val="200"/>
              </a:spcAft>
              <a:defRPr sz="1019">
                <a:solidFill>
                  <a:srgbClr val="FFFFFF"/>
                </a:solidFill>
                <a:latin typeface="Consolas"/>
              </a:defRPr>
            </a:pPr>
            <a:r>
              <a:t>model.fit(X_train, y_train)</a:t>
            </a:r>
          </a:p>
          <a:p>
            <a:pPr>
              <a:spcAft>
                <a:spcPts val="200"/>
              </a:spcAft>
              <a:defRPr sz="1019">
                <a:solidFill>
                  <a:srgbClr val="FFFFFF"/>
                </a:solidFill>
                <a:latin typeface="Consolas"/>
              </a:defRPr>
            </a:pPr>
            <a:r>
              <a:t>pred = model.predict(X_test)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2971800"/>
            <a:ext cx="5120640" cy="109728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85800" y="2971800"/>
            <a:ext cx="73152" cy="1097280"/>
          </a:xfrm>
          <a:prstGeom prst="rect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68680" y="3108960"/>
            <a:ext cx="4800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Hyperparameter inti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3538728"/>
            <a:ext cx="4800600" cy="411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00">
                <a:solidFill>
                  <a:srgbClr val="1C2024"/>
                </a:solidFill>
              </a:defRPr>
            </a:pPr>
            <a:r>
              <a:t>learning_rate ↔ n_estimators; max_depth; subsample; colsample_bytree.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4343400"/>
            <a:ext cx="5120640" cy="109728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85800" y="4343400"/>
            <a:ext cx="73152" cy="1097280"/>
          </a:xfrm>
          <a:prstGeom prst="rect">
            <a:avLst/>
          </a:prstGeom>
          <a:solidFill>
            <a:srgbClr val="23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68680" y="4480560"/>
            <a:ext cx="4800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Ide utama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8680" y="4910328"/>
            <a:ext cx="4800600" cy="411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00">
                <a:solidFill>
                  <a:srgbClr val="1C2024"/>
                </a:solidFill>
              </a:defRPr>
            </a:pPr>
            <a:r>
              <a:t>Small steps + regularization dapat membantu generalisasi.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6473952"/>
            <a:ext cx="11155680" cy="13716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30352" y="651967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Data Mining Tingkat Lanjut  |  Slide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4"/>
                </a:solidFill>
              </a:defRPr>
            </a:pPr>
            <a:r>
              <a:t>Stacking: Menggabungkan Model Berbeda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280160"/>
            <a:ext cx="2926080" cy="118872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1280160"/>
            <a:ext cx="73152" cy="1188720"/>
          </a:xfrm>
          <a:prstGeom prst="rect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59" y="1417319"/>
            <a:ext cx="2606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Base learner 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59" y="1847088"/>
            <a:ext cx="2606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Random Forest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697480"/>
            <a:ext cx="2926080" cy="118872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40080" y="2697480"/>
            <a:ext cx="73152" cy="1188720"/>
          </a:xfrm>
          <a:prstGeom prst="rect">
            <a:avLst/>
          </a:prstGeom>
          <a:solidFill>
            <a:srgbClr val="23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59" y="2834640"/>
            <a:ext cx="2606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Base learner 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59" y="3264408"/>
            <a:ext cx="2606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SVM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4114800"/>
            <a:ext cx="2926080" cy="118872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40080" y="4114800"/>
            <a:ext cx="73152" cy="1188720"/>
          </a:xfrm>
          <a:prstGeom prst="rect">
            <a:avLst/>
          </a:prstGeom>
          <a:solidFill>
            <a:srgbClr val="E185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2959" y="4251960"/>
            <a:ext cx="2606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Base learner 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59" y="4681728"/>
            <a:ext cx="26060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Logistic Regression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977639" y="2743200"/>
            <a:ext cx="182880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4C8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Prediksi A/B/C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5806440" y="3154680"/>
            <a:ext cx="228600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6035040" y="2743200"/>
            <a:ext cx="182880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4C8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Meta-features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863840" y="3154680"/>
            <a:ext cx="228600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8092440" y="2743200"/>
            <a:ext cx="182880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4C8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Meta-learner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9921240" y="3154680"/>
            <a:ext cx="228600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10149840" y="2743200"/>
            <a:ext cx="182880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4C8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Final prediction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29600" y="1508760"/>
            <a:ext cx="3108960" cy="132588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8229600" y="1508760"/>
            <a:ext cx="73152" cy="1325880"/>
          </a:xfrm>
          <a:prstGeom prst="rect">
            <a:avLst/>
          </a:prstGeom>
          <a:solidFill>
            <a:srgbClr val="B448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412480" y="1645919"/>
            <a:ext cx="2788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Waspada leakage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12480" y="2075688"/>
            <a:ext cx="2788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00">
                <a:solidFill>
                  <a:srgbClr val="1C2024"/>
                </a:solidFill>
              </a:defRPr>
            </a:pPr>
            <a:r>
              <a:t>Meta-learner harus dilatih menggunakan out-of-fold predictions, bukan prediksi training langsung.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229600" y="3154680"/>
            <a:ext cx="3108960" cy="132588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8229600" y="3154680"/>
            <a:ext cx="73152" cy="1325880"/>
          </a:xfrm>
          <a:prstGeom prst="rect">
            <a:avLst/>
          </a:prstGeom>
          <a:solidFill>
            <a:srgbClr val="23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412480" y="3291840"/>
            <a:ext cx="2788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Kapan berguna?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12480" y="3721608"/>
            <a:ext cx="27889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00">
                <a:solidFill>
                  <a:srgbClr val="1C2024"/>
                </a:solidFill>
              </a:defRPr>
            </a:pPr>
            <a:r>
              <a:t>Saat beberapa model memiliki kekuatan berbeda pada subset data yang berbeda.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6473952"/>
            <a:ext cx="11155680" cy="13716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530352" y="651967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Data Mining Tingkat Lanjut  |  Slide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4"/>
                </a:solidFill>
              </a:defRPr>
            </a:pPr>
            <a:r>
              <a:t>Latihan Praktikum 1 — Random Forest &amp; XGBoost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88720"/>
            <a:ext cx="54864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1C2024"/>
                </a:solidFill>
              </a:defRPr>
            </a:pPr>
            <a:r>
              <a:t>Dataset: gunakan dataset klasifikasi publik (misalnya Breast Cancer Wisconsin dari sklearn) atau dataset kelas.</a:t>
            </a:r>
          </a:p>
          <a:p>
            <a:pPr>
              <a:spcAft>
                <a:spcPts val="900"/>
              </a:spcAft>
              <a:defRPr sz="1500">
                <a:solidFill>
                  <a:srgbClr val="1C2024"/>
                </a:solidFill>
              </a:defRPr>
            </a:pPr>
            <a:r>
              <a:t>1) Split train/test secara stratified.</a:t>
            </a:r>
          </a:p>
          <a:p>
            <a:pPr>
              <a:spcAft>
                <a:spcPts val="900"/>
              </a:spcAft>
              <a:defRPr sz="1500">
                <a:solidFill>
                  <a:srgbClr val="1C2024"/>
                </a:solidFill>
              </a:defRPr>
            </a:pPr>
            <a:r>
              <a:t>2) Bangun baseline Logistic Regression.</a:t>
            </a:r>
          </a:p>
          <a:p>
            <a:pPr>
              <a:spcAft>
                <a:spcPts val="900"/>
              </a:spcAft>
              <a:defRPr sz="1500">
                <a:solidFill>
                  <a:srgbClr val="1C2024"/>
                </a:solidFill>
              </a:defRPr>
            </a:pPr>
            <a:r>
              <a:t>3) Latih Random Forest.</a:t>
            </a:r>
          </a:p>
          <a:p>
            <a:pPr>
              <a:spcAft>
                <a:spcPts val="900"/>
              </a:spcAft>
              <a:defRPr sz="1500">
                <a:solidFill>
                  <a:srgbClr val="1C2024"/>
                </a:solidFill>
              </a:defRPr>
            </a:pPr>
            <a:r>
              <a:t>4) Latih XGBoost.</a:t>
            </a:r>
          </a:p>
          <a:p>
            <a:pPr>
              <a:spcAft>
                <a:spcPts val="900"/>
              </a:spcAft>
              <a:defRPr sz="1500">
                <a:solidFill>
                  <a:srgbClr val="1C2024"/>
                </a:solidFill>
              </a:defRPr>
            </a:pPr>
            <a:r>
              <a:t>5) Bandingkan Accuracy, Precision, Recall, F1, ROC-AUC.</a:t>
            </a:r>
          </a:p>
          <a:p>
            <a:pPr>
              <a:spcAft>
                <a:spcPts val="900"/>
              </a:spcAft>
              <a:defRPr sz="1500">
                <a:solidFill>
                  <a:srgbClr val="1C2024"/>
                </a:solidFill>
              </a:defRPr>
            </a:pPr>
            <a:r>
              <a:t>6) Analisis feature importance dan error pada kelas minoritas.</a:t>
            </a:r>
          </a:p>
          <a:p>
            <a:pPr>
              <a:spcAft>
                <a:spcPts val="900"/>
              </a:spcAft>
              <a:defRPr sz="1500">
                <a:solidFill>
                  <a:srgbClr val="1C2024"/>
                </a:solidFill>
              </a:defRPr>
            </a:pPr>
            <a:r>
              <a:t>7) Diskusikan: model mana yang lebih tepat dan mengapa?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309360" y="1371600"/>
            <a:ext cx="5074920" cy="4297680"/>
          </a:xfrm>
          <a:prstGeom prst="roundRect">
            <a:avLst/>
          </a:prstGeom>
          <a:solidFill>
            <a:srgbClr val="1E24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10528" y="1536192"/>
            <a:ext cx="4672583" cy="3968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030">
                <a:solidFill>
                  <a:srgbClr val="FFFFFF"/>
                </a:solidFill>
                <a:latin typeface="Consolas"/>
              </a:defRPr>
            </a:pPr>
            <a:r>
              <a:t>from sklearn.metrics import classification_report, roc_auc_score</a:t>
            </a:r>
          </a:p>
          <a:p>
            <a:pPr>
              <a:spcAft>
                <a:spcPts val="200"/>
              </a:spcAft>
              <a:defRPr sz="1030">
                <a:solidFill>
                  <a:srgbClr val="FFFFFF"/>
                </a:solidFill>
                <a:latin typeface="Consolas"/>
              </a:defRPr>
            </a:pPr>
            <a:endParaRPr/>
          </a:p>
          <a:p>
            <a:pPr>
              <a:spcAft>
                <a:spcPts val="200"/>
              </a:spcAft>
              <a:defRPr sz="1030">
                <a:solidFill>
                  <a:srgbClr val="FFFFFF"/>
                </a:solidFill>
                <a:latin typeface="Consolas"/>
              </a:defRPr>
            </a:pPr>
            <a:r>
              <a:t>for name, model in [</a:t>
            </a:r>
          </a:p>
          <a:p>
            <a:pPr>
              <a:spcAft>
                <a:spcPts val="200"/>
              </a:spcAft>
              <a:defRPr sz="1030">
                <a:solidFill>
                  <a:srgbClr val="FFFFFF"/>
                </a:solidFill>
                <a:latin typeface="Consolas"/>
              </a:defRPr>
            </a:pPr>
            <a:r>
              <a:t>    ("RF", rf),</a:t>
            </a:r>
          </a:p>
          <a:p>
            <a:pPr>
              <a:spcAft>
                <a:spcPts val="200"/>
              </a:spcAft>
              <a:defRPr sz="1030">
                <a:solidFill>
                  <a:srgbClr val="FFFFFF"/>
                </a:solidFill>
                <a:latin typeface="Consolas"/>
              </a:defRPr>
            </a:pPr>
            <a:r>
              <a:t>    ("XGB", xgb)</a:t>
            </a:r>
          </a:p>
          <a:p>
            <a:pPr>
              <a:spcAft>
                <a:spcPts val="200"/>
              </a:spcAft>
              <a:defRPr sz="1030">
                <a:solidFill>
                  <a:srgbClr val="FFFFFF"/>
                </a:solidFill>
                <a:latin typeface="Consolas"/>
              </a:defRPr>
            </a:pPr>
            <a:r>
              <a:t>]:</a:t>
            </a:r>
          </a:p>
          <a:p>
            <a:pPr>
              <a:spcAft>
                <a:spcPts val="200"/>
              </a:spcAft>
              <a:defRPr sz="1030">
                <a:solidFill>
                  <a:srgbClr val="FFFFFF"/>
                </a:solidFill>
                <a:latin typeface="Consolas"/>
              </a:defRPr>
            </a:pPr>
            <a:r>
              <a:t>    model.fit(X_train, y_train)</a:t>
            </a:r>
          </a:p>
          <a:p>
            <a:pPr>
              <a:spcAft>
                <a:spcPts val="200"/>
              </a:spcAft>
              <a:defRPr sz="1030">
                <a:solidFill>
                  <a:srgbClr val="FFFFFF"/>
                </a:solidFill>
                <a:latin typeface="Consolas"/>
              </a:defRPr>
            </a:pPr>
            <a:r>
              <a:t>    pred = model.predict(X_test)</a:t>
            </a:r>
          </a:p>
          <a:p>
            <a:pPr>
              <a:spcAft>
                <a:spcPts val="200"/>
              </a:spcAft>
              <a:defRPr sz="1030">
                <a:solidFill>
                  <a:srgbClr val="FFFFFF"/>
                </a:solidFill>
                <a:latin typeface="Consolas"/>
              </a:defRPr>
            </a:pPr>
            <a:r>
              <a:t>    print(name)</a:t>
            </a:r>
          </a:p>
          <a:p>
            <a:pPr>
              <a:spcAft>
                <a:spcPts val="200"/>
              </a:spcAft>
              <a:defRPr sz="1030">
                <a:solidFill>
                  <a:srgbClr val="FFFFFF"/>
                </a:solidFill>
                <a:latin typeface="Consolas"/>
              </a:defRPr>
            </a:pPr>
            <a:r>
              <a:t>    print(classification_report(y_test, pred))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473952"/>
            <a:ext cx="11155680" cy="13716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30352" y="651967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Data Mining Tingkat Lanjut  |  Slide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4"/>
                </a:solidFill>
              </a:defRPr>
            </a:pPr>
            <a:r>
              <a:t>Apa Itu Stream Data?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508760"/>
            <a:ext cx="164592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23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Sensor / transaksi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03120" y="1920240"/>
            <a:ext cx="228600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2331720" y="1508760"/>
            <a:ext cx="164592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23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Event t1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977639" y="1920240"/>
            <a:ext cx="228601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4206240" y="1508760"/>
            <a:ext cx="164592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23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Event t2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852159" y="1920240"/>
            <a:ext cx="228600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6080759" y="1508760"/>
            <a:ext cx="164592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23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Event t3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726679" y="1920240"/>
            <a:ext cx="228600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955279" y="1508760"/>
            <a:ext cx="164592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23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…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601200" y="1920240"/>
            <a:ext cx="228600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9829800" y="1508760"/>
            <a:ext cx="164592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23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Event tn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246120"/>
            <a:ext cx="3200400" cy="141732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31520" y="3246120"/>
            <a:ext cx="73152" cy="1417320"/>
          </a:xfrm>
          <a:prstGeom prst="rect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14400" y="3383279"/>
            <a:ext cx="28803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Data statis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3813048"/>
            <a:ext cx="2880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Seluruh dataset tersedia sebelum proses learning.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80560" y="3246120"/>
            <a:ext cx="3200400" cy="141732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4480560" y="3246120"/>
            <a:ext cx="73152" cy="1417320"/>
          </a:xfrm>
          <a:prstGeom prst="rect">
            <a:avLst/>
          </a:prstGeom>
          <a:solidFill>
            <a:srgbClr val="E185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663440" y="3383279"/>
            <a:ext cx="28803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Data stream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63440" y="3813048"/>
            <a:ext cx="2880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Data datang bertahap dan dapat terus bertambah.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229600" y="3246120"/>
            <a:ext cx="3200400" cy="141732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8229600" y="3246120"/>
            <a:ext cx="73152" cy="1417320"/>
          </a:xfrm>
          <a:prstGeom prst="rect">
            <a:avLst/>
          </a:prstGeom>
          <a:solidFill>
            <a:srgbClr val="4C8B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412480" y="3383279"/>
            <a:ext cx="28803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Implikasi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12480" y="3813048"/>
            <a:ext cx="28803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Algoritma perlu hemat memori dan mampu beradaptasi.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6473952"/>
            <a:ext cx="11155680" cy="13716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30352" y="651967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Data Mining Tingkat Lanjut  |  Slide 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4"/>
                </a:solidFill>
              </a:defRPr>
            </a:pPr>
            <a:r>
              <a:t>Karakteristik &amp; Tantangan Stream Mining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234440"/>
            <a:ext cx="2514600" cy="137160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94360" y="1234440"/>
            <a:ext cx="73152" cy="1371600"/>
          </a:xfrm>
          <a:prstGeom prst="rect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371600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Unbounded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801368"/>
            <a:ext cx="21945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Aliran dapat tidak terbatas.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46120" y="1234440"/>
            <a:ext cx="2514600" cy="137160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246120" y="1234440"/>
            <a:ext cx="73152" cy="1371600"/>
          </a:xfrm>
          <a:prstGeom prst="rect">
            <a:avLst/>
          </a:prstGeom>
          <a:solidFill>
            <a:srgbClr val="23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429000" y="1371600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Fast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1801368"/>
            <a:ext cx="21945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Kecepatan kedatangan tinggi.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897880" y="1234440"/>
            <a:ext cx="2514600" cy="137160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897880" y="1234440"/>
            <a:ext cx="73152" cy="1371600"/>
          </a:xfrm>
          <a:prstGeom prst="rect">
            <a:avLst/>
          </a:prstGeom>
          <a:solidFill>
            <a:srgbClr val="E185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080760" y="1371600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Evolving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80760" y="1801368"/>
            <a:ext cx="21945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Distribusi dapat berubah.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549640" y="1234440"/>
            <a:ext cx="2514600" cy="137160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549640" y="1234440"/>
            <a:ext cx="73152" cy="1371600"/>
          </a:xfrm>
          <a:prstGeom prst="rect">
            <a:avLst/>
          </a:prstGeom>
          <a:solidFill>
            <a:srgbClr val="B448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732519" y="1371600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Memory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32519" y="1801368"/>
            <a:ext cx="21945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Tidak realistis menyimpan semua data.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234440" y="3474720"/>
            <a:ext cx="224028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23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Observe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474720" y="3886200"/>
            <a:ext cx="502920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3977639" y="3474720"/>
            <a:ext cx="224028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23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Learn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6217920" y="3886200"/>
            <a:ext cx="502920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6720840" y="3474720"/>
            <a:ext cx="224028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23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Detect drift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8961120" y="3886200"/>
            <a:ext cx="502920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9464040" y="3474720"/>
            <a:ext cx="224028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23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Adapt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800600"/>
            <a:ext cx="8503920" cy="91440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1828800" y="4800600"/>
            <a:ext cx="73152" cy="914400"/>
          </a:xfrm>
          <a:prstGeom prst="rect">
            <a:avLst/>
          </a:prstGeom>
          <a:solidFill>
            <a:srgbClr val="4C8B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2011680" y="4937760"/>
            <a:ext cx="81838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Prinsip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011680" y="5367528"/>
            <a:ext cx="81838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600">
                <a:solidFill>
                  <a:srgbClr val="1C2024"/>
                </a:solidFill>
              </a:defRPr>
            </a:pPr>
            <a:r>
              <a:t>Model harus terus belajar tanpa selalu melakukan retraining dari nol.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6473952"/>
            <a:ext cx="11155680" cy="13716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530352" y="651967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Data Mining Tingkat Lanjut  |  Slide 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4"/>
                </a:solidFill>
              </a:defRPr>
            </a:pPr>
            <a:r>
              <a:t>Sliding Window &amp; Windowing Strategy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051560"/>
            <a:ext cx="1828800" cy="384048"/>
          </a:xfrm>
          <a:prstGeom prst="roundRect">
            <a:avLst/>
          </a:prstGeom>
          <a:solidFill>
            <a:srgbClr val="23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SLIDING WINDOW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920240"/>
            <a:ext cx="685800" cy="594360"/>
          </a:xfrm>
          <a:prstGeom prst="rect">
            <a:avLst/>
          </a:prstGeom>
          <a:solidFill>
            <a:srgbClr val="DCE2E8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/>
            </a:pPr>
            <a:r>
              <a:t>1</a:t>
            </a:r>
          </a:p>
        </p:txBody>
      </p:sp>
      <p:sp>
        <p:nvSpPr>
          <p:cNvPr id="6" name="Rectangle 5"/>
          <p:cNvSpPr/>
          <p:nvPr/>
        </p:nvSpPr>
        <p:spPr>
          <a:xfrm>
            <a:off x="1508760" y="1920240"/>
            <a:ext cx="685800" cy="594360"/>
          </a:xfrm>
          <a:prstGeom prst="rect">
            <a:avLst/>
          </a:prstGeom>
          <a:solidFill>
            <a:srgbClr val="DCE2E8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/>
            </a:pPr>
            <a:r>
              <a:t>2</a:t>
            </a:r>
          </a:p>
        </p:txBody>
      </p:sp>
      <p:sp>
        <p:nvSpPr>
          <p:cNvPr id="7" name="Rectangle 6"/>
          <p:cNvSpPr/>
          <p:nvPr/>
        </p:nvSpPr>
        <p:spPr>
          <a:xfrm>
            <a:off x="2331720" y="1920240"/>
            <a:ext cx="685800" cy="594360"/>
          </a:xfrm>
          <a:prstGeom prst="rect">
            <a:avLst/>
          </a:prstGeom>
          <a:solidFill>
            <a:srgbClr val="DCE2E8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/>
            </a:pPr>
            <a:r>
              <a:t>3</a:t>
            </a:r>
          </a:p>
        </p:txBody>
      </p:sp>
      <p:sp>
        <p:nvSpPr>
          <p:cNvPr id="8" name="Rectangle 7"/>
          <p:cNvSpPr/>
          <p:nvPr/>
        </p:nvSpPr>
        <p:spPr>
          <a:xfrm>
            <a:off x="3154680" y="1920240"/>
            <a:ext cx="685800" cy="594360"/>
          </a:xfrm>
          <a:prstGeom prst="rect">
            <a:avLst/>
          </a:prstGeom>
          <a:solidFill>
            <a:srgbClr val="DCE2E8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/>
            </a:pPr>
            <a:r>
              <a:t>4</a:t>
            </a:r>
          </a:p>
        </p:txBody>
      </p:sp>
      <p:sp>
        <p:nvSpPr>
          <p:cNvPr id="9" name="Rectangle 8"/>
          <p:cNvSpPr/>
          <p:nvPr/>
        </p:nvSpPr>
        <p:spPr>
          <a:xfrm>
            <a:off x="3977639" y="1920240"/>
            <a:ext cx="685800" cy="594360"/>
          </a:xfrm>
          <a:prstGeom prst="rect">
            <a:avLst/>
          </a:prstGeom>
          <a:solidFill>
            <a:srgbClr val="DCE2E8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/>
            </a:pPr>
            <a:r>
              <a:t>5</a:t>
            </a:r>
          </a:p>
        </p:txBody>
      </p:sp>
      <p:sp>
        <p:nvSpPr>
          <p:cNvPr id="10" name="Rectangle 9"/>
          <p:cNvSpPr/>
          <p:nvPr/>
        </p:nvSpPr>
        <p:spPr>
          <a:xfrm>
            <a:off x="4800600" y="1920240"/>
            <a:ext cx="685800" cy="594360"/>
          </a:xfrm>
          <a:prstGeom prst="rect">
            <a:avLst/>
          </a:prstGeom>
          <a:solidFill>
            <a:srgbClr val="DCE2E8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/>
            </a:pPr>
            <a:r>
              <a:t>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623560" y="1920240"/>
            <a:ext cx="685800" cy="594360"/>
          </a:xfrm>
          <a:prstGeom prst="rect">
            <a:avLst/>
          </a:prstGeom>
          <a:solidFill>
            <a:srgbClr val="238B8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/>
            </a:pPr>
            <a:r>
              <a:t>7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46520" y="1920240"/>
            <a:ext cx="685800" cy="594360"/>
          </a:xfrm>
          <a:prstGeom prst="rect">
            <a:avLst/>
          </a:prstGeom>
          <a:solidFill>
            <a:srgbClr val="238B8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/>
            </a:pPr>
            <a:r>
              <a:t>8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269480" y="1920240"/>
            <a:ext cx="685800" cy="594360"/>
          </a:xfrm>
          <a:prstGeom prst="rect">
            <a:avLst/>
          </a:prstGeom>
          <a:solidFill>
            <a:srgbClr val="238B8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/>
            </a:pPr>
            <a:r>
              <a:t>9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92440" y="1920240"/>
            <a:ext cx="685800" cy="594360"/>
          </a:xfrm>
          <a:prstGeom prst="rect">
            <a:avLst/>
          </a:prstGeom>
          <a:solidFill>
            <a:srgbClr val="238B8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/>
            </a:pPr>
            <a:r>
              <a:t>10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915400" y="1920240"/>
            <a:ext cx="685800" cy="594360"/>
          </a:xfrm>
          <a:prstGeom prst="rect">
            <a:avLst/>
          </a:prstGeom>
          <a:solidFill>
            <a:srgbClr val="238B8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/>
            </a:pPr>
            <a:r>
              <a:t>11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738360" y="1920240"/>
            <a:ext cx="685800" cy="594360"/>
          </a:xfrm>
          <a:prstGeom prst="rect">
            <a:avLst/>
          </a:prstGeom>
          <a:solidFill>
            <a:srgbClr val="238B8B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/>
            </a:pPr>
            <a:r>
              <a:t>12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1520" y="3063240"/>
            <a:ext cx="3246120" cy="146304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731520" y="3063240"/>
            <a:ext cx="73152" cy="1463040"/>
          </a:xfrm>
          <a:prstGeom prst="rect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14400" y="3200400"/>
            <a:ext cx="2926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Landmark window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3630168"/>
            <a:ext cx="2926079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Gunakan semua data sejak titik acuan tertentu.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34840" y="3063240"/>
            <a:ext cx="3246120" cy="146304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434840" y="3063240"/>
            <a:ext cx="73152" cy="1463040"/>
          </a:xfrm>
          <a:prstGeom prst="rect">
            <a:avLst/>
          </a:prstGeom>
          <a:solidFill>
            <a:srgbClr val="23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617720" y="3200400"/>
            <a:ext cx="2926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Sliding window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617720" y="3630168"/>
            <a:ext cx="2926079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Gunakan hanya N observasi terbaru.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38160" y="3063240"/>
            <a:ext cx="3246120" cy="146304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8138160" y="3063240"/>
            <a:ext cx="73152" cy="1463040"/>
          </a:xfrm>
          <a:prstGeom prst="rect">
            <a:avLst/>
          </a:prstGeom>
          <a:solidFill>
            <a:srgbClr val="E185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321040" y="3200400"/>
            <a:ext cx="29260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Tumbling window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21040" y="3630168"/>
            <a:ext cx="2926079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Data dibagi ke blok yang tidak overlap.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02920" y="6473952"/>
            <a:ext cx="11155680" cy="13716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30352" y="651967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Data Mining Tingkat Lanjut  |  Slide 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4"/>
                </a:solidFill>
              </a:defRPr>
            </a:pPr>
            <a:r>
              <a:t>Concept Drift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841248"/>
            <a:ext cx="10972800" cy="34747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C6978"/>
                </a:solidFill>
              </a:defRPr>
            </a:pPr>
            <a:r>
              <a:t>Hubungan input → target berubah dari waktu ke waktu.</a:t>
            </a:r>
          </a:p>
        </p:txBody>
      </p:sp>
      <p:cxnSp>
        <p:nvCxnSpPr>
          <p:cNvPr id="5" name="Connector 4"/>
          <p:cNvCxnSpPr/>
          <p:nvPr/>
        </p:nvCxnSpPr>
        <p:spPr>
          <a:xfrm flipV="1">
            <a:off x="914400" y="4572000"/>
            <a:ext cx="914400" cy="182880"/>
          </a:xfrm>
          <a:prstGeom prst="line">
            <a:avLst/>
          </a:prstGeom>
          <a:ln w="38100">
            <a:solidFill>
              <a:srgbClr val="3465A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 flipV="1">
            <a:off x="1828800" y="4297680"/>
            <a:ext cx="914400" cy="274320"/>
          </a:xfrm>
          <a:prstGeom prst="line">
            <a:avLst/>
          </a:prstGeom>
          <a:ln w="38100">
            <a:solidFill>
              <a:srgbClr val="3465A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 flipV="1">
            <a:off x="2743200" y="4114800"/>
            <a:ext cx="914400" cy="182880"/>
          </a:xfrm>
          <a:prstGeom prst="line">
            <a:avLst/>
          </a:prstGeom>
          <a:ln w="38100">
            <a:solidFill>
              <a:srgbClr val="3465A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3657600" y="3840480"/>
            <a:ext cx="914400" cy="274320"/>
          </a:xfrm>
          <a:prstGeom prst="line">
            <a:avLst/>
          </a:prstGeom>
          <a:ln w="38100">
            <a:solidFill>
              <a:srgbClr val="3465A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 flipV="1">
            <a:off x="4572000" y="3566160"/>
            <a:ext cx="914400" cy="274320"/>
          </a:xfrm>
          <a:prstGeom prst="line">
            <a:avLst/>
          </a:prstGeom>
          <a:ln w="38100">
            <a:solidFill>
              <a:srgbClr val="3465A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V="1">
            <a:off x="5486400" y="3108960"/>
            <a:ext cx="914400" cy="457200"/>
          </a:xfrm>
          <a:prstGeom prst="line">
            <a:avLst/>
          </a:prstGeom>
          <a:ln w="38100">
            <a:solidFill>
              <a:srgbClr val="3465A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6400800" y="3108960"/>
            <a:ext cx="914400" cy="1371600"/>
          </a:xfrm>
          <a:prstGeom prst="line">
            <a:avLst/>
          </a:prstGeom>
          <a:ln w="38100">
            <a:solidFill>
              <a:srgbClr val="3465A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7315200" y="4480560"/>
            <a:ext cx="914400" cy="228600"/>
          </a:xfrm>
          <a:prstGeom prst="line">
            <a:avLst/>
          </a:prstGeom>
          <a:ln w="38100">
            <a:solidFill>
              <a:srgbClr val="3465A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V="1">
            <a:off x="8229600" y="4389120"/>
            <a:ext cx="914400" cy="320040"/>
          </a:xfrm>
          <a:prstGeom prst="line">
            <a:avLst/>
          </a:prstGeom>
          <a:ln w="38100">
            <a:solidFill>
              <a:srgbClr val="3465A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 flipV="1">
            <a:off x="9144000" y="4160520"/>
            <a:ext cx="914400" cy="228600"/>
          </a:xfrm>
          <a:prstGeom prst="line">
            <a:avLst/>
          </a:prstGeom>
          <a:ln w="38100">
            <a:solidFill>
              <a:srgbClr val="3465A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6629400" y="1417320"/>
            <a:ext cx="27432" cy="3749039"/>
          </a:xfrm>
          <a:prstGeom prst="rect">
            <a:avLst/>
          </a:prstGeom>
          <a:solidFill>
            <a:srgbClr val="B448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720840" y="1508760"/>
            <a:ext cx="22860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>
                <a:solidFill>
                  <a:srgbClr val="B44848"/>
                </a:solidFill>
              </a:defRPr>
            </a:pPr>
            <a:r>
              <a:t>Drift point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680960" y="2194560"/>
            <a:ext cx="3383280" cy="123444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7680960" y="2194560"/>
            <a:ext cx="73152" cy="1234440"/>
          </a:xfrm>
          <a:prstGeom prst="rect">
            <a:avLst/>
          </a:prstGeom>
          <a:solidFill>
            <a:srgbClr val="B448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863840" y="2331720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Dampak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63840" y="2761488"/>
            <a:ext cx="3063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Distribusi baru membuat model lama kurang relevan.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680960" y="3749039"/>
            <a:ext cx="3383280" cy="123444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7680960" y="3749039"/>
            <a:ext cx="73152" cy="1234440"/>
          </a:xfrm>
          <a:prstGeom prst="rect">
            <a:avLst/>
          </a:prstGeom>
          <a:solidFill>
            <a:srgbClr val="23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863840" y="3886200"/>
            <a:ext cx="30632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Respons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63840" y="4315968"/>
            <a:ext cx="3063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Retraining, windowing, drift detector, adaptive learner.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6473952"/>
            <a:ext cx="11155680" cy="13716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30352" y="651967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Data Mining Tingkat Lanjut  |  Slide 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4"/>
                </a:solidFill>
              </a:defRPr>
            </a:pPr>
            <a:r>
              <a:t>Algoritma Stream Mining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280160"/>
            <a:ext cx="3474720" cy="150876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94360" y="1280160"/>
            <a:ext cx="73152" cy="1508760"/>
          </a:xfrm>
          <a:prstGeom prst="rect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417319"/>
            <a:ext cx="31546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Hoeffding Tree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847088"/>
            <a:ext cx="3154679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00">
                <a:solidFill>
                  <a:srgbClr val="1C2024"/>
                </a:solidFill>
              </a:defRPr>
            </a:pPr>
            <a:r>
              <a:t>Decision tree incremental. Menggunakan batas statistik untuk memutuskan split tanpa melihat seluruh data.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1280160"/>
            <a:ext cx="3474720" cy="150876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343400" y="1280160"/>
            <a:ext cx="73152" cy="1508760"/>
          </a:xfrm>
          <a:prstGeom prst="rect">
            <a:avLst/>
          </a:prstGeom>
          <a:solidFill>
            <a:srgbClr val="23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26280" y="1417319"/>
            <a:ext cx="31546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Adaptive Hoeffding Tree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26280" y="1847088"/>
            <a:ext cx="3154679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00">
                <a:solidFill>
                  <a:srgbClr val="1C2024"/>
                </a:solidFill>
              </a:defRPr>
            </a:pPr>
            <a:r>
              <a:t>Menambahkan mekanisme adaptasi terhadap perubahan distribusi.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1280160"/>
            <a:ext cx="3474720" cy="150876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092440" y="1280160"/>
            <a:ext cx="73152" cy="1508760"/>
          </a:xfrm>
          <a:prstGeom prst="rect">
            <a:avLst/>
          </a:prstGeom>
          <a:solidFill>
            <a:srgbClr val="E185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75319" y="1417319"/>
            <a:ext cx="31546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CluStream / DenStream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75319" y="1847088"/>
            <a:ext cx="3154679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00">
                <a:solidFill>
                  <a:srgbClr val="1C2024"/>
                </a:solidFill>
              </a:defRPr>
            </a:pPr>
            <a:r>
              <a:t>Pendekatan clustering untuk data stream melalui ringkasan/micro-clusters.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188720" y="3383280"/>
            <a:ext cx="9784080" cy="2286000"/>
          </a:xfrm>
          <a:prstGeom prst="roundRect">
            <a:avLst/>
          </a:prstGeom>
          <a:solidFill>
            <a:srgbClr val="1E24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389888" y="3547872"/>
            <a:ext cx="9381744" cy="1956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100">
                <a:solidFill>
                  <a:srgbClr val="FFFFFF"/>
                </a:solidFill>
                <a:latin typeface="Consolas"/>
              </a:defRPr>
            </a:pPr>
            <a:r>
              <a:t># Ilustrasi alur incremental</a:t>
            </a:r>
          </a:p>
          <a:p>
            <a:pPr>
              <a:spcAft>
                <a:spcPts val="200"/>
              </a:spcAft>
              <a:defRPr sz="1100">
                <a:solidFill>
                  <a:srgbClr val="FFFFFF"/>
                </a:solidFill>
                <a:latin typeface="Consolas"/>
              </a:defRPr>
            </a:pPr>
            <a:r>
              <a:t>for x_t, y_t in stream:</a:t>
            </a:r>
          </a:p>
          <a:p>
            <a:pPr>
              <a:spcAft>
                <a:spcPts val="200"/>
              </a:spcAft>
              <a:defRPr sz="1100">
                <a:solidFill>
                  <a:srgbClr val="FFFFFF"/>
                </a:solidFill>
                <a:latin typeface="Consolas"/>
              </a:defRPr>
            </a:pPr>
            <a:r>
              <a:t>    model.partial_fit(</a:t>
            </a:r>
          </a:p>
          <a:p>
            <a:pPr>
              <a:spcAft>
                <a:spcPts val="200"/>
              </a:spcAft>
              <a:defRPr sz="1100">
                <a:solidFill>
                  <a:srgbClr val="FFFFFF"/>
                </a:solidFill>
                <a:latin typeface="Consolas"/>
              </a:defRPr>
            </a:pPr>
            <a:r>
              <a:t>        x_t, y_t,</a:t>
            </a:r>
          </a:p>
          <a:p>
            <a:pPr>
              <a:spcAft>
                <a:spcPts val="200"/>
              </a:spcAft>
              <a:defRPr sz="1100">
                <a:solidFill>
                  <a:srgbClr val="FFFFFF"/>
                </a:solidFill>
                <a:latin typeface="Consolas"/>
              </a:defRPr>
            </a:pPr>
            <a:r>
              <a:t>        classes=classes</a:t>
            </a:r>
          </a:p>
          <a:p>
            <a:pPr>
              <a:spcAft>
                <a:spcPts val="200"/>
              </a:spcAft>
              <a:defRPr sz="1100">
                <a:solidFill>
                  <a:srgbClr val="FFFFFF"/>
                </a:solidFill>
                <a:latin typeface="Consolas"/>
              </a:defRPr>
            </a:pPr>
            <a:r>
              <a:t>    )</a:t>
            </a:r>
          </a:p>
          <a:p>
            <a:pPr>
              <a:spcAft>
                <a:spcPts val="200"/>
              </a:spcAft>
              <a:defRPr sz="1100">
                <a:solidFill>
                  <a:srgbClr val="FFFFFF"/>
                </a:solidFill>
                <a:latin typeface="Consolas"/>
              </a:defRPr>
            </a:pPr>
            <a:r>
              <a:t>    if drift_detected():</a:t>
            </a:r>
          </a:p>
          <a:p>
            <a:pPr>
              <a:spcAft>
                <a:spcPts val="200"/>
              </a:spcAft>
              <a:defRPr sz="1100">
                <a:solidFill>
                  <a:srgbClr val="FFFFFF"/>
                </a:solidFill>
                <a:latin typeface="Consolas"/>
              </a:defRPr>
            </a:pPr>
            <a:r>
              <a:t>        adapt_model()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6473952"/>
            <a:ext cx="11155680" cy="13716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30352" y="651967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Data Mining Tingkat Lanjut  |  Slide 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4"/>
                </a:solidFill>
              </a:defRPr>
            </a:pPr>
            <a:r>
              <a:t>Latihan Praktikum 2 — Simulasi Stream Mining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34440"/>
            <a:ext cx="5440680" cy="484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00">
                <a:solidFill>
                  <a:srgbClr val="1C2024"/>
                </a:solidFill>
              </a:defRPr>
            </a:pPr>
            <a:r>
              <a:t>Buat stream sintetis berisi 1.000 observasi.</a:t>
            </a:r>
          </a:p>
          <a:p>
            <a:pPr>
              <a:spcAft>
                <a:spcPts val="900"/>
              </a:spcAft>
              <a:defRPr sz="1500">
                <a:solidFill>
                  <a:srgbClr val="1C2024"/>
                </a:solidFill>
              </a:defRPr>
            </a:pPr>
            <a:r>
              <a:t>Gunakan dua fase distribusi: fase A dan fase B.</a:t>
            </a:r>
          </a:p>
          <a:p>
            <a:pPr>
              <a:spcAft>
                <a:spcPts val="900"/>
              </a:spcAft>
              <a:defRPr sz="1500">
                <a:solidFill>
                  <a:srgbClr val="1C2024"/>
                </a:solidFill>
              </a:defRPr>
            </a:pPr>
            <a:r>
              <a:t>Masukkan drift pada observasi ke-500.</a:t>
            </a:r>
          </a:p>
          <a:p>
            <a:pPr>
              <a:spcAft>
                <a:spcPts val="900"/>
              </a:spcAft>
              <a:defRPr sz="1500">
                <a:solidFill>
                  <a:srgbClr val="1C2024"/>
                </a:solidFill>
              </a:defRPr>
            </a:pPr>
            <a:r>
              <a:t>Latih model incremental; evaluasi dengan prequential evaluation.</a:t>
            </a:r>
          </a:p>
          <a:p>
            <a:pPr>
              <a:spcAft>
                <a:spcPts val="900"/>
              </a:spcAft>
              <a:defRPr sz="1500">
                <a:solidFill>
                  <a:srgbClr val="1C2024"/>
                </a:solidFill>
              </a:defRPr>
            </a:pPr>
            <a:r>
              <a:t>Bandingkan performa sebelum dan sesudah drift.</a:t>
            </a:r>
          </a:p>
          <a:p>
            <a:pPr>
              <a:spcAft>
                <a:spcPts val="900"/>
              </a:spcAft>
              <a:defRPr sz="1500">
                <a:solidFill>
                  <a:srgbClr val="1C2024"/>
                </a:solidFill>
              </a:defRPr>
            </a:pPr>
            <a:r>
              <a:t>Visualisasikan accuracy terhadap urutan waktu.</a:t>
            </a:r>
          </a:p>
          <a:p>
            <a:pPr>
              <a:spcAft>
                <a:spcPts val="900"/>
              </a:spcAft>
              <a:defRPr sz="1500">
                <a:solidFill>
                  <a:srgbClr val="1C2024"/>
                </a:solidFill>
              </a:defRPr>
            </a:pPr>
            <a:r>
              <a:t>Diskusi: apakah retraining periodik lebih baik daripada model adaptif?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309360" y="1325880"/>
            <a:ext cx="5074920" cy="4526280"/>
          </a:xfrm>
          <a:prstGeom prst="roundRect">
            <a:avLst/>
          </a:prstGeom>
          <a:solidFill>
            <a:srgbClr val="1E24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10528" y="1490472"/>
            <a:ext cx="4672583" cy="4197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960">
                <a:solidFill>
                  <a:srgbClr val="FFFFFF"/>
                </a:solidFill>
                <a:latin typeface="Consolas"/>
              </a:defRPr>
            </a:pPr>
            <a:r>
              <a:t>import numpy as np</a:t>
            </a:r>
          </a:p>
          <a:p>
            <a:pPr>
              <a:spcAft>
                <a:spcPts val="200"/>
              </a:spcAft>
              <a:defRPr sz="960">
                <a:solidFill>
                  <a:srgbClr val="FFFFFF"/>
                </a:solidFill>
                <a:latin typeface="Consolas"/>
              </a:defRPr>
            </a:pPr>
            <a:r>
              <a:t>from sklearn.linear_model import SGDClassifier</a:t>
            </a:r>
          </a:p>
          <a:p>
            <a:pPr>
              <a:spcAft>
                <a:spcPts val="200"/>
              </a:spcAft>
              <a:defRPr sz="960">
                <a:solidFill>
                  <a:srgbClr val="FFFFFF"/>
                </a:solidFill>
                <a:latin typeface="Consolas"/>
              </a:defRPr>
            </a:pPr>
            <a:endParaRPr/>
          </a:p>
          <a:p>
            <a:pPr>
              <a:spcAft>
                <a:spcPts val="200"/>
              </a:spcAft>
              <a:defRPr sz="960">
                <a:solidFill>
                  <a:srgbClr val="FFFFFF"/>
                </a:solidFill>
                <a:latin typeface="Consolas"/>
              </a:defRPr>
            </a:pPr>
            <a:r>
              <a:t>X = np.random.randn(1000, 5)</a:t>
            </a:r>
          </a:p>
          <a:p>
            <a:pPr>
              <a:spcAft>
                <a:spcPts val="200"/>
              </a:spcAft>
              <a:defRPr sz="960">
                <a:solidFill>
                  <a:srgbClr val="FFFFFF"/>
                </a:solidFill>
                <a:latin typeface="Consolas"/>
              </a:defRPr>
            </a:pPr>
            <a:r>
              <a:t>y = (X[:,0] + X[:,1] &gt; 0).astype(int)</a:t>
            </a:r>
          </a:p>
          <a:p>
            <a:pPr>
              <a:spcAft>
                <a:spcPts val="200"/>
              </a:spcAft>
              <a:defRPr sz="960">
                <a:solidFill>
                  <a:srgbClr val="FFFFFF"/>
                </a:solidFill>
                <a:latin typeface="Consolas"/>
              </a:defRPr>
            </a:pPr>
            <a:endParaRPr/>
          </a:p>
          <a:p>
            <a:pPr>
              <a:spcAft>
                <a:spcPts val="200"/>
              </a:spcAft>
              <a:defRPr sz="960">
                <a:solidFill>
                  <a:srgbClr val="FFFFFF"/>
                </a:solidFill>
                <a:latin typeface="Consolas"/>
              </a:defRPr>
            </a:pPr>
            <a:r>
              <a:t># simulasi drift</a:t>
            </a:r>
          </a:p>
          <a:p>
            <a:pPr>
              <a:spcAft>
                <a:spcPts val="200"/>
              </a:spcAft>
              <a:defRPr sz="960">
                <a:solidFill>
                  <a:srgbClr val="FFFFFF"/>
                </a:solidFill>
                <a:latin typeface="Consolas"/>
              </a:defRPr>
            </a:pPr>
            <a:r>
              <a:t>y[500:] = (X[500:,0] - X[500:,1] &gt; 0).astype(int)</a:t>
            </a:r>
          </a:p>
          <a:p>
            <a:pPr>
              <a:spcAft>
                <a:spcPts val="200"/>
              </a:spcAft>
              <a:defRPr sz="960">
                <a:solidFill>
                  <a:srgbClr val="FFFFFF"/>
                </a:solidFill>
                <a:latin typeface="Consolas"/>
              </a:defRPr>
            </a:pPr>
            <a:endParaRPr/>
          </a:p>
          <a:p>
            <a:pPr>
              <a:spcAft>
                <a:spcPts val="200"/>
              </a:spcAft>
              <a:defRPr sz="960">
                <a:solidFill>
                  <a:srgbClr val="FFFFFF"/>
                </a:solidFill>
                <a:latin typeface="Consolas"/>
              </a:defRPr>
            </a:pPr>
            <a:r>
              <a:t>model = SGDClassifier(loss="log_loss")</a:t>
            </a:r>
          </a:p>
          <a:p>
            <a:pPr>
              <a:spcAft>
                <a:spcPts val="200"/>
              </a:spcAft>
              <a:defRPr sz="960">
                <a:solidFill>
                  <a:srgbClr val="FFFFFF"/>
                </a:solidFill>
                <a:latin typeface="Consolas"/>
              </a:defRPr>
            </a:pPr>
            <a:endParaRPr/>
          </a:p>
          <a:p>
            <a:pPr>
              <a:spcAft>
                <a:spcPts val="200"/>
              </a:spcAft>
              <a:defRPr sz="960">
                <a:solidFill>
                  <a:srgbClr val="FFFFFF"/>
                </a:solidFill>
                <a:latin typeface="Consolas"/>
              </a:defRPr>
            </a:pPr>
            <a:r>
              <a:t># proses satu-per-satu</a:t>
            </a:r>
          </a:p>
          <a:p>
            <a:pPr>
              <a:spcAft>
                <a:spcPts val="200"/>
              </a:spcAft>
              <a:defRPr sz="960">
                <a:solidFill>
                  <a:srgbClr val="FFFFFF"/>
                </a:solidFill>
                <a:latin typeface="Consolas"/>
              </a:defRPr>
            </a:pPr>
            <a:r>
              <a:t>for t in range(len(X)):</a:t>
            </a:r>
          </a:p>
          <a:p>
            <a:pPr>
              <a:spcAft>
                <a:spcPts val="200"/>
              </a:spcAft>
              <a:defRPr sz="960">
                <a:solidFill>
                  <a:srgbClr val="FFFFFF"/>
                </a:solidFill>
                <a:latin typeface="Consolas"/>
              </a:defRPr>
            </a:pPr>
            <a:r>
              <a:t>    model.partial_fit(</a:t>
            </a:r>
          </a:p>
          <a:p>
            <a:pPr>
              <a:spcAft>
                <a:spcPts val="200"/>
              </a:spcAft>
              <a:defRPr sz="960">
                <a:solidFill>
                  <a:srgbClr val="FFFFFF"/>
                </a:solidFill>
                <a:latin typeface="Consolas"/>
              </a:defRPr>
            </a:pPr>
            <a:r>
              <a:t>        X[t:t+1], y[t:t+1],</a:t>
            </a:r>
          </a:p>
          <a:p>
            <a:pPr>
              <a:spcAft>
                <a:spcPts val="200"/>
              </a:spcAft>
              <a:defRPr sz="960">
                <a:solidFill>
                  <a:srgbClr val="FFFFFF"/>
                </a:solidFill>
                <a:latin typeface="Consolas"/>
              </a:defRPr>
            </a:pPr>
            <a:r>
              <a:t>        classes=np.array([0,1])</a:t>
            </a:r>
          </a:p>
          <a:p>
            <a:pPr>
              <a:spcAft>
                <a:spcPts val="200"/>
              </a:spcAft>
              <a:defRPr sz="960">
                <a:solidFill>
                  <a:srgbClr val="FFFFFF"/>
                </a:solidFill>
                <a:latin typeface="Consolas"/>
              </a:defRPr>
            </a:pPr>
            <a:r>
              <a:t>    )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6473952"/>
            <a:ext cx="11155680" cy="13716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30352" y="651967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Data Mining Tingkat Lanjut  |  Slide 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4"/>
                </a:solidFill>
              </a:defRPr>
            </a:pPr>
            <a:r>
              <a:t>High-Dimensional Data &amp; Curse of Dimensionality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1463040"/>
            <a:ext cx="210312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B448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2D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3017520" y="1874520"/>
            <a:ext cx="502919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3520439" y="1463040"/>
            <a:ext cx="210312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B448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10D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623559" y="1874520"/>
            <a:ext cx="502920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6126479" y="1463040"/>
            <a:ext cx="210312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B448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100D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8229600" y="1874520"/>
            <a:ext cx="502920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8732519" y="1463040"/>
            <a:ext cx="210312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B448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10.000D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" y="3063240"/>
            <a:ext cx="3017520" cy="137160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14400" y="3063240"/>
            <a:ext cx="73152" cy="1371600"/>
          </a:xfrm>
          <a:prstGeom prst="rect">
            <a:avLst/>
          </a:prstGeom>
          <a:solidFill>
            <a:srgbClr val="B448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97280" y="3200400"/>
            <a:ext cx="26974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Sparsity meningkat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97280" y="3630168"/>
            <a:ext cx="2697479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Observasi menjadi jarang di ruang fitur.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80560" y="3063240"/>
            <a:ext cx="3017520" cy="137160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480560" y="3063240"/>
            <a:ext cx="73152" cy="1371600"/>
          </a:xfrm>
          <a:prstGeom prst="rect">
            <a:avLst/>
          </a:prstGeom>
          <a:solidFill>
            <a:srgbClr val="E185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663440" y="3200400"/>
            <a:ext cx="26974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Distance concentration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63440" y="3630168"/>
            <a:ext cx="2697479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Perbedaan jarak antar titik makin kurang informatif.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46720" y="3063240"/>
            <a:ext cx="3017520" cy="137160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8046720" y="3063240"/>
            <a:ext cx="73152" cy="1371600"/>
          </a:xfrm>
          <a:prstGeom prst="rect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229600" y="3200400"/>
            <a:ext cx="2697479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Komputasi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0" y="3630168"/>
            <a:ext cx="2697479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Memory dan waktu pemrosesan meningkat.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828800" y="4800600"/>
            <a:ext cx="8503920" cy="91440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1828800" y="4800600"/>
            <a:ext cx="73152" cy="914400"/>
          </a:xfrm>
          <a:prstGeom prst="rect">
            <a:avLst/>
          </a:prstGeom>
          <a:solidFill>
            <a:srgbClr val="23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2011680" y="4937760"/>
            <a:ext cx="81838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Implikasi clustering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11680" y="5367528"/>
            <a:ext cx="818388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600">
                <a:solidFill>
                  <a:srgbClr val="1C2024"/>
                </a:solidFill>
              </a:defRPr>
            </a:pPr>
            <a:r>
              <a:t>Jangan langsung menganggap semua fitur relevan; pertimbangkan feature selection/reduction.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6473952"/>
            <a:ext cx="11155680" cy="13716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30352" y="651967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Data Mining Tingkat Lanjut  |  Slide 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4"/>
                </a:solidFill>
              </a:defRPr>
            </a:pPr>
            <a:r>
              <a:t>Dimensionality Reduction → Clustering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1417320"/>
            <a:ext cx="214884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4C8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Data 10.000 fitur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560320" y="1828800"/>
            <a:ext cx="182880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2743200" y="1417320"/>
            <a:ext cx="214884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4C8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Feature selection / PCA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892040" y="1828800"/>
            <a:ext cx="182880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5074920" y="1417320"/>
            <a:ext cx="214884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4C8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Representasi 20–100 dimensi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223760" y="1828800"/>
            <a:ext cx="182880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7406640" y="1417320"/>
            <a:ext cx="214884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4C8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Clustering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9555480" y="1828800"/>
            <a:ext cx="182879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9738360" y="1417320"/>
            <a:ext cx="214884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4C8B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Evaluasi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2606040"/>
            <a:ext cx="5074920" cy="3246120"/>
          </a:xfrm>
          <a:prstGeom prst="roundRect">
            <a:avLst/>
          </a:prstGeom>
          <a:solidFill>
            <a:srgbClr val="1E24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10528" y="2770632"/>
            <a:ext cx="4672583" cy="2916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  <a:defRPr sz="1010">
                <a:solidFill>
                  <a:srgbClr val="FFFFFF"/>
                </a:solidFill>
                <a:latin typeface="Consolas"/>
              </a:defRPr>
            </a:pPr>
            <a:r>
              <a:t>from sklearn.preprocessing import StandardScaler</a:t>
            </a:r>
          </a:p>
          <a:p>
            <a:pPr>
              <a:spcAft>
                <a:spcPts val="200"/>
              </a:spcAft>
              <a:defRPr sz="1010">
                <a:solidFill>
                  <a:srgbClr val="FFFFFF"/>
                </a:solidFill>
                <a:latin typeface="Consolas"/>
              </a:defRPr>
            </a:pPr>
            <a:r>
              <a:t>from sklearn.decomposition import PCA</a:t>
            </a:r>
          </a:p>
          <a:p>
            <a:pPr>
              <a:spcAft>
                <a:spcPts val="200"/>
              </a:spcAft>
              <a:defRPr sz="1010">
                <a:solidFill>
                  <a:srgbClr val="FFFFFF"/>
                </a:solidFill>
                <a:latin typeface="Consolas"/>
              </a:defRPr>
            </a:pPr>
            <a:r>
              <a:t>from sklearn.cluster import KMeans</a:t>
            </a:r>
          </a:p>
          <a:p>
            <a:pPr>
              <a:spcAft>
                <a:spcPts val="200"/>
              </a:spcAft>
              <a:defRPr sz="1010">
                <a:solidFill>
                  <a:srgbClr val="FFFFFF"/>
                </a:solidFill>
                <a:latin typeface="Consolas"/>
              </a:defRPr>
            </a:pPr>
            <a:endParaRPr/>
          </a:p>
          <a:p>
            <a:pPr>
              <a:spcAft>
                <a:spcPts val="200"/>
              </a:spcAft>
              <a:defRPr sz="1010">
                <a:solidFill>
                  <a:srgbClr val="FFFFFF"/>
                </a:solidFill>
                <a:latin typeface="Consolas"/>
              </a:defRPr>
            </a:pPr>
            <a:r>
              <a:t>X_scaled = StandardScaler().fit_transform(X)</a:t>
            </a:r>
          </a:p>
          <a:p>
            <a:pPr>
              <a:spcAft>
                <a:spcPts val="200"/>
              </a:spcAft>
              <a:defRPr sz="1010">
                <a:solidFill>
                  <a:srgbClr val="FFFFFF"/>
                </a:solidFill>
                <a:latin typeface="Consolas"/>
              </a:defRPr>
            </a:pPr>
            <a:r>
              <a:t>X_pca = PCA(n_components=0.90).fit_transform(X_scaled)</a:t>
            </a:r>
          </a:p>
          <a:p>
            <a:pPr>
              <a:spcAft>
                <a:spcPts val="200"/>
              </a:spcAft>
              <a:defRPr sz="1010">
                <a:solidFill>
                  <a:srgbClr val="FFFFFF"/>
                </a:solidFill>
                <a:latin typeface="Consolas"/>
              </a:defRPr>
            </a:pPr>
            <a:endParaRPr/>
          </a:p>
          <a:p>
            <a:pPr>
              <a:spcAft>
                <a:spcPts val="200"/>
              </a:spcAft>
              <a:defRPr sz="1010">
                <a:solidFill>
                  <a:srgbClr val="FFFFFF"/>
                </a:solidFill>
                <a:latin typeface="Consolas"/>
              </a:defRPr>
            </a:pPr>
            <a:r>
              <a:t>labels = KMeans(</a:t>
            </a:r>
          </a:p>
          <a:p>
            <a:pPr>
              <a:spcAft>
                <a:spcPts val="200"/>
              </a:spcAft>
              <a:defRPr sz="1010">
                <a:solidFill>
                  <a:srgbClr val="FFFFFF"/>
                </a:solidFill>
                <a:latin typeface="Consolas"/>
              </a:defRPr>
            </a:pPr>
            <a:r>
              <a:t>    n_clusters=4,</a:t>
            </a:r>
          </a:p>
          <a:p>
            <a:pPr>
              <a:spcAft>
                <a:spcPts val="200"/>
              </a:spcAft>
              <a:defRPr sz="1010">
                <a:solidFill>
                  <a:srgbClr val="FFFFFF"/>
                </a:solidFill>
                <a:latin typeface="Consolas"/>
              </a:defRPr>
            </a:pPr>
            <a:r>
              <a:t>    random_state=42,</a:t>
            </a:r>
          </a:p>
          <a:p>
            <a:pPr>
              <a:spcAft>
                <a:spcPts val="200"/>
              </a:spcAft>
              <a:defRPr sz="1010">
                <a:solidFill>
                  <a:srgbClr val="FFFFFF"/>
                </a:solidFill>
                <a:latin typeface="Consolas"/>
              </a:defRPr>
            </a:pPr>
            <a:r>
              <a:t>    n_init="auto"</a:t>
            </a:r>
          </a:p>
          <a:p>
            <a:pPr>
              <a:spcAft>
                <a:spcPts val="200"/>
              </a:spcAft>
              <a:defRPr sz="1010">
                <a:solidFill>
                  <a:srgbClr val="FFFFFF"/>
                </a:solidFill>
                <a:latin typeface="Consolas"/>
              </a:defRPr>
            </a:pPr>
            <a:r>
              <a:t>).fit_predict(X_pca)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85800" y="2971800"/>
            <a:ext cx="5120640" cy="114300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85800" y="2971800"/>
            <a:ext cx="73152" cy="1143000"/>
          </a:xfrm>
          <a:prstGeom prst="rect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68680" y="3108960"/>
            <a:ext cx="4800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Mengapa PCA?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3538728"/>
            <a:ext cx="4800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00">
                <a:solidFill>
                  <a:srgbClr val="1C2024"/>
                </a:solidFill>
              </a:defRPr>
            </a:pPr>
            <a:r>
              <a:t>Mencari kombinasi linear yang menjelaskan variasi data dengan dimensi lebih rendah.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85800" y="4389120"/>
            <a:ext cx="5120640" cy="114300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85800" y="4389120"/>
            <a:ext cx="73152" cy="1143000"/>
          </a:xfrm>
          <a:prstGeom prst="rect">
            <a:avLst/>
          </a:prstGeom>
          <a:solidFill>
            <a:srgbClr val="E185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68680" y="4526280"/>
            <a:ext cx="4800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Catatan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8680" y="4956048"/>
            <a:ext cx="4800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00">
                <a:solidFill>
                  <a:srgbClr val="1C2024"/>
                </a:solidFill>
              </a:defRPr>
            </a:pPr>
            <a:r>
              <a:t>PCA tidak selalu optimal untuk struktur cluster; validasi hasil clustering tetap wajib.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02920" y="6473952"/>
            <a:ext cx="11155680" cy="13716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30352" y="651967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Data Mining Tingkat Lanjut  |  Slide 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4"/>
                </a:solidFill>
              </a:defRPr>
            </a:pPr>
            <a:r>
              <a:t>Clustering High-Dimensional: Metode &amp; Evaluasi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234440"/>
            <a:ext cx="2514600" cy="150876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94360" y="1234440"/>
            <a:ext cx="73152" cy="1508760"/>
          </a:xfrm>
          <a:prstGeom prst="rect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371600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K-Means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801368"/>
            <a:ext cx="219456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00">
                <a:solidFill>
                  <a:srgbClr val="1C2024"/>
                </a:solidFill>
              </a:defRPr>
            </a:pPr>
            <a:r>
              <a:t>Cepat; cocok untuk cluster relatif kompak.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246120" y="1234440"/>
            <a:ext cx="2514600" cy="150876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3246120" y="1234440"/>
            <a:ext cx="73152" cy="1508760"/>
          </a:xfrm>
          <a:prstGeom prst="rect">
            <a:avLst/>
          </a:prstGeom>
          <a:solidFill>
            <a:srgbClr val="23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429000" y="1371600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DBSCAN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1801368"/>
            <a:ext cx="219456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00">
                <a:solidFill>
                  <a:srgbClr val="1C2024"/>
                </a:solidFill>
              </a:defRPr>
            </a:pPr>
            <a:r>
              <a:t>Berbasis density; dapat mendeteksi noise.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897880" y="1234440"/>
            <a:ext cx="2514600" cy="150876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897880" y="1234440"/>
            <a:ext cx="73152" cy="1508760"/>
          </a:xfrm>
          <a:prstGeom prst="rect">
            <a:avLst/>
          </a:prstGeom>
          <a:solidFill>
            <a:srgbClr val="E185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080760" y="1371600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Spectral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80760" y="1801368"/>
            <a:ext cx="219456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00">
                <a:solidFill>
                  <a:srgbClr val="1C2024"/>
                </a:solidFill>
              </a:defRPr>
            </a:pPr>
            <a:r>
              <a:t>Menangkap struktur non-konveks melalui graph.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549640" y="1234440"/>
            <a:ext cx="2514600" cy="150876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549640" y="1234440"/>
            <a:ext cx="73152" cy="1508760"/>
          </a:xfrm>
          <a:prstGeom prst="rect">
            <a:avLst/>
          </a:prstGeom>
          <a:solidFill>
            <a:srgbClr val="4C8B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732519" y="1371600"/>
            <a:ext cx="21945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Subspace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32519" y="1801368"/>
            <a:ext cx="2194560" cy="8229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00">
                <a:solidFill>
                  <a:srgbClr val="1C2024"/>
                </a:solidFill>
              </a:defRPr>
            </a:pPr>
            <a:r>
              <a:t>Mencari cluster pada subset dimensi.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3337560"/>
            <a:ext cx="4937760" cy="141732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777240" y="3337560"/>
            <a:ext cx="73152" cy="1417320"/>
          </a:xfrm>
          <a:prstGeom prst="rect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60120" y="3474720"/>
            <a:ext cx="4617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Internal validation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60120" y="3904487"/>
            <a:ext cx="4617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Silhouette ↑ lebih baik</a:t>
            </a:r>
          </a:p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Davies–Bouldin ↓ lebih baik</a:t>
            </a:r>
          </a:p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Calinski–Harabasz ↑ lebih baik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55080" y="3337560"/>
            <a:ext cx="4937760" cy="141732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355080" y="3337560"/>
            <a:ext cx="73152" cy="1417320"/>
          </a:xfrm>
          <a:prstGeom prst="rect">
            <a:avLst/>
          </a:prstGeom>
          <a:solidFill>
            <a:srgbClr val="23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537960" y="3474720"/>
            <a:ext cx="4617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External validation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37960" y="3904487"/>
            <a:ext cx="46177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Jika ground truth tersedia:</a:t>
            </a:r>
          </a:p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ARI, NMI, Purity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1828800" y="5074920"/>
            <a:ext cx="8503920" cy="68580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1828800" y="5074920"/>
            <a:ext cx="73152" cy="685800"/>
          </a:xfrm>
          <a:prstGeom prst="rect">
            <a:avLst/>
          </a:prstGeom>
          <a:solidFill>
            <a:srgbClr val="E185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2011680" y="5212080"/>
            <a:ext cx="81838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Prinsip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11680" y="5641848"/>
            <a:ext cx="8183880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00">
                <a:solidFill>
                  <a:srgbClr val="1C2024"/>
                </a:solidFill>
              </a:defRPr>
            </a:pPr>
            <a:r>
              <a:t>Evaluasi bukan hanya “berapa cluster?”, tetapi “apakah cluster bermakna dan stabil?”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02920" y="6473952"/>
            <a:ext cx="11155680" cy="13716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530352" y="651967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Data Mining Tingkat Lanjut  |  Slide 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256032"/>
            <a:ext cx="1115568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82B44"/>
                </a:solidFill>
              </a:defRPr>
            </a:pPr>
            <a:r>
              <a:t>Integrasi: Menyelesaikan Persoalan Data Science Kompleks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20040" y="1508760"/>
            <a:ext cx="178308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23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Stream data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103120" y="1920240"/>
            <a:ext cx="164592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/>
          <p:cNvSpPr/>
          <p:nvPr/>
        </p:nvSpPr>
        <p:spPr>
          <a:xfrm>
            <a:off x="2267712" y="1508760"/>
            <a:ext cx="178308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23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Feature engineering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050791" y="1920240"/>
            <a:ext cx="164592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4215383" y="1508760"/>
            <a:ext cx="178308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23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High-dimensional reduction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998464" y="1920240"/>
            <a:ext cx="164591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6163055" y="1508760"/>
            <a:ext cx="178308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23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Clustering / segmentation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946136" y="1920240"/>
            <a:ext cx="164591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8110727" y="1508760"/>
            <a:ext cx="178308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23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Ensemble prediction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893807" y="1920240"/>
            <a:ext cx="164592" cy="0"/>
          </a:xfrm>
          <a:prstGeom prst="line">
            <a:avLst/>
          </a:prstGeom>
          <a:ln w="25400">
            <a:solidFill>
              <a:srgbClr val="5C69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10058399" y="1508760"/>
            <a:ext cx="1783080" cy="822960"/>
          </a:xfrm>
          <a:prstGeom prst="roundRect">
            <a:avLst/>
          </a:prstGeom>
          <a:solidFill>
            <a:srgbClr val="F2F5F8"/>
          </a:solidFill>
          <a:ln>
            <a:solidFill>
              <a:srgbClr val="238B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182B44"/>
                </a:solidFill>
              </a:defRPr>
            </a:pPr>
            <a:r>
              <a:t>Monitoring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063240"/>
            <a:ext cx="3337560" cy="141732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731520" y="3063240"/>
            <a:ext cx="73152" cy="1417320"/>
          </a:xfrm>
          <a:prstGeom prst="rect">
            <a:avLst/>
          </a:prstGeom>
          <a:solidFill>
            <a:srgbClr val="238B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14400" y="3200400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Contoh: Smart Healthcare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3630168"/>
            <a:ext cx="30175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00">
                <a:solidFill>
                  <a:srgbClr val="1C2024"/>
                </a:solidFill>
              </a:defRPr>
            </a:pPr>
            <a:r>
              <a:t>Sensor pasien → stream mining</a:t>
            </a:r>
          </a:p>
          <a:p>
            <a:pPr>
              <a:spcAft>
                <a:spcPts val="500"/>
              </a:spcAft>
              <a:defRPr sz="1400">
                <a:solidFill>
                  <a:srgbClr val="1C2024"/>
                </a:solidFill>
              </a:defRPr>
            </a:pPr>
            <a:r>
              <a:t>Profil pasien → clustering</a:t>
            </a:r>
          </a:p>
          <a:p>
            <a:pPr>
              <a:spcAft>
                <a:spcPts val="500"/>
              </a:spcAft>
              <a:defRPr sz="1400">
                <a:solidFill>
                  <a:srgbClr val="1C2024"/>
                </a:solidFill>
              </a:defRPr>
            </a:pPr>
            <a:r>
              <a:t>Risiko penyakit → ensemble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34840" y="3063240"/>
            <a:ext cx="3337560" cy="141732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4434840" y="3063240"/>
            <a:ext cx="73152" cy="1417320"/>
          </a:xfrm>
          <a:prstGeom prst="rect">
            <a:avLst/>
          </a:prstGeom>
          <a:solidFill>
            <a:srgbClr val="E1853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617720" y="3200400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Contoh: Fraud Detection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17720" y="3630168"/>
            <a:ext cx="30175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00">
                <a:solidFill>
                  <a:srgbClr val="1C2024"/>
                </a:solidFill>
              </a:defRPr>
            </a:pPr>
            <a:r>
              <a:t>Transaksi real-time → stream</a:t>
            </a:r>
          </a:p>
          <a:p>
            <a:pPr>
              <a:spcAft>
                <a:spcPts val="500"/>
              </a:spcAft>
              <a:defRPr sz="1400">
                <a:solidFill>
                  <a:srgbClr val="1C2024"/>
                </a:solidFill>
              </a:defRPr>
            </a:pPr>
            <a:r>
              <a:t>Pola perilaku → clustering</a:t>
            </a:r>
          </a:p>
          <a:p>
            <a:pPr>
              <a:spcAft>
                <a:spcPts val="500"/>
              </a:spcAft>
              <a:defRPr sz="1400">
                <a:solidFill>
                  <a:srgbClr val="1C2024"/>
                </a:solidFill>
              </a:defRPr>
            </a:pPr>
            <a:r>
              <a:t>Fraud score → XGBoost/RF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138160" y="3063240"/>
            <a:ext cx="3337560" cy="141732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8138160" y="3063240"/>
            <a:ext cx="73152" cy="1417320"/>
          </a:xfrm>
          <a:prstGeom prst="rect">
            <a:avLst/>
          </a:prstGeom>
          <a:solidFill>
            <a:srgbClr val="3465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321040" y="3200400"/>
            <a:ext cx="30175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Contoh: Customer Analytics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21040" y="3630168"/>
            <a:ext cx="30175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400">
                <a:solidFill>
                  <a:srgbClr val="1C2024"/>
                </a:solidFill>
              </a:defRPr>
            </a:pPr>
            <a:r>
              <a:t>Ribuan fitur perilaku → PCA/selection</a:t>
            </a:r>
          </a:p>
          <a:p>
            <a:pPr>
              <a:spcAft>
                <a:spcPts val="500"/>
              </a:spcAft>
              <a:defRPr sz="1400">
                <a:solidFill>
                  <a:srgbClr val="1C2024"/>
                </a:solidFill>
              </a:defRPr>
            </a:pPr>
            <a:r>
              <a:t>Segmentasi → clustering</a:t>
            </a:r>
          </a:p>
          <a:p>
            <a:pPr>
              <a:spcAft>
                <a:spcPts val="500"/>
              </a:spcAft>
              <a:defRPr sz="1400">
                <a:solidFill>
                  <a:srgbClr val="1C2024"/>
                </a:solidFill>
              </a:defRPr>
            </a:pPr>
            <a:r>
              <a:t>Churn → ensemble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097280" y="5074920"/>
            <a:ext cx="9966960" cy="685800"/>
          </a:xfrm>
          <a:prstGeom prst="roundRect">
            <a:avLst/>
          </a:prstGeom>
          <a:solidFill>
            <a:srgbClr val="F2F5F8"/>
          </a:solidFill>
          <a:ln>
            <a:solidFill>
              <a:srgbClr val="DCE2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1097280" y="5074920"/>
            <a:ext cx="73152" cy="685800"/>
          </a:xfrm>
          <a:prstGeom prst="rect">
            <a:avLst/>
          </a:prstGeom>
          <a:solidFill>
            <a:srgbClr val="4C8B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280160" y="5212080"/>
            <a:ext cx="96469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>
                <a:solidFill>
                  <a:srgbClr val="182B44"/>
                </a:solidFill>
              </a:defRPr>
            </a:pPr>
            <a:r>
              <a:t>Take-away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280160" y="5641848"/>
            <a:ext cx="9646920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500"/>
              </a:spcAft>
              <a:defRPr sz="1500">
                <a:solidFill>
                  <a:srgbClr val="1C2024"/>
                </a:solidFill>
              </a:defRPr>
            </a:pPr>
            <a:r>
              <a:t>Pilih algoritma berdasarkan karakteristik data, tujuan analitik, biaya komputasi, dan kebutuhan adaptasi.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02920" y="6473952"/>
            <a:ext cx="11155680" cy="13716"/>
          </a:xfrm>
          <a:prstGeom prst="rect">
            <a:avLst/>
          </a:prstGeom>
          <a:solidFill>
            <a:srgbClr val="DCE2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530352" y="6519672"/>
            <a:ext cx="1097280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C6978"/>
                </a:solidFill>
              </a:defRPr>
            </a:pPr>
            <a:r>
              <a:t>Data Mining Tingkat Lanjut  |  Slide 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2111</Words>
  <Application>Microsoft Office PowerPoint</Application>
  <PresentationFormat>Widescreen</PresentationFormat>
  <Paragraphs>428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Mining Tingkat Lanjut — Ensemble, Stream Mining, High-Dimensional Clustering</dc:title>
  <dc:subject>Materi 25 slide siap mengajar dengan visualisasi, pseudocode, perhitungan, dan praktikum Python</dc:subject>
  <dc:creator>OpenAI</dc:creator>
  <cp:keywords/>
  <dc:description>generated using python-pptx</dc:description>
  <cp:lastModifiedBy>Nurjoko Nurjoko</cp:lastModifiedBy>
  <cp:revision>1</cp:revision>
  <dcterms:created xsi:type="dcterms:W3CDTF">2013-01-27T09:14:16Z</dcterms:created>
  <dcterms:modified xsi:type="dcterms:W3CDTF">2026-09-10T20:59:41Z</dcterms:modified>
  <cp:category/>
</cp:coreProperties>
</file>