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98" r:id="rId2"/>
    <p:sldId id="402" r:id="rId3"/>
    <p:sldId id="403" r:id="rId4"/>
    <p:sldId id="404" r:id="rId5"/>
    <p:sldId id="405" r:id="rId6"/>
    <p:sldId id="406" r:id="rId7"/>
    <p:sldId id="385" r:id="rId8"/>
    <p:sldId id="386" r:id="rId9"/>
    <p:sldId id="387" r:id="rId10"/>
    <p:sldId id="332" r:id="rId11"/>
    <p:sldId id="333" r:id="rId12"/>
    <p:sldId id="407" r:id="rId13"/>
    <p:sldId id="348" r:id="rId14"/>
    <p:sldId id="356" r:id="rId15"/>
    <p:sldId id="399" r:id="rId16"/>
    <p:sldId id="320" r:id="rId17"/>
    <p:sldId id="300" r:id="rId18"/>
  </p:sldIdLst>
  <p:sldSz cx="9144000" cy="6858000" type="screen4x3"/>
  <p:notesSz cx="7045325" cy="9345613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84">
          <p15:clr>
            <a:srgbClr val="A4A3A4"/>
          </p15:clr>
        </p15:guide>
        <p15:guide id="2" pos="221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/>
  <p:cmAuthor id="2" name="user" initials="u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6" autoAdjust="0"/>
    <p:restoredTop sz="81339" autoAdjust="0"/>
  </p:normalViewPr>
  <p:slideViewPr>
    <p:cSldViewPr showGuides="1">
      <p:cViewPr varScale="1">
        <p:scale>
          <a:sx n="48" d="100"/>
          <a:sy n="48" d="100"/>
        </p:scale>
        <p:origin x="1644" y="36"/>
      </p:cViewPr>
      <p:guideLst>
        <p:guide orient="horz" pos="219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2748" y="60"/>
      </p:cViewPr>
      <p:guideLst>
        <p:guide orient="horz" pos="2984"/>
        <p:guide pos="221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2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63986"/>
            <a:ext cx="7632848" cy="307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sz="14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HKB24412: </a:t>
            </a:r>
            <a:r>
              <a:rPr kumimoji="0" lang="en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HUKUM PERIKATAN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94763"/>
            <a:ext cx="7560840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sz="11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HKB24412: </a:t>
            </a:r>
            <a:r>
              <a:rPr kumimoji="0" lang="en-ID" sz="11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HUKUM PERIKATAN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HKB24227: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 AGRARIA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37170" y="1530062"/>
            <a:ext cx="9144000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HUKUM PERDATA: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SISTEMATIKA BUKU III </a:t>
            </a:r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KUHPerdata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1</a:t>
            </a:r>
            <a:endParaRPr lang="en-US" altLang="id-ID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>
            <p:custDataLst>
              <p:tags r:id="rId2"/>
            </p:custDataLst>
          </p:nvPr>
        </p:nvSpPr>
        <p:spPr>
          <a:xfrm>
            <a:off x="-55290" y="4581128"/>
            <a:ext cx="9144000" cy="645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charset="0"/>
                <a:cs typeface="Bookman Old Style" panose="02050604050505020204" charset="0"/>
              </a:rPr>
              <a:t>Eka Chandre Pratiwi, S.H.,M.Kn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854052"/>
            <a:ext cx="2590614" cy="1727076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E459AAD-E96E-07B1-F709-152FBBFA2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8496944" cy="5688632"/>
          </a:xfrm>
        </p:spPr>
        <p:txBody>
          <a:bodyPr/>
          <a:lstStyle/>
          <a:p>
            <a:pPr algn="just"/>
            <a:endParaRPr lang="en-US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Manusia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sebagai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makhluk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sosial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maka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manusia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hidup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sendiri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memenuhi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kebutuhan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hidupnya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 Oleh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karenanya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diperlukan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berupa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interaksi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antara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manusia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satu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manusia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lainnya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kelompok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manusia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masyarakat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) guna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pemenuhan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kebutuhannya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terjadi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diantara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manusia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manusia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lainnya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kelompok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manusia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menimbulkan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mana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hal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ini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mengaturnya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di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dalarn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kelompok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Hukum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Perdata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7907235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E57FD20-B7FB-4B97-D67C-37729080A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712968" cy="482453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perdata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dikenal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berlaku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di Indonesia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antara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lain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adalah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Hukum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Perdata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Barat yang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aturan-aturannya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termuat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Kitab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Hukum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Perdata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sebagai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materil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</a:p>
          <a:p>
            <a:pPr algn="just"/>
            <a:endParaRPr lang="en-US" sz="4000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Sejarah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lahir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nya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KUHPerdata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pada masa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kolonial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Belanda.</a:t>
            </a:r>
          </a:p>
        </p:txBody>
      </p:sp>
    </p:spTree>
    <p:extLst>
      <p:ext uri="{BB962C8B-B14F-4D97-AF65-F5344CB8AC3E}">
        <p14:creationId xmlns:p14="http://schemas.microsoft.com/office/powerpoint/2010/main" val="1372952463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BFA5B94-CD5F-F69B-6877-291EF1493C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548680"/>
            <a:ext cx="8640960" cy="5688632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Sistematika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KUHPerdata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I: Hukum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Orang</a:t>
            </a:r>
          </a:p>
          <a:p>
            <a:pPr algn="just"/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pertama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KUHPerdata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berfokus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pada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orang dan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keluarga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.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Cakupannya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meliputi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berbagai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aspek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berkaitan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status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individu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serta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lingkup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keluarga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. (UU 1 No.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Tahun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1974)</a:t>
            </a:r>
          </a:p>
          <a:p>
            <a:pPr algn="just"/>
            <a:endParaRPr lang="en-US" sz="2400" dirty="0">
              <a:ln w="0"/>
              <a:solidFill>
                <a:schemeClr val="tx1"/>
              </a:solidFill>
              <a:latin typeface="+mj-lt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II: Hukum Benda</a:t>
            </a:r>
          </a:p>
          <a:p>
            <a:pPr algn="just"/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kedua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membahas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hak-hak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kebendaan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, yang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merupakan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bagian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dari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kekayaan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.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konteks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ini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kekayaan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dibagi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menjadi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dua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kategori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: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kekayaan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absolut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hak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kebendaan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) yang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diatur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II, dan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kekayaan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relatif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hak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perseorangan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) yang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diatur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III.</a:t>
            </a:r>
          </a:p>
          <a:p>
            <a:pPr algn="just"/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Mengatur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juga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mengenai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pewarisan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7421123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B64D6C9-313A-ED56-0BBB-91DF438086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620688"/>
            <a:ext cx="8640960" cy="5544616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III Hukum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endParaRPr lang="en-US" sz="2400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endParaRPr lang="en-US" sz="2400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mengatur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, yang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merupakan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bagian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dari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kekayaan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relatif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. Hukum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mengatur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antara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individu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konteks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memberikan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sesuatu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berbuat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sesuatu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berbuat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sesuatu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ruang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lingkup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kekayaan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.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Sumber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ini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bisa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berasal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dari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maupun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  <a:p>
            <a:pPr algn="just"/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Salah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satu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prinsip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penting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adalah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asas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kebebasan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berkontrak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.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Prinsip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ini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memungkinkan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pihak-pihak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terlibat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mengatur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sendiri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isi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mereka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bahkan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diperbolehkan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menyimpang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dari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ketentuan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KUHPerdata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sepanjang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melanggar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ketertiban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umum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kesusilaan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4515104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D0240E44-3967-D1D8-D26B-2C7FDAD60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8496944" cy="5688632"/>
          </a:xfrm>
        </p:spPr>
        <p:txBody>
          <a:bodyPr/>
          <a:lstStyle/>
          <a:p>
            <a:pPr algn="just"/>
            <a:endParaRPr lang="en-US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IV: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Pembuktian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Daluwarsa</a:t>
            </a:r>
            <a:endParaRPr lang="en-US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terakhir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membahas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alat-alat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bukti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daluwarsa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 Bagian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ini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mengatur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cara-cara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digunakan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seseorang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membuktikan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mempertahankan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hak-hak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keperdataannya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di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pengadilan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 Selain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ini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juga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mengatur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konsep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daluwarsa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yaitu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jangka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waktu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tertentu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menyebabkan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seseorang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kehilangan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memperoleh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hak-hak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keperdataan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  <a:p>
            <a:endParaRPr lang="en-US" dirty="0">
              <a:ln w="0"/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5641439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3752429"/>
            <a:ext cx="3921359" cy="2844923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63588" y="1052736"/>
            <a:ext cx="7596844" cy="64807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</a:rPr>
              <a:t>Hukum Privat???</a:t>
            </a:r>
            <a:endParaRPr lang="en-US" sz="3600" b="1" dirty="0"/>
          </a:p>
          <a:p>
            <a:endParaRPr lang="pt-BR" sz="3800" b="1" dirty="0">
              <a:solidFill>
                <a:schemeClr val="tx1"/>
              </a:solidFill>
            </a:endParaRPr>
          </a:p>
        </p:txBody>
      </p:sp>
      <p:sp>
        <p:nvSpPr>
          <p:cNvPr id="3" name="Subtitle 1"/>
          <p:cNvSpPr txBox="1"/>
          <p:nvPr/>
        </p:nvSpPr>
        <p:spPr>
          <a:xfrm>
            <a:off x="731978" y="1731031"/>
            <a:ext cx="7728454" cy="2844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</a:pP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9348A9-E6E5-CEBD-AA16-2D58CB02E911}"/>
              </a:ext>
            </a:extLst>
          </p:cNvPr>
          <p:cNvSpPr txBox="1"/>
          <p:nvPr/>
        </p:nvSpPr>
        <p:spPr>
          <a:xfrm>
            <a:off x="731977" y="1731031"/>
            <a:ext cx="797740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dirty="0"/>
              <a:t>Hukum </a:t>
            </a:r>
            <a:r>
              <a:rPr lang="en-US" sz="3300" dirty="0" err="1"/>
              <a:t>privat</a:t>
            </a:r>
            <a:r>
              <a:rPr lang="en-US" sz="3300" dirty="0"/>
              <a:t> </a:t>
            </a:r>
            <a:r>
              <a:rPr lang="en-US" sz="3300" dirty="0" err="1"/>
              <a:t>yaitu</a:t>
            </a:r>
            <a:r>
              <a:rPr lang="en-US" sz="3300" dirty="0"/>
              <a:t>, </a:t>
            </a:r>
            <a:r>
              <a:rPr lang="en-US" sz="3300" dirty="0" err="1"/>
              <a:t>hukum</a:t>
            </a:r>
            <a:r>
              <a:rPr lang="en-US" sz="3300" dirty="0"/>
              <a:t> yang </a:t>
            </a:r>
            <a:r>
              <a:rPr lang="en-US" sz="3300" dirty="0" err="1"/>
              <a:t>mengatur</a:t>
            </a:r>
            <a:r>
              <a:rPr lang="en-US" sz="3300" dirty="0"/>
              <a:t> </a:t>
            </a:r>
            <a:r>
              <a:rPr lang="en-US" sz="3300" dirty="0" err="1"/>
              <a:t>hubungan</a:t>
            </a:r>
            <a:r>
              <a:rPr lang="en-US" sz="3300" dirty="0"/>
              <a:t> </a:t>
            </a:r>
            <a:r>
              <a:rPr lang="en-US" sz="3300" dirty="0" err="1"/>
              <a:t>antara</a:t>
            </a:r>
            <a:r>
              <a:rPr lang="en-US" sz="3300" dirty="0"/>
              <a:t> orang yang </a:t>
            </a:r>
            <a:r>
              <a:rPr lang="en-US" sz="3300" dirty="0" err="1"/>
              <a:t>satu</a:t>
            </a:r>
            <a:r>
              <a:rPr lang="en-US" sz="3300" dirty="0"/>
              <a:t> </a:t>
            </a:r>
            <a:r>
              <a:rPr lang="en-US" sz="3300" dirty="0" err="1"/>
              <a:t>dengan</a:t>
            </a:r>
            <a:r>
              <a:rPr lang="en-US" sz="3300" dirty="0"/>
              <a:t> orang yang lain, </a:t>
            </a:r>
            <a:r>
              <a:rPr lang="en-US" sz="3300" dirty="0" err="1"/>
              <a:t>dengan</a:t>
            </a:r>
            <a:r>
              <a:rPr lang="en-US" sz="3300" dirty="0"/>
              <a:t> </a:t>
            </a:r>
            <a:r>
              <a:rPr lang="en-US" sz="3300" dirty="0" err="1"/>
              <a:t>menitik</a:t>
            </a:r>
            <a:r>
              <a:rPr lang="en-US" sz="3300" dirty="0"/>
              <a:t> </a:t>
            </a:r>
            <a:r>
              <a:rPr lang="en-US" sz="3300" dirty="0" err="1"/>
              <a:t>beratkan</a:t>
            </a:r>
            <a:r>
              <a:rPr lang="en-US" sz="3300" dirty="0"/>
              <a:t> pada </a:t>
            </a:r>
            <a:r>
              <a:rPr lang="en-US" sz="3300" dirty="0" err="1"/>
              <a:t>kepentingan</a:t>
            </a:r>
            <a:r>
              <a:rPr lang="en-US" sz="3300" dirty="0"/>
              <a:t> </a:t>
            </a:r>
            <a:r>
              <a:rPr lang="en-US" sz="3300" dirty="0" err="1"/>
              <a:t>perorangan</a:t>
            </a:r>
            <a:r>
              <a:rPr lang="en-US" sz="3300" dirty="0"/>
              <a:t> </a:t>
            </a:r>
            <a:r>
              <a:rPr lang="en-US" sz="3300" dirty="0" err="1"/>
              <a:t>atau</a:t>
            </a:r>
            <a:r>
              <a:rPr lang="en-US" sz="3300" dirty="0"/>
              <a:t> </a:t>
            </a:r>
            <a:r>
              <a:rPr lang="en-US" sz="3300" dirty="0" err="1"/>
              <a:t>individu</a:t>
            </a:r>
            <a:r>
              <a:rPr lang="en-US" sz="3300" dirty="0"/>
              <a:t>. Hukum </a:t>
            </a:r>
            <a:r>
              <a:rPr lang="en-US" sz="3300" dirty="0" err="1"/>
              <a:t>privat</a:t>
            </a:r>
            <a:r>
              <a:rPr lang="en-US" sz="3300" dirty="0"/>
              <a:t> </a:t>
            </a:r>
            <a:r>
              <a:rPr lang="en-US" sz="3300" dirty="0" err="1"/>
              <a:t>dalam</a:t>
            </a:r>
            <a:r>
              <a:rPr lang="en-US" sz="3300" dirty="0"/>
              <a:t> </a:t>
            </a:r>
            <a:r>
              <a:rPr lang="en-US" sz="3300" dirty="0" err="1"/>
              <a:t>sistem</a:t>
            </a:r>
            <a:r>
              <a:rPr lang="en-US" sz="3300" dirty="0"/>
              <a:t> </a:t>
            </a:r>
            <a:r>
              <a:rPr lang="en-US" sz="3300" dirty="0" err="1"/>
              <a:t>hukum</a:t>
            </a:r>
            <a:r>
              <a:rPr lang="en-US" sz="3300" dirty="0"/>
              <a:t> Indonesia </a:t>
            </a:r>
            <a:r>
              <a:rPr lang="en-US" sz="3300" dirty="0" err="1"/>
              <a:t>disebut</a:t>
            </a:r>
            <a:r>
              <a:rPr lang="en-US" sz="3300" dirty="0"/>
              <a:t> juga Hukum </a:t>
            </a:r>
            <a:r>
              <a:rPr lang="en-US" sz="3300" dirty="0" err="1"/>
              <a:t>Perdata</a:t>
            </a:r>
            <a:r>
              <a:rPr lang="en-US" sz="33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93179374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D1F4B70-EB6D-D7EC-2C97-43CE11756ADF}"/>
              </a:ext>
            </a:extLst>
          </p:cNvPr>
          <p:cNvSpPr/>
          <p:nvPr/>
        </p:nvSpPr>
        <p:spPr>
          <a:xfrm>
            <a:off x="1187624" y="1124744"/>
            <a:ext cx="2736304" cy="48965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00" dirty="0"/>
              <a:t>1. </a:t>
            </a:r>
            <a:r>
              <a:rPr lang="en-US" sz="2900" dirty="0" err="1"/>
              <a:t>hukum</a:t>
            </a:r>
            <a:r>
              <a:rPr lang="en-US" sz="2900" dirty="0"/>
              <a:t> </a:t>
            </a:r>
            <a:r>
              <a:rPr lang="en-US" sz="2900" dirty="0" err="1"/>
              <a:t>privat</a:t>
            </a:r>
            <a:r>
              <a:rPr lang="en-US" sz="2900" dirty="0"/>
              <a:t> </a:t>
            </a:r>
            <a:r>
              <a:rPr lang="en-US" sz="2900" dirty="0" err="1"/>
              <a:t>umum</a:t>
            </a:r>
            <a:r>
              <a:rPr lang="en-US" sz="2900" dirty="0"/>
              <a:t>:</a:t>
            </a:r>
          </a:p>
          <a:p>
            <a:pPr algn="ctr"/>
            <a:endParaRPr lang="en-US" sz="2900" dirty="0"/>
          </a:p>
          <a:p>
            <a:pPr algn="ctr"/>
            <a:r>
              <a:rPr lang="en-US" sz="2900" dirty="0" err="1"/>
              <a:t>hukum</a:t>
            </a:r>
            <a:r>
              <a:rPr lang="en-US" sz="2900" dirty="0"/>
              <a:t> orang, </a:t>
            </a:r>
            <a:r>
              <a:rPr lang="en-US" sz="2900" dirty="0" err="1"/>
              <a:t>hukum</a:t>
            </a:r>
            <a:r>
              <a:rPr lang="en-US" sz="2900" dirty="0"/>
              <a:t> </a:t>
            </a:r>
            <a:r>
              <a:rPr lang="en-US" sz="2900" dirty="0" err="1"/>
              <a:t>benda</a:t>
            </a:r>
            <a:r>
              <a:rPr lang="en-US" sz="2900" dirty="0"/>
              <a:t>, </a:t>
            </a:r>
          </a:p>
          <a:p>
            <a:pPr algn="ctr"/>
            <a:r>
              <a:rPr lang="en-US" sz="2900" dirty="0" err="1"/>
              <a:t>hukum</a:t>
            </a:r>
            <a:r>
              <a:rPr lang="en-US" sz="2900" dirty="0"/>
              <a:t> </a:t>
            </a:r>
            <a:r>
              <a:rPr lang="en-US" sz="2900" dirty="0" err="1"/>
              <a:t>perjanjian</a:t>
            </a:r>
            <a:r>
              <a:rPr lang="en-US" sz="2900" dirty="0"/>
              <a:t>, </a:t>
            </a:r>
            <a:r>
              <a:rPr lang="en-US" sz="2900" dirty="0" err="1"/>
              <a:t>hukum</a:t>
            </a:r>
            <a:r>
              <a:rPr lang="en-US" sz="2900" dirty="0"/>
              <a:t> </a:t>
            </a:r>
            <a:r>
              <a:rPr lang="en-US" sz="2900" dirty="0" err="1"/>
              <a:t>bukti</a:t>
            </a:r>
            <a:r>
              <a:rPr lang="en-US" sz="2900" dirty="0"/>
              <a:t> dan </a:t>
            </a:r>
            <a:r>
              <a:rPr lang="en-US" sz="2900" dirty="0" err="1"/>
              <a:t>daluarsa</a:t>
            </a:r>
            <a:r>
              <a:rPr lang="en-US" sz="2900" dirty="0"/>
              <a:t>.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B6A49B-D9A3-89B5-7E22-399CA32E1BE7}"/>
              </a:ext>
            </a:extLst>
          </p:cNvPr>
          <p:cNvSpPr/>
          <p:nvPr/>
        </p:nvSpPr>
        <p:spPr>
          <a:xfrm>
            <a:off x="5508104" y="1107232"/>
            <a:ext cx="2736304" cy="49140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2. </a:t>
            </a:r>
            <a:r>
              <a:rPr lang="en-US" sz="2000" dirty="0" err="1"/>
              <a:t>hukum</a:t>
            </a:r>
            <a:r>
              <a:rPr lang="en-US" sz="2000" dirty="0"/>
              <a:t> </a:t>
            </a:r>
            <a:r>
              <a:rPr lang="en-US" sz="2000" dirty="0" err="1"/>
              <a:t>privat</a:t>
            </a:r>
            <a:r>
              <a:rPr lang="en-US" sz="2000" dirty="0"/>
              <a:t> </a:t>
            </a:r>
            <a:r>
              <a:rPr lang="en-US" sz="2000" dirty="0" err="1"/>
              <a:t>khusus</a:t>
            </a:r>
            <a:r>
              <a:rPr lang="en-US" sz="2000" dirty="0"/>
              <a:t>: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 err="1"/>
              <a:t>hukum</a:t>
            </a:r>
            <a:r>
              <a:rPr lang="en-US" sz="2000" dirty="0"/>
              <a:t> </a:t>
            </a:r>
            <a:r>
              <a:rPr lang="en-US" sz="2000" dirty="0" err="1"/>
              <a:t>dagang</a:t>
            </a:r>
            <a:r>
              <a:rPr lang="en-US" sz="2000" dirty="0"/>
              <a:t>, </a:t>
            </a:r>
            <a:r>
              <a:rPr lang="en-US" sz="2000" dirty="0" err="1"/>
              <a:t>hukum</a:t>
            </a:r>
            <a:r>
              <a:rPr lang="en-US" sz="2000" dirty="0"/>
              <a:t> </a:t>
            </a:r>
          </a:p>
          <a:p>
            <a:pPr algn="ctr"/>
            <a:r>
              <a:rPr lang="en-US" sz="2000" dirty="0" err="1"/>
              <a:t>pengangkutan</a:t>
            </a:r>
            <a:r>
              <a:rPr lang="en-US" sz="2000" dirty="0"/>
              <a:t>, </a:t>
            </a:r>
            <a:r>
              <a:rPr lang="en-US" sz="2000" dirty="0" err="1"/>
              <a:t>hukum</a:t>
            </a:r>
            <a:r>
              <a:rPr lang="en-US" sz="2000" dirty="0"/>
              <a:t> </a:t>
            </a:r>
            <a:r>
              <a:rPr lang="en-US" sz="2000" dirty="0" err="1"/>
              <a:t>asuransi</a:t>
            </a:r>
            <a:r>
              <a:rPr lang="en-US" sz="2000" dirty="0"/>
              <a:t>, </a:t>
            </a:r>
            <a:r>
              <a:rPr lang="en-US" sz="2000" dirty="0" err="1"/>
              <a:t>hukum</a:t>
            </a:r>
            <a:r>
              <a:rPr lang="en-US" sz="2000" dirty="0"/>
              <a:t> </a:t>
            </a:r>
            <a:r>
              <a:rPr lang="en-US" sz="2000" dirty="0" err="1"/>
              <a:t>surat</a:t>
            </a:r>
            <a:r>
              <a:rPr lang="en-US" sz="2000" dirty="0"/>
              <a:t> </a:t>
            </a:r>
            <a:r>
              <a:rPr lang="en-US" sz="2000" dirty="0" err="1"/>
              <a:t>berharga</a:t>
            </a:r>
            <a:r>
              <a:rPr lang="en-US" sz="2000" dirty="0"/>
              <a:t>, </a:t>
            </a:r>
          </a:p>
          <a:p>
            <a:pPr algn="ctr"/>
            <a:r>
              <a:rPr lang="en-US" sz="2000" dirty="0" err="1"/>
              <a:t>hukum</a:t>
            </a:r>
            <a:r>
              <a:rPr lang="en-US" sz="2000" dirty="0"/>
              <a:t> pasar modal, </a:t>
            </a:r>
            <a:r>
              <a:rPr lang="en-US" sz="2000" dirty="0" err="1"/>
              <a:t>hukum</a:t>
            </a:r>
            <a:r>
              <a:rPr lang="en-US" sz="2000" dirty="0"/>
              <a:t> </a:t>
            </a:r>
            <a:r>
              <a:rPr lang="en-US" sz="2000" dirty="0" err="1"/>
              <a:t>perbankan</a:t>
            </a:r>
            <a:r>
              <a:rPr lang="en-US" sz="2000" dirty="0"/>
              <a:t>, </a:t>
            </a:r>
            <a:r>
              <a:rPr lang="en-US" sz="2000" dirty="0" err="1"/>
              <a:t>hukum</a:t>
            </a:r>
            <a:r>
              <a:rPr lang="en-US" sz="2000" dirty="0"/>
              <a:t> </a:t>
            </a:r>
          </a:p>
          <a:p>
            <a:pPr algn="ctr"/>
            <a:r>
              <a:rPr lang="en-US" sz="2000" dirty="0" err="1"/>
              <a:t>perlindungan</a:t>
            </a:r>
            <a:r>
              <a:rPr lang="en-US" sz="2000" dirty="0"/>
              <a:t> </a:t>
            </a:r>
            <a:r>
              <a:rPr lang="en-US" sz="2000" dirty="0" err="1"/>
              <a:t>konsumen</a:t>
            </a:r>
            <a:r>
              <a:rPr lang="en-US" sz="2000" dirty="0"/>
              <a:t>.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23528" y="836712"/>
            <a:ext cx="8280920" cy="5256584"/>
          </a:xfrm>
        </p:spPr>
        <p:txBody>
          <a:bodyPr>
            <a:normAutofit fontScale="85000" lnSpcReduction="20000"/>
          </a:bodyPr>
          <a:lstStyle/>
          <a:p>
            <a:pPr algn="r">
              <a:lnSpc>
                <a:spcPct val="100000"/>
              </a:lnSpc>
            </a:pPr>
            <a:endParaRPr lang="en-US" sz="3200" dirty="0">
              <a:ln w="0"/>
              <a:solidFill>
                <a:schemeClr val="tx1"/>
              </a:solidFill>
              <a:latin typeface="+mj-lt"/>
            </a:endParaRPr>
          </a:p>
          <a:p>
            <a:pPr algn="r">
              <a:lnSpc>
                <a:spcPct val="100000"/>
              </a:lnSpc>
            </a:pP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Sistem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Ill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lazim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dinamakan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Sistem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"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terbuka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",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artinya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adalah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bahwa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orang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leluasa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membuat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memperjanjikan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hal-hal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apa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saja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diinginkan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asalkan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melanggar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ketertiban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umut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kesusilaan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.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Demikian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pula orang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mengesampingkan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peraturan-peraturan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termuat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III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KUHPerdata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hal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ini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maka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dikatakan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bahwa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peraturan-peraturan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ditetapkan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III KUH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tersebut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hanya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disediakan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hal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para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pihak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terlibat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membuat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peraturan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scndiri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. Oleh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karena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H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sebagaimana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tercantum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dalarn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IJI K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merupakan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"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pelengkap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" (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aanvultend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recht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),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bukan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hu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memaksa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dwirgend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recht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) </a:t>
            </a:r>
            <a:endParaRPr lang="en-US" sz="3200" dirty="0">
              <a:ln w="0"/>
              <a:solidFill>
                <a:schemeClr val="tx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835" y="640080"/>
            <a:ext cx="8101330" cy="5589905"/>
          </a:xfrm>
        </p:spPr>
        <p:txBody>
          <a:bodyPr>
            <a:noAutofit/>
          </a:bodyPr>
          <a:lstStyle/>
          <a:p>
            <a:pPr algn="just">
              <a:buFont typeface="Wingdings" panose="05000000000000000000" charset="0"/>
            </a:pPr>
            <a:r>
              <a:rPr lang="en-US" sz="2200" b="1" dirty="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Bookman Old Style" panose="02050604050505020204" charset="0"/>
                <a:cs typeface="Bookman Old Style" panose="02050604050505020204" charset="0"/>
              </a:rPr>
              <a:t>PERISTILAHAN YANG BERHUBUNGAN DENGAN PERIKATAN</a:t>
            </a:r>
          </a:p>
          <a:p>
            <a:pPr algn="just">
              <a:buFont typeface="Wingdings" panose="05000000000000000000" charset="0"/>
            </a:pPr>
            <a:endParaRPr lang="en-US" sz="2200" b="1" dirty="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Wingdings" panose="05000000000000000000" charset="0"/>
            </a:pP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Istilah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atau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perjanjian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berasal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dari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Bahasa Belanda </a:t>
            </a:r>
            <a:r>
              <a:rPr lang="en-US" altLang="en-US" sz="2200" i="1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Overeenkomst</a:t>
            </a:r>
            <a:r>
              <a:rPr lang="en-US" altLang="en-US" sz="2200" i="1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dan </a:t>
            </a:r>
            <a:r>
              <a:rPr lang="en-US" altLang="en-US" sz="2200" i="1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Verbintenis</a:t>
            </a:r>
            <a:r>
              <a:rPr lang="en-US" altLang="en-US" sz="2200" i="1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</a:t>
            </a:r>
          </a:p>
          <a:p>
            <a:pPr algn="just">
              <a:buFont typeface="Wingdings" panose="05000000000000000000" charset="0"/>
            </a:pP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Hal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tersebut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berarti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bahwa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untuk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Verbintenis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terdapat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tiga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istilah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Indonesia,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yaitu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,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perjanjian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dan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perutangan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Sedangkan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untuk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istilah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Overeenkomst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dipakai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dua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istilah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yaitu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,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perjanjian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dan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persetujuan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</a:t>
            </a:r>
          </a:p>
          <a:p>
            <a:pPr algn="just"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Wingdings" panose="05000000000000000000" charset="0"/>
            </a:pP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Dalam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konteks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hukum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,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overeenkomst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merujuk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pada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kesepakatan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antara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dua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pihak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atau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lebih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yang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menciptakan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hak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dan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kewajiban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bagi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masing-masing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pihak</a:t>
            </a:r>
            <a:endParaRPr lang="en-US" altLang="en-US" sz="2200" dirty="0">
              <a:solidFill>
                <a:schemeClr val="tx1"/>
              </a:solidFill>
              <a:effectLst/>
              <a:latin typeface="Bookman Old Style" panose="02050604050505020204" charset="0"/>
              <a:cs typeface="Bookman Old Style" panose="02050604050505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0200" y="615950"/>
            <a:ext cx="8386445" cy="5731510"/>
          </a:xfrm>
        </p:spPr>
        <p:txBody>
          <a:bodyPr>
            <a:noAutofit/>
          </a:bodyPr>
          <a:lstStyle/>
          <a:p>
            <a:pPr algn="just"/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Aturan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mengenai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diatur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dalam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Buku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Tiga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KUPerdata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. Dalam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Buku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III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tersebut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dibagi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menjadi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18 Bab. Di Indonesia,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hukum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kontrak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diatur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dalam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Kitab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Undang-Undang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Hukum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Perdata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(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KUHPer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)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mulai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Pasal 1313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hingga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Pasal 1864. Hukum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kontrak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memberikan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kebebasan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bagi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para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pihak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untuk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mengatur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isi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kontrak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selama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tidak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bertentangan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dengan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undang-undang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ketertiban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umum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, dan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kesusilaan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.</a:t>
            </a:r>
          </a:p>
          <a:p>
            <a:pPr algn="just"/>
            <a:endParaRPr lang="en-US" altLang="en-US" sz="2400" dirty="0">
              <a:solidFill>
                <a:schemeClr val="tx1"/>
              </a:solidFill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/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Hal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khusus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mengenai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diatur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dalam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Bab 1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sampai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Bab 4.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Yaitu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Pada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Umumnya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yang Lahir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dari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Perjanjian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atau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Persetujuan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yang Lahir 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demi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Undang-undang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dan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Hapusnya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</a:t>
            </a:r>
          </a:p>
          <a:p>
            <a:pPr algn="just"/>
            <a:endParaRPr lang="en-US" altLang="en-US" sz="2400" dirty="0">
              <a:solidFill>
                <a:schemeClr val="tx1"/>
              </a:soli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/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Buku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III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KUHPerdata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menganut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system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terbuka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artinya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para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pihak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bebas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mengadakan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kontrak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dengan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siapapun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menentukan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syarat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nya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pelaksanaanya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dan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bentuk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kontrak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nya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Baik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lisan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maupun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tertulis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</a:t>
            </a:r>
            <a:endParaRPr lang="en-US" altLang="en-US" sz="2400" dirty="0">
              <a:solidFill>
                <a:schemeClr val="tx1"/>
              </a:solidFill>
              <a:effectLst/>
              <a:latin typeface="Bookman Old Style" panose="02050604050505020204" charset="0"/>
              <a:cs typeface="Bookman Old Style" panose="02050604050505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3FDCFB5-4093-95B8-1980-364E6643EC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8136904" cy="4968552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endParaRPr lang="en-US" sz="3200" dirty="0">
              <a:ln w="0"/>
              <a:solidFill>
                <a:schemeClr val="tx1"/>
              </a:solidFill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adalah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suatu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yang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lahir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karena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3200" dirty="0">
              <a:ln w="0"/>
              <a:solidFill>
                <a:schemeClr val="tx1"/>
              </a:solidFill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adalah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suatu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perbuatan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yang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lahir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dari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kesepakatan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antara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dua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pihak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lebih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8537051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51460" y="692785"/>
            <a:ext cx="8606790" cy="5607050"/>
          </a:xfrm>
        </p:spPr>
        <p:txBody>
          <a:bodyPr>
            <a:normAutofit lnSpcReduction="10000"/>
          </a:bodyPr>
          <a:lstStyle/>
          <a:p>
            <a:pPr algn="just">
              <a:buFont typeface="+mj-lt"/>
            </a:pP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Contoh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Perbedaan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:</a:t>
            </a:r>
          </a:p>
          <a:p>
            <a:pPr algn="just">
              <a:buFont typeface="+mj-lt"/>
            </a:pPr>
            <a:endParaRPr lang="en-US" altLang="en-US" sz="2400" dirty="0">
              <a:solidFill>
                <a:schemeClr val="tx1"/>
              </a:solidFill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+mj-lt"/>
            </a:pP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1.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karena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perjanjian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→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adanya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jual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beli</a:t>
            </a:r>
            <a:endParaRPr lang="en-US" altLang="en-US" sz="2400" dirty="0">
              <a:solidFill>
                <a:schemeClr val="tx1"/>
              </a:soli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+mj-lt"/>
            </a:pP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2.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karena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undang-undang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→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kelahiran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anak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Hubungan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orangtua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dan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anak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</a:t>
            </a:r>
          </a:p>
          <a:p>
            <a:pPr algn="just">
              <a:buFont typeface="+mj-lt"/>
            </a:pPr>
            <a:endParaRPr lang="en-US" altLang="en-US" sz="2400" dirty="0">
              <a:solidFill>
                <a:schemeClr val="tx1"/>
              </a:soli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+mj-lt"/>
            </a:pP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Pasal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1313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ayat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(1)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KUHPerdata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: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peristiwa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dimana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seorang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berjanji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kepada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orang lain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atau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dimana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dua orang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atau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lebih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saling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berjanji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untuk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melakukan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suatu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hal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</a:t>
            </a:r>
          </a:p>
          <a:p>
            <a:pPr algn="just"/>
            <a:endParaRPr lang="en-US" altLang="en-US" sz="2400" dirty="0">
              <a:solidFill>
                <a:schemeClr val="tx1"/>
              </a:soli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/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Dari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peristiwa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tersebut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timbul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suatu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hubungan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antara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dua orang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atau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lebih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 yang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dinamakan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Selain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dari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perjanjian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juga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lahir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dari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adanya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undang-undang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(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Pasal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1233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KUHPerdata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).S</a:t>
            </a:r>
            <a:endParaRPr lang="en-US" altLang="en-US" sz="2400" dirty="0">
              <a:solidFill>
                <a:schemeClr val="tx1"/>
              </a:solidFill>
              <a:effectLst/>
              <a:latin typeface="Bookman Old Style" panose="02050604050505020204" charset="0"/>
              <a:cs typeface="Bookman Old Style" panose="0205060405050502020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42C87F8-5F6C-8936-1FFE-C2D32ED48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524" y="836712"/>
            <a:ext cx="8568952" cy="5904656"/>
          </a:xfrm>
        </p:spPr>
        <p:txBody>
          <a:bodyPr>
            <a:normAutofit/>
          </a:bodyPr>
          <a:lstStyle/>
          <a:p>
            <a:pPr algn="just"/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Perikatan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merupakan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hubungan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antara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subjek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satu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dengan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subjek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lain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dalam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bidang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harta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kekayaan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Dimana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subjek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satu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berhak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atas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prestasi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dan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begitu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juga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subjek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lain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berkewajiban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untuk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melaksanakan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prestasinya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sesuai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dengan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telah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di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sepakatinya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en-US" sz="2200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Unsur-unsur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tercantum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dalam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Adanya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Hubungan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Hukum →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menimbulkan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akibat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Timbulnya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dan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kewajiban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Adanya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subjek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→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pendukung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dan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kewajiban</a:t>
            </a:r>
            <a:endParaRPr lang="en-US" sz="2200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Adanya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prestasi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→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prestasi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melakukan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sesuatu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berbuat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sesuatu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dan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berbuat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sesuatu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bidang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harta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kekayaan</a:t>
            </a:r>
            <a:endParaRPr lang="en-US" sz="2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794791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7008569-834E-94D9-C1C5-7BF65908B078}"/>
              </a:ext>
            </a:extLst>
          </p:cNvPr>
          <p:cNvSpPr/>
          <p:nvPr/>
        </p:nvSpPr>
        <p:spPr>
          <a:xfrm>
            <a:off x="539552" y="836712"/>
            <a:ext cx="3096344" cy="482453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 err="1"/>
              <a:t>hukum</a:t>
            </a:r>
            <a:r>
              <a:rPr lang="en-US" sz="3200" dirty="0"/>
              <a:t> </a:t>
            </a:r>
            <a:r>
              <a:rPr lang="en-US" sz="3200" dirty="0" err="1"/>
              <a:t>perikatan</a:t>
            </a:r>
            <a:r>
              <a:rPr lang="en-US" sz="3200" dirty="0"/>
              <a:t>:</a:t>
            </a:r>
          </a:p>
          <a:p>
            <a:pPr marL="514350" indent="-514350" algn="just">
              <a:buAutoNum type="arabicPeriod"/>
            </a:pPr>
            <a:r>
              <a:rPr lang="en-US" sz="3200" dirty="0" err="1"/>
              <a:t>hukum</a:t>
            </a:r>
            <a:r>
              <a:rPr lang="en-US" sz="3200" dirty="0"/>
              <a:t> </a:t>
            </a:r>
            <a:r>
              <a:rPr lang="en-US" sz="3200" dirty="0" err="1"/>
              <a:t>pelengkap</a:t>
            </a:r>
            <a:endParaRPr lang="en-US" sz="3200" dirty="0"/>
          </a:p>
          <a:p>
            <a:pPr marL="514350" indent="-514350" algn="just">
              <a:buAutoNum type="arabicPeriod"/>
            </a:pPr>
            <a:r>
              <a:rPr lang="en-US" sz="3200" dirty="0" err="1"/>
              <a:t>Konsensuil</a:t>
            </a:r>
            <a:endParaRPr lang="en-US" sz="3200" dirty="0"/>
          </a:p>
          <a:p>
            <a:pPr marL="514350" indent="-514350" algn="just">
              <a:buAutoNum type="arabicPeriod"/>
            </a:pPr>
            <a:r>
              <a:rPr lang="en-US" sz="3200" dirty="0" err="1"/>
              <a:t>obligatoir</a:t>
            </a:r>
            <a:r>
              <a:rPr lang="en-US" sz="3200" dirty="0"/>
              <a:t>. </a:t>
            </a:r>
            <a:endParaRPr lang="en-US" sz="2900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BC9DF8DC-E292-7D30-D11E-392E3EBA5476}"/>
              </a:ext>
            </a:extLst>
          </p:cNvPr>
          <p:cNvSpPr/>
          <p:nvPr/>
        </p:nvSpPr>
        <p:spPr>
          <a:xfrm>
            <a:off x="3635896" y="2924944"/>
            <a:ext cx="2520280" cy="11521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2C5DEBA-018C-5CB6-73C5-53E9FA119CE9}"/>
              </a:ext>
            </a:extLst>
          </p:cNvPr>
          <p:cNvSpPr/>
          <p:nvPr/>
        </p:nvSpPr>
        <p:spPr>
          <a:xfrm>
            <a:off x="6156176" y="2348880"/>
            <a:ext cx="2304256" cy="19479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dan </a:t>
            </a:r>
            <a:r>
              <a:rPr lang="en-US" dirty="0" err="1"/>
              <a:t>manusia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157281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C435016-208D-D0EC-CD8E-7E3901B60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352928" cy="5018112"/>
          </a:xfrm>
        </p:spPr>
        <p:txBody>
          <a:bodyPr/>
          <a:lstStyle/>
          <a:p>
            <a:pPr algn="just"/>
            <a:endParaRPr lang="en-ID" dirty="0"/>
          </a:p>
          <a:p>
            <a:pPr algn="just"/>
            <a:endParaRPr lang="en-ID" dirty="0"/>
          </a:p>
          <a:p>
            <a:pPr algn="just"/>
            <a:endParaRPr lang="en-ID" dirty="0"/>
          </a:p>
          <a:p>
            <a:pPr algn="just"/>
            <a:endParaRPr lang="en-ID" dirty="0"/>
          </a:p>
          <a:p>
            <a:pPr algn="just"/>
            <a:endParaRPr lang="en-ID" dirty="0"/>
          </a:p>
        </p:txBody>
      </p:sp>
      <p:sp>
        <p:nvSpPr>
          <p:cNvPr id="7" name="Persegi Lengkung 6">
            <a:extLst>
              <a:ext uri="{FF2B5EF4-FFF2-40B4-BE49-F238E27FC236}">
                <a16:creationId xmlns:a16="http://schemas.microsoft.com/office/drawing/2014/main" id="{263FB730-98D5-72B8-AA96-9281CD485FD9}"/>
              </a:ext>
            </a:extLst>
          </p:cNvPr>
          <p:cNvSpPr/>
          <p:nvPr/>
        </p:nvSpPr>
        <p:spPr>
          <a:xfrm>
            <a:off x="521296" y="2083165"/>
            <a:ext cx="1872205" cy="93610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Prinsip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Hukum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Kontrak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11" name="Konektor Siku 10">
            <a:extLst>
              <a:ext uri="{FF2B5EF4-FFF2-40B4-BE49-F238E27FC236}">
                <a16:creationId xmlns:a16="http://schemas.microsoft.com/office/drawing/2014/main" id="{926087F6-A41C-72F0-E5B0-4100CF4A2EA4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393501" y="1435093"/>
            <a:ext cx="4032452" cy="111612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rsegi Lengkung 11">
            <a:extLst>
              <a:ext uri="{FF2B5EF4-FFF2-40B4-BE49-F238E27FC236}">
                <a16:creationId xmlns:a16="http://schemas.microsoft.com/office/drawing/2014/main" id="{25D75A85-92EA-35D7-0688-89E6BE8BEE25}"/>
              </a:ext>
            </a:extLst>
          </p:cNvPr>
          <p:cNvSpPr/>
          <p:nvPr/>
        </p:nvSpPr>
        <p:spPr>
          <a:xfrm>
            <a:off x="6444208" y="1117028"/>
            <a:ext cx="2699792" cy="7696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Prinsip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Kebebasan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Berkontrak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(Freedom of Contract)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14" name="Konektor Panah Lurus 13">
            <a:extLst>
              <a:ext uri="{FF2B5EF4-FFF2-40B4-BE49-F238E27FC236}">
                <a16:creationId xmlns:a16="http://schemas.microsoft.com/office/drawing/2014/main" id="{DDB8F5F7-C496-124F-4516-1367433F3BAE}"/>
              </a:ext>
            </a:extLst>
          </p:cNvPr>
          <p:cNvCxnSpPr/>
          <p:nvPr/>
        </p:nvCxnSpPr>
        <p:spPr>
          <a:xfrm>
            <a:off x="4283968" y="2623427"/>
            <a:ext cx="21602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ersegi Lengkung 14">
            <a:extLst>
              <a:ext uri="{FF2B5EF4-FFF2-40B4-BE49-F238E27FC236}">
                <a16:creationId xmlns:a16="http://schemas.microsoft.com/office/drawing/2014/main" id="{55A8ADDD-9657-DF6B-40C2-D48F0DA57DAF}"/>
              </a:ext>
            </a:extLst>
          </p:cNvPr>
          <p:cNvSpPr/>
          <p:nvPr/>
        </p:nvSpPr>
        <p:spPr>
          <a:xfrm>
            <a:off x="6442053" y="2282711"/>
            <a:ext cx="2699791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Prinsip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Konsensualisme 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21" name="Konektor Lurus 20">
            <a:extLst>
              <a:ext uri="{FF2B5EF4-FFF2-40B4-BE49-F238E27FC236}">
                <a16:creationId xmlns:a16="http://schemas.microsoft.com/office/drawing/2014/main" id="{9A0AE635-51A5-313E-0FA4-5CAB7CFEA2BF}"/>
              </a:ext>
            </a:extLst>
          </p:cNvPr>
          <p:cNvCxnSpPr/>
          <p:nvPr/>
        </p:nvCxnSpPr>
        <p:spPr>
          <a:xfrm>
            <a:off x="4283968" y="2606907"/>
            <a:ext cx="0" cy="1872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Konektor Panah Lurus 24">
            <a:extLst>
              <a:ext uri="{FF2B5EF4-FFF2-40B4-BE49-F238E27FC236}">
                <a16:creationId xmlns:a16="http://schemas.microsoft.com/office/drawing/2014/main" id="{35CABC98-2ADD-60C1-E00E-53926B80F516}"/>
              </a:ext>
            </a:extLst>
          </p:cNvPr>
          <p:cNvCxnSpPr/>
          <p:nvPr/>
        </p:nvCxnSpPr>
        <p:spPr>
          <a:xfrm>
            <a:off x="4283968" y="4479115"/>
            <a:ext cx="21602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ersegi Lengkung 25">
            <a:extLst>
              <a:ext uri="{FF2B5EF4-FFF2-40B4-BE49-F238E27FC236}">
                <a16:creationId xmlns:a16="http://schemas.microsoft.com/office/drawing/2014/main" id="{DD470636-CEB9-4B13-24CF-46262687D471}"/>
              </a:ext>
            </a:extLst>
          </p:cNvPr>
          <p:cNvSpPr/>
          <p:nvPr/>
        </p:nvSpPr>
        <p:spPr>
          <a:xfrm>
            <a:off x="6413224" y="3666021"/>
            <a:ext cx="2682718" cy="9361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Prinsip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Pacta Sunt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Servanda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DCC2B06-4DAF-5E83-E1B7-FFFBDB9C2894}"/>
              </a:ext>
            </a:extLst>
          </p:cNvPr>
          <p:cNvCxnSpPr>
            <a:cxnSpLocks/>
          </p:cNvCxnSpPr>
          <p:nvPr/>
        </p:nvCxnSpPr>
        <p:spPr>
          <a:xfrm>
            <a:off x="1475656" y="3218816"/>
            <a:ext cx="0" cy="13458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D7C921B-0154-2CD4-CECC-05166FBBD86B}"/>
              </a:ext>
            </a:extLst>
          </p:cNvPr>
          <p:cNvSpPr/>
          <p:nvPr/>
        </p:nvSpPr>
        <p:spPr>
          <a:xfrm>
            <a:off x="-1" y="4614218"/>
            <a:ext cx="3851920" cy="13458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Asas-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asas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dasar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yang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menjadi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pedoman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dalam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pembuatan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pelaksanaan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, dan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penyelesaian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kontrak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B30E17B5-7590-1E19-791C-0A4433F8C734}"/>
              </a:ext>
            </a:extLst>
          </p:cNvPr>
          <p:cNvCxnSpPr>
            <a:cxnSpLocks/>
          </p:cNvCxnSpPr>
          <p:nvPr/>
        </p:nvCxnSpPr>
        <p:spPr>
          <a:xfrm>
            <a:off x="4283968" y="4483859"/>
            <a:ext cx="1699730" cy="139341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ersegi Lengkung 25">
            <a:extLst>
              <a:ext uri="{FF2B5EF4-FFF2-40B4-BE49-F238E27FC236}">
                <a16:creationId xmlns:a16="http://schemas.microsoft.com/office/drawing/2014/main" id="{0550ACDB-1F51-802E-5344-2367CB59209B}"/>
              </a:ext>
            </a:extLst>
          </p:cNvPr>
          <p:cNvSpPr/>
          <p:nvPr/>
        </p:nvSpPr>
        <p:spPr>
          <a:xfrm>
            <a:off x="6227990" y="5234732"/>
            <a:ext cx="2682718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Iktikad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Baik (Good Faith)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2523929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	</a:t>
            </a:r>
          </a:p>
          <a:p>
            <a:endParaRPr lang="en-US" sz="4000" b="1" dirty="0"/>
          </a:p>
          <a:p>
            <a:endParaRPr lang="id-ID" sz="2400" b="1" dirty="0">
              <a:sym typeface="Wingdings" panose="05000000000000000000" pitchFamily="2" charset="2"/>
            </a:endParaRPr>
          </a:p>
          <a:p>
            <a:pPr marL="571500" indent="-571500">
              <a:buFont typeface="Wingdings" panose="05000000000000000000" pitchFamily="2" charset="2"/>
              <a:buChar char="J"/>
            </a:pPr>
            <a:r>
              <a:rPr lang="en-US" sz="4000" b="1" dirty="0"/>
              <a:t>END</a:t>
            </a:r>
            <a:r>
              <a:rPr lang="id-ID" sz="4000" b="1" dirty="0"/>
              <a:t> </a:t>
            </a:r>
            <a:r>
              <a:rPr lang="id-ID" sz="4000" b="1" dirty="0">
                <a:sym typeface="Wingdings" panose="05000000000000000000" pitchFamily="2" charset="2"/>
              </a:rPr>
              <a:t></a:t>
            </a:r>
            <a:endParaRPr lang="en-US" sz="4000" b="1" dirty="0">
              <a:sym typeface="Wingdings" panose="05000000000000000000" pitchFamily="2" charset="2"/>
            </a:endParaRPr>
          </a:p>
          <a:p>
            <a:r>
              <a:rPr lang="en-US" sz="4000" b="1" dirty="0">
                <a:sym typeface="Wingdings" panose="05000000000000000000" pitchFamily="2" charset="2"/>
              </a:rPr>
              <a:t>TERIMA KASI</a:t>
            </a:r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1037</Words>
  <Application>Microsoft Office PowerPoint</Application>
  <PresentationFormat>On-screen Show (4:3)</PresentationFormat>
  <Paragraphs>87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Alexandria Semi Bold</vt:lpstr>
      <vt:lpstr>Aptos</vt:lpstr>
      <vt:lpstr>Arial</vt:lpstr>
      <vt:lpstr>Bookman Old Style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Eka Chandre Pratiwi</cp:lastModifiedBy>
  <cp:revision>582</cp:revision>
  <cp:lastPrinted>2017-08-29T02:54:00Z</cp:lastPrinted>
  <dcterms:created xsi:type="dcterms:W3CDTF">2010-04-18T12:06:00Z</dcterms:created>
  <dcterms:modified xsi:type="dcterms:W3CDTF">2026-09-12T02:41:42Z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9A5EFE740EC449978A5AB6B85036B936_12</vt:lpwstr>
  </property>
  <property fmtid="{D5CDD505-2E9C-101B-9397-08002B2CF9AE}" pid="3" name="KSOProductBuildVer">
    <vt:lpwstr>1033-12.2.0.22549</vt:lpwstr>
  </property>
</Properties>
</file>